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36A6523-B159-4A83-8791-D9FE65892467}">
          <p14:sldIdLst>
            <p14:sldId id="256"/>
            <p14:sldId id="257"/>
            <p14:sldId id="258"/>
            <p14:sldId id="259"/>
            <p14:sldId id="260"/>
            <p14:sldId id="261"/>
            <p14:sldId id="262"/>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68548" autoAdjust="0"/>
  </p:normalViewPr>
  <p:slideViewPr>
    <p:cSldViewPr snapToGrid="0">
      <p:cViewPr>
        <p:scale>
          <a:sx n="100" d="100"/>
          <a:sy n="100" d="100"/>
        </p:scale>
        <p:origin x="72"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92792A-9BB2-4E69-93BF-1F56F33E456B}" type="datetimeFigureOut">
              <a:rPr lang="en-US" smtClean="0"/>
              <a:t>3/27/2017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423E0-B65F-4F1B-B949-13DF0399F3DA}" type="slidenum">
              <a:rPr lang="en-US" smtClean="0"/>
              <a:t>‹#›</a:t>
            </a:fld>
            <a:endParaRPr lang="en-US"/>
          </a:p>
        </p:txBody>
      </p:sp>
    </p:spTree>
    <p:extLst>
      <p:ext uri="{BB962C8B-B14F-4D97-AF65-F5344CB8AC3E}">
        <p14:creationId xmlns:p14="http://schemas.microsoft.com/office/powerpoint/2010/main" val="2283297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(CLICK) REST Architectural Uniform Interface states that the client and server share a common uniform interface</a:t>
            </a:r>
            <a:r>
              <a:rPr lang="en-US" baseline="0" dirty="0"/>
              <a:t> </a:t>
            </a:r>
          </a:p>
          <a:p>
            <a:r>
              <a:rPr lang="en-US" baseline="0" dirty="0"/>
              <a:t>++++ </a:t>
            </a:r>
            <a:r>
              <a:rPr lang="en-US" dirty="0"/>
              <a:t>(CLICK)  </a:t>
            </a:r>
            <a:r>
              <a:rPr lang="en-US" baseline="0" dirty="0"/>
              <a:t>what is an interface = an interface is a contract for communication between server and client </a:t>
            </a:r>
          </a:p>
          <a:p>
            <a:r>
              <a:rPr lang="en-US" baseline="0" dirty="0"/>
              <a:t>---- the contract is a technical interface because there is no aspect of </a:t>
            </a:r>
            <a:r>
              <a:rPr lang="en-US" dirty="0"/>
              <a:t>(CLICK) </a:t>
            </a:r>
            <a:r>
              <a:rPr lang="en-US" baseline="0" dirty="0"/>
              <a:t>a business context</a:t>
            </a:r>
          </a:p>
          <a:p>
            <a:r>
              <a:rPr lang="en-US" baseline="0" dirty="0"/>
              <a:t>---- meaning that this contract is purely technical between the client and the server and does not involve the context of people, paper or laws</a:t>
            </a:r>
          </a:p>
          <a:p>
            <a:r>
              <a:rPr lang="en-US" baseline="0" dirty="0"/>
              <a:t>+++ </a:t>
            </a:r>
            <a:r>
              <a:rPr lang="en-US" dirty="0"/>
              <a:t>(CLICK) </a:t>
            </a:r>
            <a:r>
              <a:rPr lang="en-US" baseline="0" dirty="0"/>
              <a:t>the contract is a technical contract between client and server that is defined using HTTP methods and Media type</a:t>
            </a:r>
          </a:p>
          <a:p>
            <a:r>
              <a:rPr lang="en-US" baseline="0" dirty="0"/>
              <a:t>---- the benefit of this framework is that it Decouples the Architecture and allow the components to get involved independently as long as they adhere to the </a:t>
            </a:r>
            <a:r>
              <a:rPr lang="en-US" baseline="0" dirty="0" err="1"/>
              <a:t>contrat</a:t>
            </a:r>
            <a:endParaRPr lang="en-US" dirty="0"/>
          </a:p>
        </p:txBody>
      </p:sp>
      <p:sp>
        <p:nvSpPr>
          <p:cNvPr id="4" name="Slide Number Placeholder 3"/>
          <p:cNvSpPr>
            <a:spLocks noGrp="1"/>
          </p:cNvSpPr>
          <p:nvPr>
            <p:ph type="sldNum" sz="quarter" idx="10"/>
          </p:nvPr>
        </p:nvSpPr>
        <p:spPr/>
        <p:txBody>
          <a:bodyPr/>
          <a:lstStyle/>
          <a:p>
            <a:fld id="{769423E0-B65F-4F1B-B949-13DF0399F3DA}" type="slidenum">
              <a:rPr lang="en-US" smtClean="0"/>
              <a:t>2</a:t>
            </a:fld>
            <a:endParaRPr lang="en-US"/>
          </a:p>
        </p:txBody>
      </p:sp>
    </p:spTree>
    <p:extLst>
      <p:ext uri="{BB962C8B-B14F-4D97-AF65-F5344CB8AC3E}">
        <p14:creationId xmlns:p14="http://schemas.microsoft.com/office/powerpoint/2010/main" val="3820918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(CLICK) Identify the resources URL/URL;</a:t>
            </a:r>
            <a:r>
              <a:rPr lang="en-US" baseline="0" dirty="0"/>
              <a:t> the idea is that the REST API is designed to expose the resources and to manipulate the STATE of the resources there is a URL/URL</a:t>
            </a:r>
          </a:p>
          <a:p>
            <a:r>
              <a:rPr lang="en-US" baseline="0" dirty="0"/>
              <a:t>+++ That the client can use; </a:t>
            </a:r>
            <a:r>
              <a:rPr lang="en-US" dirty="0"/>
              <a:t>(CLICK)  </a:t>
            </a:r>
            <a:r>
              <a:rPr lang="en-US" baseline="0" dirty="0"/>
              <a:t>for example:    HTTP/1.1 GET https://mail.google.com/mail ; the mail from google is available at from this URL </a:t>
            </a:r>
          </a:p>
          <a:p>
            <a:r>
              <a:rPr lang="en-US" baseline="0" dirty="0"/>
              <a:t>----  The mail from google are available at this URL, so The client can invoke the mail </a:t>
            </a:r>
            <a:r>
              <a:rPr lang="en-US" baseline="0" dirty="0" err="1"/>
              <a:t>api</a:t>
            </a:r>
            <a:r>
              <a:rPr lang="en-US" baseline="0" dirty="0"/>
              <a:t> by way of the mail.google.com URL </a:t>
            </a:r>
          </a:p>
          <a:p>
            <a:r>
              <a:rPr lang="en-US" baseline="0" dirty="0"/>
              <a:t>--- </a:t>
            </a:r>
            <a:r>
              <a:rPr lang="en-US" dirty="0"/>
              <a:t>(CLICK)  </a:t>
            </a:r>
            <a:r>
              <a:rPr lang="en-US" baseline="0" dirty="0"/>
              <a:t>the next one is representation of the resource; on the server end the data is managed by a database so there is some form of database representation of the data on the server side </a:t>
            </a:r>
          </a:p>
          <a:p>
            <a:r>
              <a:rPr lang="en-US" baseline="0" dirty="0"/>
              <a:t>---- on the other hand the client may need the data in XML format, JSON format, SOAP format or any other format from the server </a:t>
            </a:r>
          </a:p>
          <a:p>
            <a:r>
              <a:rPr lang="en-US" baseline="0" dirty="0"/>
              <a:t>----- so the idea is that the client may receive data in a format that is different than the format on the sever </a:t>
            </a:r>
          </a:p>
          <a:p>
            <a:r>
              <a:rPr lang="en-US" baseline="0" dirty="0"/>
              <a:t>++++ </a:t>
            </a:r>
            <a:r>
              <a:rPr lang="en-US" dirty="0"/>
              <a:t>(CLICK) </a:t>
            </a:r>
            <a:r>
              <a:rPr lang="en-US" baseline="0" dirty="0"/>
              <a:t>self descriptive message – meta data – the idea here is that the request and the response that are exchanged between the client and the server have enough meta data on each end to able to process the response or request </a:t>
            </a:r>
          </a:p>
          <a:p>
            <a:r>
              <a:rPr lang="en-US" baseline="0" dirty="0"/>
              <a:t>==== The 4</a:t>
            </a:r>
            <a:r>
              <a:rPr lang="en-US" baseline="30000" dirty="0"/>
              <a:t>th</a:t>
            </a:r>
            <a:r>
              <a:rPr lang="en-US" baseline="0" dirty="0"/>
              <a:t> Guild line is (CLICK) Hypermedia --- (CLICK) this suggest that the server not only sends the response data but it also send back the possible </a:t>
            </a:r>
          </a:p>
          <a:p>
            <a:r>
              <a:rPr lang="en-US" baseline="0" dirty="0"/>
              <a:t>Actions that the client execute on the returned data</a:t>
            </a:r>
          </a:p>
        </p:txBody>
      </p:sp>
      <p:sp>
        <p:nvSpPr>
          <p:cNvPr id="4" name="Slide Number Placeholder 3"/>
          <p:cNvSpPr>
            <a:spLocks noGrp="1"/>
          </p:cNvSpPr>
          <p:nvPr>
            <p:ph type="sldNum" sz="quarter" idx="10"/>
          </p:nvPr>
        </p:nvSpPr>
        <p:spPr/>
        <p:txBody>
          <a:bodyPr/>
          <a:lstStyle/>
          <a:p>
            <a:fld id="{769423E0-B65F-4F1B-B949-13DF0399F3DA}" type="slidenum">
              <a:rPr lang="en-US" smtClean="0"/>
              <a:t>3</a:t>
            </a:fld>
            <a:endParaRPr lang="en-US"/>
          </a:p>
        </p:txBody>
      </p:sp>
    </p:spTree>
    <p:extLst>
      <p:ext uri="{BB962C8B-B14F-4D97-AF65-F5344CB8AC3E}">
        <p14:creationId xmlns:p14="http://schemas.microsoft.com/office/powerpoint/2010/main" val="1641485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metadata is transfer by way of the HTTP headers for example </a:t>
            </a:r>
          </a:p>
          <a:p>
            <a:r>
              <a:rPr lang="en-US" dirty="0"/>
              <a:t>In response that the server sends their will be a (CLICK) “Content-Type” – the content type indicates to the client the format like JSON, XML, SOUP Type and the client can select the right parser for the content </a:t>
            </a:r>
          </a:p>
          <a:p>
            <a:r>
              <a:rPr lang="en-US" dirty="0"/>
              <a:t>+++++ (CLCK) HTTP Status Code  - in the response, tells the client the status of the request or the response for example, this code can be set to a status of 404 if a specific request is not found; if everything goes fine this this code will be 200; so the client can use the status code to understand the status of the response or request </a:t>
            </a:r>
          </a:p>
          <a:p>
            <a:r>
              <a:rPr lang="en-US" dirty="0"/>
              <a:t>--------- (CLICK) HOST – defines which host the response is coming from </a:t>
            </a:r>
          </a:p>
          <a:p>
            <a:r>
              <a:rPr lang="en-US" dirty="0"/>
              <a:t>+++++ from the client end, the client can also set the meta data; for example; the client can set the meta data to specify what kind of format or resource representation it can (CLICK) accept </a:t>
            </a:r>
          </a:p>
          <a:p>
            <a:r>
              <a:rPr lang="en-US" dirty="0"/>
              <a:t>----- so the client can set the Accept to “application/</a:t>
            </a:r>
            <a:r>
              <a:rPr lang="en-US" dirty="0" err="1"/>
              <a:t>Json</a:t>
            </a:r>
            <a:r>
              <a:rPr lang="en-US" dirty="0"/>
              <a:t>” and the server will know that the client understand “</a:t>
            </a:r>
            <a:r>
              <a:rPr lang="en-US" dirty="0" err="1"/>
              <a:t>Json</a:t>
            </a:r>
            <a:r>
              <a:rPr lang="en-US" dirty="0"/>
              <a:t>” so it will send back a response in </a:t>
            </a:r>
            <a:r>
              <a:rPr lang="en-US" dirty="0" err="1"/>
              <a:t>Json</a:t>
            </a:r>
            <a:r>
              <a:rPr lang="en-US" dirty="0"/>
              <a:t> forma</a:t>
            </a:r>
          </a:p>
          <a:p>
            <a:r>
              <a:rPr lang="en-US" dirty="0"/>
              <a:t>!!!! CLICK The </a:t>
            </a:r>
            <a:r>
              <a:rPr lang="en-US" b="1" dirty="0"/>
              <a:t>Metadata</a:t>
            </a:r>
          </a:p>
          <a:p>
            <a:endParaRPr lang="en-US" dirty="0"/>
          </a:p>
        </p:txBody>
      </p:sp>
      <p:sp>
        <p:nvSpPr>
          <p:cNvPr id="4" name="Slide Number Placeholder 3"/>
          <p:cNvSpPr>
            <a:spLocks noGrp="1"/>
          </p:cNvSpPr>
          <p:nvPr>
            <p:ph type="sldNum" sz="quarter" idx="10"/>
          </p:nvPr>
        </p:nvSpPr>
        <p:spPr/>
        <p:txBody>
          <a:bodyPr/>
          <a:lstStyle/>
          <a:p>
            <a:fld id="{769423E0-B65F-4F1B-B949-13DF0399F3DA}" type="slidenum">
              <a:rPr lang="en-US" smtClean="0"/>
              <a:t>4</a:t>
            </a:fld>
            <a:endParaRPr lang="en-US"/>
          </a:p>
        </p:txBody>
      </p:sp>
    </p:spTree>
    <p:extLst>
      <p:ext uri="{BB962C8B-B14F-4D97-AF65-F5344CB8AC3E}">
        <p14:creationId xmlns:p14="http://schemas.microsoft.com/office/powerpoint/2010/main" val="373501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Uniform Interface (CLICK) is a communication contract between the client and the server</a:t>
            </a:r>
          </a:p>
          <a:p>
            <a:r>
              <a:rPr lang="en-US" dirty="0"/>
              <a:t>----- it is purely technical in nature</a:t>
            </a:r>
          </a:p>
          <a:p>
            <a:r>
              <a:rPr lang="en-US" dirty="0"/>
              <a:t>++++ (CLICK) there are 4 Guild Lines Principles to Uniform Interface</a:t>
            </a:r>
          </a:p>
          <a:p>
            <a:r>
              <a:rPr lang="en-US" dirty="0"/>
              <a:t>---- (CLICK) Resource Identity – URL / URI  - identify by URL / URI</a:t>
            </a:r>
          </a:p>
          <a:p>
            <a:r>
              <a:rPr lang="en-US" dirty="0"/>
              <a:t>++++ (CLICK) Resource Representation – the resources may be managed on a server in a database and may have some form</a:t>
            </a:r>
          </a:p>
          <a:p>
            <a:r>
              <a:rPr lang="en-US" dirty="0"/>
              <a:t>Of database representation and the client may receive some form of resource representation in the form of JSON, XML, TEXT, SOAP or what ever the client is looking for</a:t>
            </a:r>
          </a:p>
          <a:p>
            <a:r>
              <a:rPr lang="en-US" dirty="0"/>
              <a:t>---- (CLICK) Self describing message – the request and response messages use the HTTP headers to add the meta data for the request or response data </a:t>
            </a:r>
          </a:p>
          <a:p>
            <a:r>
              <a:rPr lang="en-US" dirty="0"/>
              <a:t>+++ so the client or server receiving the meta data can use these headers to process the message </a:t>
            </a:r>
          </a:p>
          <a:p>
            <a:r>
              <a:rPr lang="en-US" dirty="0"/>
              <a:t>----- (CLICK) Hyper-media – the server is sending a response that not only has the data but also has links to the actions that the client can execute in order to take some action on the resource </a:t>
            </a:r>
          </a:p>
          <a:p>
            <a:endParaRPr lang="en-US" dirty="0"/>
          </a:p>
        </p:txBody>
      </p:sp>
      <p:sp>
        <p:nvSpPr>
          <p:cNvPr id="4" name="Slide Number Placeholder 3"/>
          <p:cNvSpPr>
            <a:spLocks noGrp="1"/>
          </p:cNvSpPr>
          <p:nvPr>
            <p:ph type="sldNum" sz="quarter" idx="10"/>
          </p:nvPr>
        </p:nvSpPr>
        <p:spPr/>
        <p:txBody>
          <a:bodyPr/>
          <a:lstStyle/>
          <a:p>
            <a:fld id="{769423E0-B65F-4F1B-B949-13DF0399F3DA}" type="slidenum">
              <a:rPr lang="en-US" smtClean="0"/>
              <a:t>5</a:t>
            </a:fld>
            <a:endParaRPr lang="en-US"/>
          </a:p>
        </p:txBody>
      </p:sp>
    </p:spTree>
    <p:extLst>
      <p:ext uri="{BB962C8B-B14F-4D97-AF65-F5344CB8AC3E}">
        <p14:creationId xmlns:p14="http://schemas.microsoft.com/office/powerpoint/2010/main" val="1658469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9423E0-B65F-4F1B-B949-13DF0399F3DA}" type="slidenum">
              <a:rPr lang="en-US" smtClean="0"/>
              <a:t>6</a:t>
            </a:fld>
            <a:endParaRPr lang="en-US"/>
          </a:p>
        </p:txBody>
      </p:sp>
    </p:spTree>
    <p:extLst>
      <p:ext uri="{BB962C8B-B14F-4D97-AF65-F5344CB8AC3E}">
        <p14:creationId xmlns:p14="http://schemas.microsoft.com/office/powerpoint/2010/main" val="2725720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9423E0-B65F-4F1B-B949-13DF0399F3DA}" type="slidenum">
              <a:rPr lang="en-US" smtClean="0"/>
              <a:t>7</a:t>
            </a:fld>
            <a:endParaRPr lang="en-US"/>
          </a:p>
        </p:txBody>
      </p:sp>
    </p:spTree>
    <p:extLst>
      <p:ext uri="{BB962C8B-B14F-4D97-AF65-F5344CB8AC3E}">
        <p14:creationId xmlns:p14="http://schemas.microsoft.com/office/powerpoint/2010/main" val="404601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3/27/2017</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3/27/2017</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3/27/2017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3/27/2017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3/27/2017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3/27/2017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3/27/2017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3/27/2017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3/27/2017</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ail.google.com/mai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5.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mail.google.com/mai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Uniform interface</a:t>
            </a:r>
          </a:p>
        </p:txBody>
      </p:sp>
      <p:sp>
        <p:nvSpPr>
          <p:cNvPr id="3" name="Subtitle 2"/>
          <p:cNvSpPr>
            <a:spLocks noGrp="1"/>
          </p:cNvSpPr>
          <p:nvPr>
            <p:ph type="subTitle" idx="1"/>
          </p:nvPr>
        </p:nvSpPr>
        <p:spPr/>
        <p:txBody>
          <a:bodyPr/>
          <a:lstStyle/>
          <a:p>
            <a:r>
              <a:rPr lang="en-US" dirty="0"/>
              <a:t>REST API Constraints</a:t>
            </a:r>
          </a:p>
        </p:txBody>
      </p:sp>
    </p:spTree>
    <p:extLst>
      <p:ext uri="{BB962C8B-B14F-4D97-AF65-F5344CB8AC3E}">
        <p14:creationId xmlns:p14="http://schemas.microsoft.com/office/powerpoint/2010/main" val="2334770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Hyper-media</a:t>
            </a:r>
          </a:p>
        </p:txBody>
      </p:sp>
      <p:sp>
        <p:nvSpPr>
          <p:cNvPr id="3" name="Content Placeholder 2"/>
          <p:cNvSpPr>
            <a:spLocks noGrp="1"/>
          </p:cNvSpPr>
          <p:nvPr>
            <p:ph idx="1"/>
          </p:nvPr>
        </p:nvSpPr>
        <p:spPr/>
        <p:txBody>
          <a:bodyPr/>
          <a:lstStyle/>
          <a:p>
            <a:r>
              <a:rPr lang="en-US" dirty="0"/>
              <a:t>A) A way to link webpages together</a:t>
            </a:r>
          </a:p>
          <a:p>
            <a:r>
              <a:rPr lang="en-US" dirty="0"/>
              <a:t>B) A way to identify a page resource</a:t>
            </a:r>
          </a:p>
          <a:p>
            <a:r>
              <a:rPr lang="en-US" dirty="0"/>
              <a:t>C) Response = Data + Action</a:t>
            </a:r>
          </a:p>
          <a:p>
            <a:r>
              <a:rPr lang="en-US" dirty="0"/>
              <a:t> D) the </a:t>
            </a:r>
            <a:r>
              <a:rPr lang="en-US"/>
              <a:t>same as meta data</a:t>
            </a:r>
            <a:endParaRPr lang="en-US" dirty="0"/>
          </a:p>
        </p:txBody>
      </p:sp>
    </p:spTree>
    <p:extLst>
      <p:ext uri="{BB962C8B-B14F-4D97-AF65-F5344CB8AC3E}">
        <p14:creationId xmlns:p14="http://schemas.microsoft.com/office/powerpoint/2010/main" val="1576915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Architectural UI constraints</a:t>
            </a:r>
          </a:p>
        </p:txBody>
      </p:sp>
      <p:sp>
        <p:nvSpPr>
          <p:cNvPr id="3" name="Content Placeholder 2"/>
          <p:cNvSpPr>
            <a:spLocks noGrp="1"/>
          </p:cNvSpPr>
          <p:nvPr>
            <p:ph idx="1"/>
          </p:nvPr>
        </p:nvSpPr>
        <p:spPr>
          <a:xfrm>
            <a:off x="1202919" y="2011679"/>
            <a:ext cx="9329614" cy="4067387"/>
          </a:xfrm>
        </p:spPr>
        <p:txBody>
          <a:bodyPr>
            <a:normAutofit/>
          </a:bodyPr>
          <a:lstStyle/>
          <a:p>
            <a:r>
              <a:rPr lang="en-US" dirty="0"/>
              <a:t>Share a common technical Interface</a:t>
            </a:r>
          </a:p>
          <a:p>
            <a:r>
              <a:rPr lang="en-US" dirty="0"/>
              <a:t>What is an interface?</a:t>
            </a:r>
          </a:p>
          <a:p>
            <a:r>
              <a:rPr lang="en-US" dirty="0"/>
              <a:t> No Business Context</a:t>
            </a:r>
          </a:p>
          <a:p>
            <a:r>
              <a:rPr lang="en-US" dirty="0"/>
              <a:t>Contract is defined using HTTP methods and Media type</a:t>
            </a:r>
          </a:p>
        </p:txBody>
      </p:sp>
    </p:spTree>
    <p:extLst>
      <p:ext uri="{BB962C8B-B14F-4D97-AF65-F5344CB8AC3E}">
        <p14:creationId xmlns:p14="http://schemas.microsoft.com/office/powerpoint/2010/main" val="2761401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guild line principles </a:t>
            </a:r>
          </a:p>
        </p:txBody>
      </p:sp>
      <p:sp>
        <p:nvSpPr>
          <p:cNvPr id="3" name="Content Placeholder 2"/>
          <p:cNvSpPr>
            <a:spLocks noGrp="1"/>
          </p:cNvSpPr>
          <p:nvPr>
            <p:ph idx="1"/>
          </p:nvPr>
        </p:nvSpPr>
        <p:spPr/>
        <p:txBody>
          <a:bodyPr/>
          <a:lstStyle/>
          <a:p>
            <a:r>
              <a:rPr lang="en-US" sz="3200" dirty="0"/>
              <a:t>4 Guilds to Uniform Interface Principles </a:t>
            </a:r>
          </a:p>
          <a:p>
            <a:pPr marL="228600" lvl="1" indent="0">
              <a:buNone/>
            </a:pPr>
            <a:r>
              <a:rPr lang="en-US" sz="3200" dirty="0"/>
              <a:t>1. </a:t>
            </a:r>
            <a:r>
              <a:rPr lang="en-US" sz="2800" dirty="0"/>
              <a:t>Identify the resource URL/URI</a:t>
            </a:r>
          </a:p>
          <a:p>
            <a:pPr lvl="2"/>
            <a:r>
              <a:rPr lang="en-US" sz="2800" dirty="0"/>
              <a:t>Example: HTTP/1.1 GET </a:t>
            </a:r>
            <a:r>
              <a:rPr lang="en-US" sz="2800" dirty="0">
                <a:hlinkClick r:id="rId3"/>
              </a:rPr>
              <a:t>https://mail.google.com/mail</a:t>
            </a:r>
            <a:r>
              <a:rPr lang="en-US" sz="2800" dirty="0"/>
              <a:t>	</a:t>
            </a:r>
          </a:p>
          <a:p>
            <a:pPr marL="228600" lvl="1" indent="0">
              <a:buNone/>
            </a:pPr>
            <a:r>
              <a:rPr lang="en-US" sz="2800" dirty="0"/>
              <a:t>2. Representation of the resource </a:t>
            </a:r>
          </a:p>
          <a:p>
            <a:pPr marL="228600" lvl="1" indent="0">
              <a:buNone/>
            </a:pPr>
            <a:r>
              <a:rPr lang="en-US" sz="2800" dirty="0"/>
              <a:t>3. Self descriptive – messages - meta data</a:t>
            </a:r>
          </a:p>
          <a:p>
            <a:pPr marL="228600" lvl="1" indent="0">
              <a:buNone/>
            </a:pPr>
            <a:r>
              <a:rPr lang="en-US" sz="2800" dirty="0"/>
              <a:t>4. Hyper-media</a:t>
            </a:r>
          </a:p>
          <a:p>
            <a:pPr marL="228600" lvl="1" indent="0">
              <a:buNone/>
            </a:pPr>
            <a:endParaRPr lang="en-US" dirty="0"/>
          </a:p>
        </p:txBody>
      </p:sp>
      <p:sp>
        <p:nvSpPr>
          <p:cNvPr id="5" name="Rectangle 4"/>
          <p:cNvSpPr/>
          <p:nvPr/>
        </p:nvSpPr>
        <p:spPr>
          <a:xfrm>
            <a:off x="780352" y="4929485"/>
            <a:ext cx="7735707"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hlinkClick r:id="rId4" action="ppaction://hlinksldjump"/>
              </a:rPr>
              <a:t>Response = Data + Action</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66295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 Descriptive Message (</a:t>
            </a:r>
            <a:r>
              <a:rPr lang="en-US" dirty="0" err="1"/>
              <a:t>MetaData</a:t>
            </a:r>
            <a:r>
              <a:rPr lang="en-US" dirty="0"/>
              <a:t>)</a:t>
            </a:r>
          </a:p>
        </p:txBody>
      </p:sp>
      <p:sp>
        <p:nvSpPr>
          <p:cNvPr id="3" name="Content Placeholder 2"/>
          <p:cNvSpPr>
            <a:spLocks noGrp="1"/>
          </p:cNvSpPr>
          <p:nvPr>
            <p:ph idx="1"/>
          </p:nvPr>
        </p:nvSpPr>
        <p:spPr>
          <a:xfrm>
            <a:off x="1202919" y="2011680"/>
            <a:ext cx="2969031" cy="636270"/>
          </a:xfrm>
        </p:spPr>
        <p:txBody>
          <a:bodyPr/>
          <a:lstStyle/>
          <a:p>
            <a:r>
              <a:rPr lang="en-US" dirty="0">
                <a:hlinkClick r:id="rId3" action="ppaction://hlinksldjump"/>
              </a:rPr>
              <a:t>Metadata</a:t>
            </a:r>
            <a:r>
              <a:rPr lang="en-US" dirty="0"/>
              <a:t>….</a:t>
            </a:r>
          </a:p>
        </p:txBody>
      </p:sp>
      <p:pic>
        <p:nvPicPr>
          <p:cNvPr id="4" name="Picture 3"/>
          <p:cNvPicPr>
            <a:picLocks noChangeAspect="1"/>
          </p:cNvPicPr>
          <p:nvPr/>
        </p:nvPicPr>
        <p:blipFill>
          <a:blip r:embed="rId4"/>
          <a:stretch>
            <a:fillRect/>
          </a:stretch>
        </p:blipFill>
        <p:spPr>
          <a:xfrm>
            <a:off x="1525384" y="2647950"/>
            <a:ext cx="2324100" cy="676275"/>
          </a:xfrm>
          <a:prstGeom prst="rect">
            <a:avLst/>
          </a:prstGeom>
        </p:spPr>
      </p:pic>
      <p:pic>
        <p:nvPicPr>
          <p:cNvPr id="5" name="Picture 4"/>
          <p:cNvPicPr>
            <a:picLocks noChangeAspect="1"/>
          </p:cNvPicPr>
          <p:nvPr/>
        </p:nvPicPr>
        <p:blipFill>
          <a:blip r:embed="rId5"/>
          <a:stretch>
            <a:fillRect/>
          </a:stretch>
        </p:blipFill>
        <p:spPr>
          <a:xfrm>
            <a:off x="3849484" y="3350895"/>
            <a:ext cx="2305050" cy="609600"/>
          </a:xfrm>
          <a:prstGeom prst="rect">
            <a:avLst/>
          </a:prstGeom>
        </p:spPr>
      </p:pic>
      <p:pic>
        <p:nvPicPr>
          <p:cNvPr id="6" name="Picture 5"/>
          <p:cNvPicPr>
            <a:picLocks noChangeAspect="1"/>
          </p:cNvPicPr>
          <p:nvPr/>
        </p:nvPicPr>
        <p:blipFill>
          <a:blip r:embed="rId6"/>
          <a:stretch>
            <a:fillRect/>
          </a:stretch>
        </p:blipFill>
        <p:spPr>
          <a:xfrm>
            <a:off x="6154534" y="2724150"/>
            <a:ext cx="2314575" cy="600075"/>
          </a:xfrm>
          <a:prstGeom prst="rect">
            <a:avLst/>
          </a:prstGeom>
        </p:spPr>
      </p:pic>
      <p:pic>
        <p:nvPicPr>
          <p:cNvPr id="7" name="Picture 6"/>
          <p:cNvPicPr>
            <a:picLocks noChangeAspect="1"/>
          </p:cNvPicPr>
          <p:nvPr/>
        </p:nvPicPr>
        <p:blipFill>
          <a:blip r:embed="rId7"/>
          <a:stretch>
            <a:fillRect/>
          </a:stretch>
        </p:blipFill>
        <p:spPr>
          <a:xfrm>
            <a:off x="8469109" y="3350895"/>
            <a:ext cx="2305050" cy="619125"/>
          </a:xfrm>
          <a:prstGeom prst="rect">
            <a:avLst/>
          </a:prstGeom>
        </p:spPr>
      </p:pic>
      <p:sp>
        <p:nvSpPr>
          <p:cNvPr id="8" name="Rectangle 7"/>
          <p:cNvSpPr/>
          <p:nvPr/>
        </p:nvSpPr>
        <p:spPr>
          <a:xfrm>
            <a:off x="2864747" y="4420519"/>
            <a:ext cx="6460423" cy="923330"/>
          </a:xfrm>
          <a:prstGeom prst="rect">
            <a:avLst/>
          </a:prstGeom>
          <a:noFill/>
        </p:spPr>
        <p:txBody>
          <a:bodyPr wrap="non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e.g., application/</a:t>
            </a:r>
            <a:r>
              <a:rPr lang="en-US" sz="5400" b="1" cap="none" spc="0"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json</a:t>
            </a: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461197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down)">
                                      <p:cBhvr>
                                        <p:cTn id="29" dur="580">
                                          <p:stCondLst>
                                            <p:cond delay="0"/>
                                          </p:stCondLst>
                                        </p:cTn>
                                        <p:tgtEl>
                                          <p:spTgt spid="8"/>
                                        </p:tgtEl>
                                      </p:cBhvr>
                                    </p:animEffect>
                                    <p:anim calcmode="lin" valueType="num">
                                      <p:cBhvr>
                                        <p:cTn id="30"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5" dur="26">
                                          <p:stCondLst>
                                            <p:cond delay="650"/>
                                          </p:stCondLst>
                                        </p:cTn>
                                        <p:tgtEl>
                                          <p:spTgt spid="8"/>
                                        </p:tgtEl>
                                      </p:cBhvr>
                                      <p:to x="100000" y="60000"/>
                                    </p:animScale>
                                    <p:animScale>
                                      <p:cBhvr>
                                        <p:cTn id="36" dur="166" decel="50000">
                                          <p:stCondLst>
                                            <p:cond delay="676"/>
                                          </p:stCondLst>
                                        </p:cTn>
                                        <p:tgtEl>
                                          <p:spTgt spid="8"/>
                                        </p:tgtEl>
                                      </p:cBhvr>
                                      <p:to x="100000" y="100000"/>
                                    </p:animScale>
                                    <p:animScale>
                                      <p:cBhvr>
                                        <p:cTn id="37" dur="26">
                                          <p:stCondLst>
                                            <p:cond delay="1312"/>
                                          </p:stCondLst>
                                        </p:cTn>
                                        <p:tgtEl>
                                          <p:spTgt spid="8"/>
                                        </p:tgtEl>
                                      </p:cBhvr>
                                      <p:to x="100000" y="80000"/>
                                    </p:animScale>
                                    <p:animScale>
                                      <p:cBhvr>
                                        <p:cTn id="38" dur="166" decel="50000">
                                          <p:stCondLst>
                                            <p:cond delay="1338"/>
                                          </p:stCondLst>
                                        </p:cTn>
                                        <p:tgtEl>
                                          <p:spTgt spid="8"/>
                                        </p:tgtEl>
                                      </p:cBhvr>
                                      <p:to x="100000" y="100000"/>
                                    </p:animScale>
                                    <p:animScale>
                                      <p:cBhvr>
                                        <p:cTn id="39" dur="26">
                                          <p:stCondLst>
                                            <p:cond delay="1642"/>
                                          </p:stCondLst>
                                        </p:cTn>
                                        <p:tgtEl>
                                          <p:spTgt spid="8"/>
                                        </p:tgtEl>
                                      </p:cBhvr>
                                      <p:to x="100000" y="90000"/>
                                    </p:animScale>
                                    <p:animScale>
                                      <p:cBhvr>
                                        <p:cTn id="40" dur="166" decel="50000">
                                          <p:stCondLst>
                                            <p:cond delay="1668"/>
                                          </p:stCondLst>
                                        </p:cTn>
                                        <p:tgtEl>
                                          <p:spTgt spid="8"/>
                                        </p:tgtEl>
                                      </p:cBhvr>
                                      <p:to x="100000" y="100000"/>
                                    </p:animScale>
                                    <p:animScale>
                                      <p:cBhvr>
                                        <p:cTn id="41" dur="26">
                                          <p:stCondLst>
                                            <p:cond delay="1808"/>
                                          </p:stCondLst>
                                        </p:cTn>
                                        <p:tgtEl>
                                          <p:spTgt spid="8"/>
                                        </p:tgtEl>
                                      </p:cBhvr>
                                      <p:to x="100000" y="95000"/>
                                    </p:animScale>
                                    <p:animScale>
                                      <p:cBhvr>
                                        <p:cTn id="42"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Uniform Interface </a:t>
            </a:r>
          </a:p>
          <a:p>
            <a:pPr lvl="1"/>
            <a:r>
              <a:rPr lang="en-US" dirty="0"/>
              <a:t>Communication Contract</a:t>
            </a:r>
          </a:p>
          <a:p>
            <a:r>
              <a:rPr lang="en-US" dirty="0"/>
              <a:t>4 Guild Lines Principles to Uniform Interface</a:t>
            </a:r>
          </a:p>
          <a:p>
            <a:pPr lvl="1"/>
            <a:r>
              <a:rPr lang="en-US" dirty="0"/>
              <a:t>1. Resource Identity – URL / URI</a:t>
            </a:r>
          </a:p>
          <a:p>
            <a:pPr lvl="1"/>
            <a:r>
              <a:rPr lang="en-US" dirty="0"/>
              <a:t>2. Resource Representation</a:t>
            </a:r>
          </a:p>
          <a:p>
            <a:pPr lvl="1"/>
            <a:r>
              <a:rPr lang="en-US" dirty="0"/>
              <a:t>3. Self-describing message </a:t>
            </a:r>
          </a:p>
          <a:p>
            <a:pPr lvl="1"/>
            <a:r>
              <a:rPr lang="en-US" dirty="0"/>
              <a:t>4. Hyper-media</a:t>
            </a:r>
          </a:p>
        </p:txBody>
      </p:sp>
    </p:spTree>
    <p:extLst>
      <p:ext uri="{BB962C8B-B14F-4D97-AF65-F5344CB8AC3E}">
        <p14:creationId xmlns:p14="http://schemas.microsoft.com/office/powerpoint/2010/main" val="1342388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arn(inVertical)">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r>
              <a:rPr lang="en-US" dirty="0"/>
              <a:t>What are the </a:t>
            </a:r>
            <a:r>
              <a:rPr lang="en-US" sz="2400" dirty="0"/>
              <a:t>4 Guilds to Uniform Interface Principles</a:t>
            </a:r>
          </a:p>
          <a:p>
            <a:pPr marL="228600" lvl="1" indent="0">
              <a:buNone/>
            </a:pPr>
            <a:r>
              <a:rPr lang="en-US" sz="1400" dirty="0"/>
              <a:t>A)      1. Identify the resource URS/URI 2. Representation of the state </a:t>
            </a:r>
          </a:p>
          <a:p>
            <a:pPr marL="228600" lvl="1" indent="0">
              <a:buNone/>
            </a:pPr>
            <a:r>
              <a:rPr lang="en-US" sz="1400" dirty="0"/>
              <a:t>            3. Self descriptive – messages - meta data; 4. Hyper-media</a:t>
            </a:r>
          </a:p>
          <a:p>
            <a:pPr marL="228600" lvl="1" indent="0">
              <a:buNone/>
            </a:pPr>
            <a:r>
              <a:rPr lang="en-US" sz="1400" dirty="0"/>
              <a:t>B)       1. Identify all resource called UPS 2. Hyper state </a:t>
            </a:r>
          </a:p>
          <a:p>
            <a:pPr marL="228600" lvl="1" indent="0">
              <a:buNone/>
            </a:pPr>
            <a:r>
              <a:rPr lang="en-US" sz="1400" dirty="0"/>
              <a:t>            3. Self descriptive – messages - meta data; 4. Hyper-media</a:t>
            </a:r>
          </a:p>
          <a:p>
            <a:pPr marL="228600" lvl="1" indent="0">
              <a:buNone/>
            </a:pPr>
            <a:r>
              <a:rPr lang="en-US" sz="1400" dirty="0"/>
              <a:t>C)        1. Identify the resource URL/URI 2. Hyper-media</a:t>
            </a:r>
          </a:p>
          <a:p>
            <a:pPr marL="228600" lvl="1" indent="0">
              <a:buNone/>
            </a:pPr>
            <a:r>
              <a:rPr lang="en-US" sz="1400" dirty="0"/>
              <a:t>            3. Self descriptive – messages - meta data; 4. Self descriptive – message  - meta data</a:t>
            </a:r>
          </a:p>
          <a:p>
            <a:pPr marL="228600" lvl="1" indent="0">
              <a:buNone/>
            </a:pPr>
            <a:endParaRPr lang="en-US" sz="2400" dirty="0"/>
          </a:p>
          <a:p>
            <a:endParaRPr lang="en-US" dirty="0"/>
          </a:p>
        </p:txBody>
      </p:sp>
    </p:spTree>
    <p:extLst>
      <p:ext uri="{BB962C8B-B14F-4D97-AF65-F5344CB8AC3E}">
        <p14:creationId xmlns:p14="http://schemas.microsoft.com/office/powerpoint/2010/main" val="524873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t>
            </a:r>
          </a:p>
        </p:txBody>
      </p:sp>
      <p:sp>
        <p:nvSpPr>
          <p:cNvPr id="3" name="Content Placeholder 2"/>
          <p:cNvSpPr>
            <a:spLocks noGrp="1"/>
          </p:cNvSpPr>
          <p:nvPr>
            <p:ph idx="1"/>
          </p:nvPr>
        </p:nvSpPr>
        <p:spPr/>
        <p:txBody>
          <a:bodyPr/>
          <a:lstStyle/>
          <a:p>
            <a:r>
              <a:rPr lang="en-US" dirty="0"/>
              <a:t>What is an Interface?</a:t>
            </a:r>
          </a:p>
          <a:p>
            <a:pPr marL="228600" lvl="1" indent="0">
              <a:buNone/>
            </a:pPr>
            <a:r>
              <a:rPr lang="en-US" dirty="0"/>
              <a:t>A) it is a communication contract between the client and the server</a:t>
            </a:r>
          </a:p>
          <a:p>
            <a:pPr marL="228600" lvl="1" indent="0">
              <a:buNone/>
            </a:pPr>
            <a:r>
              <a:rPr lang="en-US" dirty="0"/>
              <a:t>B) it is a contract between the business of the client and the server </a:t>
            </a:r>
          </a:p>
          <a:p>
            <a:pPr marL="228600" lvl="1" indent="0">
              <a:buNone/>
            </a:pPr>
            <a:r>
              <a:rPr lang="en-US" dirty="0"/>
              <a:t>C) it is a contract between the owners of the client and servers</a:t>
            </a:r>
          </a:p>
          <a:p>
            <a:pPr marL="228600" lvl="1" indent="0">
              <a:buNone/>
            </a:pPr>
            <a:endParaRPr lang="en-US" dirty="0"/>
          </a:p>
          <a:p>
            <a:pPr lvl="1"/>
            <a:endParaRPr lang="en-US" dirty="0"/>
          </a:p>
        </p:txBody>
      </p:sp>
    </p:spTree>
    <p:extLst>
      <p:ext uri="{BB962C8B-B14F-4D97-AF65-F5344CB8AC3E}">
        <p14:creationId xmlns:p14="http://schemas.microsoft.com/office/powerpoint/2010/main" val="2114810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HTTP/1.1 GET </a:t>
            </a:r>
            <a:r>
              <a:rPr lang="en-US" dirty="0">
                <a:hlinkClick r:id="rId2"/>
              </a:rPr>
              <a:t>https://mail.google.com/mail</a:t>
            </a:r>
            <a:endParaRPr lang="en-US" dirty="0"/>
          </a:p>
        </p:txBody>
      </p:sp>
      <p:sp>
        <p:nvSpPr>
          <p:cNvPr id="3" name="Content Placeholder 2"/>
          <p:cNvSpPr>
            <a:spLocks noGrp="1"/>
          </p:cNvSpPr>
          <p:nvPr>
            <p:ph idx="1"/>
          </p:nvPr>
        </p:nvSpPr>
        <p:spPr/>
        <p:txBody>
          <a:bodyPr/>
          <a:lstStyle/>
          <a:p>
            <a:r>
              <a:rPr lang="en-US" dirty="0"/>
              <a:t>A) is an example of a Contract</a:t>
            </a:r>
          </a:p>
          <a:p>
            <a:r>
              <a:rPr lang="en-US" dirty="0"/>
              <a:t>B) is a way to communicate with a server</a:t>
            </a:r>
          </a:p>
          <a:p>
            <a:r>
              <a:rPr lang="en-US" dirty="0"/>
              <a:t>C) is a way to identify a  resource (URL/URI)</a:t>
            </a:r>
          </a:p>
          <a:p>
            <a:r>
              <a:rPr lang="en-US" dirty="0"/>
              <a:t>D) google mail address</a:t>
            </a:r>
          </a:p>
          <a:p>
            <a:endParaRPr lang="en-US" dirty="0"/>
          </a:p>
        </p:txBody>
      </p:sp>
    </p:spTree>
    <p:extLst>
      <p:ext uri="{BB962C8B-B14F-4D97-AF65-F5344CB8AC3E}">
        <p14:creationId xmlns:p14="http://schemas.microsoft.com/office/powerpoint/2010/main" val="762757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Parts of a </a:t>
            </a:r>
            <a:r>
              <a:rPr lang="en-US" dirty="0" err="1"/>
              <a:t>MetaData</a:t>
            </a:r>
            <a:endParaRPr lang="en-US" dirty="0"/>
          </a:p>
        </p:txBody>
      </p:sp>
      <p:sp>
        <p:nvSpPr>
          <p:cNvPr id="3" name="Content Placeholder 2"/>
          <p:cNvSpPr>
            <a:spLocks noGrp="1"/>
          </p:cNvSpPr>
          <p:nvPr>
            <p:ph idx="1"/>
          </p:nvPr>
        </p:nvSpPr>
        <p:spPr/>
        <p:txBody>
          <a:bodyPr/>
          <a:lstStyle/>
          <a:p>
            <a:r>
              <a:rPr lang="en-US" dirty="0"/>
              <a:t>A) Resource, Integration, Communication, URL</a:t>
            </a:r>
          </a:p>
          <a:p>
            <a:r>
              <a:rPr lang="en-US" dirty="0"/>
              <a:t>B) Content-type, Status Code, URL, URL</a:t>
            </a:r>
          </a:p>
          <a:p>
            <a:r>
              <a:rPr lang="en-US" dirty="0"/>
              <a:t>C) Host, Content-type, HTTP Status Code, Return Code</a:t>
            </a:r>
          </a:p>
          <a:p>
            <a:r>
              <a:rPr lang="en-US" dirty="0"/>
              <a:t>E) Content-type, host, HTTP Status Code, Accept</a:t>
            </a:r>
          </a:p>
        </p:txBody>
      </p:sp>
    </p:spTree>
    <p:extLst>
      <p:ext uri="{BB962C8B-B14F-4D97-AF65-F5344CB8AC3E}">
        <p14:creationId xmlns:p14="http://schemas.microsoft.com/office/powerpoint/2010/main" val="35414216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TotalTime>
  <Words>1229</Words>
  <Application>Microsoft Office PowerPoint</Application>
  <PresentationFormat>Widescreen</PresentationFormat>
  <Paragraphs>91</Paragraphs>
  <Slides>10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Corbel</vt:lpstr>
      <vt:lpstr>Wingdings</vt:lpstr>
      <vt:lpstr>Banded</vt:lpstr>
      <vt:lpstr>Uniform interface</vt:lpstr>
      <vt:lpstr>Rest Architectural UI constraints</vt:lpstr>
      <vt:lpstr>4 guild line principles </vt:lpstr>
      <vt:lpstr>Self Descriptive Message (MetaData)</vt:lpstr>
      <vt:lpstr>Summary</vt:lpstr>
      <vt:lpstr>Questions</vt:lpstr>
      <vt:lpstr>Questions </vt:lpstr>
      <vt:lpstr>HTTP/1.1 GET https://mail.google.com/mail</vt:lpstr>
      <vt:lpstr>Parts of a MetaData</vt:lpstr>
      <vt:lpstr>Hyper-media</vt:lpstr>
    </vt:vector>
  </TitlesOfParts>
  <Company>Concur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Raheem, Yshmael</dc:creator>
  <cp:lastModifiedBy>Ammon Raheem</cp:lastModifiedBy>
  <cp:revision>14</cp:revision>
  <dcterms:created xsi:type="dcterms:W3CDTF">2017-03-27T22:15:24Z</dcterms:created>
  <dcterms:modified xsi:type="dcterms:W3CDTF">2017-03-28T04:25:33Z</dcterms:modified>
</cp:coreProperties>
</file>