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&amp;ehk=EzRz71fDFx7Hq6Z8Hu2XRw&amp;r=0&amp;pid=OfficeInsert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7"/>
  </p:notesMasterIdLst>
  <p:handoutMasterIdLst>
    <p:handoutMasterId r:id="rId18"/>
  </p:handoutMasterIdLst>
  <p:sldIdLst>
    <p:sldId id="275" r:id="rId3"/>
    <p:sldId id="276" r:id="rId4"/>
    <p:sldId id="277" r:id="rId5"/>
    <p:sldId id="278" r:id="rId6"/>
    <p:sldId id="279" r:id="rId7"/>
    <p:sldId id="290" r:id="rId8"/>
    <p:sldId id="289" r:id="rId9"/>
    <p:sldId id="287" r:id="rId10"/>
    <p:sldId id="288" r:id="rId11"/>
    <p:sldId id="291" r:id="rId12"/>
    <p:sldId id="292" r:id="rId13"/>
    <p:sldId id="293" r:id="rId14"/>
    <p:sldId id="29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 autoAdjust="0"/>
    <p:restoredTop sz="67581" autoAdjust="0"/>
  </p:normalViewPr>
  <p:slideViewPr>
    <p:cSldViewPr snapToGrid="0">
      <p:cViewPr varScale="1">
        <p:scale>
          <a:sx n="61" d="100"/>
          <a:sy n="61" d="100"/>
        </p:scale>
        <p:origin x="1092" y="6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0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Etag</a:t>
            </a:r>
            <a:r>
              <a:rPr lang="en-US" dirty="0"/>
              <a:t> Header – the </a:t>
            </a:r>
            <a:r>
              <a:rPr lang="en-US" dirty="0" err="1"/>
              <a:t>Etag</a:t>
            </a:r>
            <a:r>
              <a:rPr lang="en-US" dirty="0"/>
              <a:t> associates a unique identifier with a response, like an ID, or a unique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77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57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example is private; max-age=60 – what this says is that the data be cached only by a single client because the data is intended only for a single user; and the maximum age of the cache data is 60 seconds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9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 lets take a look at how caching is implemented on a typical web site</a:t>
            </a:r>
          </a:p>
          <a:p>
            <a:r>
              <a:rPr lang="en-US" dirty="0"/>
              <a:t>--- (CLICK)</a:t>
            </a:r>
            <a:r>
              <a:rPr lang="en-US" baseline="0" dirty="0"/>
              <a:t> the browser maintains a local cache </a:t>
            </a:r>
          </a:p>
          <a:p>
            <a:r>
              <a:rPr lang="en-US" baseline="0" dirty="0"/>
              <a:t>--- so the responses coming form the server to the browser gets written to a file system </a:t>
            </a:r>
          </a:p>
          <a:p>
            <a:r>
              <a:rPr lang="en-US" baseline="0" dirty="0"/>
              <a:t>---- upon the next call to the website the browser checks its’ local cache is see if it already has the page or information that you request</a:t>
            </a:r>
          </a:p>
          <a:p>
            <a:r>
              <a:rPr lang="en-US" baseline="0" dirty="0"/>
              <a:t>--- the goal is for the system to use the cache response on your local file system instead of going to the server to retrieve already cached data</a:t>
            </a:r>
          </a:p>
          <a:p>
            <a:r>
              <a:rPr lang="en-US" baseline="0" dirty="0"/>
              <a:t>---- (CLICK) a shared cache can be managed on a gateway server like a security gateway, there is normally a caching of security information on a security gateway so that the request won’t have to go back to the server to retrieve security information</a:t>
            </a:r>
          </a:p>
          <a:p>
            <a:r>
              <a:rPr lang="en-US" baseline="0" dirty="0"/>
              <a:t>--- (CLICK) another way to implement caching is on the mid-</a:t>
            </a:r>
            <a:r>
              <a:rPr lang="en-US" baseline="0" dirty="0" err="1"/>
              <a:t>teir</a:t>
            </a:r>
            <a:r>
              <a:rPr lang="en-US" baseline="0" dirty="0"/>
              <a:t>, either for the software or for the hardware.</a:t>
            </a:r>
          </a:p>
          <a:p>
            <a:r>
              <a:rPr lang="en-US" baseline="0" dirty="0"/>
              <a:t>----- the objective of Mid-Tier caching is to improve the scalability of the application and to enhance the user experience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57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---- we have already talked about the statelessness constraint of a REST API</a:t>
            </a:r>
          </a:p>
          <a:p>
            <a:r>
              <a:rPr lang="en-US" dirty="0"/>
              <a:t>----- we said that the session management, or the state management or the application management in the mid-</a:t>
            </a:r>
            <a:r>
              <a:rPr lang="en-US" dirty="0" err="1"/>
              <a:t>teir</a:t>
            </a:r>
            <a:r>
              <a:rPr lang="en-US" dirty="0"/>
              <a:t> is not acceptable from the REST API perspective</a:t>
            </a:r>
          </a:p>
          <a:p>
            <a:r>
              <a:rPr lang="en-US" dirty="0"/>
              <a:t>---- (CLICK) often stateless leads to a negative impact on performance </a:t>
            </a:r>
          </a:p>
          <a:p>
            <a:r>
              <a:rPr lang="en-US" dirty="0"/>
              <a:t>----- (CLICK) it may lead to Chattiness on the network; which means that you have an abundance of information traveling from the client to the server and from the server to the client</a:t>
            </a:r>
          </a:p>
          <a:p>
            <a:r>
              <a:rPr lang="en-US" dirty="0"/>
              <a:t>---- and also it will lead to (CLICK) Higher data traffic </a:t>
            </a:r>
          </a:p>
          <a:p>
            <a:r>
              <a:rPr lang="en-US" dirty="0"/>
              <a:t>----- remember that statelessness only works when the client send all the information needed to process the request</a:t>
            </a:r>
          </a:p>
          <a:p>
            <a:r>
              <a:rPr lang="en-US" dirty="0"/>
              <a:t>---- these are all the negative impacts of statelessness</a:t>
            </a:r>
          </a:p>
          <a:p>
            <a:r>
              <a:rPr lang="en-US" dirty="0"/>
              <a:t>----- Caching can offset some of the negativity of statelessness</a:t>
            </a:r>
          </a:p>
          <a:p>
            <a:r>
              <a:rPr lang="en-US" dirty="0"/>
              <a:t>----- with Caching (Click) you achieve higher performance; (CLICK) better scalability </a:t>
            </a:r>
          </a:p>
          <a:p>
            <a:r>
              <a:rPr lang="en-US" dirty="0"/>
              <a:t>------ (CLICK) and reduce chattiness</a:t>
            </a:r>
          </a:p>
          <a:p>
            <a:r>
              <a:rPr lang="en-US" dirty="0"/>
              <a:t>----- so Caching improves some of the performance of the Statelessness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21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---- (CLICK) the REST API architecture requires that the response message from the service be labeled as cacheable or non-cacheable</a:t>
            </a:r>
          </a:p>
          <a:p>
            <a:r>
              <a:rPr lang="en-US" dirty="0"/>
              <a:t>---- (CLICK) the caching is controlled by the server  by way of HTTP headers </a:t>
            </a:r>
          </a:p>
          <a:p>
            <a:r>
              <a:rPr lang="en-US" dirty="0"/>
              <a:t>---- (CLICK) let high light a few of the important headers </a:t>
            </a:r>
          </a:p>
          <a:p>
            <a:r>
              <a:rPr lang="en-US" dirty="0"/>
              <a:t>-----(CLICK) Cache-Control – this header will allow the server to define the policy for the cache </a:t>
            </a:r>
          </a:p>
          <a:p>
            <a:r>
              <a:rPr lang="en-US" dirty="0"/>
              <a:t>---- [CLICK] – who can control the cache, how long will the cache last, Under what conditions the data will be cached </a:t>
            </a:r>
          </a:p>
          <a:p>
            <a:r>
              <a:rPr lang="en-US" dirty="0"/>
              <a:t>----- all of these are controlled by the Cache-Control header </a:t>
            </a:r>
          </a:p>
          <a:p>
            <a:r>
              <a:rPr lang="en-US" dirty="0"/>
              <a:t>------ (CLICK) an example is private; max-age=60 – what this says is that the data be cached only by a single client because the data is intended only for a single user; and the maximum age of the cache data is 60 seconds </a:t>
            </a:r>
          </a:p>
          <a:p>
            <a:r>
              <a:rPr lang="en-US" dirty="0"/>
              <a:t>----- [CLICK] Expires – tells when the resource or Cache will get expired </a:t>
            </a:r>
          </a:p>
          <a:p>
            <a:r>
              <a:rPr lang="en-US" dirty="0"/>
              <a:t>------ (CLICK) Last-Modified – the server tells the client when the resource was last changed, when was the last time this cache resource was modified </a:t>
            </a:r>
          </a:p>
          <a:p>
            <a:r>
              <a:rPr lang="en-US" dirty="0"/>
              <a:t>----- </a:t>
            </a:r>
            <a:r>
              <a:rPr lang="en-US" dirty="0" err="1"/>
              <a:t>Etag</a:t>
            </a:r>
            <a:r>
              <a:rPr lang="en-US" dirty="0"/>
              <a:t> Header – the </a:t>
            </a:r>
            <a:r>
              <a:rPr lang="en-US" dirty="0" err="1"/>
              <a:t>Etag</a:t>
            </a:r>
            <a:r>
              <a:rPr lang="en-US" dirty="0"/>
              <a:t> associates a unique identifier with a response, like an ID, or a unique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22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----- (CLICK) Cache is used to counter-balance the statelessness as well as reduce network chattiness </a:t>
            </a:r>
          </a:p>
          <a:p>
            <a:r>
              <a:rPr lang="en-US" dirty="0"/>
              <a:t>------ (CLICK) Cache may occur on server, mid-tier, client, gateway, the application server or any machine accessible by the response/request </a:t>
            </a:r>
          </a:p>
          <a:p>
            <a:r>
              <a:rPr lang="en-US" dirty="0"/>
              <a:t>------- (CLICK) The server has to mark a response as cacheable, or non-cacheable </a:t>
            </a:r>
          </a:p>
          <a:p>
            <a:r>
              <a:rPr lang="en-US" dirty="0"/>
              <a:t>------ (CLICK) The server can also attach caching policies by way of HTTP headers</a:t>
            </a:r>
          </a:p>
          <a:p>
            <a:r>
              <a:rPr lang="en-US" dirty="0"/>
              <a:t>+++++ (CLICK) such as cache-control, expires, last-modified, ETAG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05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----- (CLICK) Cache is used to counter-balance the statelessness as well as reduce network chattiness </a:t>
            </a:r>
          </a:p>
          <a:p>
            <a:r>
              <a:rPr lang="en-US" dirty="0"/>
              <a:t>------ (CLICK) Cache may occur on server, mid-tier, client, gateway, the application server or any machine accessible by the response/request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14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----- (CLICK) Cache is used to counter-balance the statelessness as well as reduce network chattiness </a:t>
            </a:r>
          </a:p>
          <a:p>
            <a:r>
              <a:rPr lang="en-US" dirty="0"/>
              <a:t>------ (CLICK) Cache may occur on server, mid-tier, client, gateway, the application server or any machine accessible by the response/request </a:t>
            </a:r>
          </a:p>
          <a:p>
            <a:r>
              <a:rPr lang="en-US" dirty="0"/>
              <a:t>------- (CLICK) The server has to mark a response as cacheable, or non-cacheable </a:t>
            </a:r>
          </a:p>
          <a:p>
            <a:r>
              <a:rPr lang="en-US" dirty="0"/>
              <a:t>------ (CLICK) The server can also attach caching policies by way of HTTP headers</a:t>
            </a:r>
          </a:p>
          <a:p>
            <a:r>
              <a:rPr lang="en-US" dirty="0"/>
              <a:t>+++++ (CLICK) such as cache-control, expires, last-modified, ETAG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16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Cache may occur on server, mid-tier, client, gateway, the application server or any machine accessible by the response/request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4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6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4/1/2017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20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31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27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098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35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4/1/2017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3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06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4/1/2017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075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174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4/1/2017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487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walmart.com/item/inventory?id=10,stock_number=10483&amp;Key=dfasfeiweieoiweiow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&amp;ehk=EzRz71fDFx7Hq6Z8Hu2XRw&amp;r=0&amp;pid=OfficeInsert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Caching architectural constraints </a:t>
            </a:r>
          </a:p>
          <a:p>
            <a:r>
              <a:rPr lang="en-US" dirty="0"/>
              <a:t>HTTP cache control headers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API Caching</a:t>
            </a:r>
          </a:p>
        </p:txBody>
      </p:sp>
    </p:spTree>
    <p:extLst>
      <p:ext uri="{BB962C8B-B14F-4D97-AF65-F5344CB8AC3E}">
        <p14:creationId xmlns:p14="http://schemas.microsoft.com/office/powerpoint/2010/main" val="34159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AutoNum type="alphaUcParenR"/>
            </a:pPr>
            <a:r>
              <a:rPr lang="en-US" dirty="0"/>
              <a:t>Cache-Control, Expires, Last-Modified, </a:t>
            </a:r>
            <a:r>
              <a:rPr lang="en-US" dirty="0" err="1"/>
              <a:t>Etag</a:t>
            </a:r>
            <a:endParaRPr lang="en-US" dirty="0"/>
          </a:p>
          <a:p>
            <a:pPr marL="624078" indent="-514350">
              <a:buAutoNum type="alphaUcParenR"/>
            </a:pPr>
            <a:r>
              <a:rPr lang="en-US" dirty="0" err="1"/>
              <a:t>Etag</a:t>
            </a:r>
            <a:r>
              <a:rPr lang="en-US" dirty="0"/>
              <a:t>, Cache-Control, Expires, Sever-name</a:t>
            </a:r>
          </a:p>
          <a:p>
            <a:pPr marL="624078" indent="-514350">
              <a:buAutoNum type="alphaUcParenR"/>
            </a:pPr>
            <a:r>
              <a:rPr lang="en-US" dirty="0"/>
              <a:t>Cache-Control, Last-Modified, First-in</a:t>
            </a:r>
          </a:p>
          <a:p>
            <a:pPr marL="624078" indent="-514350">
              <a:buAutoNum type="alphaUcParenR"/>
            </a:pPr>
            <a:r>
              <a:rPr lang="en-US" dirty="0"/>
              <a:t>Client-name, Cache-Control, Last-Modified, </a:t>
            </a:r>
            <a:r>
              <a:rPr lang="en-US" dirty="0" err="1"/>
              <a:t>ATag</a:t>
            </a:r>
            <a:endParaRPr lang="en-US" dirty="0"/>
          </a:p>
          <a:p>
            <a:pPr marL="624078" indent="-514350">
              <a:buAutoNum type="alphaUcParenR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Cache Header Policy is Valid </a:t>
            </a:r>
          </a:p>
        </p:txBody>
      </p:sp>
    </p:spTree>
    <p:extLst>
      <p:ext uri="{BB962C8B-B14F-4D97-AF65-F5344CB8AC3E}">
        <p14:creationId xmlns:p14="http://schemas.microsoft.com/office/powerpoint/2010/main" val="277239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</a:t>
            </a:r>
            <a:r>
              <a:rPr lang="en-US" dirty="0" err="1"/>
              <a:t>Etag</a:t>
            </a:r>
            <a:r>
              <a:rPr lang="en-US" dirty="0"/>
              <a:t> in this request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609600" y="2249426"/>
            <a:ext cx="10972800" cy="143970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https://api.Walmart.com/item/inventory?id=10,stock_number=10483&amp;Key=dfasfeiweieoiweiowd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958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is controlled by server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209800"/>
            <a:ext cx="10426262" cy="4341875"/>
          </a:xfrm>
        </p:spPr>
        <p:txBody>
          <a:bodyPr>
            <a:normAutofit/>
          </a:bodyPr>
          <a:lstStyle/>
          <a:p>
            <a:pPr marL="566928" indent="-457200">
              <a:buAutoNum type="alphaUcParenR"/>
            </a:pPr>
            <a:r>
              <a:rPr lang="en-US" sz="2800" dirty="0"/>
              <a:t>The name of a server controls the caching method</a:t>
            </a:r>
          </a:p>
          <a:p>
            <a:pPr marL="566928" indent="-457200">
              <a:buAutoNum type="alphaUcParenR"/>
            </a:pPr>
            <a:r>
              <a:rPr lang="en-US" sz="2800" dirty="0"/>
              <a:t>The client is the one that controls all caching, not the server</a:t>
            </a:r>
          </a:p>
          <a:p>
            <a:pPr marL="566928" indent="-457200">
              <a:buAutoNum type="alphaUcParenR"/>
            </a:pPr>
            <a:r>
              <a:rPr lang="en-US" sz="2800" dirty="0"/>
              <a:t>The caching is controlled by the server by way of HTTP headers</a:t>
            </a:r>
          </a:p>
          <a:p>
            <a:pPr marL="566928" indent="-457200">
              <a:buAutoNum type="alphaUcParenR"/>
            </a:pPr>
            <a:r>
              <a:rPr lang="en-US" sz="2800" dirty="0"/>
              <a:t>The server feeds the server the caching instruction on a time schedule</a:t>
            </a:r>
          </a:p>
        </p:txBody>
      </p:sp>
    </p:spTree>
    <p:extLst>
      <p:ext uri="{BB962C8B-B14F-4D97-AF65-F5344CB8AC3E}">
        <p14:creationId xmlns:p14="http://schemas.microsoft.com/office/powerpoint/2010/main" val="9548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0552386" cy="4341875"/>
          </a:xfrm>
        </p:spPr>
        <p:txBody>
          <a:bodyPr>
            <a:normAutofit/>
          </a:bodyPr>
          <a:lstStyle/>
          <a:p>
            <a:pPr marL="566928" indent="-457200">
              <a:buAutoNum type="alphaUcParenR"/>
            </a:pPr>
            <a:r>
              <a:rPr lang="en-US" sz="2800" dirty="0"/>
              <a:t>The server lives in a private network that is 60 years old</a:t>
            </a:r>
          </a:p>
          <a:p>
            <a:pPr marL="566928" indent="-457200">
              <a:buAutoNum type="alphaUcParenR"/>
            </a:pPr>
            <a:r>
              <a:rPr lang="en-US" sz="2800" dirty="0"/>
              <a:t>The client will last 60 years as a private class in a network</a:t>
            </a:r>
          </a:p>
          <a:p>
            <a:pPr marL="566928" indent="-457200">
              <a:buAutoNum type="alphaUcParenR"/>
            </a:pPr>
            <a:r>
              <a:rPr lang="en-US" sz="2800" dirty="0"/>
              <a:t>The server has to remain private for 60 years before it can be considered a public network entity </a:t>
            </a:r>
          </a:p>
          <a:p>
            <a:pPr marL="566928" indent="-457200">
              <a:buAutoNum type="alphaUcParenR"/>
            </a:pPr>
            <a:r>
              <a:rPr lang="en-US" sz="2800" dirty="0"/>
              <a:t>The data will be cached by a single client because the data is intended only for a single user, and the maximum age of the cache is 60 seconds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this mean private; max-age=60 for a </a:t>
            </a:r>
            <a:r>
              <a:rPr lang="en-US" dirty="0" err="1"/>
              <a:t>Etag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2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2718440" y="2282296"/>
            <a:ext cx="67551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13212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Web Caching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619" y="2437950"/>
            <a:ext cx="8736762" cy="387446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782894" y="2849592"/>
            <a:ext cx="1362974" cy="115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</a:t>
            </a:r>
            <a:br>
              <a:rPr lang="en-US" dirty="0"/>
            </a:br>
            <a:r>
              <a:rPr lang="en-US" dirty="0"/>
              <a:t>Cache</a:t>
            </a:r>
          </a:p>
        </p:txBody>
      </p:sp>
      <p:sp>
        <p:nvSpPr>
          <p:cNvPr id="7" name="Rectangle 6"/>
          <p:cNvSpPr/>
          <p:nvPr/>
        </p:nvSpPr>
        <p:spPr>
          <a:xfrm>
            <a:off x="7194430" y="2087142"/>
            <a:ext cx="1069675" cy="999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</a:t>
            </a:r>
            <a:br>
              <a:rPr lang="en-US" dirty="0"/>
            </a:br>
            <a:r>
              <a:rPr lang="en-US" dirty="0"/>
              <a:t>Cache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89253" y="2437950"/>
            <a:ext cx="1863305" cy="988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</a:t>
            </a:r>
            <a:br>
              <a:rPr lang="en-US" dirty="0"/>
            </a:br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17906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234" y="2344017"/>
            <a:ext cx="6264166" cy="1849610"/>
          </a:xfrm>
        </p:spPr>
        <p:txBody>
          <a:bodyPr/>
          <a:lstStyle/>
          <a:p>
            <a:r>
              <a:rPr lang="en-US" dirty="0"/>
              <a:t>Negative impact on performance </a:t>
            </a:r>
          </a:p>
          <a:p>
            <a:r>
              <a:rPr lang="en-US" dirty="0"/>
              <a:t>Chattiness</a:t>
            </a:r>
          </a:p>
          <a:p>
            <a:r>
              <a:rPr lang="en-US" dirty="0"/>
              <a:t>Higher data traffic (impact’s scalability)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 Today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209800"/>
            <a:ext cx="39165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Statelessness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943662" y="3986048"/>
            <a:ext cx="23903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Caching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234" y="4179698"/>
            <a:ext cx="6264166" cy="1385529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Reduce chattiness </a:t>
            </a:r>
          </a:p>
        </p:txBody>
      </p:sp>
    </p:spTree>
    <p:extLst>
      <p:ext uri="{BB962C8B-B14F-4D97-AF65-F5344CB8AC3E}">
        <p14:creationId xmlns:p14="http://schemas.microsoft.com/office/powerpoint/2010/main" val="166384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Important Headers for Caching</a:t>
            </a:r>
          </a:p>
          <a:p>
            <a:pPr lvl="1"/>
            <a:r>
              <a:rPr lang="en-US" b="1" dirty="0"/>
              <a:t>Cache-Control</a:t>
            </a:r>
            <a:r>
              <a:rPr lang="en-US" dirty="0"/>
              <a:t> : Who, how long, under what conditions 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private; max-age=60</a:t>
            </a:r>
          </a:p>
          <a:p>
            <a:pPr lvl="1"/>
            <a:r>
              <a:rPr lang="en-US" b="1" dirty="0"/>
              <a:t>Expires</a:t>
            </a:r>
            <a:r>
              <a:rPr lang="en-US" dirty="0"/>
              <a:t> – tell when the resource will expire </a:t>
            </a:r>
          </a:p>
          <a:p>
            <a:pPr lvl="1"/>
            <a:r>
              <a:rPr lang="en-US" b="1" dirty="0"/>
              <a:t>Last-Modified</a:t>
            </a:r>
            <a:r>
              <a:rPr lang="en-US" dirty="0"/>
              <a:t> – tells when the resource was last changed </a:t>
            </a:r>
          </a:p>
          <a:p>
            <a:pPr lvl="1"/>
            <a:r>
              <a:rPr lang="en-US" b="1" dirty="0" err="1"/>
              <a:t>Etag</a:t>
            </a:r>
            <a:r>
              <a:rPr lang="en-US" dirty="0"/>
              <a:t> – Unique identifier associated with a response </a:t>
            </a:r>
          </a:p>
          <a:p>
            <a:pPr lvl="1"/>
            <a:r>
              <a:rPr lang="en-US" dirty="0"/>
              <a:t>Carabineers</a:t>
            </a:r>
          </a:p>
          <a:p>
            <a:pPr lvl="1"/>
            <a:r>
              <a:rPr lang="en-US" dirty="0"/>
              <a:t>Gaiters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1203223"/>
          </a:xfrm>
        </p:spPr>
        <p:txBody>
          <a:bodyPr/>
          <a:lstStyle/>
          <a:p>
            <a:r>
              <a:rPr lang="en-US" dirty="0"/>
              <a:t>Response Message</a:t>
            </a:r>
          </a:p>
          <a:p>
            <a:pPr lvl="1"/>
            <a:r>
              <a:rPr lang="en-US" dirty="0"/>
              <a:t>Cacheable</a:t>
            </a:r>
          </a:p>
          <a:p>
            <a:pPr lvl="1"/>
            <a:r>
              <a:rPr lang="en-US" dirty="0"/>
              <a:t>Non-cacheable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Header Caching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609600" y="3492273"/>
            <a:ext cx="5384800" cy="9536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Caching is controlled by server</a:t>
            </a:r>
          </a:p>
          <a:p>
            <a:pPr lvl="1"/>
            <a:r>
              <a:rPr lang="en-US" dirty="0"/>
              <a:t>HTTP Headers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3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  <a:p>
            <a:pPr lvl="1"/>
            <a:r>
              <a:rPr lang="en-US" dirty="0"/>
              <a:t>Counterbalance the statelessness</a:t>
            </a:r>
          </a:p>
          <a:p>
            <a:pPr lvl="1"/>
            <a:r>
              <a:rPr lang="en-US" dirty="0"/>
              <a:t>May occur on server, mid-tier, client or any accessible machine</a:t>
            </a:r>
          </a:p>
          <a:p>
            <a:r>
              <a:rPr lang="en-US" dirty="0"/>
              <a:t>Server</a:t>
            </a:r>
          </a:p>
          <a:p>
            <a:pPr lvl="1"/>
            <a:r>
              <a:rPr lang="en-US" dirty="0"/>
              <a:t>Mark a response as cacheable or non-cacheable</a:t>
            </a:r>
          </a:p>
          <a:p>
            <a:pPr lvl="1"/>
            <a:r>
              <a:rPr lang="en-US" dirty="0"/>
              <a:t>HTTP headers and caching policies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52" y="5029184"/>
            <a:ext cx="5307232" cy="134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276" y="2799637"/>
            <a:ext cx="3415862" cy="256189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and Reflection </a:t>
            </a:r>
          </a:p>
        </p:txBody>
      </p:sp>
    </p:spTree>
    <p:extLst>
      <p:ext uri="{BB962C8B-B14F-4D97-AF65-F5344CB8AC3E}">
        <p14:creationId xmlns:p14="http://schemas.microsoft.com/office/powerpoint/2010/main" val="3065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AutoNum type="alphaUcParenR"/>
            </a:pPr>
            <a:r>
              <a:rPr lang="en-US" dirty="0"/>
              <a:t>The data packets would be exposed for hacking </a:t>
            </a:r>
          </a:p>
          <a:p>
            <a:pPr marL="633222" indent="-514350">
              <a:buAutoNum type="alphaUcParenR"/>
            </a:pPr>
            <a:r>
              <a:rPr lang="en-US" dirty="0"/>
              <a:t>Their would by an enormous amount of chatting between the client and server</a:t>
            </a:r>
          </a:p>
          <a:p>
            <a:pPr marL="633222" indent="-514350">
              <a:buAutoNum type="alphaUcParenR"/>
            </a:pPr>
            <a:r>
              <a:rPr lang="en-US" dirty="0"/>
              <a:t>The server would automatically switch to a new system</a:t>
            </a:r>
          </a:p>
          <a:p>
            <a:pPr marL="633222" indent="-514350">
              <a:buAutoNum type="alphaUcParenR"/>
            </a:pPr>
            <a:r>
              <a:rPr lang="en-US" dirty="0"/>
              <a:t>The Client would expire the cache-control system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happen if a REST API was non-cacheable</a:t>
            </a:r>
          </a:p>
        </p:txBody>
      </p:sp>
    </p:spTree>
    <p:extLst>
      <p:ext uri="{BB962C8B-B14F-4D97-AF65-F5344CB8AC3E}">
        <p14:creationId xmlns:p14="http://schemas.microsoft.com/office/powerpoint/2010/main" val="18168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3000493"/>
          </a:xfrm>
        </p:spPr>
        <p:txBody>
          <a:bodyPr>
            <a:normAutofit/>
          </a:bodyPr>
          <a:lstStyle/>
          <a:p>
            <a:pPr marL="633222" indent="-514350">
              <a:buAutoNum type="alphaUcParenR"/>
            </a:pPr>
            <a:r>
              <a:rPr lang="en-US" dirty="0"/>
              <a:t>Allows the user to maintain username &amp; password on local server</a:t>
            </a:r>
          </a:p>
          <a:p>
            <a:pPr marL="633222" indent="-514350">
              <a:buAutoNum type="alphaUcParenR"/>
            </a:pPr>
            <a:r>
              <a:rPr lang="en-US" dirty="0"/>
              <a:t>Sniffs the network for security violations </a:t>
            </a:r>
          </a:p>
          <a:p>
            <a:pPr marL="633222" indent="-514350">
              <a:buAutoNum type="alphaUcParenR"/>
            </a:pPr>
            <a:r>
              <a:rPr lang="en-US" dirty="0"/>
              <a:t>Keeps track of the where the response is located in the network</a:t>
            </a:r>
          </a:p>
          <a:p>
            <a:pPr marL="633222" indent="-514350">
              <a:buAutoNum type="alphaUcParenR"/>
            </a:pPr>
            <a:r>
              <a:rPr lang="en-US" dirty="0"/>
              <a:t>Counterbalance the statelessness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caching necessary in designing REST APIs</a:t>
            </a:r>
          </a:p>
        </p:txBody>
      </p:sp>
    </p:spTree>
    <p:extLst>
      <p:ext uri="{BB962C8B-B14F-4D97-AF65-F5344CB8AC3E}">
        <p14:creationId xmlns:p14="http://schemas.microsoft.com/office/powerpoint/2010/main" val="21827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3000493"/>
          </a:xfrm>
        </p:spPr>
        <p:txBody>
          <a:bodyPr>
            <a:normAutofit/>
          </a:bodyPr>
          <a:lstStyle/>
          <a:p>
            <a:pPr marL="633222" indent="-514350">
              <a:buAutoNum type="alphaUcParenR"/>
            </a:pPr>
            <a:r>
              <a:rPr lang="en-US" dirty="0"/>
              <a:t>True</a:t>
            </a:r>
          </a:p>
          <a:p>
            <a:pPr marL="633222" indent="-514350">
              <a:buAutoNum type="alphaUcParenR"/>
            </a:pPr>
            <a:r>
              <a:rPr lang="en-US" dirty="0"/>
              <a:t>False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only appears on the server</a:t>
            </a:r>
          </a:p>
        </p:txBody>
      </p:sp>
    </p:spTree>
    <p:extLst>
      <p:ext uri="{BB962C8B-B14F-4D97-AF65-F5344CB8AC3E}">
        <p14:creationId xmlns:p14="http://schemas.microsoft.com/office/powerpoint/2010/main" val="145605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strategy  proposal presentatio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strategy  proposal presentation" id="{046EAC39-0F7A-434B-A008-25AEA0734A86}" vid="{35BA20B6-3833-4B27-995B-0B2F0A323CD3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9BB7A1-C70F-403E-B471-F185B83BA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strategy proposal presentation</Template>
  <TotalTime>0</TotalTime>
  <Words>1337</Words>
  <Application>Microsoft Office PowerPoint</Application>
  <PresentationFormat>Widescreen</PresentationFormat>
  <Paragraphs>127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Georgia</vt:lpstr>
      <vt:lpstr>Wingdings 2</vt:lpstr>
      <vt:lpstr>Sales strategy  proposal presentation</vt:lpstr>
      <vt:lpstr>REST API Caching</vt:lpstr>
      <vt:lpstr>Typical Web Caching</vt:lpstr>
      <vt:lpstr>What We’ll Cover Today</vt:lpstr>
      <vt:lpstr>HTTP Header Caching</vt:lpstr>
      <vt:lpstr>Summary</vt:lpstr>
      <vt:lpstr>Quiz and Reflection </vt:lpstr>
      <vt:lpstr>What would happen if a REST API was non-cacheable</vt:lpstr>
      <vt:lpstr>Why is caching necessary in designing REST APIs</vt:lpstr>
      <vt:lpstr>Cache only appears on the server</vt:lpstr>
      <vt:lpstr>Which Cache Header Policy is Valid </vt:lpstr>
      <vt:lpstr>Where is the Etag in this request</vt:lpstr>
      <vt:lpstr>Caching is controlled by server</vt:lpstr>
      <vt:lpstr>What does this mean private; max-age=60 for a Etag</vt:lpstr>
      <vt:lpstr>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2017-03-31T18:00:21Z</dcterms:created>
  <dcterms:modified xsi:type="dcterms:W3CDTF">2017-04-01T15:14:37Z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TC034605579991</vt:lpwstr>
  </property>
</Properties>
</file>