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57" r:id="rId5"/>
    <p:sldId id="258" r:id="rId6"/>
    <p:sldId id="259" r:id="rId7"/>
    <p:sldId id="260" r:id="rId8"/>
    <p:sldId id="261" r:id="rId9"/>
    <p:sldId id="262" r:id="rId10"/>
    <p:sldId id="263" r:id="rId11"/>
    <p:sldId id="264" r:id="rId1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64837" autoAdjust="0"/>
  </p:normalViewPr>
  <p:slideViewPr>
    <p:cSldViewPr showGuides="1">
      <p:cViewPr varScale="1">
        <p:scale>
          <a:sx n="38" d="100"/>
          <a:sy n="38" d="100"/>
        </p:scale>
        <p:origin x="1548" y="42"/>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6"/>
    </p:cViewPr>
  </p:notesTextViewPr>
  <p:notesViewPr>
    <p:cSldViewPr showGuides="1">
      <p:cViewPr varScale="1">
        <p:scale>
          <a:sx n="76" d="100"/>
          <a:sy n="76"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4/3/2017</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4/3/2017</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mlab.com/signup"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by the end of this you should be able to explain what are partial API response, how to design an partial </a:t>
            </a:r>
            <a:r>
              <a:rPr lang="en-US" dirty="0" err="1"/>
              <a:t>api</a:t>
            </a:r>
            <a:r>
              <a:rPr lang="en-US" dirty="0"/>
              <a:t> partial </a:t>
            </a:r>
            <a:r>
              <a:rPr lang="en-US" dirty="0" err="1"/>
              <a:t>respons</a:t>
            </a:r>
            <a:r>
              <a:rPr lang="en-US" dirty="0"/>
              <a:t> </a:t>
            </a:r>
          </a:p>
          <a:p>
            <a:r>
              <a:rPr lang="en-US" dirty="0"/>
              <a:t>---- (CLICK) the benefit of sending partial </a:t>
            </a:r>
            <a:r>
              <a:rPr lang="en-US" dirty="0" err="1"/>
              <a:t>api</a:t>
            </a:r>
            <a:r>
              <a:rPr lang="en-US" dirty="0"/>
              <a:t> responses</a:t>
            </a:r>
          </a:p>
          <a:p>
            <a:r>
              <a:rPr lang="en-US" dirty="0"/>
              <a:t>----- (CLICK) we will learn how to implement a partial </a:t>
            </a:r>
            <a:r>
              <a:rPr lang="en-US" dirty="0" err="1"/>
              <a:t>api</a:t>
            </a:r>
            <a:r>
              <a:rPr lang="en-US" dirty="0"/>
              <a:t> response </a:t>
            </a:r>
          </a:p>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2</a:t>
            </a:fld>
            <a:endParaRPr lang="en-US" dirty="0"/>
          </a:p>
        </p:txBody>
      </p:sp>
    </p:spTree>
    <p:extLst>
      <p:ext uri="{BB962C8B-B14F-4D97-AF65-F5344CB8AC3E}">
        <p14:creationId xmlns:p14="http://schemas.microsoft.com/office/powerpoint/2010/main" val="181317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 API that supports partial API response put the API consumer in control of the response data that is sent back </a:t>
            </a:r>
          </a:p>
          <a:p>
            <a:r>
              <a:rPr lang="en-US" dirty="0"/>
              <a:t>----- the API consumer or the application developer in invoking these API can decide what makes sense for their particular application </a:t>
            </a:r>
          </a:p>
          <a:p>
            <a:r>
              <a:rPr lang="en-US" dirty="0"/>
              <a:t>---- lets consider a travel portal that support partial API responses </a:t>
            </a:r>
          </a:p>
          <a:p>
            <a:r>
              <a:rPr lang="en-US" dirty="0"/>
              <a:t>----- (CLICK) if there is an application developer who is building a web based application with a browser front end, they would like to show all the package details on the browser page since there is enough page landscape to display all the information </a:t>
            </a:r>
          </a:p>
          <a:p>
            <a:r>
              <a:rPr lang="en-US" dirty="0"/>
              <a:t>------- (CLICK) they can simply invoke the GET vacation packages and the API will return ALL the available data </a:t>
            </a:r>
          </a:p>
          <a:p>
            <a:r>
              <a:rPr lang="en-US" dirty="0"/>
              <a:t>----- (CLICK) if the same API needs to be invoked by a mobile application </a:t>
            </a:r>
          </a:p>
          <a:p>
            <a:r>
              <a:rPr lang="en-US" dirty="0"/>
              <a:t>----- the developer may not want to display all the data, because of the screen size limitation, they may want to only show some information from the response </a:t>
            </a:r>
          </a:p>
          <a:p>
            <a:r>
              <a:rPr lang="en-US" dirty="0"/>
              <a:t>----- one way they would do it is to call the same API used to create a response used by the browser </a:t>
            </a:r>
          </a:p>
          <a:p>
            <a:r>
              <a:rPr lang="en-US" dirty="0"/>
              <a:t>----(CLICK) if the vacation API response supported partial API, the mobile app developer would be able to specify the particular fields they would like to receive in the response </a:t>
            </a:r>
          </a:p>
        </p:txBody>
      </p:sp>
      <p:sp>
        <p:nvSpPr>
          <p:cNvPr id="4" name="Slide Number Placeholder 3"/>
          <p:cNvSpPr>
            <a:spLocks noGrp="1"/>
          </p:cNvSpPr>
          <p:nvPr>
            <p:ph type="sldNum" sz="quarter" idx="10"/>
          </p:nvPr>
        </p:nvSpPr>
        <p:spPr/>
        <p:txBody>
          <a:bodyPr/>
          <a:lstStyle/>
          <a:p>
            <a:fld id="{6BB98AFB-CB0D-4DFE-87B9-B4B0D0DE73CD}" type="slidenum">
              <a:rPr lang="en-US" smtClean="0"/>
              <a:t>3</a:t>
            </a:fld>
            <a:endParaRPr lang="en-US" dirty="0"/>
          </a:p>
        </p:txBody>
      </p:sp>
    </p:spTree>
    <p:extLst>
      <p:ext uri="{BB962C8B-B14F-4D97-AF65-F5344CB8AC3E}">
        <p14:creationId xmlns:p14="http://schemas.microsoft.com/office/powerpoint/2010/main" val="99948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lets go over the benefits of supporting partial response in your API</a:t>
            </a:r>
          </a:p>
          <a:p>
            <a:r>
              <a:rPr lang="en-US" dirty="0"/>
              <a:t>------ (CLICK)</a:t>
            </a:r>
            <a:r>
              <a:rPr lang="en-US" baseline="0" dirty="0"/>
              <a:t> </a:t>
            </a:r>
            <a:r>
              <a:rPr lang="en-US" dirty="0"/>
              <a:t>The first one is better performance &amp; optimized resources usage </a:t>
            </a:r>
          </a:p>
          <a:p>
            <a:r>
              <a:rPr lang="en-US" dirty="0"/>
              <a:t>------- the idea here is that if a large response is received by an application by the browser front end or by a mobile application, there is a need to parse the data</a:t>
            </a:r>
          </a:p>
          <a:p>
            <a:r>
              <a:rPr lang="en-US" dirty="0"/>
              <a:t>------ which would require (CLICK) CPU, Memory, and network Bandwidth  to processes the parsing of that data </a:t>
            </a:r>
          </a:p>
          <a:p>
            <a:r>
              <a:rPr lang="en-US" dirty="0"/>
              <a:t>------- so if the application does not require all the fields received in the response data, then all this parsing is useless</a:t>
            </a:r>
            <a:r>
              <a:rPr lang="en-US" baseline="0" dirty="0"/>
              <a:t> and can be avoided by way of support for partial responses </a:t>
            </a:r>
          </a:p>
          <a:p>
            <a:r>
              <a:rPr lang="en-US" baseline="0" dirty="0"/>
              <a:t>---- (CLICK) Common API Version for all consumers, (CLICK) for example, supporting of multiple devices, use cases and form factors, you can simply provide one API version </a:t>
            </a: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4</a:t>
            </a:fld>
            <a:endParaRPr lang="en-US" dirty="0"/>
          </a:p>
        </p:txBody>
      </p:sp>
    </p:spTree>
    <p:extLst>
      <p:ext uri="{BB962C8B-B14F-4D97-AF65-F5344CB8AC3E}">
        <p14:creationId xmlns:p14="http://schemas.microsoft.com/office/powerpoint/2010/main" val="1257969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API consumer needs to have a way to specify</a:t>
            </a:r>
            <a:r>
              <a:rPr lang="en-US" baseline="0" dirty="0"/>
              <a:t> the things they would like to see in the response</a:t>
            </a:r>
          </a:p>
          <a:p>
            <a:r>
              <a:rPr lang="en-US" baseline="0" dirty="0"/>
              <a:t>---- there are various ways of doing this, I’ll got through some of the popular APIs and show ways of how they are supporting partial API</a:t>
            </a:r>
          </a:p>
          <a:p>
            <a:r>
              <a:rPr lang="en-US" baseline="0" dirty="0"/>
              <a:t>---- (CLICK) LinkedIn – </a:t>
            </a:r>
            <a:r>
              <a:rPr lang="en-US" baseline="0" dirty="0" err="1"/>
              <a:t>Linkedin</a:t>
            </a:r>
            <a:r>
              <a:rPr lang="en-US" baseline="0" dirty="0"/>
              <a:t> allows the API consumer to provide the fields they would like to see returned in the response after the resource;</a:t>
            </a:r>
          </a:p>
          <a:p>
            <a:r>
              <a:rPr lang="en-US" baseline="0" dirty="0"/>
              <a:t>----- so here in this case; it’s “PEOPLE” that is the resource and ID, First-Name, Last-Name are the comma separated fields that the response will return</a:t>
            </a:r>
          </a:p>
          <a:p>
            <a:r>
              <a:rPr lang="en-US" baseline="0" dirty="0"/>
              <a:t>----- (CLICK) Facebook uses the query parameter called Field and the Fields are a common separated list </a:t>
            </a:r>
          </a:p>
          <a:p>
            <a:r>
              <a:rPr lang="en-US" baseline="0" dirty="0"/>
              <a:t>---- (CLICK) Pin-</a:t>
            </a:r>
            <a:r>
              <a:rPr lang="en-US" baseline="0" dirty="0" err="1"/>
              <a:t>ter</a:t>
            </a:r>
            <a:r>
              <a:rPr lang="en-US" baseline="0" dirty="0"/>
              <a:t>-</a:t>
            </a:r>
            <a:r>
              <a:rPr lang="en-US" baseline="0" dirty="0" err="1"/>
              <a:t>est</a:t>
            </a:r>
            <a:r>
              <a:rPr lang="en-US" baseline="0" dirty="0"/>
              <a:t> – also uses the same mechanism as Facebook; using a query parameter fields equal to an then a comma delimited separated fields that the response will return</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5</a:t>
            </a:fld>
            <a:endParaRPr lang="en-US" dirty="0"/>
          </a:p>
        </p:txBody>
      </p:sp>
    </p:spTree>
    <p:extLst>
      <p:ext uri="{BB962C8B-B14F-4D97-AF65-F5344CB8AC3E}">
        <p14:creationId xmlns:p14="http://schemas.microsoft.com/office/powerpoint/2010/main" val="1262737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 will walk you through the implementation of a partial response model for a pretend</a:t>
            </a:r>
            <a:r>
              <a:rPr lang="en-US" baseline="0" dirty="0"/>
              <a:t> company called ACME</a:t>
            </a:r>
          </a:p>
          <a:p>
            <a:r>
              <a:rPr lang="en-US" baseline="0" dirty="0"/>
              <a:t>---- (CLICK) ACME is establishing a partnership with multiple portals around the world and their database of portals is growing </a:t>
            </a:r>
          </a:p>
          <a:p>
            <a:r>
              <a:rPr lang="en-US" baseline="0" dirty="0"/>
              <a:t>---- the designers of ACME have decided to exposes these portals by way of an API (CLICK) resource </a:t>
            </a:r>
          </a:p>
          <a:p>
            <a:r>
              <a:rPr lang="en-US" baseline="0" dirty="0"/>
              <a:t>---- each of their portals have some data; which is quite big and since this API will be used for mobile applications as well as browser front ends </a:t>
            </a:r>
          </a:p>
          <a:p>
            <a:r>
              <a:rPr lang="en-US" baseline="0" dirty="0"/>
              <a:t>They would like to give the control to the API consumer or the app developer to decide what fields they would like to receive </a:t>
            </a:r>
          </a:p>
          <a:p>
            <a:r>
              <a:rPr lang="en-US" baseline="0" dirty="0"/>
              <a:t>----- (CLICK) and the mechanics for specifying the fields in the request will be the query parameter fields equal to the comma delimited fields that the consumer of the API would like to receive</a:t>
            </a:r>
          </a:p>
          <a:p>
            <a:r>
              <a:rPr lang="en-US" baseline="0" dirty="0"/>
              <a:t>------ So lets go with the code for implementing this API </a:t>
            </a: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6</a:t>
            </a:fld>
            <a:endParaRPr lang="en-US" dirty="0"/>
          </a:p>
        </p:txBody>
      </p:sp>
    </p:spTree>
    <p:extLst>
      <p:ext uri="{BB962C8B-B14F-4D97-AF65-F5344CB8AC3E}">
        <p14:creationId xmlns:p14="http://schemas.microsoft.com/office/powerpoint/2010/main" val="287804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code that I am going to walk</a:t>
            </a:r>
            <a:r>
              <a:rPr lang="en-US" baseline="0" dirty="0"/>
              <a:t> you through is available on </a:t>
            </a:r>
            <a:r>
              <a:rPr lang="en-US" baseline="0" dirty="0" err="1"/>
              <a:t>git</a:t>
            </a:r>
            <a:r>
              <a:rPr lang="en-US" baseline="0" dirty="0"/>
              <a:t> hub</a:t>
            </a:r>
          </a:p>
          <a:p>
            <a:r>
              <a:rPr lang="en-US" baseline="0" dirty="0"/>
              <a:t>--- under the branch partial response </a:t>
            </a:r>
          </a:p>
          <a:p>
            <a:r>
              <a:rPr lang="en-US" baseline="0" dirty="0"/>
              <a:t>--- please go ahead and clone it on your local file system </a:t>
            </a:r>
          </a:p>
          <a:p>
            <a:r>
              <a:rPr lang="en-US" baseline="0" dirty="0"/>
              <a:t>--- we will go through the code in order to develop a </a:t>
            </a:r>
            <a:r>
              <a:rPr lang="en-US" baseline="0"/>
              <a:t>practical understanding of it’s make up</a:t>
            </a:r>
            <a:endParaRPr lang="en-US"/>
          </a:p>
        </p:txBody>
      </p:sp>
      <p:sp>
        <p:nvSpPr>
          <p:cNvPr id="4" name="Slide Number Placeholder 3"/>
          <p:cNvSpPr>
            <a:spLocks noGrp="1"/>
          </p:cNvSpPr>
          <p:nvPr>
            <p:ph type="sldNum" sz="quarter" idx="10"/>
          </p:nvPr>
        </p:nvSpPr>
        <p:spPr/>
        <p:txBody>
          <a:bodyPr/>
          <a:lstStyle/>
          <a:p>
            <a:fld id="{6BB98AFB-CB0D-4DFE-87B9-B4B0D0DE73CD}" type="slidenum">
              <a:rPr lang="en-US" smtClean="0"/>
              <a:t>7</a:t>
            </a:fld>
            <a:endParaRPr lang="en-US" dirty="0"/>
          </a:p>
        </p:txBody>
      </p:sp>
    </p:spTree>
    <p:extLst>
      <p:ext uri="{BB962C8B-B14F-4D97-AF65-F5344CB8AC3E}">
        <p14:creationId xmlns:p14="http://schemas.microsoft.com/office/powerpoint/2010/main" val="916880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Step 2: To get started with </a:t>
            </a:r>
            <a:r>
              <a:rPr lang="en-US" dirty="0" err="1"/>
              <a:t>mLab</a:t>
            </a:r>
            <a:r>
              <a:rPr lang="en-US" dirty="0"/>
              <a:t>, you must first </a:t>
            </a:r>
            <a:r>
              <a:rPr lang="en-US" dirty="0">
                <a:hlinkClick r:id="rId3"/>
              </a:rPr>
              <a:t>create your free </a:t>
            </a:r>
            <a:r>
              <a:rPr lang="en-US" dirty="0" err="1">
                <a:hlinkClick r:id="rId3"/>
              </a:rPr>
              <a:t>mLab</a:t>
            </a:r>
            <a:r>
              <a:rPr lang="en-US" dirty="0">
                <a:hlinkClick r:id="rId3"/>
              </a:rPr>
              <a:t> account</a:t>
            </a:r>
            <a:r>
              <a:rPr lang="en-US" dirty="0"/>
              <a:t>. When that’s complete, you can add as many database subscriptions as you want.</a:t>
            </a:r>
          </a:p>
          <a:p>
            <a:r>
              <a:rPr lang="en-US" dirty="0"/>
              <a:t>Step 3:  In a terminal window, connect to your database using the mongo shell (the command will look similar to the following example):</a:t>
            </a:r>
          </a:p>
          <a:p>
            <a:r>
              <a:rPr lang="en-US" dirty="0"/>
              <a:t>Example: mongo ds012345.mlab.com:56789/</a:t>
            </a:r>
            <a:r>
              <a:rPr lang="en-US" dirty="0" err="1"/>
              <a:t>dbname</a:t>
            </a:r>
            <a:r>
              <a:rPr lang="en-US" dirty="0"/>
              <a:t> -u </a:t>
            </a:r>
            <a:r>
              <a:rPr lang="en-US" dirty="0" err="1"/>
              <a:t>dbuser</a:t>
            </a:r>
            <a:r>
              <a:rPr lang="en-US" dirty="0"/>
              <a:t> -p </a:t>
            </a:r>
            <a:r>
              <a:rPr lang="en-US" dirty="0" err="1"/>
              <a:t>dbpassword</a:t>
            </a:r>
            <a:r>
              <a:rPr lang="en-US" dirty="0"/>
              <a:t>,,,, You can grab your connection info after logging into your account and navigating to the database’s home page:</a:t>
            </a:r>
          </a:p>
          <a:p>
            <a:endParaRPr lang="en-US" dirty="0"/>
          </a:p>
          <a:p>
            <a:r>
              <a:rPr lang="en-US" dirty="0"/>
              <a:t>was a first step we will create a new collection name under the </a:t>
            </a:r>
          </a:p>
        </p:txBody>
      </p:sp>
      <p:sp>
        <p:nvSpPr>
          <p:cNvPr id="4" name="Slide Number Placeholder 3"/>
          <p:cNvSpPr>
            <a:spLocks noGrp="1"/>
          </p:cNvSpPr>
          <p:nvPr>
            <p:ph type="sldNum" sz="quarter" idx="10"/>
          </p:nvPr>
        </p:nvSpPr>
        <p:spPr/>
        <p:txBody>
          <a:bodyPr/>
          <a:lstStyle/>
          <a:p>
            <a:fld id="{6BB98AFB-CB0D-4DFE-87B9-B4B0D0DE73CD}" type="slidenum">
              <a:rPr lang="en-US" smtClean="0"/>
              <a:t>8</a:t>
            </a:fld>
            <a:endParaRPr lang="en-US" dirty="0"/>
          </a:p>
        </p:txBody>
      </p:sp>
    </p:spTree>
    <p:extLst>
      <p:ext uri="{BB962C8B-B14F-4D97-AF65-F5344CB8AC3E}">
        <p14:creationId xmlns:p14="http://schemas.microsoft.com/office/powerpoint/2010/main" val="250804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4/3/2017</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4/3/2017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4/3/2017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4/3/2017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4/3/2017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4/3/2017</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4/3/2017</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4/3/2017</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4/3/2017</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4/3/2017</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4/3/2017</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hyperlink" Target="https://gethub.com/acloudfan/REST-API_Course.ge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gitub.com/acloudfan/REST-API-Course.git"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Building Support </a:t>
            </a:r>
          </a:p>
        </p:txBody>
      </p:sp>
      <p:sp>
        <p:nvSpPr>
          <p:cNvPr id="3" name="Content Placeholder 2"/>
          <p:cNvSpPr>
            <a:spLocks noGrp="1"/>
          </p:cNvSpPr>
          <p:nvPr>
            <p:ph type="subTitle" idx="1"/>
          </p:nvPr>
        </p:nvSpPr>
        <p:spPr/>
        <p:txBody>
          <a:bodyPr/>
          <a:lstStyle/>
          <a:p>
            <a:r>
              <a:rPr lang="en-US" dirty="0"/>
              <a:t>Partial Response</a:t>
            </a:r>
          </a:p>
          <a:p>
            <a:endParaRPr lang="en-US" dirty="0"/>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Response</a:t>
            </a:r>
          </a:p>
        </p:txBody>
      </p:sp>
      <p:sp>
        <p:nvSpPr>
          <p:cNvPr id="3" name="Content Placeholder 2"/>
          <p:cNvSpPr>
            <a:spLocks noGrp="1"/>
          </p:cNvSpPr>
          <p:nvPr>
            <p:ph idx="1"/>
          </p:nvPr>
        </p:nvSpPr>
        <p:spPr/>
        <p:txBody>
          <a:bodyPr/>
          <a:lstStyle/>
          <a:p>
            <a:r>
              <a:rPr lang="en-US" dirty="0"/>
              <a:t>Learning Objectives:</a:t>
            </a:r>
          </a:p>
          <a:p>
            <a:pPr lvl="1"/>
            <a:r>
              <a:rPr lang="en-US" dirty="0"/>
              <a:t>Why send partial API response?</a:t>
            </a:r>
          </a:p>
          <a:p>
            <a:pPr lvl="1"/>
            <a:r>
              <a:rPr lang="en-US" dirty="0"/>
              <a:t>Walkthrough examples of API partial response </a:t>
            </a:r>
          </a:p>
          <a:p>
            <a:pPr lvl="1"/>
            <a:endParaRPr lang="en-US" dirty="0"/>
          </a:p>
          <a:p>
            <a:endParaRPr lang="en-US" dirty="0"/>
          </a:p>
        </p:txBody>
      </p:sp>
    </p:spTree>
    <p:extLst>
      <p:ext uri="{BB962C8B-B14F-4D97-AF65-F5344CB8AC3E}">
        <p14:creationId xmlns:p14="http://schemas.microsoft.com/office/powerpoint/2010/main" val="16373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API Response</a:t>
            </a:r>
          </a:p>
        </p:txBody>
      </p:sp>
      <p:pic>
        <p:nvPicPr>
          <p:cNvPr id="6" name="Picture 5"/>
          <p:cNvPicPr>
            <a:picLocks noChangeAspect="1"/>
          </p:cNvPicPr>
          <p:nvPr/>
        </p:nvPicPr>
        <p:blipFill>
          <a:blip r:embed="rId3"/>
          <a:stretch>
            <a:fillRect/>
          </a:stretch>
        </p:blipFill>
        <p:spPr>
          <a:xfrm>
            <a:off x="1090663" y="2020529"/>
            <a:ext cx="1819275" cy="1476375"/>
          </a:xfrm>
          <a:prstGeom prst="rect">
            <a:avLst/>
          </a:prstGeom>
        </p:spPr>
      </p:pic>
      <p:pic>
        <p:nvPicPr>
          <p:cNvPr id="7" name="Picture 6"/>
          <p:cNvPicPr>
            <a:picLocks noChangeAspect="1"/>
          </p:cNvPicPr>
          <p:nvPr/>
        </p:nvPicPr>
        <p:blipFill>
          <a:blip r:embed="rId4"/>
          <a:stretch>
            <a:fillRect/>
          </a:stretch>
        </p:blipFill>
        <p:spPr>
          <a:xfrm>
            <a:off x="2751137" y="1866900"/>
            <a:ext cx="5314950" cy="1666875"/>
          </a:xfrm>
          <a:prstGeom prst="rect">
            <a:avLst/>
          </a:prstGeom>
        </p:spPr>
      </p:pic>
      <p:pic>
        <p:nvPicPr>
          <p:cNvPr id="8" name="Picture 7"/>
          <p:cNvPicPr>
            <a:picLocks noChangeAspect="1"/>
          </p:cNvPicPr>
          <p:nvPr/>
        </p:nvPicPr>
        <p:blipFill>
          <a:blip r:embed="rId5"/>
          <a:stretch>
            <a:fillRect/>
          </a:stretch>
        </p:blipFill>
        <p:spPr>
          <a:xfrm>
            <a:off x="2036762" y="3874524"/>
            <a:ext cx="1428750" cy="1533525"/>
          </a:xfrm>
          <a:prstGeom prst="rect">
            <a:avLst/>
          </a:prstGeom>
        </p:spPr>
      </p:pic>
      <p:pic>
        <p:nvPicPr>
          <p:cNvPr id="9" name="Picture 8"/>
          <p:cNvPicPr>
            <a:picLocks noChangeAspect="1"/>
          </p:cNvPicPr>
          <p:nvPr/>
        </p:nvPicPr>
        <p:blipFill>
          <a:blip r:embed="rId6"/>
          <a:stretch>
            <a:fillRect/>
          </a:stretch>
        </p:blipFill>
        <p:spPr>
          <a:xfrm>
            <a:off x="4246562" y="3825669"/>
            <a:ext cx="3829050" cy="809625"/>
          </a:xfrm>
          <a:prstGeom prst="rect">
            <a:avLst/>
          </a:prstGeom>
        </p:spPr>
      </p:pic>
      <p:pic>
        <p:nvPicPr>
          <p:cNvPr id="10" name="Picture 9"/>
          <p:cNvPicPr>
            <a:picLocks noChangeAspect="1"/>
          </p:cNvPicPr>
          <p:nvPr/>
        </p:nvPicPr>
        <p:blipFill>
          <a:blip r:embed="rId7"/>
          <a:stretch>
            <a:fillRect/>
          </a:stretch>
        </p:blipFill>
        <p:spPr>
          <a:xfrm>
            <a:off x="3493166" y="3124200"/>
            <a:ext cx="3162300" cy="1495425"/>
          </a:xfrm>
          <a:prstGeom prst="rect">
            <a:avLst/>
          </a:prstGeom>
        </p:spPr>
      </p:pic>
    </p:spTree>
    <p:extLst>
      <p:ext uri="{BB962C8B-B14F-4D97-AF65-F5344CB8AC3E}">
        <p14:creationId xmlns:p14="http://schemas.microsoft.com/office/powerpoint/2010/main" val="27728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ircle(in)">
                                      <p:cBhvr>
                                        <p:cTn id="22" dur="2000"/>
                                        <p:tgtEl>
                                          <p:spTgt spid="10"/>
                                        </p:tgtEl>
                                      </p:cBhvr>
                                    </p:animEffect>
                                  </p:childTnLst>
                                </p:cTn>
                              </p:par>
                              <p:par>
                                <p:cTn id="23" presetID="6" presetClass="entr" presetSubtype="16"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circle(in)">
                                      <p:cBhvr>
                                        <p:cTn id="2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a:t>
            </a:r>
          </a:p>
        </p:txBody>
      </p:sp>
      <p:sp>
        <p:nvSpPr>
          <p:cNvPr id="3" name="Content Placeholder 2"/>
          <p:cNvSpPr>
            <a:spLocks noGrp="1"/>
          </p:cNvSpPr>
          <p:nvPr>
            <p:ph idx="1"/>
          </p:nvPr>
        </p:nvSpPr>
        <p:spPr/>
        <p:txBody>
          <a:bodyPr/>
          <a:lstStyle/>
          <a:p>
            <a:r>
              <a:rPr lang="en-US" dirty="0"/>
              <a:t>Better performance &amp; optimized resource usage</a:t>
            </a:r>
          </a:p>
          <a:p>
            <a:pPr lvl="1"/>
            <a:r>
              <a:rPr lang="en-US" dirty="0"/>
              <a:t>CPU, Memory, Bandwidth</a:t>
            </a:r>
          </a:p>
          <a:p>
            <a:r>
              <a:rPr lang="en-US" dirty="0"/>
              <a:t>Common API version for all consumers</a:t>
            </a:r>
          </a:p>
          <a:p>
            <a:pPr lvl="1"/>
            <a:r>
              <a:rPr lang="en-US" dirty="0"/>
              <a:t>To support multiple devices, user cases – form factors</a:t>
            </a:r>
          </a:p>
        </p:txBody>
      </p:sp>
    </p:spTree>
    <p:extLst>
      <p:ext uri="{BB962C8B-B14F-4D97-AF65-F5344CB8AC3E}">
        <p14:creationId xmlns:p14="http://schemas.microsoft.com/office/powerpoint/2010/main" val="42151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Specifications </a:t>
            </a:r>
          </a:p>
        </p:txBody>
      </p:sp>
      <p:pic>
        <p:nvPicPr>
          <p:cNvPr id="5" name="Picture 4"/>
          <p:cNvPicPr>
            <a:picLocks noChangeAspect="1"/>
          </p:cNvPicPr>
          <p:nvPr/>
        </p:nvPicPr>
        <p:blipFill>
          <a:blip r:embed="rId3"/>
          <a:stretch>
            <a:fillRect/>
          </a:stretch>
        </p:blipFill>
        <p:spPr>
          <a:xfrm>
            <a:off x="1065212" y="1981200"/>
            <a:ext cx="9149985" cy="695325"/>
          </a:xfrm>
          <a:prstGeom prst="rect">
            <a:avLst/>
          </a:prstGeom>
        </p:spPr>
      </p:pic>
      <p:pic>
        <p:nvPicPr>
          <p:cNvPr id="6" name="Picture 5"/>
          <p:cNvPicPr>
            <a:picLocks noChangeAspect="1"/>
          </p:cNvPicPr>
          <p:nvPr/>
        </p:nvPicPr>
        <p:blipFill>
          <a:blip r:embed="rId4"/>
          <a:stretch>
            <a:fillRect/>
          </a:stretch>
        </p:blipFill>
        <p:spPr>
          <a:xfrm>
            <a:off x="1065211" y="3069557"/>
            <a:ext cx="9149985" cy="683320"/>
          </a:xfrm>
          <a:prstGeom prst="rect">
            <a:avLst/>
          </a:prstGeom>
        </p:spPr>
      </p:pic>
      <p:pic>
        <p:nvPicPr>
          <p:cNvPr id="8" name="Picture 7"/>
          <p:cNvPicPr>
            <a:picLocks noChangeAspect="1"/>
          </p:cNvPicPr>
          <p:nvPr/>
        </p:nvPicPr>
        <p:blipFill>
          <a:blip r:embed="rId5"/>
          <a:stretch>
            <a:fillRect/>
          </a:stretch>
        </p:blipFill>
        <p:spPr>
          <a:xfrm>
            <a:off x="1043570" y="4145882"/>
            <a:ext cx="9525000" cy="832397"/>
          </a:xfrm>
          <a:prstGeom prst="rect">
            <a:avLst/>
          </a:prstGeom>
        </p:spPr>
      </p:pic>
    </p:spTree>
    <p:extLst>
      <p:ext uri="{BB962C8B-B14F-4D97-AF65-F5344CB8AC3E}">
        <p14:creationId xmlns:p14="http://schemas.microsoft.com/office/powerpoint/2010/main" val="338813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#1 </a:t>
            </a:r>
          </a:p>
        </p:txBody>
      </p:sp>
      <p:pic>
        <p:nvPicPr>
          <p:cNvPr id="4" name="Picture 3"/>
          <p:cNvPicPr>
            <a:picLocks noChangeAspect="1"/>
          </p:cNvPicPr>
          <p:nvPr/>
        </p:nvPicPr>
        <p:blipFill>
          <a:blip r:embed="rId3"/>
          <a:stretch>
            <a:fillRect/>
          </a:stretch>
        </p:blipFill>
        <p:spPr>
          <a:xfrm>
            <a:off x="1065212" y="1981200"/>
            <a:ext cx="2486025" cy="847725"/>
          </a:xfrm>
          <a:prstGeom prst="rect">
            <a:avLst/>
          </a:prstGeom>
        </p:spPr>
      </p:pic>
      <p:pic>
        <p:nvPicPr>
          <p:cNvPr id="5" name="Picture 4"/>
          <p:cNvPicPr>
            <a:picLocks noChangeAspect="1"/>
          </p:cNvPicPr>
          <p:nvPr/>
        </p:nvPicPr>
        <p:blipFill>
          <a:blip r:embed="rId4"/>
          <a:stretch>
            <a:fillRect/>
          </a:stretch>
        </p:blipFill>
        <p:spPr>
          <a:xfrm>
            <a:off x="965199" y="5486400"/>
            <a:ext cx="2686050" cy="647700"/>
          </a:xfrm>
          <a:prstGeom prst="rect">
            <a:avLst/>
          </a:prstGeom>
        </p:spPr>
      </p:pic>
      <p:pic>
        <p:nvPicPr>
          <p:cNvPr id="6" name="Picture 5"/>
          <p:cNvPicPr>
            <a:picLocks noChangeAspect="1"/>
          </p:cNvPicPr>
          <p:nvPr/>
        </p:nvPicPr>
        <p:blipFill>
          <a:blip r:embed="rId5"/>
          <a:stretch>
            <a:fillRect/>
          </a:stretch>
        </p:blipFill>
        <p:spPr>
          <a:xfrm>
            <a:off x="3551237" y="738187"/>
            <a:ext cx="4581525" cy="4181475"/>
          </a:xfrm>
          <a:prstGeom prst="rect">
            <a:avLst/>
          </a:prstGeom>
        </p:spPr>
      </p:pic>
      <p:pic>
        <p:nvPicPr>
          <p:cNvPr id="7" name="Picture 6"/>
          <p:cNvPicPr>
            <a:picLocks noChangeAspect="1"/>
          </p:cNvPicPr>
          <p:nvPr/>
        </p:nvPicPr>
        <p:blipFill>
          <a:blip r:embed="rId6"/>
          <a:stretch>
            <a:fillRect/>
          </a:stretch>
        </p:blipFill>
        <p:spPr>
          <a:xfrm>
            <a:off x="3590993" y="5844623"/>
            <a:ext cx="2352675" cy="276225"/>
          </a:xfrm>
          <a:prstGeom prst="rect">
            <a:avLst/>
          </a:prstGeom>
        </p:spPr>
      </p:pic>
    </p:spTree>
    <p:extLst>
      <p:ext uri="{BB962C8B-B14F-4D97-AF65-F5344CB8AC3E}">
        <p14:creationId xmlns:p14="http://schemas.microsoft.com/office/powerpoint/2010/main" val="117342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lstStyle/>
          <a:p>
            <a:r>
              <a:rPr lang="en-US" dirty="0" err="1"/>
              <a:t>Gethub</a:t>
            </a:r>
            <a:r>
              <a:rPr lang="en-US" dirty="0"/>
              <a:t> </a:t>
            </a:r>
          </a:p>
          <a:p>
            <a:pPr lvl="1"/>
            <a:r>
              <a:rPr lang="en-US" dirty="0">
                <a:hlinkClick r:id="rId3"/>
              </a:rPr>
              <a:t>https://gethub.com/acloudfan/REST-API_Course.get</a:t>
            </a:r>
            <a:endParaRPr lang="en-US" dirty="0"/>
          </a:p>
          <a:p>
            <a:pPr lvl="1"/>
            <a:r>
              <a:rPr lang="en-US" dirty="0"/>
              <a:t>Branch  </a:t>
            </a:r>
            <a:r>
              <a:rPr lang="en-US" dirty="0" err="1"/>
              <a:t>partialresponse</a:t>
            </a:r>
            <a:endParaRPr lang="en-US" dirty="0"/>
          </a:p>
          <a:p>
            <a:r>
              <a:rPr lang="en-US" dirty="0" err="1"/>
              <a:t>Git</a:t>
            </a:r>
            <a:r>
              <a:rPr lang="en-US" dirty="0"/>
              <a:t> clone –b </a:t>
            </a:r>
            <a:r>
              <a:rPr lang="en-US" dirty="0" err="1"/>
              <a:t>partialresponse</a:t>
            </a:r>
            <a:r>
              <a:rPr lang="en-US" dirty="0"/>
              <a:t> </a:t>
            </a:r>
            <a:r>
              <a:rPr lang="en-US" dirty="0">
                <a:hlinkClick r:id="rId4"/>
              </a:rPr>
              <a:t>https://gitub.com/acloudfan/REST-API-Course.git</a:t>
            </a:r>
            <a:endParaRPr lang="en-US" dirty="0"/>
          </a:p>
          <a:p>
            <a:r>
              <a:rPr lang="en-US" dirty="0" err="1"/>
              <a:t>npm</a:t>
            </a:r>
            <a:r>
              <a:rPr lang="en-US" dirty="0"/>
              <a:t> install </a:t>
            </a:r>
          </a:p>
          <a:p>
            <a:endParaRPr lang="en-US" dirty="0"/>
          </a:p>
        </p:txBody>
      </p:sp>
    </p:spTree>
    <p:extLst>
      <p:ext uri="{BB962C8B-B14F-4D97-AF65-F5344CB8AC3E}">
        <p14:creationId xmlns:p14="http://schemas.microsoft.com/office/powerpoint/2010/main" val="425924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MLab</a:t>
            </a:r>
            <a:endParaRPr lang="en-US" dirty="0"/>
          </a:p>
        </p:txBody>
      </p:sp>
      <p:sp>
        <p:nvSpPr>
          <p:cNvPr id="3" name="Content Placeholder 2"/>
          <p:cNvSpPr>
            <a:spLocks noGrp="1"/>
          </p:cNvSpPr>
          <p:nvPr>
            <p:ph idx="1"/>
          </p:nvPr>
        </p:nvSpPr>
        <p:spPr/>
        <p:txBody>
          <a:bodyPr/>
          <a:lstStyle/>
          <a:p>
            <a:pPr marL="45720" indent="0">
              <a:buNone/>
            </a:pPr>
            <a:r>
              <a:rPr lang="en-US" dirty="0"/>
              <a:t>Step 1: Go to mongolab.com</a:t>
            </a:r>
          </a:p>
          <a:p>
            <a:pPr marL="45720" indent="0">
              <a:buNone/>
            </a:pPr>
            <a:r>
              <a:rPr lang="en-US" dirty="0"/>
              <a:t>Step 2: Create your free </a:t>
            </a:r>
            <a:r>
              <a:rPr lang="en-US" dirty="0" err="1"/>
              <a:t>mlab</a:t>
            </a:r>
            <a:r>
              <a:rPr lang="en-US" dirty="0"/>
              <a:t> account</a:t>
            </a:r>
          </a:p>
          <a:p>
            <a:pPr marL="45720" indent="0">
              <a:buNone/>
            </a:pPr>
            <a:r>
              <a:rPr lang="en-US" dirty="0"/>
              <a:t>Step 3: Create a database subscription</a:t>
            </a:r>
          </a:p>
          <a:p>
            <a:pPr marL="45720" indent="0">
              <a:buNone/>
            </a:pPr>
            <a:r>
              <a:rPr lang="en-US" dirty="0"/>
              <a:t>Step 4: Connection to your new database using mongo shell </a:t>
            </a:r>
          </a:p>
          <a:p>
            <a:endParaRPr lang="en-US" dirty="0"/>
          </a:p>
        </p:txBody>
      </p:sp>
    </p:spTree>
    <p:extLst>
      <p:ext uri="{BB962C8B-B14F-4D97-AF65-F5344CB8AC3E}">
        <p14:creationId xmlns:p14="http://schemas.microsoft.com/office/powerpoint/2010/main" val="4245533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EB0D3B34-B7D6-4C45-8EC6-74593BA23307}" vid="{3C7E45A4-4E96-419A-A06F-C7909FE41FBD}"/>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3E1689-1E09-4ADC-A5E7-6718BF79A8A6}">
  <ds:schemaRefs>
    <ds:schemaRef ds:uri="http://schemas.microsoft.com/sharepoint/v3/contenttype/forms"/>
  </ds:schemaRefs>
</ds:datastoreItem>
</file>

<file path=customXml/itemProps2.xml><?xml version="1.0" encoding="utf-8"?>
<ds:datastoreItem xmlns:ds="http://schemas.openxmlformats.org/officeDocument/2006/customXml" ds:itemID="{3FFF1070-8794-47AC-90B7-1F2E078096FF}">
  <ds:schemaRefs>
    <ds:schemaRef ds:uri="http://schemas.microsoft.com/office/2006/metadata/properties"/>
    <ds:schemaRef ds:uri="http://purl.org/dc/elements/1.1/"/>
    <ds:schemaRef ds:uri="http://schemas.openxmlformats.org/package/2006/metadata/core-properties"/>
    <ds:schemaRef ds:uri="http://purl.org/dc/terms/"/>
    <ds:schemaRef ds:uri="a4f35948-e619-41b3-aa29-22878b09cfd2"/>
    <ds:schemaRef ds:uri="http://schemas.microsoft.com/office/infopath/2007/PartnerControls"/>
    <ds:schemaRef ds:uri="http://schemas.microsoft.com/office/2006/documentManagement/types"/>
    <ds:schemaRef ds:uri="40262f94-9f35-4ac3-9a90-690165a166b7"/>
    <ds:schemaRef ds:uri="http://www.w3.org/XML/1998/namespace"/>
    <ds:schemaRef ds:uri="http://purl.org/dc/dcmitype/"/>
  </ds:schemaRefs>
</ds:datastoreItem>
</file>

<file path=customXml/itemProps3.xml><?xml version="1.0" encoding="utf-8"?>
<ds:datastoreItem xmlns:ds="http://schemas.openxmlformats.org/officeDocument/2006/customXml" ds:itemID="{7CB30B94-6D3B-4C91-947C-5EB8E8EFFE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Business strategy presentation</Template>
  <TotalTime>271</TotalTime>
  <Words>1044</Words>
  <Application>Microsoft Office PowerPoint</Application>
  <PresentationFormat>Custom</PresentationFormat>
  <Paragraphs>75</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Palatino Linotype</vt:lpstr>
      <vt:lpstr>Business strategy presentation</vt:lpstr>
      <vt:lpstr>Building Support </vt:lpstr>
      <vt:lpstr>Partial Response</vt:lpstr>
      <vt:lpstr>Partial API Response</vt:lpstr>
      <vt:lpstr>Benefits</vt:lpstr>
      <vt:lpstr>Specifications </vt:lpstr>
      <vt:lpstr>Project #1 </vt:lpstr>
      <vt:lpstr>Solution</vt:lpstr>
      <vt:lpstr>MLab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Support</dc:title>
  <dc:creator>Ammon Raheem</dc:creator>
  <cp:lastModifiedBy>Ammon Raheem</cp:lastModifiedBy>
  <cp:revision>19</cp:revision>
  <dcterms:created xsi:type="dcterms:W3CDTF">2017-04-03T03:37:07Z</dcterms:created>
  <dcterms:modified xsi:type="dcterms:W3CDTF">2017-04-04T04:47:17Z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