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614" r:id="rId24"/>
    <p:sldId id="615" r:id="rId25"/>
    <p:sldId id="284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B8CA720-26F6-42A5-B06A-C33E3264A415}">
          <p14:sldIdLst>
            <p14:sldId id="256"/>
            <p14:sldId id="257"/>
            <p14:sldId id="258"/>
          </p14:sldIdLst>
        </p14:section>
        <p14:section name="Data Transfer Objects" id="{0E3178D7-E9B9-4426-A45F-1AB04D3326B3}">
          <p14:sldIdLst>
            <p14:sldId id="259"/>
            <p14:sldId id="260"/>
            <p14:sldId id="261"/>
            <p14:sldId id="262"/>
          </p14:sldIdLst>
        </p14:section>
        <p14:section name="Model Mapping" id="{A225C16B-DB06-40D6-9C40-EF75FFA19C0A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ummary" id="{1A92F6A2-8B98-48DE-9969-80DC99F264EA}">
          <p14:sldIdLst>
            <p14:sldId id="276"/>
            <p14:sldId id="282"/>
            <p14:sldId id="614"/>
            <p14:sldId id="615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817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9867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0026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4.pn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8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5.png"/><Relationship Id="rId15" Type="http://schemas.openxmlformats.org/officeDocument/2006/relationships/image" Target="../media/image30.jpeg"/><Relationship Id="rId23" Type="http://schemas.openxmlformats.org/officeDocument/2006/relationships/image" Target="../media/image3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rgbClr val="234465"/>
                </a:solidFill>
              </a:rPr>
              <a:t>Auto Mapping – DTOs and Domain Objects, </a:t>
            </a:r>
          </a:p>
          <a:p>
            <a:r>
              <a:rPr lang="en-US" sz="3600">
                <a:solidFill>
                  <a:srgbClr val="234465"/>
                </a:solidFill>
              </a:rPr>
              <a:t>Model Mapper</a:t>
            </a:r>
            <a:endParaRPr lang="en-GB" sz="3600" dirty="0">
              <a:solidFill>
                <a:srgbClr val="234465"/>
              </a:solidFill>
            </a:endParaRP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/>
              <a:t>Auto Mapping Objects DTO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/>
              <a:t>SoftUni Team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/>
              <a:t>Technical Trainers</a:t>
            </a:r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/>
              <a:t>Software University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297819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9" name="Картина 3">
            <a:extLst>
              <a:ext uri="{FF2B5EF4-FFF2-40B4-BE49-F238E27FC236}">
                <a16:creationId xmlns:a16="http://schemas.microsoft.com/office/drawing/2014/main" id="{68D6DD26-75D1-45F1-8306-35BBD594F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17" y="2108981"/>
            <a:ext cx="3009831" cy="30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Mapper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8697688" y="1981200"/>
            <a:ext cx="2510518" cy="29138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/>
              <a:t>Entities</a:t>
            </a:r>
            <a:endParaRPr lang="bg-BG" sz="2000" b="1" dirty="0"/>
          </a:p>
        </p:txBody>
      </p:sp>
      <p:sp>
        <p:nvSpPr>
          <p:cNvPr id="26" name="Rectangle 25"/>
          <p:cNvSpPr/>
          <p:nvPr/>
        </p:nvSpPr>
        <p:spPr>
          <a:xfrm>
            <a:off x="8986886" y="2580543"/>
            <a:ext cx="1992720" cy="695308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Address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Entity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86886" y="3695641"/>
            <a:ext cx="1992720" cy="746162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Person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Entity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66800" y="2580544"/>
            <a:ext cx="1918914" cy="1516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DTO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21671" y="3113943"/>
            <a:ext cx="1528486" cy="697689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Person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DTO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4316" y="3124202"/>
            <a:ext cx="2819400" cy="5333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Model Mapper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398207" y="3258008"/>
            <a:ext cx="904803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398209" y="3469515"/>
            <a:ext cx="904801" cy="177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31007" y="3276600"/>
            <a:ext cx="904803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131009" y="3488107"/>
            <a:ext cx="904801" cy="177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6AAAA956-890E-46B5-A1C5-99CFA552B178}"/>
              </a:ext>
            </a:extLst>
          </p:cNvPr>
          <p:cNvSpPr txBox="1"/>
          <p:nvPr/>
        </p:nvSpPr>
        <p:spPr>
          <a:xfrm>
            <a:off x="3822824" y="3855514"/>
            <a:ext cx="3985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Mapper analyzes object model and </a:t>
            </a:r>
          </a:p>
          <a:p>
            <a:pPr algn="ctr"/>
            <a:r>
              <a:rPr lang="en-US" dirty="0"/>
              <a:t>determines how data should be mapped</a:t>
            </a:r>
          </a:p>
          <a:p>
            <a:pPr algn="ctr"/>
            <a:r>
              <a:rPr lang="en-US" dirty="0"/>
              <a:t>(bidirectional)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755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Model Mapper</a:t>
            </a:r>
            <a:endParaRPr lang="bg-BG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0B4FAD-C8D9-46A5-AB9E-A4688CF3C9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4782" y="1150937"/>
            <a:ext cx="11804650" cy="5570538"/>
          </a:xfrm>
        </p:spPr>
        <p:txBody>
          <a:bodyPr>
            <a:normAutofit/>
          </a:bodyPr>
          <a:lstStyle/>
          <a:p>
            <a:r>
              <a:rPr lang="en-US" sz="3200" dirty="0"/>
              <a:t>Add as maven dependency:</a:t>
            </a:r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br>
              <a:rPr lang="en-GB" sz="3200" dirty="0"/>
            </a:br>
            <a:endParaRPr lang="en-US" sz="3200" dirty="0"/>
          </a:p>
          <a:p>
            <a:r>
              <a:rPr lang="en-US" sz="3200" dirty="0"/>
              <a:t>Create object:</a:t>
            </a:r>
          </a:p>
        </p:txBody>
      </p:sp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2012D6E1-396F-4B4F-894C-E0A64F73DEDE}"/>
              </a:ext>
            </a:extLst>
          </p:cNvPr>
          <p:cNvGrpSpPr/>
          <p:nvPr/>
        </p:nvGrpSpPr>
        <p:grpSpPr>
          <a:xfrm>
            <a:off x="909136" y="1681010"/>
            <a:ext cx="6553201" cy="2128990"/>
            <a:chOff x="907547" y="1734083"/>
            <a:chExt cx="6553201" cy="2128990"/>
          </a:xfrm>
        </p:grpSpPr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907547" y="2259969"/>
              <a:ext cx="6553200" cy="160310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&lt;dependency&gt;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    &lt;groupId&gt;org.modelmapper&lt;/groupId&gt;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    &lt;artifactId&gt;modelmapper&lt;/artifactId&gt;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    &lt;version&gt;2.4.2&lt;/version&gt;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&lt;/dependency&gt;</a:t>
              </a:r>
            </a:p>
          </p:txBody>
        </p:sp>
        <p:sp>
          <p:nvSpPr>
            <p:cNvPr id="15" name="Text Placeholder 5"/>
            <p:cNvSpPr txBox="1">
              <a:spLocks/>
            </p:cNvSpPr>
            <p:nvPr/>
          </p:nvSpPr>
          <p:spPr>
            <a:xfrm>
              <a:off x="909136" y="1734083"/>
              <a:ext cx="6551612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000" noProof="1"/>
                <a:t>pom.xml</a:t>
              </a:r>
            </a:p>
          </p:txBody>
        </p:sp>
      </p:grp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3D6BAA-0DDB-463C-9C3D-531B072C671A}"/>
              </a:ext>
            </a:extLst>
          </p:cNvPr>
          <p:cNvSpPr txBox="1">
            <a:spLocks/>
          </p:cNvSpPr>
          <p:nvPr/>
        </p:nvSpPr>
        <p:spPr>
          <a:xfrm>
            <a:off x="910942" y="5464101"/>
            <a:ext cx="9234600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ModelMapper modelMapper = new ModelMapper();</a:t>
            </a:r>
          </a:p>
          <a:p>
            <a:r>
              <a:rPr lang="en-US" noProof="1"/>
              <a:t>EmployeeDto employeeDto = modelMapper.map(employee, EmployeeDto.class);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857C38-AEF6-44D9-B2D5-49EB8BAD996E}"/>
              </a:ext>
            </a:extLst>
          </p:cNvPr>
          <p:cNvSpPr txBox="1">
            <a:spLocks/>
          </p:cNvSpPr>
          <p:nvPr/>
        </p:nvSpPr>
        <p:spPr>
          <a:xfrm>
            <a:off x="910943" y="4941541"/>
            <a:ext cx="92346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ConsoleRunner.java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6ED3024-EC31-48F1-9E90-3229D0A00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133" y="5220402"/>
            <a:ext cx="2970000" cy="510778"/>
          </a:xfrm>
          <a:prstGeom prst="wedgeRoundRectCallout">
            <a:avLst>
              <a:gd name="adj1" fmla="val -34226"/>
              <a:gd name="adj2" fmla="val 7465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of information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FD2A405-DDD1-4515-A9EE-30E6E1B7E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699" y="6243368"/>
            <a:ext cx="3494868" cy="510778"/>
          </a:xfrm>
          <a:prstGeom prst="wedgeRoundRectCallout">
            <a:avLst>
              <a:gd name="adj1" fmla="val -29267"/>
              <a:gd name="adj2" fmla="val -7692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 object(DTO)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743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Mapping Entity to DTO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394960" y="2402801"/>
            <a:ext cx="4614310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>
                <a:solidFill>
                  <a:schemeClr val="bg1"/>
                </a:solidFill>
              </a:rPr>
              <a:t>@Entity</a:t>
            </a:r>
          </a:p>
          <a:p>
            <a:r>
              <a:rPr lang="en-US" sz="1600" noProof="1">
                <a:solidFill>
                  <a:schemeClr val="bg1"/>
                </a:solidFill>
              </a:rPr>
              <a:t>@Table(name = "employees")</a:t>
            </a:r>
          </a:p>
          <a:p>
            <a:r>
              <a:rPr lang="en-US" sz="1600" noProof="1"/>
              <a:t>public class Employee {</a:t>
            </a:r>
          </a:p>
          <a:p>
            <a:r>
              <a:rPr lang="en-US" sz="1600" noProof="1"/>
              <a:t>    //…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@Column(name = "first_name")</a:t>
            </a:r>
          </a:p>
          <a:p>
            <a:r>
              <a:rPr lang="en-US" sz="1600" noProof="1"/>
              <a:t>    private String </a:t>
            </a:r>
            <a:r>
              <a:rPr lang="en-US" sz="1600" noProof="1">
                <a:solidFill>
                  <a:schemeClr val="bg1"/>
                </a:solidFill>
              </a:rPr>
              <a:t>firstName</a:t>
            </a:r>
            <a:r>
              <a:rPr lang="en-US" sz="1600" noProof="1"/>
              <a:t>;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@Column(name = "salary")</a:t>
            </a:r>
          </a:p>
          <a:p>
            <a:r>
              <a:rPr lang="en-US" sz="1600" noProof="1"/>
              <a:t>    private BigDecimal </a:t>
            </a:r>
            <a:r>
              <a:rPr lang="en-US" sz="1600" noProof="1">
                <a:solidFill>
                  <a:schemeClr val="bg1"/>
                </a:solidFill>
              </a:rPr>
              <a:t>salary</a:t>
            </a:r>
            <a:r>
              <a:rPr lang="en-US" sz="1600" noProof="1"/>
              <a:t>;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@ManyToOne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@JoinColumn(name = “address_id")</a:t>
            </a:r>
          </a:p>
          <a:p>
            <a:r>
              <a:rPr lang="en-US" sz="1600" noProof="1"/>
              <a:t>    private Adress </a:t>
            </a:r>
            <a:r>
              <a:rPr lang="en-US" sz="1600" noProof="1">
                <a:solidFill>
                  <a:schemeClr val="bg1"/>
                </a:solidFill>
              </a:rPr>
              <a:t>address</a:t>
            </a:r>
            <a:r>
              <a:rPr lang="en-US" sz="1600" noProof="1"/>
              <a:t>;</a:t>
            </a:r>
          </a:p>
          <a:p>
            <a:r>
              <a:rPr lang="en-US" sz="1600" noProof="1"/>
              <a:t>    //…}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94960" y="1907693"/>
            <a:ext cx="461431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Employee.java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056000" y="4408484"/>
            <a:ext cx="3965438" cy="21878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@Entity</a:t>
            </a:r>
            <a:br>
              <a:rPr lang="en-US" noProof="1">
                <a:solidFill>
                  <a:schemeClr val="bg1"/>
                </a:solidFill>
              </a:rPr>
            </a:br>
            <a:r>
              <a:rPr lang="en-US" noProof="1">
                <a:solidFill>
                  <a:schemeClr val="bg1"/>
                </a:solidFill>
              </a:rPr>
              <a:t>@Table(name = "addresses")</a:t>
            </a:r>
          </a:p>
          <a:p>
            <a:r>
              <a:rPr lang="en-US" noProof="1"/>
              <a:t>public class </a:t>
            </a:r>
            <a:r>
              <a:rPr lang="en-US" noProof="1">
                <a:solidFill>
                  <a:schemeClr val="bg1"/>
                </a:solidFill>
              </a:rPr>
              <a:t>Address</a:t>
            </a:r>
            <a:r>
              <a:rPr lang="en-US" noProof="1"/>
              <a:t> {</a:t>
            </a:r>
          </a:p>
          <a:p>
            <a:r>
              <a:rPr lang="en-US" noProof="1"/>
              <a:t>    //…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@Column</a:t>
            </a:r>
          </a:p>
          <a:p>
            <a:r>
              <a:rPr lang="en-US" noProof="1"/>
              <a:t>    private String </a:t>
            </a:r>
            <a:r>
              <a:rPr lang="en-US" noProof="1">
                <a:solidFill>
                  <a:schemeClr val="bg1"/>
                </a:solidFill>
              </a:rPr>
              <a:t>city</a:t>
            </a:r>
            <a:r>
              <a:rPr lang="en-US" noProof="1"/>
              <a:t>;</a:t>
            </a:r>
          </a:p>
          <a:p>
            <a:r>
              <a:rPr lang="en-US" noProof="1"/>
              <a:t>    //…</a:t>
            </a:r>
          </a:p>
          <a:p>
            <a:r>
              <a:rPr lang="en-US" noProof="1"/>
              <a:t>}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1056000" y="3899525"/>
            <a:ext cx="3965438" cy="5089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85676" y="1973687"/>
            <a:ext cx="437212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public class EmployeeDto {</a:t>
            </a:r>
          </a:p>
          <a:p>
            <a:endParaRPr lang="en-US" sz="1600" noProof="1"/>
          </a:p>
          <a:p>
            <a:r>
              <a:rPr lang="en-US" sz="1600" noProof="1"/>
              <a:t>    private String </a:t>
            </a:r>
            <a:r>
              <a:rPr lang="en-US" sz="1600" noProof="1">
                <a:solidFill>
                  <a:schemeClr val="bg1"/>
                </a:solidFill>
              </a:rPr>
              <a:t>firstName</a:t>
            </a:r>
            <a:r>
              <a:rPr lang="en-US" sz="1600" noProof="1"/>
              <a:t>;</a:t>
            </a:r>
          </a:p>
          <a:p>
            <a:r>
              <a:rPr lang="bg-BG" sz="1600" noProof="1"/>
              <a:t>    </a:t>
            </a:r>
            <a:r>
              <a:rPr lang="en-US" sz="1600" noProof="1"/>
              <a:t>private BigDecimal </a:t>
            </a:r>
            <a:r>
              <a:rPr lang="en-US" sz="1600" noProof="1">
                <a:solidFill>
                  <a:schemeClr val="bg1"/>
                </a:solidFill>
              </a:rPr>
              <a:t>salary</a:t>
            </a:r>
            <a:r>
              <a:rPr lang="en-US" sz="1600" noProof="1"/>
              <a:t>;</a:t>
            </a:r>
          </a:p>
          <a:p>
            <a:r>
              <a:rPr lang="en-US" sz="1600" noProof="1"/>
              <a:t>    private String </a:t>
            </a:r>
            <a:r>
              <a:rPr lang="en-US" sz="1600" noProof="1">
                <a:solidFill>
                  <a:schemeClr val="bg1"/>
                </a:solidFill>
              </a:rPr>
              <a:t>addressCity</a:t>
            </a:r>
            <a:r>
              <a:rPr lang="en-US" sz="1600" noProof="1"/>
              <a:t>;</a:t>
            </a:r>
          </a:p>
          <a:p>
            <a:r>
              <a:rPr lang="en-US" sz="1600" noProof="1"/>
              <a:t>}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885676" y="1478578"/>
            <a:ext cx="4372125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EmployeeDto.java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4580622" y="3146490"/>
            <a:ext cx="1939745" cy="187443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4580621" y="2953042"/>
            <a:ext cx="1951758" cy="138149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4538419" y="2717376"/>
            <a:ext cx="1993960" cy="112205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5">
            <a:extLst>
              <a:ext uri="{FF2B5EF4-FFF2-40B4-BE49-F238E27FC236}">
                <a16:creationId xmlns:a16="http://schemas.microsoft.com/office/drawing/2014/main" id="{38EFB0DE-793A-46EA-B141-9FFE19DB1D57}"/>
              </a:ext>
            </a:extLst>
          </p:cNvPr>
          <p:cNvCxnSpPr>
            <a:cxnSpLocks/>
          </p:cNvCxnSpPr>
          <p:nvPr/>
        </p:nvCxnSpPr>
        <p:spPr>
          <a:xfrm flipH="1">
            <a:off x="4655762" y="5156580"/>
            <a:ext cx="1910586" cy="5779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520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noProof="1"/>
              <a:t>ModelMapper</a:t>
            </a:r>
            <a:r>
              <a:rPr lang="en-US" sz="3600" dirty="0"/>
              <a:t> uses </a:t>
            </a:r>
            <a:r>
              <a:rPr lang="en-US" sz="3600" b="1" dirty="0">
                <a:solidFill>
                  <a:schemeClr val="bg1"/>
                </a:solidFill>
              </a:rPr>
              <a:t>conventions</a:t>
            </a:r>
            <a:r>
              <a:rPr lang="en-US" sz="3600" dirty="0"/>
              <a:t> to map objects </a:t>
            </a:r>
          </a:p>
          <a:p>
            <a:pPr lvl="1"/>
            <a:r>
              <a:rPr lang="en-US" sz="3400" dirty="0"/>
              <a:t>Sometimes fields differ and mapping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won't be done properly</a:t>
            </a:r>
          </a:p>
          <a:p>
            <a:pPr lvl="1"/>
            <a:r>
              <a:rPr lang="en-US" sz="3400" dirty="0"/>
              <a:t>In this case some manual mapping </a:t>
            </a:r>
            <a:br>
              <a:rPr lang="en-US" sz="3400" dirty="0"/>
            </a:br>
            <a:r>
              <a:rPr lang="en-US" sz="3400" dirty="0"/>
              <a:t>is needed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Mapping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5" name="Picture 2" descr="Резултат с изображение за processing icon">
            <a:extLst>
              <a:ext uri="{FF2B5EF4-FFF2-40B4-BE49-F238E27FC236}">
                <a16:creationId xmlns:a16="http://schemas.microsoft.com/office/drawing/2014/main" id="{B8A9969E-71AF-42B7-B209-B0D19048E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3662117"/>
            <a:ext cx="2862509" cy="286250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40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Mapping DTO to Entity (1)</a:t>
            </a:r>
            <a:endParaRPr lang="bg-BG" dirty="0"/>
          </a:p>
        </p:txBody>
      </p:sp>
      <p:grpSp>
        <p:nvGrpSpPr>
          <p:cNvPr id="8" name="Групиране 7">
            <a:extLst>
              <a:ext uri="{FF2B5EF4-FFF2-40B4-BE49-F238E27FC236}">
                <a16:creationId xmlns:a16="http://schemas.microsoft.com/office/drawing/2014/main" id="{C60CF171-7D2E-42DA-8C8A-F96DE3FC9F26}"/>
              </a:ext>
            </a:extLst>
          </p:cNvPr>
          <p:cNvGrpSpPr/>
          <p:nvPr/>
        </p:nvGrpSpPr>
        <p:grpSpPr>
          <a:xfrm>
            <a:off x="4074908" y="1145392"/>
            <a:ext cx="3958021" cy="3222558"/>
            <a:chOff x="4726195" y="1041056"/>
            <a:chExt cx="3965438" cy="3327265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726195" y="1564887"/>
              <a:ext cx="3965438" cy="280343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>
                  <a:solidFill>
                    <a:schemeClr val="bg1"/>
                  </a:solidFill>
                </a:rPr>
                <a:t>@Entity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>
                  <a:solidFill>
                    <a:schemeClr val="bg1"/>
                  </a:solidFill>
                </a:rPr>
                <a:t>@Table(name = "employees")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public class Employee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@Column(name = "first_name")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String </a:t>
              </a:r>
              <a:r>
                <a:rPr lang="en-US" sz="1400" noProof="1">
                  <a:solidFill>
                    <a:schemeClr val="bg1"/>
                  </a:solidFill>
                </a:rPr>
                <a:t>firstName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@Column(name = "salary")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BigDecimal </a:t>
              </a:r>
              <a:r>
                <a:rPr lang="en-US" sz="1400" noProof="1">
                  <a:solidFill>
                    <a:schemeClr val="bg1"/>
                  </a:solidFill>
                </a:rPr>
                <a:t>salary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@ManyToOne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@JoinColumn(name = “address_id")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Adress </a:t>
              </a:r>
              <a:r>
                <a:rPr lang="en-US" sz="1400" noProof="1">
                  <a:solidFill>
                    <a:schemeClr val="bg1"/>
                  </a:solidFill>
                </a:rPr>
                <a:t>address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//…}</a:t>
              </a:r>
            </a:p>
          </p:txBody>
        </p:sp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4726195" y="1041056"/>
              <a:ext cx="3965438" cy="52383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Employee.java</a:t>
              </a:r>
            </a:p>
          </p:txBody>
        </p:sp>
      </p:grp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EA0163B2-2FD3-4ADF-B98C-E1F9AD600B44}"/>
              </a:ext>
            </a:extLst>
          </p:cNvPr>
          <p:cNvGrpSpPr/>
          <p:nvPr/>
        </p:nvGrpSpPr>
        <p:grpSpPr>
          <a:xfrm>
            <a:off x="4071000" y="4419000"/>
            <a:ext cx="3961972" cy="2351107"/>
            <a:chOff x="4726152" y="4449933"/>
            <a:chExt cx="3965438" cy="2592797"/>
          </a:xfrm>
        </p:grpSpPr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4726152" y="4945041"/>
              <a:ext cx="3965438" cy="209768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>
                  <a:solidFill>
                    <a:schemeClr val="bg1"/>
                  </a:solidFill>
                </a:rPr>
                <a:t>@Entity</a:t>
              </a:r>
              <a:br>
                <a:rPr lang="en-US" sz="1400" noProof="1">
                  <a:solidFill>
                    <a:schemeClr val="bg1"/>
                  </a:solidFill>
                </a:rPr>
              </a:br>
              <a:r>
                <a:rPr lang="en-US" sz="1400" noProof="1">
                  <a:solidFill>
                    <a:schemeClr val="bg1"/>
                  </a:solidFill>
                </a:rPr>
                <a:t>@Table(name = "addresses")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public class </a:t>
              </a:r>
              <a:r>
                <a:rPr lang="en-US" sz="1400" noProof="1">
                  <a:solidFill>
                    <a:schemeClr val="bg1"/>
                  </a:solidFill>
                </a:rPr>
                <a:t>Address</a:t>
              </a:r>
              <a:r>
                <a:rPr lang="en-US" sz="1400" noProof="1"/>
                <a:t>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@Basic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City </a:t>
              </a:r>
              <a:r>
                <a:rPr lang="en-US" sz="1400" noProof="1">
                  <a:solidFill>
                    <a:schemeClr val="bg1"/>
                  </a:solidFill>
                </a:rPr>
                <a:t>city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}</a:t>
              </a:r>
            </a:p>
          </p:txBody>
        </p:sp>
        <p:sp>
          <p:nvSpPr>
            <p:cNvPr id="12" name="Text Placeholder 5"/>
            <p:cNvSpPr txBox="1">
              <a:spLocks/>
            </p:cNvSpPr>
            <p:nvPr/>
          </p:nvSpPr>
          <p:spPr>
            <a:xfrm>
              <a:off x="4726195" y="4449933"/>
              <a:ext cx="396535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Address.java</a:t>
              </a:r>
            </a:p>
          </p:txBody>
        </p:sp>
      </p:grpSp>
      <p:grpSp>
        <p:nvGrpSpPr>
          <p:cNvPr id="7" name="Групиране 6">
            <a:extLst>
              <a:ext uri="{FF2B5EF4-FFF2-40B4-BE49-F238E27FC236}">
                <a16:creationId xmlns:a16="http://schemas.microsoft.com/office/drawing/2014/main" id="{3C0A7C50-1D39-4A6B-A32B-E4A8A49A97E9}"/>
              </a:ext>
            </a:extLst>
          </p:cNvPr>
          <p:cNvGrpSpPr/>
          <p:nvPr/>
        </p:nvGrpSpPr>
        <p:grpSpPr>
          <a:xfrm>
            <a:off x="375211" y="2522617"/>
            <a:ext cx="3377163" cy="2431952"/>
            <a:chOff x="202649" y="2366177"/>
            <a:chExt cx="3377163" cy="2431952"/>
          </a:xfrm>
        </p:grpSpPr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202735" y="2856471"/>
              <a:ext cx="3377077" cy="19416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public class EmployeeDto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4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String </a:t>
              </a:r>
              <a:r>
                <a:rPr lang="en-US" sz="1400" noProof="1">
                  <a:solidFill>
                    <a:schemeClr val="bg1"/>
                  </a:solidFill>
                </a:rPr>
                <a:t>firstName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4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BigDecimal </a:t>
              </a:r>
              <a:r>
                <a:rPr lang="en-US" sz="1400" noProof="1">
                  <a:solidFill>
                    <a:schemeClr val="bg1"/>
                  </a:solidFill>
                </a:rPr>
                <a:t>salary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4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String </a:t>
              </a:r>
              <a:r>
                <a:rPr lang="en-US" sz="1400" noProof="1">
                  <a:solidFill>
                    <a:schemeClr val="bg1"/>
                  </a:solidFill>
                </a:rPr>
                <a:t>addressCity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}</a:t>
              </a:r>
            </a:p>
          </p:txBody>
        </p:sp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202649" y="2366177"/>
              <a:ext cx="337716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EmployeeDto.java</a:t>
              </a:r>
            </a:p>
          </p:txBody>
        </p:sp>
      </p:grp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3692617" y="3950015"/>
            <a:ext cx="792208" cy="53340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V="1">
            <a:off x="3631955" y="3398244"/>
            <a:ext cx="845350" cy="54096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V="1">
            <a:off x="3361956" y="2790713"/>
            <a:ext cx="1115349" cy="72730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иране 17">
            <a:extLst>
              <a:ext uri="{FF2B5EF4-FFF2-40B4-BE49-F238E27FC236}">
                <a16:creationId xmlns:a16="http://schemas.microsoft.com/office/drawing/2014/main" id="{E519AFCD-F894-4803-B848-78C610EB2056}"/>
              </a:ext>
            </a:extLst>
          </p:cNvPr>
          <p:cNvGrpSpPr/>
          <p:nvPr/>
        </p:nvGrpSpPr>
        <p:grpSpPr>
          <a:xfrm>
            <a:off x="8399079" y="2522617"/>
            <a:ext cx="2720042" cy="2431952"/>
            <a:chOff x="8098770" y="2889883"/>
            <a:chExt cx="2720042" cy="2431952"/>
          </a:xfrm>
        </p:grpSpPr>
        <p:sp>
          <p:nvSpPr>
            <p:cNvPr id="14" name="Text Placeholder 5">
              <a:extLst>
                <a:ext uri="{FF2B5EF4-FFF2-40B4-BE49-F238E27FC236}">
                  <a16:creationId xmlns:a16="http://schemas.microsoft.com/office/drawing/2014/main" id="{E0FE1358-F6B1-4ABB-8C11-C61D567CE2FC}"/>
                </a:ext>
              </a:extLst>
            </p:cNvPr>
            <p:cNvSpPr txBox="1">
              <a:spLocks/>
            </p:cNvSpPr>
            <p:nvPr/>
          </p:nvSpPr>
          <p:spPr>
            <a:xfrm>
              <a:off x="8098771" y="3380177"/>
              <a:ext cx="2720041" cy="19416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>
                  <a:solidFill>
                    <a:schemeClr val="bg1"/>
                  </a:solidFill>
                </a:rPr>
                <a:t>@Entity</a:t>
              </a:r>
              <a:br>
                <a:rPr lang="en-US" sz="1400" noProof="1">
                  <a:solidFill>
                    <a:schemeClr val="bg1"/>
                  </a:solidFill>
                </a:rPr>
              </a:br>
              <a:r>
                <a:rPr lang="en-US" sz="1400" noProof="1">
                  <a:solidFill>
                    <a:schemeClr val="bg1"/>
                  </a:solidFill>
                </a:rPr>
                <a:t>@Table(name = "cities")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public class </a:t>
              </a:r>
              <a:r>
                <a:rPr lang="en-US" sz="1400" noProof="1">
                  <a:solidFill>
                    <a:schemeClr val="bg1"/>
                  </a:solidFill>
                </a:rPr>
                <a:t>Address</a:t>
              </a:r>
              <a:r>
                <a:rPr lang="en-US" sz="1400" noProof="1"/>
                <a:t>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@Basic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String </a:t>
              </a:r>
              <a:r>
                <a:rPr lang="en-US" sz="1400" noProof="1">
                  <a:solidFill>
                    <a:schemeClr val="bg1"/>
                  </a:solidFill>
                </a:rPr>
                <a:t>name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}</a:t>
              </a:r>
            </a:p>
          </p:txBody>
        </p:sp>
        <p:sp>
          <p:nvSpPr>
            <p:cNvPr id="15" name="Text Placeholder 5">
              <a:extLst>
                <a:ext uri="{FF2B5EF4-FFF2-40B4-BE49-F238E27FC236}">
                  <a16:creationId xmlns:a16="http://schemas.microsoft.com/office/drawing/2014/main" id="{AE1C3B23-F0B2-4F32-A0A8-247D42211314}"/>
                </a:ext>
              </a:extLst>
            </p:cNvPr>
            <p:cNvSpPr txBox="1">
              <a:spLocks/>
            </p:cNvSpPr>
            <p:nvPr/>
          </p:nvSpPr>
          <p:spPr>
            <a:xfrm>
              <a:off x="8098770" y="2889883"/>
              <a:ext cx="2720041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City.java</a:t>
              </a:r>
            </a:p>
          </p:txBody>
        </p:sp>
      </p:grpSp>
      <p:cxnSp>
        <p:nvCxnSpPr>
          <p:cNvPr id="25" name="Straight Arrow Connector 15">
            <a:extLst>
              <a:ext uri="{FF2B5EF4-FFF2-40B4-BE49-F238E27FC236}">
                <a16:creationId xmlns:a16="http://schemas.microsoft.com/office/drawing/2014/main" id="{38EFB0DE-793A-46EA-B141-9FFE19DB1D57}"/>
              </a:ext>
            </a:extLst>
          </p:cNvPr>
          <p:cNvCxnSpPr>
            <a:cxnSpLocks/>
          </p:cNvCxnSpPr>
          <p:nvPr/>
        </p:nvCxnSpPr>
        <p:spPr>
          <a:xfrm flipV="1">
            <a:off x="6553200" y="5029200"/>
            <a:ext cx="1828800" cy="10668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88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Mapping DTO to Entity (2)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23778" y="2298116"/>
            <a:ext cx="11463422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ModelMapper modelMapper = new ModelMapper();</a:t>
            </a:r>
          </a:p>
          <a:p>
            <a:r>
              <a:rPr lang="en-US" sz="1800" noProof="1"/>
              <a:t>PropertyMap&lt;EmployeeDto, Employee&gt; employeeMap = new PropertyMap&lt;EmployeeDto, Employee&gt;() {</a:t>
            </a:r>
          </a:p>
          <a:p>
            <a:r>
              <a:rPr lang="en-US" sz="1800" noProof="1"/>
              <a:t>          @Override</a:t>
            </a:r>
          </a:p>
          <a:p>
            <a:r>
              <a:rPr lang="en-US" sz="1800" noProof="1"/>
              <a:t>          protected void configure() {</a:t>
            </a:r>
            <a:br>
              <a:rPr lang="en-US" sz="1800" noProof="1"/>
            </a:br>
            <a:r>
              <a:rPr lang="en-US" sz="1800" noProof="1"/>
              <a:t>	    </a:t>
            </a:r>
            <a:r>
              <a:rPr lang="en-US" sz="1800" noProof="1">
                <a:solidFill>
                  <a:schemeClr val="bg1"/>
                </a:solidFill>
              </a:rPr>
              <a:t>map().setFirstName</a:t>
            </a:r>
            <a:r>
              <a:rPr lang="en-US" sz="1800" noProof="1"/>
              <a:t>(</a:t>
            </a:r>
            <a:r>
              <a:rPr lang="en-US" sz="1800" noProof="1">
                <a:solidFill>
                  <a:schemeClr val="bg1"/>
                </a:solidFill>
              </a:rPr>
              <a:t>source</a:t>
            </a:r>
            <a:r>
              <a:rPr lang="en-US" sz="1800" noProof="1"/>
              <a:t>.getName());</a:t>
            </a:r>
          </a:p>
          <a:p>
            <a:r>
              <a:rPr lang="en-US" sz="1800" noProof="1"/>
              <a:t>	    // Add mappings for other fields</a:t>
            </a:r>
          </a:p>
          <a:p>
            <a:r>
              <a:rPr lang="en-US" sz="1800" noProof="1"/>
              <a:t>	    </a:t>
            </a:r>
            <a:r>
              <a:rPr lang="en-US" sz="1800" noProof="1">
                <a:solidFill>
                  <a:schemeClr val="bg1"/>
                </a:solidFill>
              </a:rPr>
              <a:t>map().setAddressCity</a:t>
            </a:r>
            <a:r>
              <a:rPr lang="en-US" sz="1800" noProof="1"/>
              <a:t>(</a:t>
            </a:r>
            <a:r>
              <a:rPr lang="en-US" sz="1800" noProof="1">
                <a:solidFill>
                  <a:schemeClr val="bg1"/>
                </a:solidFill>
              </a:rPr>
              <a:t>source</a:t>
            </a:r>
            <a:r>
              <a:rPr lang="en-US" sz="1800" noProof="1"/>
              <a:t>.</a:t>
            </a:r>
            <a:r>
              <a:rPr lang="en-US" sz="1800" noProof="1">
                <a:solidFill>
                  <a:schemeClr val="bg1"/>
                </a:solidFill>
              </a:rPr>
              <a:t>getAddress()</a:t>
            </a:r>
            <a:r>
              <a:rPr lang="en-US" sz="1800" noProof="1"/>
              <a:t>.</a:t>
            </a:r>
            <a:r>
              <a:rPr lang="en-US" sz="1800" noProof="1">
                <a:solidFill>
                  <a:schemeClr val="bg1"/>
                </a:solidFill>
              </a:rPr>
              <a:t>getCity()</a:t>
            </a:r>
            <a:r>
              <a:rPr lang="en-US" sz="1800" noProof="1"/>
              <a:t>.</a:t>
            </a:r>
            <a:r>
              <a:rPr lang="en-US" sz="1800" noProof="1">
                <a:solidFill>
                  <a:schemeClr val="bg1"/>
                </a:solidFill>
              </a:rPr>
              <a:t>getName()</a:t>
            </a:r>
            <a:r>
              <a:rPr lang="en-US" sz="1800" noProof="1"/>
              <a:t>);</a:t>
            </a:r>
          </a:p>
          <a:p>
            <a:r>
              <a:rPr lang="en-US" sz="1800" noProof="1"/>
              <a:t>          }</a:t>
            </a:r>
          </a:p>
          <a:p>
            <a:r>
              <a:rPr lang="en-US" sz="1800" noProof="1"/>
              <a:t>};</a:t>
            </a:r>
          </a:p>
          <a:p>
            <a:endParaRPr lang="en-US" sz="1800" noProof="1"/>
          </a:p>
          <a:p>
            <a:r>
              <a:rPr lang="en-US" sz="1800" noProof="1"/>
              <a:t>modelMapper.</a:t>
            </a:r>
            <a:r>
              <a:rPr lang="en-US" sz="1800" noProof="1">
                <a:solidFill>
                  <a:schemeClr val="bg1"/>
                </a:solidFill>
              </a:rPr>
              <a:t>addMappings(employeeMap).map(employeeDto,employee)</a:t>
            </a:r>
            <a:r>
              <a:rPr lang="en-US" sz="1800" noProof="1"/>
              <a:t>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23778" y="1772230"/>
            <a:ext cx="1146342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ConsoleRunner.java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73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Mapping DTO to Entity – Java 8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87971" y="3087398"/>
            <a:ext cx="1078385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ModelMapper modelMapper = new ModelMapper();</a:t>
            </a:r>
          </a:p>
          <a:p>
            <a:r>
              <a:rPr lang="en-US" sz="2400" noProof="1"/>
              <a:t>TypeMap&lt;EmployeeDto, Employee&gt; typeMap = mapper.createTypeMap(EmployeeDto.class, Employee.class);</a:t>
            </a:r>
          </a:p>
          <a:p>
            <a:r>
              <a:rPr lang="en-US" sz="2400" noProof="1"/>
              <a:t>typeMap.addMappings(</a:t>
            </a:r>
            <a:r>
              <a:rPr lang="en-US" sz="2400" noProof="1">
                <a:solidFill>
                  <a:schemeClr val="bg1"/>
                </a:solidFill>
              </a:rPr>
              <a:t>m -&gt; m.map(src -&gt; src.getName(), </a:t>
            </a:r>
            <a:br>
              <a:rPr lang="bg-BG" sz="2400" noProof="1">
                <a:solidFill>
                  <a:schemeClr val="bg1"/>
                </a:solidFill>
              </a:rPr>
            </a:br>
            <a:r>
              <a:rPr lang="en-US" sz="2400" noProof="1">
                <a:solidFill>
                  <a:schemeClr val="bg1"/>
                </a:solidFill>
              </a:rPr>
              <a:t>Employee::setFirtsName)</a:t>
            </a:r>
            <a:r>
              <a:rPr lang="en-US" sz="2400" noProof="1"/>
              <a:t>); </a:t>
            </a:r>
          </a:p>
          <a:p>
            <a:r>
              <a:rPr lang="en-US" sz="2400" noProof="1"/>
              <a:t>typeMap.</a:t>
            </a:r>
            <a:r>
              <a:rPr lang="en-US" sz="2400" noProof="1">
                <a:solidFill>
                  <a:schemeClr val="bg1"/>
                </a:solidFill>
              </a:rPr>
              <a:t>map(employeeDto)</a:t>
            </a:r>
            <a:r>
              <a:rPr lang="en-US" sz="2400" noProof="1"/>
              <a:t>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87971" y="2438401"/>
            <a:ext cx="1078385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/>
              <a:t>ConsoleRunner.java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611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536476" y="2287562"/>
            <a:ext cx="8979124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 ModelMapper modelMapper = new ModelMapper();</a:t>
            </a:r>
          </a:p>
          <a:p>
            <a:r>
              <a:rPr lang="en-US" sz="2000" noProof="1"/>
              <a:t> modelMapper.createTypeMap(EmployeeDto.class, Employee.class);</a:t>
            </a:r>
          </a:p>
          <a:p>
            <a:r>
              <a:rPr lang="en-US" sz="2000" noProof="1"/>
              <a:t> modelMapper.validate();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1536476" y="1700121"/>
            <a:ext cx="897912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ConsoleRunner.java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456891"/>
            <a:ext cx="11049000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1) Unmapped destination properties found in TypeMap[EmployeeDto -&gt; Employee]:</a:t>
            </a:r>
          </a:p>
          <a:p>
            <a:endParaRPr lang="en-US" noProof="1"/>
          </a:p>
          <a:p>
            <a:r>
              <a:rPr lang="en-US" noProof="1"/>
              <a:t>	com.persons.domain.entities.Employee.setAddress()</a:t>
            </a:r>
          </a:p>
          <a:p>
            <a:r>
              <a:rPr lang="en-US" noProof="1"/>
              <a:t>	com.persons.domain.entities.Employee.setId()</a:t>
            </a:r>
          </a:p>
          <a:p>
            <a:r>
              <a:rPr lang="en-US" noProof="1"/>
              <a:t>	com.persons.domain.entities.Employee.setBirthday()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3400" y="3869451"/>
            <a:ext cx="11049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Exception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916000" y="3159000"/>
            <a:ext cx="1066800" cy="392427"/>
          </a:xfrm>
          <a:prstGeom prst="wedgeRoundRectCallout">
            <a:avLst>
              <a:gd name="adj1" fmla="val -20956"/>
              <a:gd name="adj2" fmla="val -8099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Source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166000" y="3159000"/>
            <a:ext cx="1828800" cy="392787"/>
          </a:xfrm>
          <a:prstGeom prst="wedgeRoundRectCallout">
            <a:avLst>
              <a:gd name="adj1" fmla="val -20402"/>
              <a:gd name="adj2" fmla="val -8490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Destination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185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Properties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11038" y="1840917"/>
            <a:ext cx="11463422" cy="3080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ModelMapper modelMapper = new ModelMapper();</a:t>
            </a:r>
          </a:p>
          <a:p>
            <a:r>
              <a:rPr lang="en-US" sz="1800" noProof="1"/>
              <a:t>PropertyMap&lt;EmployeeDto, Employee&gt; employeeMap = new PropertyMap&lt;EmployeeDto, Employee&gt;() {</a:t>
            </a:r>
          </a:p>
          <a:p>
            <a:r>
              <a:rPr lang="en-US" sz="1800" noProof="1"/>
              <a:t>            @Override</a:t>
            </a:r>
          </a:p>
          <a:p>
            <a:r>
              <a:rPr lang="en-US" sz="1800" noProof="1"/>
              <a:t>            protected void configure() {</a:t>
            </a:r>
          </a:p>
          <a:p>
            <a:r>
              <a:rPr lang="en-US" sz="1800" noProof="1"/>
              <a:t>                </a:t>
            </a:r>
            <a:r>
              <a:rPr lang="en-US" sz="1800" noProof="1">
                <a:solidFill>
                  <a:schemeClr val="bg1"/>
                </a:solidFill>
              </a:rPr>
              <a:t>skip().setSalary(null);</a:t>
            </a:r>
          </a:p>
          <a:p>
            <a:r>
              <a:rPr lang="en-US" sz="1800" noProof="1"/>
              <a:t>            }</a:t>
            </a:r>
          </a:p>
          <a:p>
            <a:r>
              <a:rPr lang="en-US" sz="1800" noProof="1"/>
              <a:t>        };</a:t>
            </a:r>
          </a:p>
          <a:p>
            <a:endParaRPr lang="en-US" sz="1800" noProof="1"/>
          </a:p>
          <a:p>
            <a:r>
              <a:rPr lang="en-US" sz="1800" noProof="1"/>
              <a:t>modelMapper.addMappings(employeeMap).map(employeeDto,employee);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04800" y="1315030"/>
            <a:ext cx="1146966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ConsoleRunner.java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531000" y="3744000"/>
            <a:ext cx="1752600" cy="381000"/>
          </a:xfrm>
          <a:prstGeom prst="wedgeRoundRectCallout">
            <a:avLst>
              <a:gd name="adj1" fmla="val -20310"/>
              <a:gd name="adj2" fmla="val -8658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Skip Salary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28801" y="5722876"/>
            <a:ext cx="8384169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typeMap</a:t>
            </a:r>
            <a:r>
              <a:rPr lang="en-US" dirty="0"/>
              <a:t>.</a:t>
            </a:r>
            <a:r>
              <a:rPr lang="en-US" noProof="1"/>
              <a:t>addMappings</a:t>
            </a:r>
            <a:r>
              <a:rPr lang="en-US" dirty="0"/>
              <a:t>(mapper -&gt; </a:t>
            </a:r>
            <a:r>
              <a:rPr lang="en-US" noProof="1"/>
              <a:t>mapper</a:t>
            </a:r>
            <a:r>
              <a:rPr lang="en-US" dirty="0"/>
              <a:t>.skip(</a:t>
            </a:r>
            <a:r>
              <a:rPr lang="en-US" noProof="1"/>
              <a:t>Employee</a:t>
            </a:r>
            <a:r>
              <a:rPr lang="en-US" dirty="0"/>
              <a:t>::</a:t>
            </a:r>
            <a:r>
              <a:rPr lang="en-US" noProof="1"/>
              <a:t>setSalary</a:t>
            </a:r>
            <a:r>
              <a:rPr lang="en-US" dirty="0"/>
              <a:t>));</a:t>
            </a:r>
          </a:p>
          <a:p>
            <a:r>
              <a:rPr lang="en-US" noProof="1"/>
              <a:t>typeMap.map(employeeDto);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828801" y="5181601"/>
            <a:ext cx="8384169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ConsoleRunner.java – Java 8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691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Properties – Java 7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17343" y="1779145"/>
            <a:ext cx="11463422" cy="49270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ModelMapper modelMapper = new ModelMapper();</a:t>
            </a:r>
            <a:br>
              <a:rPr lang="en-US" noProof="1"/>
            </a:br>
            <a:r>
              <a:rPr lang="en-US" noProof="1"/>
              <a:t>Converter&lt;String, String&gt; </a:t>
            </a:r>
            <a:r>
              <a:rPr lang="en-US" noProof="1">
                <a:solidFill>
                  <a:schemeClr val="bg1"/>
                </a:solidFill>
              </a:rPr>
              <a:t>stringConverter</a:t>
            </a:r>
            <a:r>
              <a:rPr lang="en-US" noProof="1"/>
              <a:t> = new AbstractConverter&lt;String, String&gt;() {</a:t>
            </a:r>
          </a:p>
          <a:p>
            <a:r>
              <a:rPr lang="en-US" noProof="1"/>
              <a:t>            @Override</a:t>
            </a:r>
          </a:p>
          <a:p>
            <a:r>
              <a:rPr lang="en-US" noProof="1"/>
              <a:t>            protected String convert(String s) {</a:t>
            </a:r>
          </a:p>
          <a:p>
            <a:r>
              <a:rPr lang="en-US" noProof="1"/>
              <a:t>                return s == null ? null : s.toUpperCase();</a:t>
            </a:r>
          </a:p>
          <a:p>
            <a:r>
              <a:rPr lang="en-US" noProof="1"/>
              <a:t>            }</a:t>
            </a:r>
          </a:p>
          <a:p>
            <a:r>
              <a:rPr lang="en-US" noProof="1"/>
              <a:t>        };</a:t>
            </a:r>
          </a:p>
          <a:p>
            <a:endParaRPr lang="en-US" noProof="1"/>
          </a:p>
          <a:p>
            <a:r>
              <a:rPr lang="en-US" noProof="1"/>
              <a:t>PropertyMap&lt;EmployeeDto, Employee&gt; employeeMap = new PropertyMap&lt;EmployeeDto, Employee&gt;() {</a:t>
            </a:r>
          </a:p>
          <a:p>
            <a:r>
              <a:rPr lang="en-US" noProof="1"/>
              <a:t>            @Override</a:t>
            </a:r>
          </a:p>
          <a:p>
            <a:r>
              <a:rPr lang="en-US" noProof="1"/>
              <a:t>            protected void configure() {</a:t>
            </a:r>
          </a:p>
          <a:p>
            <a:r>
              <a:rPr lang="en-US" noProof="1"/>
              <a:t>                using(</a:t>
            </a:r>
            <a:r>
              <a:rPr lang="en-US" noProof="1">
                <a:solidFill>
                  <a:schemeClr val="bg1"/>
                </a:solidFill>
              </a:rPr>
              <a:t>stringConverter</a:t>
            </a:r>
            <a:r>
              <a:rPr lang="en-US" noProof="1"/>
              <a:t>).map().setFirstName(source.getName());</a:t>
            </a:r>
          </a:p>
          <a:p>
            <a:r>
              <a:rPr lang="en-US" noProof="1"/>
              <a:t>            }</a:t>
            </a:r>
          </a:p>
          <a:p>
            <a:r>
              <a:rPr lang="en-US" noProof="1"/>
              <a:t>        };</a:t>
            </a:r>
          </a:p>
          <a:p>
            <a:endParaRPr lang="en-US" noProof="1"/>
          </a:p>
          <a:p>
            <a:r>
              <a:rPr lang="en-US" noProof="1"/>
              <a:t>modelMapper.addMappings(employeeMap).map(employeeDto,employee);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217343" y="1233299"/>
            <a:ext cx="11469660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Terminal.java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477000" y="3298292"/>
            <a:ext cx="2514600" cy="762000"/>
          </a:xfrm>
          <a:prstGeom prst="wedgeRoundRectCallout">
            <a:avLst>
              <a:gd name="adj1" fmla="val -57211"/>
              <a:gd name="adj2" fmla="val -4349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Convert Strings to Upper Case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124200" y="5562600"/>
            <a:ext cx="2286000" cy="457200"/>
          </a:xfrm>
          <a:prstGeom prst="wedgeRoundRectCallout">
            <a:avLst>
              <a:gd name="adj1" fmla="val -56713"/>
              <a:gd name="adj2" fmla="val -542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Use Convertion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92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Data Transfer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Model Mapping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082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Properties – Java 8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87238" y="2971800"/>
            <a:ext cx="11463422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ModelMapper modelMapper = new ModelMapper();</a:t>
            </a:r>
            <a:br>
              <a:rPr lang="en-US" noProof="1"/>
            </a:br>
            <a:r>
              <a:rPr lang="en-US" dirty="0"/>
              <a:t>Converter&lt;String, String&gt; </a:t>
            </a:r>
            <a:r>
              <a:rPr lang="en-US" noProof="1"/>
              <a:t>toUppercase</a:t>
            </a:r>
            <a:r>
              <a:rPr lang="en-US" dirty="0"/>
              <a:t> = </a:t>
            </a:r>
            <a:r>
              <a:rPr lang="en-US" noProof="1"/>
              <a:t>ctx</a:t>
            </a:r>
            <a:r>
              <a:rPr lang="en-US" dirty="0"/>
              <a:t> -&gt; </a:t>
            </a:r>
            <a:r>
              <a:rPr lang="en-US" noProof="1"/>
              <a:t>ctx</a:t>
            </a:r>
            <a:r>
              <a:rPr lang="en-US" dirty="0"/>
              <a:t>.</a:t>
            </a:r>
            <a:r>
              <a:rPr lang="en-US" noProof="1"/>
              <a:t>getSource</a:t>
            </a:r>
            <a:r>
              <a:rPr lang="en-US" dirty="0"/>
              <a:t>() == null ? null : 	</a:t>
            </a:r>
            <a:r>
              <a:rPr lang="en-US" noProof="1"/>
              <a:t>ctx</a:t>
            </a:r>
            <a:r>
              <a:rPr lang="en-US" dirty="0"/>
              <a:t>.</a:t>
            </a:r>
            <a:r>
              <a:rPr lang="en-US" noProof="1"/>
              <a:t>getSource</a:t>
            </a:r>
            <a:r>
              <a:rPr lang="en-US" dirty="0"/>
              <a:t>().</a:t>
            </a:r>
            <a:r>
              <a:rPr lang="en-US" noProof="1">
                <a:solidFill>
                  <a:schemeClr val="bg1"/>
                </a:solidFill>
              </a:rPr>
              <a:t>toUpper</a:t>
            </a:r>
            <a:r>
              <a:rPr lang="en-GB" noProof="1">
                <a:solidFill>
                  <a:schemeClr val="bg1"/>
                </a:solidFill>
              </a:rPr>
              <a:t>C</a:t>
            </a:r>
            <a:r>
              <a:rPr lang="en-US" noProof="1">
                <a:solidFill>
                  <a:schemeClr val="bg1"/>
                </a:solidFill>
              </a:rPr>
              <a:t>ase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;</a:t>
            </a:r>
            <a:endParaRPr lang="en-US" noProof="1"/>
          </a:p>
          <a:p>
            <a:r>
              <a:rPr lang="en-US" noProof="1"/>
              <a:t>TypeMap&lt;EmployeeDto, Employee&gt; typeMap = mapper.createTypeMap(EmployeeDto.class, Employee.class).addMappings</a:t>
            </a:r>
            <a:r>
              <a:rPr lang="en-US" dirty="0"/>
              <a:t>(mapper -&gt; </a:t>
            </a:r>
            <a:r>
              <a:rPr lang="en-US" noProof="1"/>
              <a:t>mapper</a:t>
            </a:r>
            <a:r>
              <a:rPr lang="en-US" dirty="0"/>
              <a:t>.using(</a:t>
            </a:r>
            <a:r>
              <a:rPr lang="en-US" noProof="1"/>
              <a:t>toUppercase</a:t>
            </a:r>
            <a:r>
              <a:rPr lang="en-US" dirty="0"/>
              <a:t>).map(</a:t>
            </a:r>
            <a:r>
              <a:rPr lang="en-US" noProof="1"/>
              <a:t>EmployeeDto</a:t>
            </a:r>
            <a:r>
              <a:rPr lang="en-US" dirty="0"/>
              <a:t>::</a:t>
            </a:r>
            <a:r>
              <a:rPr lang="en-US" noProof="1"/>
              <a:t>getName</a:t>
            </a:r>
            <a:r>
              <a:rPr lang="en-US" dirty="0"/>
              <a:t>, </a:t>
            </a:r>
            <a:r>
              <a:rPr lang="en-US" noProof="1"/>
              <a:t>Employee</a:t>
            </a:r>
            <a:r>
              <a:rPr lang="en-US" dirty="0"/>
              <a:t>::</a:t>
            </a:r>
            <a:r>
              <a:rPr lang="en-US" noProof="1"/>
              <a:t>setFirstName</a:t>
            </a:r>
            <a:r>
              <a:rPr lang="en-US" dirty="0"/>
              <a:t>));</a:t>
            </a:r>
            <a:endParaRPr lang="en-US" noProof="1"/>
          </a:p>
          <a:p>
            <a:r>
              <a:rPr lang="en-US" noProof="1"/>
              <a:t>typeMap.map(employeeDto);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87238" y="2430526"/>
            <a:ext cx="11463422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ConsoleRunner.java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493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599267"/>
            <a:ext cx="8156701" cy="4941303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We should </a:t>
            </a:r>
            <a:r>
              <a:rPr lang="en-GB" sz="3600" b="1" dirty="0">
                <a:solidFill>
                  <a:schemeClr val="accent1"/>
                </a:solidFill>
              </a:rPr>
              <a:t>not expose full data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about our entities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Present only those which should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dirty="0">
                <a:solidFill>
                  <a:schemeClr val="bg2"/>
                </a:solidFill>
              </a:rPr>
              <a:t>be visible to the outside world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Mapping is </a:t>
            </a:r>
            <a:r>
              <a:rPr lang="en-GB" sz="3600" b="1" dirty="0">
                <a:solidFill>
                  <a:schemeClr val="accent1"/>
                </a:solidFill>
              </a:rPr>
              <a:t>done with </a:t>
            </a:r>
            <a:br>
              <a:rPr lang="en-GB" sz="3600" b="1" dirty="0">
                <a:solidFill>
                  <a:schemeClr val="accent1"/>
                </a:solidFill>
              </a:rPr>
            </a:br>
            <a:r>
              <a:rPr lang="en-GB" sz="3600" b="1" dirty="0" err="1">
                <a:solidFill>
                  <a:schemeClr val="accent1"/>
                </a:solidFill>
              </a:rPr>
              <a:t>ModelMapper</a:t>
            </a:r>
            <a:endParaRPr lang="bg-BG" sz="3600" b="1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Allows us to </a:t>
            </a:r>
            <a:r>
              <a:rPr lang="en-GB" sz="3400" b="1" dirty="0">
                <a:solidFill>
                  <a:schemeClr val="accent1"/>
                </a:solidFill>
              </a:rPr>
              <a:t>map all or single fields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Allows us to </a:t>
            </a:r>
            <a:r>
              <a:rPr lang="en-GB" sz="3400" b="1" dirty="0">
                <a:solidFill>
                  <a:schemeClr val="accent1"/>
                </a:solidFill>
              </a:rPr>
              <a:t>convert field values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099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5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5350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63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A4A3733D-D742-46F1-833E-E24CDEAB3A51}"/>
              </a:ext>
            </a:extLst>
          </p:cNvPr>
          <p:cNvSpPr txBox="1">
            <a:spLocks/>
          </p:cNvSpPr>
          <p:nvPr/>
        </p:nvSpPr>
        <p:spPr>
          <a:xfrm>
            <a:off x="3369695" y="4668226"/>
            <a:ext cx="5240906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4400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EA3E813-F1F7-40DF-96AE-BD4943678069}"/>
              </a:ext>
            </a:extLst>
          </p:cNvPr>
          <p:cNvSpPr txBox="1">
            <a:spLocks/>
          </p:cNvSpPr>
          <p:nvPr/>
        </p:nvSpPr>
        <p:spPr>
          <a:xfrm>
            <a:off x="2209801" y="4648201"/>
            <a:ext cx="8229601" cy="126640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noProof="1"/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41A95D2-9BA6-4D74-B968-3C3536BA65B7}"/>
              </a:ext>
            </a:extLst>
          </p:cNvPr>
          <p:cNvSpPr txBox="1">
            <a:spLocks/>
          </p:cNvSpPr>
          <p:nvPr/>
        </p:nvSpPr>
        <p:spPr>
          <a:xfrm>
            <a:off x="2133600" y="5557782"/>
            <a:ext cx="8373552" cy="61441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100" noProof="1"/>
          </a:p>
        </p:txBody>
      </p:sp>
      <p:pic>
        <p:nvPicPr>
          <p:cNvPr id="1026" name="Picture 2" descr="Ð ÐµÐ·ÑÐ»ÑÐ°Ñ Ñ Ð¸Ð·Ð¾Ð±ÑÐ°Ð¶ÐµÐ½Ð¸Ðµ Ð·Ð° Data Transfer Ob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1" y="1049031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Transmitting Aggregated Data from Entities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Transfer Objects</a:t>
            </a:r>
          </a:p>
        </p:txBody>
      </p:sp>
    </p:spTree>
    <p:extLst>
      <p:ext uri="{BB962C8B-B14F-4D97-AF65-F5344CB8AC3E}">
        <p14:creationId xmlns:p14="http://schemas.microsoft.com/office/powerpoint/2010/main" val="55700862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983405"/>
            <a:ext cx="10129234" cy="5874596"/>
          </a:xfrm>
        </p:spPr>
        <p:txBody>
          <a:bodyPr>
            <a:normAutofit/>
          </a:bodyPr>
          <a:lstStyle/>
          <a:p>
            <a:r>
              <a:rPr lang="en-US" sz="3600" dirty="0"/>
              <a:t>Domain objects are mapped to view models – </a:t>
            </a:r>
            <a:r>
              <a:rPr lang="en-US" sz="3600" b="1" dirty="0">
                <a:solidFill>
                  <a:schemeClr val="bg1"/>
                </a:solidFill>
              </a:rPr>
              <a:t>DTO</a:t>
            </a:r>
            <a:r>
              <a:rPr lang="en-US" sz="3600" dirty="0"/>
              <a:t>s</a:t>
            </a:r>
          </a:p>
          <a:p>
            <a:pPr lvl="1"/>
            <a:r>
              <a:rPr lang="en-US" sz="3400" dirty="0"/>
              <a:t>A DTO is a </a:t>
            </a:r>
            <a:r>
              <a:rPr lang="en-US" sz="3400" b="1" dirty="0">
                <a:solidFill>
                  <a:schemeClr val="bg1"/>
                </a:solidFill>
              </a:rPr>
              <a:t>container class</a:t>
            </a:r>
          </a:p>
          <a:p>
            <a:pPr lvl="1"/>
            <a:r>
              <a:rPr lang="en-US" sz="3400" dirty="0"/>
              <a:t>Exposes only properties, </a:t>
            </a:r>
            <a:r>
              <a:rPr lang="en-US" sz="3400" b="1" dirty="0">
                <a:solidFill>
                  <a:schemeClr val="bg1"/>
                </a:solidFill>
              </a:rPr>
              <a:t>not methods</a:t>
            </a:r>
          </a:p>
          <a:p>
            <a:r>
              <a:rPr lang="en-US" sz="3600" dirty="0"/>
              <a:t>In </a:t>
            </a:r>
            <a:r>
              <a:rPr lang="en-US" sz="3600" b="1" dirty="0">
                <a:solidFill>
                  <a:schemeClr val="bg1"/>
                </a:solidFill>
              </a:rPr>
              <a:t>simple</a:t>
            </a:r>
            <a:r>
              <a:rPr lang="en-US" sz="3600" dirty="0"/>
              <a:t> applications, domain objects can be used in the meaning of DTOs</a:t>
            </a:r>
          </a:p>
          <a:p>
            <a:pPr lvl="1"/>
            <a:r>
              <a:rPr lang="en-US" sz="3400" dirty="0"/>
              <a:t>Otherwise, we accomplish nothing but </a:t>
            </a:r>
            <a:r>
              <a:rPr lang="en-US" sz="3400" b="1" dirty="0">
                <a:solidFill>
                  <a:schemeClr val="bg1"/>
                </a:solidFill>
              </a:rPr>
              <a:t>object replication</a:t>
            </a:r>
          </a:p>
          <a:p>
            <a:endParaRPr lang="en-US" sz="2800" dirty="0">
              <a:solidFill>
                <a:srgbClr val="F3CD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Object Concept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710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Usage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489212" y="2333405"/>
            <a:ext cx="1940381" cy="2971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Web Layer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5501" y="3412726"/>
            <a:ext cx="1447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Person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View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71828" y="2353664"/>
            <a:ext cx="3629011" cy="29718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Service</a:t>
            </a:r>
            <a:endParaRPr lang="bg-BG" sz="20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8251229" y="3689956"/>
            <a:ext cx="10864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731232" y="3712567"/>
            <a:ext cx="1209065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8286172" y="4132347"/>
            <a:ext cx="10864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2731233" y="4132347"/>
            <a:ext cx="1209065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49927" y="3167869"/>
            <a:ext cx="1261103" cy="692172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Address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Entity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49927" y="4327126"/>
            <a:ext cx="1261103" cy="692172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Person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Entity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58078" y="3185437"/>
            <a:ext cx="1261103" cy="1833861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Service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754690" y="2353664"/>
            <a:ext cx="1940381" cy="29718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/>
              <a:t>Repository Layer</a:t>
            </a:r>
            <a:endParaRPr lang="bg-BG" sz="2000" b="1" dirty="0"/>
          </a:p>
        </p:txBody>
      </p:sp>
      <p:sp>
        <p:nvSpPr>
          <p:cNvPr id="16" name="Can 15"/>
          <p:cNvSpPr/>
          <p:nvPr/>
        </p:nvSpPr>
        <p:spPr>
          <a:xfrm>
            <a:off x="10125340" y="3748826"/>
            <a:ext cx="1199078" cy="1450938"/>
          </a:xfrm>
          <a:prstGeom prst="can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DB</a:t>
            </a:r>
            <a:endParaRPr lang="bg-BG" sz="2800" b="1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CAB0CECA-A81B-4868-8CBD-CD943E3A477F}"/>
              </a:ext>
            </a:extLst>
          </p:cNvPr>
          <p:cNvSpPr txBox="1"/>
          <p:nvPr/>
        </p:nvSpPr>
        <p:spPr>
          <a:xfrm>
            <a:off x="1598002" y="1355327"/>
            <a:ext cx="322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is passed in the form of DTO</a:t>
            </a:r>
          </a:p>
        </p:txBody>
      </p:sp>
      <p:sp>
        <p:nvSpPr>
          <p:cNvPr id="25" name="Текстово поле 24">
            <a:extLst>
              <a:ext uri="{FF2B5EF4-FFF2-40B4-BE49-F238E27FC236}">
                <a16:creationId xmlns:a16="http://schemas.microsoft.com/office/drawing/2014/main" id="{225DF3A4-DF67-4DCD-9717-ADBE69557B7D}"/>
              </a:ext>
            </a:extLst>
          </p:cNvPr>
          <p:cNvSpPr txBox="1"/>
          <p:nvPr/>
        </p:nvSpPr>
        <p:spPr>
          <a:xfrm>
            <a:off x="3940297" y="5402397"/>
            <a:ext cx="4092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is aggregated and entities are mapped to corresponding DTOs</a:t>
            </a:r>
          </a:p>
        </p:txBody>
      </p:sp>
      <p:sp>
        <p:nvSpPr>
          <p:cNvPr id="30" name="Текстово поле 29">
            <a:extLst>
              <a:ext uri="{FF2B5EF4-FFF2-40B4-BE49-F238E27FC236}">
                <a16:creationId xmlns:a16="http://schemas.microsoft.com/office/drawing/2014/main" id="{948F3F6C-B104-4593-8149-55D2F6302567}"/>
              </a:ext>
            </a:extLst>
          </p:cNvPr>
          <p:cNvSpPr txBox="1"/>
          <p:nvPr/>
        </p:nvSpPr>
        <p:spPr>
          <a:xfrm>
            <a:off x="7183506" y="1377431"/>
            <a:ext cx="322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is passed by domain objects(entities)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541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DTO Usage</a:t>
            </a:r>
            <a:endParaRPr lang="bg-BG" dirty="0"/>
          </a:p>
        </p:txBody>
      </p:sp>
      <p:grpSp>
        <p:nvGrpSpPr>
          <p:cNvPr id="14" name="Групиране 13">
            <a:extLst>
              <a:ext uri="{FF2B5EF4-FFF2-40B4-BE49-F238E27FC236}">
                <a16:creationId xmlns:a16="http://schemas.microsoft.com/office/drawing/2014/main" id="{8BB7B471-3912-49DB-BFDA-7552AA47DAD4}"/>
              </a:ext>
            </a:extLst>
          </p:cNvPr>
          <p:cNvGrpSpPr/>
          <p:nvPr/>
        </p:nvGrpSpPr>
        <p:grpSpPr>
          <a:xfrm>
            <a:off x="385536" y="1219200"/>
            <a:ext cx="5455958" cy="3667872"/>
            <a:chOff x="587861" y="1145658"/>
            <a:chExt cx="5455958" cy="3667872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587861" y="1640766"/>
              <a:ext cx="5455958" cy="31727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@Entity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@Table(name = "employees")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public class Employee {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//…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@Column(name = "first_name")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String firstName;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@Column(name = "salary")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BigDecimal salary;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@ManyToOne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@JoinColumn(name = "address_id")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Address address;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//…}</a:t>
              </a:r>
            </a:p>
          </p:txBody>
        </p:sp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587861" y="1145658"/>
              <a:ext cx="5455958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1800" noProof="1"/>
                <a:t>Employee.java</a:t>
              </a:r>
            </a:p>
          </p:txBody>
        </p:sp>
      </p:grp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F791A2E8-BFAD-47E7-804C-4AE87085F6F6}"/>
              </a:ext>
            </a:extLst>
          </p:cNvPr>
          <p:cNvGrpSpPr/>
          <p:nvPr/>
        </p:nvGrpSpPr>
        <p:grpSpPr>
          <a:xfrm>
            <a:off x="6324600" y="1219201"/>
            <a:ext cx="5437188" cy="2713765"/>
            <a:chOff x="6323012" y="1135781"/>
            <a:chExt cx="5437188" cy="2713765"/>
          </a:xfrm>
        </p:grpSpPr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6323012" y="1630889"/>
              <a:ext cx="5437188" cy="221865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@Entity</a:t>
              </a:r>
              <a:br>
                <a:rPr lang="en-US" sz="1600" noProof="1"/>
              </a:br>
              <a:r>
                <a:rPr lang="en-US" sz="1600" noProof="1"/>
                <a:t>@Table(name = "addresses")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public class Address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</a:t>
              </a:r>
              <a:r>
                <a:rPr lang="bg-BG" sz="1600" noProof="1"/>
                <a:t>   @</a:t>
              </a:r>
              <a:r>
                <a:rPr lang="en-GB" sz="1600" noProof="1"/>
                <a:t>Column</a:t>
              </a:r>
              <a:endParaRPr lang="en-US" sz="16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String city;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}</a:t>
              </a:r>
            </a:p>
          </p:txBody>
        </p:sp>
        <p:sp>
          <p:nvSpPr>
            <p:cNvPr id="12" name="Text Placeholder 5"/>
            <p:cNvSpPr txBox="1">
              <a:spLocks/>
            </p:cNvSpPr>
            <p:nvPr/>
          </p:nvSpPr>
          <p:spPr>
            <a:xfrm>
              <a:off x="6323012" y="1135781"/>
              <a:ext cx="5437188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Address.java</a:t>
              </a:r>
            </a:p>
          </p:txBody>
        </p:sp>
      </p:grpSp>
      <p:grpSp>
        <p:nvGrpSpPr>
          <p:cNvPr id="8" name="Групиране 7">
            <a:extLst>
              <a:ext uri="{FF2B5EF4-FFF2-40B4-BE49-F238E27FC236}">
                <a16:creationId xmlns:a16="http://schemas.microsoft.com/office/drawing/2014/main" id="{E4A67973-316A-4749-BEE4-AE0E721E20F4}"/>
              </a:ext>
            </a:extLst>
          </p:cNvPr>
          <p:cNvGrpSpPr/>
          <p:nvPr/>
        </p:nvGrpSpPr>
        <p:grpSpPr>
          <a:xfrm>
            <a:off x="6324600" y="4093614"/>
            <a:ext cx="5455959" cy="2190545"/>
            <a:chOff x="6323011" y="4093613"/>
            <a:chExt cx="5455959" cy="2190545"/>
          </a:xfrm>
        </p:grpSpPr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6323012" y="4588721"/>
              <a:ext cx="5455958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public class EmployeeDto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6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String firstName;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BigDecimal salary;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String addressCity;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}</a:t>
              </a:r>
            </a:p>
          </p:txBody>
        </p:sp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6323011" y="4093613"/>
              <a:ext cx="5448841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EmployeeDTO.java</a:t>
              </a:r>
            </a:p>
          </p:txBody>
        </p:sp>
      </p:grpSp>
      <p:sp>
        <p:nvSpPr>
          <p:cNvPr id="7" name="Стрелка: наляво и нагоре 6">
            <a:extLst>
              <a:ext uri="{FF2B5EF4-FFF2-40B4-BE49-F238E27FC236}">
                <a16:creationId xmlns:a16="http://schemas.microsoft.com/office/drawing/2014/main" id="{AC239A31-EADB-4E06-881A-26ADB4103C10}"/>
              </a:ext>
            </a:extLst>
          </p:cNvPr>
          <p:cNvSpPr/>
          <p:nvPr/>
        </p:nvSpPr>
        <p:spPr>
          <a:xfrm flipH="1">
            <a:off x="5063152" y="5184000"/>
            <a:ext cx="842119" cy="900000"/>
          </a:xfrm>
          <a:prstGeom prst="leftUpArrow">
            <a:avLst>
              <a:gd name="adj1" fmla="val 25000"/>
              <a:gd name="adj2" fmla="val 27857"/>
              <a:gd name="adj3" fmla="val 25000"/>
            </a:avLst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037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A4A3733D-D742-46F1-833E-E24CDEAB3A51}"/>
              </a:ext>
            </a:extLst>
          </p:cNvPr>
          <p:cNvSpPr txBox="1">
            <a:spLocks/>
          </p:cNvSpPr>
          <p:nvPr/>
        </p:nvSpPr>
        <p:spPr>
          <a:xfrm>
            <a:off x="3369695" y="4668226"/>
            <a:ext cx="5240906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400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EA3E813-F1F7-40DF-96AE-BD4943678069}"/>
              </a:ext>
            </a:extLst>
          </p:cNvPr>
          <p:cNvSpPr txBox="1">
            <a:spLocks/>
          </p:cNvSpPr>
          <p:nvPr/>
        </p:nvSpPr>
        <p:spPr>
          <a:xfrm>
            <a:off x="2209801" y="4648201"/>
            <a:ext cx="8229601" cy="126640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noProof="1"/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41A95D2-9BA6-4D74-B968-3C3536BA65B7}"/>
              </a:ext>
            </a:extLst>
          </p:cNvPr>
          <p:cNvSpPr txBox="1">
            <a:spLocks/>
          </p:cNvSpPr>
          <p:nvPr/>
        </p:nvSpPr>
        <p:spPr>
          <a:xfrm>
            <a:off x="1890435" y="5527891"/>
            <a:ext cx="8373552" cy="61441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100" noProof="1"/>
          </a:p>
        </p:txBody>
      </p:sp>
      <p:pic>
        <p:nvPicPr>
          <p:cNvPr id="2052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Model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Converting Entity Objects to DTOs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3051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We often want to map data between </a:t>
            </a:r>
            <a:r>
              <a:rPr lang="en-GB" sz="3600" b="1" dirty="0">
                <a:solidFill>
                  <a:schemeClr val="bg1"/>
                </a:solidFill>
              </a:rPr>
              <a:t>objects with similar </a:t>
            </a:r>
            <a:br>
              <a:rPr lang="en-GB" sz="3600" b="1" dirty="0">
                <a:solidFill>
                  <a:schemeClr val="bg1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structure</a:t>
            </a:r>
          </a:p>
          <a:p>
            <a:r>
              <a:rPr lang="en-GB" sz="3600" dirty="0"/>
              <a:t>Model mapping is an easy way to </a:t>
            </a:r>
            <a:r>
              <a:rPr lang="en-GB" sz="3600" b="1" dirty="0">
                <a:solidFill>
                  <a:schemeClr val="bg1"/>
                </a:solidFill>
              </a:rPr>
              <a:t>convert one model to </a:t>
            </a:r>
            <a:br>
              <a:rPr lang="en-GB" sz="3600" b="1" dirty="0">
                <a:solidFill>
                  <a:schemeClr val="bg1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another</a:t>
            </a:r>
          </a:p>
          <a:p>
            <a:r>
              <a:rPr lang="en-GB" sz="3600" dirty="0"/>
              <a:t>Separate </a:t>
            </a:r>
            <a:r>
              <a:rPr lang="en-GB" sz="3600" b="1" dirty="0">
                <a:solidFill>
                  <a:schemeClr val="bg1"/>
                </a:solidFill>
              </a:rPr>
              <a:t>models</a:t>
            </a:r>
            <a:r>
              <a:rPr lang="en-GB" sz="3600" dirty="0"/>
              <a:t> must </a:t>
            </a:r>
            <a:r>
              <a:rPr lang="en-GB" sz="3600" b="1" dirty="0">
                <a:solidFill>
                  <a:schemeClr val="bg1"/>
                </a:solidFill>
              </a:rPr>
              <a:t>remain segregated</a:t>
            </a:r>
          </a:p>
          <a:p>
            <a:r>
              <a:rPr lang="en-GB" sz="3600" dirty="0"/>
              <a:t>We can </a:t>
            </a:r>
            <a:r>
              <a:rPr lang="en-GB" sz="3600" b="1" dirty="0">
                <a:solidFill>
                  <a:schemeClr val="bg1"/>
                </a:solidFill>
              </a:rPr>
              <a:t>map entity objects to DTOs </a:t>
            </a:r>
            <a:r>
              <a:rPr lang="en-GB" sz="3600" dirty="0"/>
              <a:t>using ModelMapper </a:t>
            </a:r>
          </a:p>
          <a:p>
            <a:r>
              <a:rPr lang="en-GB" sz="3600" dirty="0"/>
              <a:t>Uses </a:t>
            </a:r>
            <a:r>
              <a:rPr lang="en-GB" sz="3600" b="1" dirty="0">
                <a:solidFill>
                  <a:schemeClr val="bg1"/>
                </a:solidFill>
              </a:rPr>
              <a:t>conventions</a:t>
            </a:r>
            <a:r>
              <a:rPr lang="en-GB" sz="3600" dirty="0"/>
              <a:t> to determine how properties and values are mapped to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Mapping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501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3784</TotalTime>
  <Words>1102</Words>
  <Application>Microsoft Office PowerPoint</Application>
  <PresentationFormat>Widescreen</PresentationFormat>
  <Paragraphs>301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Auto Mapping Objects DTO</vt:lpstr>
      <vt:lpstr>Table of Contents</vt:lpstr>
      <vt:lpstr>Questions</vt:lpstr>
      <vt:lpstr>Data Transfer Objects</vt:lpstr>
      <vt:lpstr>Data Transfer Object Concept</vt:lpstr>
      <vt:lpstr>Entity Usage</vt:lpstr>
      <vt:lpstr>DTO Usage</vt:lpstr>
      <vt:lpstr>Model Mapping</vt:lpstr>
      <vt:lpstr>Model Mapping</vt:lpstr>
      <vt:lpstr>Model Mapper</vt:lpstr>
      <vt:lpstr>Adding Model Mapper</vt:lpstr>
      <vt:lpstr>Simple Mapping Entity to DTO</vt:lpstr>
      <vt:lpstr>Model Mapping</vt:lpstr>
      <vt:lpstr>Explicit Mapping DTO to Entity (1)</vt:lpstr>
      <vt:lpstr>Explicit Mapping DTO to Entity (2)</vt:lpstr>
      <vt:lpstr>Explicit Mapping DTO to Entity – Java 8</vt:lpstr>
      <vt:lpstr>Validation</vt:lpstr>
      <vt:lpstr>Skipping Properties</vt:lpstr>
      <vt:lpstr>Converting Properties – Java 7</vt:lpstr>
      <vt:lpstr>Converting Properties – Java 8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Stoil Ivanov</cp:lastModifiedBy>
  <cp:revision>54</cp:revision>
  <dcterms:created xsi:type="dcterms:W3CDTF">2018-05-23T13:08:44Z</dcterms:created>
  <dcterms:modified xsi:type="dcterms:W3CDTF">2022-10-11T14:39:31Z</dcterms:modified>
  <cp:category>https://softuni.bg/trainings/1444/databases-advanced-hibernate-october-2016</cp:category>
</cp:coreProperties>
</file>