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614" r:id="rId38"/>
    <p:sldId id="615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6C19EA5-FF31-4114-BA13-C3C5C9D903D5}">
          <p14:sldIdLst>
            <p14:sldId id="256"/>
            <p14:sldId id="257"/>
            <p14:sldId id="258"/>
          </p14:sldIdLst>
        </p14:section>
        <p14:section name="App to DB Connection" id="{D49EAC6D-66D1-45A5-9C75-9CF041431426}">
          <p14:sldIdLst>
            <p14:sldId id="259"/>
            <p14:sldId id="260"/>
            <p14:sldId id="261"/>
          </p14:sldIdLst>
        </p14:section>
        <p14:section name="App to DB Demo" id="{2F5B7A94-5D79-4AF0-82EF-8AA2701B350A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Java Database Connection" id="{A8227016-9521-42B1-97E3-6F811EC08483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JDBC Statements" id="{731EDDED-BFB8-4A9E-8941-F25DDEC486D5}">
          <p14:sldIdLst>
            <p14:sldId id="279"/>
            <p14:sldId id="280"/>
            <p14:sldId id="281"/>
          </p14:sldIdLst>
        </p14:section>
        <p14:section name="SQL Injection" id="{9B876BCA-2D7A-41FE-AAF2-FCA13A4671EA}">
          <p14:sldIdLst>
            <p14:sldId id="282"/>
            <p14:sldId id="283"/>
            <p14:sldId id="284"/>
            <p14:sldId id="285"/>
            <p14:sldId id="286"/>
          </p14:sldIdLst>
        </p14:section>
        <p14:section name="Advanced Concepts" id="{19E9F6BC-3A1E-4D89-B8E9-03D37B1E3364}">
          <p14:sldIdLst>
            <p14:sldId id="287"/>
            <p14:sldId id="288"/>
            <p14:sldId id="289"/>
          </p14:sldIdLst>
        </p14:section>
        <p14:section name="Summary" id="{86F21FA2-D71F-4A82-A579-A4218BF87F34}">
          <p14:sldIdLst>
            <p14:sldId id="290"/>
            <p14:sldId id="296"/>
            <p14:sldId id="614"/>
            <p14:sldId id="615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58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98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image" Target="../media/image4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3852/spring-data-october-202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2800"/>
              <a:t>Connecting Via JDBC, Executing Statements, SQL Injection,</a:t>
            </a:r>
          </a:p>
          <a:p>
            <a:r>
              <a:rPr lang="en-GB" sz="2800"/>
              <a:t>Advanced Concepts</a:t>
            </a:r>
            <a:endParaRPr lang="en-US" sz="2800" dirty="0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/>
              <a:t>Database </a:t>
            </a:r>
            <a:r>
              <a:rPr lang="en-GB"/>
              <a:t>Access with JDBC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8" y="2119811"/>
            <a:ext cx="4148138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/>
              <a:t>) we make a           connection 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class.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006" y="26190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= 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755" y="1194675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the result with 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and the</a:t>
            </a:r>
            <a:br>
              <a:rPr lang="en-US" dirty="0"/>
            </a:b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/>
              <a:t>classes.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stmt = 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50893" y="2514601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9850" y="4943670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10478" y="3515341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the result: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2971801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  	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2200" y="2163767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1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level.</a:t>
            </a:r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in</a:t>
            </a:r>
            <a:br>
              <a:rPr lang="en-US" dirty="0"/>
            </a:br>
            <a:r>
              <a:rPr lang="en-US" dirty="0"/>
              <a:t> 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048001"/>
            <a:ext cx="2906707" cy="315090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Client Access to a Database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676400"/>
            <a:ext cx="3522133" cy="19812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Java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72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br>
              <a:rPr lang="en-US" dirty="0"/>
            </a:br>
            <a:r>
              <a:rPr lang="en-US" dirty="0"/>
              <a:t>connectivity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(1)</a:t>
            </a:r>
            <a:endParaRPr lang="bg-BG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5800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7398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4214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7397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8124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8357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8857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4064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6144" y="4114801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5830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5601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3941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7397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9648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944" y="5188229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1400" y="5188229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651" y="5178303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2408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8887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50884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/>
          <a:lstStyle/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br>
              <a:rPr lang="en-US" dirty="0"/>
            </a:br>
            <a:r>
              <a:rPr lang="en-US" dirty="0"/>
              <a:t>correct driver </a:t>
            </a:r>
          </a:p>
          <a:p>
            <a:pPr lvl="1"/>
            <a:r>
              <a:rPr lang="en-US" dirty="0"/>
              <a:t>Supports multiple drivers connected to different types of </a:t>
            </a:r>
            <a:br>
              <a:rPr lang="en-US" dirty="0"/>
            </a:br>
            <a:r>
              <a:rPr lang="en-US" dirty="0"/>
              <a:t>databases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 (1)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7464" y="5119579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61500" y="4997355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5397" y="4997355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to Database Connection.</a:t>
            </a:r>
          </a:p>
          <a:p>
            <a:r>
              <a:rPr lang="en-US" dirty="0"/>
              <a:t>Application to Database 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Statements.</a:t>
            </a:r>
          </a:p>
          <a:p>
            <a:r>
              <a:rPr lang="en-US" dirty="0"/>
              <a:t>SQL Injection.</a:t>
            </a:r>
          </a:p>
          <a:p>
            <a:r>
              <a:rPr lang="en-US" dirty="0"/>
              <a:t>Advanced Concepts.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/>
              <a:t>getString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_name</a:t>
            </a:r>
            <a:r>
              <a:rPr lang="en-US" noProof="1"/>
              <a:t>"</a:t>
            </a:r>
            <a:r>
              <a:rPr lang="en-US" dirty="0"/>
              <a:t>)</a:t>
            </a:r>
          </a:p>
          <a:p>
            <a:pPr lvl="2"/>
            <a:r>
              <a:rPr lang="en-US" noProof="1"/>
              <a:t>getDouble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</a:t>
            </a:r>
            <a:r>
              <a:rPr lang="en-US" noProof="1"/>
              <a:t>name"</a:t>
            </a:r>
            <a:r>
              <a:rPr lang="en-US" dirty="0"/>
              <a:t>)</a:t>
            </a:r>
          </a:p>
          <a:p>
            <a:pPr lvl="2"/>
            <a:r>
              <a:rPr lang="en-US" noProof="1"/>
              <a:t>getBoolean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</a:t>
            </a:r>
            <a:r>
              <a:rPr lang="en-US" noProof="1"/>
              <a:t>name"</a:t>
            </a:r>
            <a:r>
              <a:rPr lang="en-US" dirty="0"/>
              <a:t>) 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noProof="1"/>
              <a:t>Java.sql* and MySQL Driver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br>
              <a:rPr lang="en-US" dirty="0">
                <a:solidFill>
                  <a:srgbClr val="FFA000"/>
                </a:solidFill>
              </a:rPr>
            </a:br>
            <a:r>
              <a:rPr lang="en-US" b="1" dirty="0">
                <a:solidFill>
                  <a:srgbClr val="FFA000"/>
                </a:solidFill>
              </a:rPr>
              <a:t>string</a:t>
            </a: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chemeClr val="bg1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9600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3801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Up the Driver in IntelliJ IDEA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7" y="2476334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70960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62" y="2487215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92" y="5075586"/>
            <a:ext cx="4299354" cy="15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690438" y="4662871"/>
            <a:ext cx="479599" cy="375146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Statement, </a:t>
            </a:r>
            <a:r>
              <a:rPr lang="en-GB" dirty="0" err="1"/>
              <a:t>PreparedStatement</a:t>
            </a:r>
            <a:r>
              <a:rPr lang="en-GB" dirty="0"/>
              <a:t>, </a:t>
            </a:r>
            <a:r>
              <a:rPr lang="en-GB" dirty="0" err="1"/>
              <a:t>CallableStatement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31162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271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60286"/>
              </p:ext>
            </p:extLst>
          </p:nvPr>
        </p:nvGraphicFramePr>
        <p:xfrm>
          <a:off x="654811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noProof="1"/>
              <a:t>Example(PreparedStatement) from previous demo: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Example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9411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3001" y="2025085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8488" y="5816131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1701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7966" y="3107530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1" y="5816131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4400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How to Prevent It?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558605"/>
            <a:ext cx="2667000" cy="211541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data,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86" y="3387726"/>
            <a:ext cx="6057900" cy="33337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SQL Injection Example: Login Form Input by User (1)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90760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br>
              <a:rPr lang="en-US" dirty="0"/>
            </a:br>
            <a:r>
              <a:rPr lang="en-US" dirty="0"/>
              <a:t>written 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bg-BG" noProof="1"/>
              <a:t>"</a:t>
            </a:r>
            <a:r>
              <a:rPr lang="en-US" noProof="1"/>
              <a:t>example</a:t>
            </a:r>
            <a:r>
              <a:rPr lang="en-US" dirty="0"/>
              <a:t>_</a:t>
            </a:r>
            <a:r>
              <a:rPr lang="en-US" noProof="1"/>
              <a:t>user</a:t>
            </a:r>
            <a:r>
              <a:rPr lang="bg-BG" noProof="1"/>
              <a:t> "</a:t>
            </a:r>
            <a:endParaRPr lang="en-US" dirty="0"/>
          </a:p>
          <a:p>
            <a:pPr lvl="2"/>
            <a:r>
              <a:rPr lang="en-US" dirty="0"/>
              <a:t>password: </a:t>
            </a:r>
            <a:r>
              <a:rPr lang="bg-BG" noProof="1"/>
              <a:t>"</a:t>
            </a:r>
            <a:r>
              <a:rPr lang="en-US" dirty="0"/>
              <a:t>12345</a:t>
            </a:r>
            <a:r>
              <a:rPr lang="bg-BG" noProof="1"/>
              <a:t>"</a:t>
            </a:r>
            <a:endParaRPr lang="en-US" dirty="0"/>
          </a:p>
          <a:p>
            <a:pPr lvl="2"/>
            <a:r>
              <a:rPr lang="en-US" dirty="0"/>
              <a:t>The following query will be built and executed to the data source: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8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FROM users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example_user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 AND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782" y="1211571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returned.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User 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Value 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SQL Injection Example: Login Form Input by User (2)</a:t>
            </a:r>
            <a:endParaRPr lang="en-US" sz="32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91" y="5022580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SQL Injection Example: Login Form Input by User (3)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    and 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                                (front-end,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Transactions and DAO Pattern</a:t>
            </a: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524001"/>
            <a:ext cx="2363265" cy="236326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Advanced Concepts</a:t>
            </a:r>
          </a:p>
        </p:txBody>
      </p:sp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JDBC Transaction Pattern (1)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2000" y="4648201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connection.setAutoCommit(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6023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setAutoCommit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8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</a:t>
            </a:r>
            <a:r>
              <a:rPr lang="en-GB" sz="3200" b="1" dirty="0">
                <a:solidFill>
                  <a:schemeClr val="bg1"/>
                </a:solidFill>
              </a:rPr>
              <a:t>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source or expose it 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the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dirty="0">
                <a:solidFill>
                  <a:schemeClr val="bg2"/>
                </a:solidFill>
              </a:rPr>
              <a:t>statements 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461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it-IT" dirty="0"/>
              <a:t>Accessing Data Via Client Application </a:t>
            </a:r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     </a:t>
            </a:r>
            <a:r>
              <a:rPr lang="en-US" dirty="0"/>
              <a:t>frameworks.</a:t>
            </a:r>
          </a:p>
          <a:p>
            <a:pPr lvl="1"/>
            <a:r>
              <a:rPr lang="en-US" sz="3200" dirty="0"/>
              <a:t>Mapping Java classes and data types to </a:t>
            </a:r>
            <a:r>
              <a:rPr lang="en-US" sz="3200" b="1" dirty="0">
                <a:solidFill>
                  <a:srgbClr val="FFA000"/>
                </a:solidFill>
              </a:rPr>
              <a:t>DB tables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sz="3200" dirty="0"/>
              <a:t>Generate SQL calls and </a:t>
            </a:r>
            <a:r>
              <a:rPr lang="en-US" sz="3200" b="1" dirty="0">
                <a:solidFill>
                  <a:srgbClr val="FFA000"/>
                </a:solidFill>
              </a:rPr>
              <a:t>relieves</a:t>
            </a:r>
            <a:r>
              <a:rPr lang="en-US" sz="3200" dirty="0"/>
              <a:t> the developer from the </a:t>
            </a:r>
            <a:r>
              <a:rPr lang="en-US" sz="3200" b="1" dirty="0">
                <a:solidFill>
                  <a:srgbClr val="FFA000"/>
                </a:solidFill>
              </a:rPr>
              <a:t>manual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handling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2293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User user = new User("Peter", 25);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9883" y="5251320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8600" y="1150939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sz="3200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sz="3200" dirty="0"/>
              <a:t>, </a:t>
            </a:r>
            <a:r>
              <a:rPr lang="en-US" sz="3200" noProof="1"/>
              <a:t>EclipseLink</a:t>
            </a:r>
            <a:r>
              <a:rPr lang="en-US" sz="3200" dirty="0"/>
              <a:t>, TopLink…</a:t>
            </a:r>
          </a:p>
          <a:p>
            <a:pPr lvl="1"/>
            <a:r>
              <a:rPr lang="en-US" sz="3200" dirty="0"/>
              <a:t>.NET – Entity Framework, NHibernate…</a:t>
            </a:r>
          </a:p>
          <a:p>
            <a:pPr lvl="1"/>
            <a:r>
              <a:rPr lang="en-US" sz="3200" dirty="0"/>
              <a:t>PHP – Doctrine, </a:t>
            </a:r>
            <a:r>
              <a:rPr lang="en-US" sz="3200" noProof="1"/>
              <a:t>Laravel</a:t>
            </a:r>
            <a:r>
              <a:rPr lang="en-US" sz="3200" dirty="0"/>
              <a:t>(Eloquent)...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82" y="4979100"/>
            <a:ext cx="6822035" cy="1676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6272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instance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sz="3200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sz="3200" noProof="1"/>
              <a:t>"</a:t>
            </a:r>
            <a:r>
              <a:rPr lang="en-US" sz="3200" dirty="0"/>
              <a:t> DB</a:t>
            </a:r>
          </a:p>
          <a:p>
            <a:pPr lvl="1"/>
            <a:r>
              <a:rPr lang="en-US" sz="3200" dirty="0"/>
              <a:t>Executes simple MySQL statement to retrieve the employees 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8236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Let's analyze the program:</a:t>
            </a:r>
          </a:p>
          <a:p>
            <a:pPr lvl="1"/>
            <a:r>
              <a:rPr lang="en-US" dirty="0"/>
              <a:t>Connection to DB is established by asking the user to give           credentials: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19200" y="3090258"/>
            <a:ext cx="9753600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user = user.equals("") ?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sc.nextLine().trim();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1922</Words>
  <Application>Microsoft Office PowerPoint</Application>
  <PresentationFormat>Widescreen</PresentationFormat>
  <Paragraphs>331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Database Access with JDBC</vt:lpstr>
      <vt:lpstr>Table of Contents</vt:lpstr>
      <vt:lpstr>Questions</vt:lpstr>
      <vt:lpstr>Accessing Data Via Client Application </vt:lpstr>
      <vt:lpstr>ORM Frameworks Overview (1)</vt:lpstr>
      <vt:lpstr>ORM Frameworks Overview (2)</vt:lpstr>
      <vt:lpstr>Demo</vt:lpstr>
      <vt:lpstr>Connection to DB Via Java App Demo (1)</vt:lpstr>
      <vt:lpstr>Connection to DB Via Java App Demo (2)</vt:lpstr>
      <vt:lpstr>Connection to DB Via Java App Demo (3)</vt:lpstr>
      <vt:lpstr>Connection to DB Via Java App Demo (4)</vt:lpstr>
      <vt:lpstr>Connection to DB Via Java App Demo (5)</vt:lpstr>
      <vt:lpstr>Demo Conclusion</vt:lpstr>
      <vt:lpstr>Client Access to a Database</vt:lpstr>
      <vt:lpstr>Java Database Connectivity (JDBC) </vt:lpstr>
      <vt:lpstr>JDBC Architecture (1)</vt:lpstr>
      <vt:lpstr>JDBC Architecture (2)</vt:lpstr>
      <vt:lpstr>JDBC API</vt:lpstr>
      <vt:lpstr>JDBC API – ResultSet Class (1)</vt:lpstr>
      <vt:lpstr>JDBC API – ResultSet Class (2)</vt:lpstr>
      <vt:lpstr>Java.sql* and MySQL Driver</vt:lpstr>
      <vt:lpstr>MySQL Driver Connection</vt:lpstr>
      <vt:lpstr>Setting Up the Driver in IntelliJ IDEA</vt:lpstr>
      <vt:lpstr>Statement, PreparedStatement, CallableStatement</vt:lpstr>
      <vt:lpstr>Statements</vt:lpstr>
      <vt:lpstr>Statements Example</vt:lpstr>
      <vt:lpstr>How to Prevent It?</vt:lpstr>
      <vt:lpstr>What is SQL Injection?</vt:lpstr>
      <vt:lpstr>SQL Injection Example: Login Form Input by User (1)</vt:lpstr>
      <vt:lpstr>SQL Injection Example: Login Form Input by User (2)</vt:lpstr>
      <vt:lpstr>SQL Injection Example: Login Form Input by User (3)</vt:lpstr>
      <vt:lpstr>Transactions and DAO Pattern</vt:lpstr>
      <vt:lpstr>JDBC Transaction Pattern (1)</vt:lpstr>
      <vt:lpstr>JDBC Transaction Pattern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57</cp:revision>
  <dcterms:created xsi:type="dcterms:W3CDTF">2018-05-23T13:08:44Z</dcterms:created>
  <dcterms:modified xsi:type="dcterms:W3CDTF">2022-10-11T14:38:06Z</dcterms:modified>
  <cp:category>https://softuni.bg/trainings/2353/hibernate-june-2019</cp:category>
</cp:coreProperties>
</file>