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36"/>
  </p:notesMasterIdLst>
  <p:sldIdLst>
    <p:sldId id="259" r:id="rId2"/>
    <p:sldId id="274" r:id="rId3"/>
    <p:sldId id="355" r:id="rId4"/>
    <p:sldId id="262" r:id="rId5"/>
    <p:sldId id="260" r:id="rId6"/>
    <p:sldId id="329" r:id="rId7"/>
    <p:sldId id="299" r:id="rId8"/>
    <p:sldId id="342" r:id="rId9"/>
    <p:sldId id="343" r:id="rId10"/>
    <p:sldId id="356" r:id="rId11"/>
    <p:sldId id="357" r:id="rId12"/>
    <p:sldId id="358" r:id="rId13"/>
    <p:sldId id="359" r:id="rId14"/>
    <p:sldId id="360" r:id="rId15"/>
    <p:sldId id="348" r:id="rId16"/>
    <p:sldId id="361" r:id="rId17"/>
    <p:sldId id="362" r:id="rId18"/>
    <p:sldId id="363" r:id="rId19"/>
    <p:sldId id="364" r:id="rId20"/>
    <p:sldId id="365" r:id="rId21"/>
    <p:sldId id="366" r:id="rId22"/>
    <p:sldId id="367" r:id="rId23"/>
    <p:sldId id="368" r:id="rId24"/>
    <p:sldId id="370" r:id="rId25"/>
    <p:sldId id="371" r:id="rId26"/>
    <p:sldId id="372" r:id="rId27"/>
    <p:sldId id="373" r:id="rId28"/>
    <p:sldId id="374" r:id="rId29"/>
    <p:sldId id="376" r:id="rId30"/>
    <p:sldId id="277" r:id="rId31"/>
    <p:sldId id="375" r:id="rId32"/>
    <p:sldId id="309" r:id="rId33"/>
    <p:sldId id="295" r:id="rId34"/>
    <p:sldId id="369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318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FB8D0A7-93EA-46AA-9076-A16D55FDC7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22363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54CA41-790E-425D-8F74-CFE167F06D64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05288" y="609600"/>
            <a:ext cx="2336800" cy="1752600"/>
          </a:xfrm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288" y="2622550"/>
            <a:ext cx="5868987" cy="7469188"/>
          </a:xfrm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8D0A7-93EA-46AA-9076-A16D55FDC782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5702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E6732C-36CB-463A-BDAD-83D0949D8B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7496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1BE33D-CB11-4460-864C-3ACF417C31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1705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838200"/>
            <a:ext cx="2057400" cy="5668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838200"/>
            <a:ext cx="6019800" cy="56689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523475-0561-42D5-8CE0-4F6DDD5F37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4789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72D99E-9E46-4F09-900D-A7359A2F34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2398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74194E-FA86-4DE4-BFA8-6ECCAD7692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0385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0DBDEA-3DF4-4883-85D6-98E4287ED1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567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4FD264-E75F-4A24-88B9-10EFCD66B5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8441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CAA9F5-AD70-4D7C-8F78-B0EA22BF22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9639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56B139-070A-45DF-B1CD-02AE369DED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0832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1A561E-1D7F-4093-A6AD-C5B4013678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1185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E2F703-D491-4D6D-9F04-0B5B8C6A10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2796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838200"/>
            <a:ext cx="7924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84A0608-A4BB-44DC-B726-21DE25A3991C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8199" name="Picture 7" descr="consumer_blue_wav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97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claudiomaranhao.blogspot.com/2012/04/voce-tem-duvidas-mas-quem-nao-as-tem.html" TargetMode="Externa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2289175"/>
          </a:xfrm>
        </p:spPr>
        <p:txBody>
          <a:bodyPr/>
          <a:lstStyle/>
          <a:p>
            <a:r>
              <a:rPr lang="en-US" altLang="en-US" sz="3600" b="1" dirty="0" err="1"/>
              <a:t>dnAQET:A</a:t>
            </a:r>
            <a:r>
              <a:rPr lang="en-US" altLang="en-US" sz="3600" b="1" dirty="0"/>
              <a:t> Framework to Compute a Consolidated Metric for Assessing the Quality of </a:t>
            </a:r>
            <a:r>
              <a:rPr lang="en-US" altLang="en-US" sz="3600" b="1" i="1" dirty="0"/>
              <a:t>de novo </a:t>
            </a:r>
            <a:r>
              <a:rPr lang="en-US" altLang="en-US" sz="3600" b="1" dirty="0"/>
              <a:t>Assemblies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4876800"/>
            <a:ext cx="7620000" cy="1752600"/>
          </a:xfrm>
        </p:spPr>
        <p:txBody>
          <a:bodyPr/>
          <a:lstStyle/>
          <a:p>
            <a:pPr algn="r"/>
            <a:r>
              <a:rPr lang="en-US" altLang="en-US" sz="2400" dirty="0"/>
              <a:t>Gokhan Yavas, PhD</a:t>
            </a:r>
          </a:p>
          <a:p>
            <a:pPr algn="r"/>
            <a:r>
              <a:rPr lang="en-US" altLang="en-US" sz="2400" dirty="0"/>
              <a:t>Computer Scientist</a:t>
            </a:r>
          </a:p>
          <a:p>
            <a:pPr algn="r"/>
            <a:r>
              <a:rPr lang="en-US" altLang="en-US" sz="2400" dirty="0"/>
              <a:t>NCTR, FDA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EC706-29D2-48CE-B931-45BE0DEB1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Penalty due to </a:t>
            </a:r>
            <a:r>
              <a:rPr lang="en-US" dirty="0" err="1"/>
              <a:t>misassembly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B76CE-B3B1-480A-9245-BBA68F240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still possible to observe misalignment between two identical long fragment sequences (&gt;1MB), which is considered as </a:t>
            </a:r>
            <a:r>
              <a:rPr lang="en-US" b="1" dirty="0"/>
              <a:t>artifact</a:t>
            </a:r>
            <a:r>
              <a:rPr lang="en-US" dirty="0"/>
              <a:t> of </a:t>
            </a:r>
            <a:r>
              <a:rPr lang="en-US" dirty="0" err="1"/>
              <a:t>MUMmer</a:t>
            </a:r>
            <a:r>
              <a:rPr lang="en-US" dirty="0"/>
              <a:t> and MiniMap2</a:t>
            </a:r>
          </a:p>
          <a:p>
            <a:r>
              <a:rPr lang="en-US" dirty="0"/>
              <a:t>due to </a:t>
            </a:r>
          </a:p>
          <a:p>
            <a:pPr lvl="1"/>
            <a:r>
              <a:rPr lang="en-US" dirty="0"/>
              <a:t>gaps (ambiguous sequences), repetitive sequences in the reference genome </a:t>
            </a:r>
          </a:p>
          <a:p>
            <a:pPr lvl="1"/>
            <a:r>
              <a:rPr lang="en-US" dirty="0"/>
              <a:t>and limitations of alignment algorithms,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DFAD3A-BBFE-4F14-9048-174F81DE1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2D99E-9E46-4F09-900D-A7359A2F3435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8385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84901-3365-42D3-B198-1EF58C57C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the artifacts (noise)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8536E-30A4-4E50-935B-28B3C15B0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regression model to estimate the expected artifact given a scaffold size </a:t>
            </a:r>
            <a:r>
              <a:rPr lang="en-US" b="1" i="1" dirty="0"/>
              <a:t>l</a:t>
            </a:r>
            <a:r>
              <a:rPr lang="en-US" dirty="0"/>
              <a:t>, and relocation threshold, </a:t>
            </a:r>
            <a:r>
              <a:rPr lang="en-US" b="1" i="1" dirty="0"/>
              <a:t>t</a:t>
            </a:r>
          </a:p>
          <a:p>
            <a:r>
              <a:rPr lang="en-US" dirty="0"/>
              <a:t>For each reference chromosome, we generate artificial contigs (with coverage 1X) and align them back to the reference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DC265-F99F-47F4-A0CD-71BE9F6E3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2D99E-9E46-4F09-900D-A7359A2F3435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2626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96427-78C5-4832-A297-FA4F38DCC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the artifacts (noise)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9E6B2B-DA0B-47B9-9FC7-165C9AA73F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981200"/>
                <a:ext cx="8229600" cy="4525963"/>
              </a:xfrm>
            </p:spPr>
            <p:txBody>
              <a:bodyPr/>
              <a:lstStyle/>
              <a:p>
                <a:r>
                  <a:rPr lang="en-US" dirty="0"/>
                  <a:t>Total </a:t>
                </a:r>
                <a:r>
                  <a:rPr lang="en-US" dirty="0" err="1"/>
                  <a:t>misassembly</a:t>
                </a:r>
                <a:r>
                  <a:rPr lang="en-US" dirty="0"/>
                  <a:t> identified for each scaffold is fit to the following model via least-squares regression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9E6B2B-DA0B-47B9-9FC7-165C9AA73F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981200"/>
                <a:ext cx="8229600" cy="4525963"/>
              </a:xfrm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88321A-0238-47F1-BF62-EFA8875F9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2D99E-9E46-4F09-900D-A7359A2F3435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30221A-1BA3-498B-9BCC-E9CD9455044C}"/>
              </a:ext>
            </a:extLst>
          </p:cNvPr>
          <p:cNvSpPr txBox="1"/>
          <p:nvPr/>
        </p:nvSpPr>
        <p:spPr>
          <a:xfrm>
            <a:off x="990600" y="45720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Identified artifact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D0FA74F-3B80-4BDB-B0E4-B4DECD10B79C}"/>
              </a:ext>
            </a:extLst>
          </p:cNvPr>
          <p:cNvCxnSpPr/>
          <p:nvPr/>
        </p:nvCxnSpPr>
        <p:spPr>
          <a:xfrm flipH="1">
            <a:off x="2286000" y="3886200"/>
            <a:ext cx="68580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B1A7615-4731-448C-B711-FDDB812C86C3}"/>
              </a:ext>
            </a:extLst>
          </p:cNvPr>
          <p:cNvCxnSpPr>
            <a:cxnSpLocks/>
          </p:cNvCxnSpPr>
          <p:nvPr/>
        </p:nvCxnSpPr>
        <p:spPr>
          <a:xfrm>
            <a:off x="3800856" y="4003548"/>
            <a:ext cx="419100" cy="582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C7D0E74-A903-49DD-B937-89017EE8B77E}"/>
              </a:ext>
            </a:extLst>
          </p:cNvPr>
          <p:cNvCxnSpPr>
            <a:cxnSpLocks/>
          </p:cNvCxnSpPr>
          <p:nvPr/>
        </p:nvCxnSpPr>
        <p:spPr>
          <a:xfrm flipH="1">
            <a:off x="4267200" y="3989832"/>
            <a:ext cx="53340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9920A8B-44AF-45F1-92FF-CCD54655E45C}"/>
              </a:ext>
            </a:extLst>
          </p:cNvPr>
          <p:cNvSpPr txBox="1"/>
          <p:nvPr/>
        </p:nvSpPr>
        <p:spPr>
          <a:xfrm>
            <a:off x="3276600" y="4601218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Predicted Model parameters for chromosome </a:t>
            </a:r>
            <a:r>
              <a:rPr lang="en-US" i="1" dirty="0"/>
              <a:t>c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E33A82B-5B3B-4E4F-B5EF-30F97185B19D}"/>
              </a:ext>
            </a:extLst>
          </p:cNvPr>
          <p:cNvCxnSpPr>
            <a:cxnSpLocks/>
          </p:cNvCxnSpPr>
          <p:nvPr/>
        </p:nvCxnSpPr>
        <p:spPr>
          <a:xfrm flipH="1">
            <a:off x="4419600" y="3939381"/>
            <a:ext cx="1409700" cy="660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650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DAB9C-3B15-4EC8-BAD0-C1093348B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the artifacts (noise)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A57DD1-5981-4A44-BDCC-94CDCC31B7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After all model parameters for each chromosome in the reference are identified, </a:t>
                </a:r>
                <a:r>
                  <a:rPr lang="en-US" dirty="0" err="1"/>
                  <a:t>dnAQET</a:t>
                </a:r>
                <a:r>
                  <a:rPr lang="en-US" dirty="0"/>
                  <a:t> computes the expected </a:t>
                </a:r>
                <a:r>
                  <a:rPr lang="en-US" dirty="0" err="1"/>
                  <a:t>misassembly</a:t>
                </a:r>
                <a:r>
                  <a:rPr lang="en-US" dirty="0"/>
                  <a:t>, </a:t>
                </a:r>
                <a:r>
                  <a:rPr lang="en-US" i="1" dirty="0" err="1"/>
                  <a:t>ε</a:t>
                </a:r>
                <a:r>
                  <a:rPr lang="en-US" baseline="-25000" dirty="0" err="1"/>
                  <a:t>s</a:t>
                </a:r>
                <a:r>
                  <a:rPr lang="en-US" dirty="0"/>
                  <a:t>, for a scaffold </a:t>
                </a:r>
                <a:r>
                  <a:rPr lang="en-US" i="1" dirty="0"/>
                  <a:t>s</a:t>
                </a:r>
                <a:r>
                  <a:rPr lang="en-US" dirty="0"/>
                  <a:t> as follows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              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)&gt;0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0                                                            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A57DD1-5981-4A44-BDCC-94CDCC31B7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673CA-CEBA-4272-BD92-C71572E49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2D99E-9E46-4F09-900D-A7359A2F3435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112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A5977-1116-4C9D-BA13-164F8C96F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Penalty due to </a:t>
            </a:r>
            <a:r>
              <a:rPr lang="en-US" dirty="0" err="1"/>
              <a:t>misassembly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841016-09EA-4126-A12B-2A7A27A756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penalty assigned to scaffold </a:t>
                </a:r>
                <a:r>
                  <a:rPr lang="en-US" i="1" dirty="0"/>
                  <a:t>s</a:t>
                </a:r>
                <a:r>
                  <a:rPr lang="en-US" dirty="0"/>
                  <a:t> by </a:t>
                </a:r>
                <a:r>
                  <a:rPr lang="en-US" dirty="0" err="1"/>
                  <a:t>dnAQET</a:t>
                </a:r>
                <a:r>
                  <a:rPr lang="en-US" dirty="0"/>
                  <a:t>, denoted by </a:t>
                </a:r>
                <a:r>
                  <a:rPr lang="en-US" i="1" dirty="0"/>
                  <a:t>P</a:t>
                </a:r>
                <a:r>
                  <a:rPr lang="en-US" dirty="0"/>
                  <a:t>(</a:t>
                </a:r>
                <a:r>
                  <a:rPr lang="en-US" i="1" dirty="0"/>
                  <a:t>s</a:t>
                </a:r>
                <a:r>
                  <a:rPr lang="en-US" dirty="0"/>
                  <a:t>), is computed as follows: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100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                 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)&gt;1 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0                                     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</a:p>
              <a:p>
                <a:pPr marL="0" indent="0">
                  <a:buNone/>
                </a:pPr>
                <a:r>
                  <a:rPr lang="en-US" sz="2400" dirty="0"/>
                  <a:t>	where </a:t>
                </a:r>
                <a:r>
                  <a:rPr lang="en-US" sz="2400" i="1" dirty="0" err="1"/>
                  <a:t>m</a:t>
                </a:r>
                <a:r>
                  <a:rPr lang="en-US" sz="2400" baseline="-25000" dirty="0" err="1"/>
                  <a:t>s</a:t>
                </a:r>
                <a:r>
                  <a:rPr lang="en-US" sz="2400" dirty="0"/>
                  <a:t> is the observed </a:t>
                </a:r>
                <a:r>
                  <a:rPr lang="en-US" sz="2400" dirty="0" err="1"/>
                  <a:t>misassembly</a:t>
                </a:r>
                <a:r>
                  <a:rPr lang="en-US" sz="2400" dirty="0"/>
                  <a:t> and </a:t>
                </a:r>
                <a:r>
                  <a:rPr lang="el-GR" sz="2400" i="1" dirty="0"/>
                  <a:t>ε</a:t>
                </a:r>
                <a:r>
                  <a:rPr lang="en-US" sz="2400" baseline="-25000" dirty="0"/>
                  <a:t>s </a:t>
                </a:r>
                <a:r>
                  <a:rPr lang="en-US" sz="2400" dirty="0"/>
                  <a:t>is the 	expected artifact for </a:t>
                </a:r>
                <a:r>
                  <a:rPr lang="en-US" sz="2400" i="1" dirty="0"/>
                  <a:t>s</a:t>
                </a:r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841016-09EA-4126-A12B-2A7A27A756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 r="-1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E0101D-1041-443B-A5D5-7A59E4E9C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2D99E-9E46-4F09-900D-A7359A2F3435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6082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the quality based on the length of the scaffold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Assumption</a:t>
                </a:r>
                <a:r>
                  <a:rPr lang="en-US" dirty="0"/>
                  <a:t>: A well-assembled and high-quality scaffold should be equal to or longer than the </a:t>
                </a:r>
                <a:r>
                  <a:rPr lang="en-US" b="1" dirty="0">
                    <a:highlight>
                      <a:srgbClr val="00FFFF"/>
                    </a:highlight>
                  </a:rPr>
                  <a:t>length of the shortest chromosome of the trusted reference genome</a:t>
                </a:r>
                <a:r>
                  <a:rPr lang="en-US" dirty="0"/>
                  <a:t>, against which the quality is computed.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1                       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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e>
                            <m:e>
                              <m:f>
                                <m:f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60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e>
                                        <m:sub>
                                          <m: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  <m:t>10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sz="2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US" sz="2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𝑠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US" sz="2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600">
                                                      <a:latin typeface="Cambria Math" panose="02040503050406030204" pitchFamily="18" charset="0"/>
                                                      <a:sym typeface="Symbol" panose="05050102010706020507" pitchFamily="18" charset="2"/>
                                                    </a:rPr>
                                                    <m:t>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𝐺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</m:d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func>
                                </m:den>
                              </m:f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 b="-5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2D99E-9E46-4F09-900D-A7359A2F3435}" type="slidenum">
              <a:rPr lang="en-US" altLang="en-US" smtClean="0"/>
              <a:pPr/>
              <a:t>15</a:t>
            </a:fld>
            <a:endParaRPr lang="en-US" alt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3E9148C-F0AA-44B5-A481-C447EEDC8A52}"/>
              </a:ext>
            </a:extLst>
          </p:cNvPr>
          <p:cNvCxnSpPr>
            <a:cxnSpLocks/>
          </p:cNvCxnSpPr>
          <p:nvPr/>
        </p:nvCxnSpPr>
        <p:spPr>
          <a:xfrm flipV="1">
            <a:off x="6705600" y="4038600"/>
            <a:ext cx="1143000" cy="106680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8A7FBC1-F81B-4796-95AD-0A71E281B4FE}"/>
              </a:ext>
            </a:extLst>
          </p:cNvPr>
          <p:cNvSpPr/>
          <p:nvPr/>
        </p:nvSpPr>
        <p:spPr>
          <a:xfrm>
            <a:off x="6400800" y="5029200"/>
            <a:ext cx="457200" cy="476250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160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1D74F-4CEF-4E95-9F3F-B7C8F60FE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evaluation for whole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D8EDD-47B7-411B-8107-536C8F8B7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factors considered:</a:t>
            </a:r>
          </a:p>
          <a:p>
            <a:pPr lvl="1"/>
            <a:r>
              <a:rPr lang="en-US" dirty="0"/>
              <a:t>1. the distribution of the quality scores of the scaffolds of the assembly, </a:t>
            </a:r>
          </a:p>
          <a:p>
            <a:pPr lvl="1"/>
            <a:r>
              <a:rPr lang="en-US" dirty="0"/>
              <a:t>2. the reference genome coverage provided by the scaffolds at different quality thresholds, and </a:t>
            </a:r>
          </a:p>
          <a:p>
            <a:pPr lvl="1"/>
            <a:r>
              <a:rPr lang="en-US" dirty="0"/>
              <a:t>3. the redundancy of the scaffolds in the assembly.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5DDA2-5713-4A0D-B350-61558988C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2D99E-9E46-4F09-900D-A7359A2F3435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9320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1D74F-4CEF-4E95-9F3F-B7C8F60FE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evaluation for whole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D8EDD-47B7-411B-8107-536C8F8B7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plot the ratio of the total number of base pairs of the scaffolds meeting the specified quality thresholds (from 0 to 1 with an 0.01 increment), to the whole assembly size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5DDA2-5713-4A0D-B350-61558988C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2D99E-9E46-4F09-900D-A7359A2F3435}" type="slidenum">
              <a:rPr lang="en-US" altLang="en-US" smtClean="0"/>
              <a:pPr/>
              <a:t>17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E36A1E-3DCF-489B-8572-CB4E9475625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0" y="4102100"/>
            <a:ext cx="4584700" cy="2755900"/>
          </a:xfrm>
          <a:prstGeom prst="rect">
            <a:avLst/>
          </a:prstGeom>
          <a:noFill/>
        </p:spPr>
      </p:pic>
      <p:sp>
        <p:nvSpPr>
          <p:cNvPr id="6" name="TextBox 1">
            <a:extLst>
              <a:ext uri="{FF2B5EF4-FFF2-40B4-BE49-F238E27FC236}">
                <a16:creationId xmlns:a16="http://schemas.microsoft.com/office/drawing/2014/main" id="{5EED03F6-F997-45D9-B891-AFF0C72A6DD4}"/>
              </a:ext>
            </a:extLst>
          </p:cNvPr>
          <p:cNvSpPr txBox="1"/>
          <p:nvPr/>
        </p:nvSpPr>
        <p:spPr>
          <a:xfrm>
            <a:off x="5029200" y="5029200"/>
            <a:ext cx="746125" cy="360680"/>
          </a:xfrm>
          <a:prstGeom prst="rect">
            <a:avLst/>
          </a:prstGeom>
        </p:spPr>
        <p:txBody>
          <a:bodyPr wrap="square" rtlCol="0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b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1600" b="1" baseline="-250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196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1D74F-4CEF-4E95-9F3F-B7C8F60FE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evaluation for whole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D8EDD-47B7-411B-8107-536C8F8B7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2. plot the reference genome coverage at the specified quality thresholds (from 0 to 1 with an 0.01 increment)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5DDA2-5713-4A0D-B350-61558988C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2D99E-9E46-4F09-900D-A7359A2F3435}" type="slidenum">
              <a:rPr lang="en-US" altLang="en-US" smtClean="0"/>
              <a:pPr/>
              <a:t>18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48C4E1-7DFF-41E0-9B5C-A1A0A3ADC44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0" y="4102100"/>
            <a:ext cx="4584700" cy="2755900"/>
          </a:xfrm>
          <a:prstGeom prst="rect">
            <a:avLst/>
          </a:prstGeom>
          <a:noFill/>
        </p:spPr>
      </p:pic>
      <p:sp>
        <p:nvSpPr>
          <p:cNvPr id="8" name="TextBox 1">
            <a:extLst>
              <a:ext uri="{FF2B5EF4-FFF2-40B4-BE49-F238E27FC236}">
                <a16:creationId xmlns:a16="http://schemas.microsoft.com/office/drawing/2014/main" id="{3C4FF67B-1031-4FAB-8CD9-B5440804D762}"/>
              </a:ext>
            </a:extLst>
          </p:cNvPr>
          <p:cNvSpPr txBox="1"/>
          <p:nvPr/>
        </p:nvSpPr>
        <p:spPr>
          <a:xfrm>
            <a:off x="4953000" y="5109845"/>
            <a:ext cx="718820" cy="339725"/>
          </a:xfrm>
          <a:prstGeom prst="rect">
            <a:avLst/>
          </a:prstGeom>
        </p:spPr>
        <p:txBody>
          <a:bodyPr wrap="square" rtlCol="0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l-GR" sz="1600" b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1600" b="1" baseline="-250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8827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1D74F-4CEF-4E95-9F3F-B7C8F60FE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evaluation for whole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D8EDD-47B7-411B-8107-536C8F8B7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3. Inverted Redundancy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5DDA2-5713-4A0D-B350-61558988C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2D99E-9E46-4F09-900D-A7359A2F3435}" type="slidenum">
              <a:rPr lang="en-US" altLang="en-US" smtClean="0"/>
              <a:pPr/>
              <a:t>19</a:t>
            </a:fld>
            <a:endParaRPr lang="en-US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0B651C-BE9A-4DC5-94BC-5B0F9602F97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005296"/>
            <a:ext cx="5156835" cy="24777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03CA69A-9FAC-486E-B21C-15C95F9BA243}"/>
                  </a:ext>
                </a:extLst>
              </p:cNvPr>
              <p:cNvSpPr/>
              <p:nvPr/>
            </p:nvSpPr>
            <p:spPr>
              <a:xfrm>
                <a:off x="6400800" y="3200400"/>
                <a:ext cx="1572610" cy="7066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03CA69A-9FAC-486E-B21C-15C95F9BA2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3200400"/>
                <a:ext cx="1572610" cy="7066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0689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i="1" dirty="0"/>
              <a:t>de novo </a:t>
            </a:r>
            <a:r>
              <a:rPr lang="en-US" sz="2600" dirty="0"/>
              <a:t>assembly is crucial towards achieving the goal of precision medicine and personalized genome as NGS has become cheaper, hence more affordable</a:t>
            </a:r>
          </a:p>
          <a:p>
            <a:r>
              <a:rPr lang="en-US" sz="2600" dirty="0"/>
              <a:t>Numerous tools have been proposed for de novo assembly</a:t>
            </a:r>
          </a:p>
          <a:p>
            <a:pPr lvl="1"/>
            <a:r>
              <a:rPr lang="en-US" sz="2200" dirty="0"/>
              <a:t>SOAPDenovo2, ALLPATHS-LG, </a:t>
            </a:r>
            <a:r>
              <a:rPr lang="en-US" sz="2200" dirty="0" err="1"/>
              <a:t>ABySS</a:t>
            </a:r>
            <a:r>
              <a:rPr lang="en-US" sz="2200" dirty="0"/>
              <a:t>, </a:t>
            </a:r>
            <a:r>
              <a:rPr lang="en-US" sz="2200" dirty="0" err="1"/>
              <a:t>MaSuRCA</a:t>
            </a:r>
            <a:r>
              <a:rPr lang="en-US" sz="2200" dirty="0"/>
              <a:t> for short read assembly</a:t>
            </a:r>
          </a:p>
          <a:p>
            <a:pPr lvl="1"/>
            <a:r>
              <a:rPr lang="en-US" sz="2200" dirty="0"/>
              <a:t>Celera, Falcon, </a:t>
            </a:r>
            <a:r>
              <a:rPr lang="en-US" sz="2200" dirty="0" err="1"/>
              <a:t>Canu</a:t>
            </a:r>
            <a:r>
              <a:rPr lang="en-US" sz="2200" dirty="0"/>
              <a:t>, </a:t>
            </a:r>
            <a:r>
              <a:rPr lang="en-US" sz="2200" dirty="0" err="1"/>
              <a:t>Mecat</a:t>
            </a:r>
            <a:r>
              <a:rPr lang="en-US" sz="2200" dirty="0"/>
              <a:t> for long read assembly</a:t>
            </a:r>
          </a:p>
          <a:p>
            <a:pPr lvl="1"/>
            <a:endParaRPr lang="en-US" sz="2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2D99E-9E46-4F09-900D-A7359A2F3435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91377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1D74F-4CEF-4E95-9F3F-B7C8F60FE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evaluation for whole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D8EDD-47B7-411B-8107-536C8F8B7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 quality score for an assembly </a:t>
            </a:r>
            <a:r>
              <a:rPr lang="en-US" i="1" dirty="0"/>
              <a:t>A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5DDA2-5713-4A0D-B350-61558988C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2D99E-9E46-4F09-900D-A7359A2F3435}" type="slidenum">
              <a:rPr lang="en-US" altLang="en-US" smtClean="0"/>
              <a:pPr/>
              <a:t>20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00F2FA6-67F7-4E5A-AE62-0AE79BAFA92E}"/>
                  </a:ext>
                </a:extLst>
              </p:cNvPr>
              <p:cNvSpPr/>
              <p:nvPr/>
            </p:nvSpPr>
            <p:spPr>
              <a:xfrm>
                <a:off x="2057400" y="3215127"/>
                <a:ext cx="3912834" cy="6887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3200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n-US" sz="3200" i="0">
                              <a:latin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 i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 i="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00F2FA6-67F7-4E5A-AE62-0AE79BAFA9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215127"/>
                <a:ext cx="3912834" cy="6887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74267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two types of data for evaluation</a:t>
            </a:r>
          </a:p>
          <a:p>
            <a:pPr lvl="1"/>
            <a:r>
              <a:rPr lang="en-US" dirty="0"/>
              <a:t>Various reference genome builds of 5 organisms</a:t>
            </a:r>
          </a:p>
          <a:p>
            <a:pPr lvl="2"/>
            <a:r>
              <a:rPr lang="en-US" dirty="0"/>
              <a:t>Human, mouse, rat, chimpanzee and zebrafish</a:t>
            </a:r>
          </a:p>
          <a:p>
            <a:pPr lvl="1"/>
            <a:r>
              <a:rPr lang="en-US" dirty="0"/>
              <a:t>6 de novo assemblies for sample NA24385 with the data generated from PacBio platform</a:t>
            </a:r>
          </a:p>
          <a:p>
            <a:pPr lvl="2"/>
            <a:r>
              <a:rPr lang="en-US" dirty="0"/>
              <a:t>Mecat5X,  Mecat25X,  Mecat50X and Mecat70X</a:t>
            </a:r>
          </a:p>
          <a:p>
            <a:pPr lvl="2"/>
            <a:r>
              <a:rPr lang="en-US" dirty="0"/>
              <a:t>Celera	</a:t>
            </a:r>
          </a:p>
          <a:p>
            <a:pPr lvl="2"/>
            <a:r>
              <a:rPr lang="en-US" dirty="0"/>
              <a:t>Falcon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2D99E-9E46-4F09-900D-A7359A2F3435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5674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CB37C-A328-47CE-BC4C-F4FF8155C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Scaffold qualities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CDEF52-8D2A-405E-B8A3-D1BF056D8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2D99E-9E46-4F09-900D-A7359A2F3435}" type="slidenum">
              <a:rPr lang="en-US" altLang="en-US" smtClean="0"/>
              <a:pPr/>
              <a:t>22</a:t>
            </a:fld>
            <a:endParaRPr lang="en-US" alt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24CE4A-9510-457B-8D73-1114141617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595" y="2358785"/>
            <a:ext cx="7354810" cy="368977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9DB2C2B-86A5-4F46-A9C9-32BCF5B8040D}"/>
              </a:ext>
            </a:extLst>
          </p:cNvPr>
          <p:cNvSpPr/>
          <p:nvPr/>
        </p:nvSpPr>
        <p:spPr>
          <a:xfrm>
            <a:off x="894594" y="1561950"/>
            <a:ext cx="75636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Expectation</a:t>
            </a:r>
            <a:r>
              <a:rPr lang="en-US" dirty="0"/>
              <a:t>: the quality scores of the chromosomes of a later build of genomes should be higher than those of the ones from an older build</a:t>
            </a:r>
          </a:p>
        </p:txBody>
      </p:sp>
    </p:spTree>
    <p:extLst>
      <p:ext uri="{BB962C8B-B14F-4D97-AF65-F5344CB8AC3E}">
        <p14:creationId xmlns:p14="http://schemas.microsoft.com/office/powerpoint/2010/main" val="33973924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CB37C-A328-47CE-BC4C-F4FF8155C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qualities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CDEF52-8D2A-405E-B8A3-D1BF056D8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2D99E-9E46-4F09-900D-A7359A2F3435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DB2C2B-86A5-4F46-A9C9-32BCF5B8040D}"/>
              </a:ext>
            </a:extLst>
          </p:cNvPr>
          <p:cNvSpPr/>
          <p:nvPr/>
        </p:nvSpPr>
        <p:spPr>
          <a:xfrm>
            <a:off x="894594" y="1561950"/>
            <a:ext cx="75636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Expectation</a:t>
            </a:r>
            <a:r>
              <a:rPr lang="en-US" dirty="0"/>
              <a:t>: the quality score of a later reference genome build should be higher than that of an older build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12D09B44-FF1B-42E5-AA53-4C22F68B5A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167" y="2971695"/>
            <a:ext cx="4482229" cy="248116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95A4F14-8017-495A-9110-A2F7FB82B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6396" y="2971800"/>
            <a:ext cx="4486069" cy="247732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07B4A5F-AFC7-4D08-8B7E-F5A8D22EA9DB}"/>
              </a:ext>
            </a:extLst>
          </p:cNvPr>
          <p:cNvSpPr txBox="1"/>
          <p:nvPr/>
        </p:nvSpPr>
        <p:spPr>
          <a:xfrm>
            <a:off x="1371600" y="2514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human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77C793-3FD6-4268-B226-15EB3E71C377}"/>
              </a:ext>
            </a:extLst>
          </p:cNvPr>
          <p:cNvSpPr txBox="1"/>
          <p:nvPr/>
        </p:nvSpPr>
        <p:spPr>
          <a:xfrm>
            <a:off x="6019800" y="2514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mouse</a:t>
            </a:r>
          </a:p>
        </p:txBody>
      </p:sp>
    </p:spTree>
    <p:extLst>
      <p:ext uri="{BB962C8B-B14F-4D97-AF65-F5344CB8AC3E}">
        <p14:creationId xmlns:p14="http://schemas.microsoft.com/office/powerpoint/2010/main" val="23168977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47580-0BA5-4DE0-9719-C2F1D1FE9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qualities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0CC6E-2DEC-4992-8EBD-7867F90E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other tool reported in the literature that produces a quality score that unifies multiple measures</a:t>
            </a:r>
          </a:p>
          <a:p>
            <a:pPr lvl="1"/>
            <a:r>
              <a:rPr lang="en-US" dirty="0"/>
              <a:t>Hence, no direct comparison is possible</a:t>
            </a:r>
          </a:p>
          <a:p>
            <a:r>
              <a:rPr lang="en-US" dirty="0"/>
              <a:t>Compare rankings provided by other metrics to </a:t>
            </a:r>
            <a:r>
              <a:rPr lang="en-US" dirty="0" err="1"/>
              <a:t>dnAQET’s</a:t>
            </a:r>
            <a:r>
              <a:rPr lang="en-US" dirty="0"/>
              <a:t> quality score rankings</a:t>
            </a:r>
          </a:p>
          <a:p>
            <a:pPr lvl="1"/>
            <a:r>
              <a:rPr lang="en-US" dirty="0"/>
              <a:t>Use QUAST-LG to produce other metrics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D742D-4983-4C73-B18F-2D4872338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2D99E-9E46-4F09-900D-A7359A2F3435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90812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F5664-4702-40F2-A739-D5D190450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qualities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B6AAFBA-7C28-4734-935A-C1D403F60D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9874364"/>
              </p:ext>
            </p:extLst>
          </p:nvPr>
        </p:nvGraphicFramePr>
        <p:xfrm>
          <a:off x="990600" y="2521254"/>
          <a:ext cx="6781799" cy="3498549"/>
        </p:xfrm>
        <a:graphic>
          <a:graphicData uri="http://schemas.openxmlformats.org/drawingml/2006/table">
            <a:tbl>
              <a:tblPr firstRow="1" firstCol="1" bandRow="1"/>
              <a:tblGrid>
                <a:gridCol w="2444015">
                  <a:extLst>
                    <a:ext uri="{9D8B030D-6E8A-4147-A177-3AD203B41FA5}">
                      <a16:colId xmlns:a16="http://schemas.microsoft.com/office/drawing/2014/main" val="3262591294"/>
                    </a:ext>
                  </a:extLst>
                </a:gridCol>
                <a:gridCol w="765038">
                  <a:extLst>
                    <a:ext uri="{9D8B030D-6E8A-4147-A177-3AD203B41FA5}">
                      <a16:colId xmlns:a16="http://schemas.microsoft.com/office/drawing/2014/main" val="1301104295"/>
                    </a:ext>
                  </a:extLst>
                </a:gridCol>
                <a:gridCol w="727385">
                  <a:extLst>
                    <a:ext uri="{9D8B030D-6E8A-4147-A177-3AD203B41FA5}">
                      <a16:colId xmlns:a16="http://schemas.microsoft.com/office/drawing/2014/main" val="3535302731"/>
                    </a:ext>
                  </a:extLst>
                </a:gridCol>
                <a:gridCol w="695723">
                  <a:extLst>
                    <a:ext uri="{9D8B030D-6E8A-4147-A177-3AD203B41FA5}">
                      <a16:colId xmlns:a16="http://schemas.microsoft.com/office/drawing/2014/main" val="2895048122"/>
                    </a:ext>
                  </a:extLst>
                </a:gridCol>
                <a:gridCol w="1193768">
                  <a:extLst>
                    <a:ext uri="{9D8B030D-6E8A-4147-A177-3AD203B41FA5}">
                      <a16:colId xmlns:a16="http://schemas.microsoft.com/office/drawing/2014/main" val="3244683995"/>
                    </a:ext>
                  </a:extLst>
                </a:gridCol>
                <a:gridCol w="955870">
                  <a:extLst>
                    <a:ext uri="{9D8B030D-6E8A-4147-A177-3AD203B41FA5}">
                      <a16:colId xmlns:a16="http://schemas.microsoft.com/office/drawing/2014/main" val="2931206327"/>
                    </a:ext>
                  </a:extLst>
                </a:gridCol>
              </a:tblGrid>
              <a:tr h="2120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                                          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Human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Mouse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Chimpanzee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Zebrafish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472312"/>
                  </a:ext>
                </a:extLst>
              </a:tr>
              <a:tr h="2347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 dnAQET Score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701514"/>
                  </a:ext>
                </a:extLst>
              </a:tr>
              <a:tr h="2347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 Genome fraction (%)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785031"/>
                  </a:ext>
                </a:extLst>
              </a:tr>
              <a:tr h="2347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 Total aligned length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333792"/>
                  </a:ext>
                </a:extLst>
              </a:tr>
              <a:tr h="2347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 # indels per 100 </a:t>
                      </a:r>
                      <a:r>
                        <a:rPr lang="en-US" sz="1100" b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kbp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223851"/>
                  </a:ext>
                </a:extLst>
              </a:tr>
              <a:tr h="2347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 # mismatches per 100 kbp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236044"/>
                  </a:ext>
                </a:extLst>
              </a:tr>
              <a:tr h="2347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 NA50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389007"/>
                  </a:ext>
                </a:extLst>
              </a:tr>
              <a:tr h="2347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 LA50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235492"/>
                  </a:ext>
                </a:extLst>
              </a:tr>
              <a:tr h="2347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 # scaffold gap ext. mis.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143920"/>
                  </a:ext>
                </a:extLst>
              </a:tr>
              <a:tr h="2347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 # N's per 100 kbp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494320"/>
                  </a:ext>
                </a:extLst>
              </a:tr>
              <a:tr h="2347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 # misassemblies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007966"/>
                  </a:ext>
                </a:extLst>
              </a:tr>
              <a:tr h="2347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 # local misassemblies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538564"/>
                  </a:ext>
                </a:extLst>
              </a:tr>
              <a:tr h="2347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12. Unaligned length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102644"/>
                  </a:ext>
                </a:extLst>
              </a:tr>
              <a:tr h="2347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13. Misass. contigs length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-0.22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D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234640"/>
                  </a:ext>
                </a:extLst>
              </a:tr>
              <a:tr h="2347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14. Total length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-0.64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-0.60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48373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445FF-F45C-43D6-B6FC-C61F28EDF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2D99E-9E46-4F09-900D-A7359A2F3435}" type="slidenum">
              <a:rPr lang="en-US" altLang="en-US" smtClean="0"/>
              <a:pPr/>
              <a:t>25</a:t>
            </a:fld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E1BC99-B4E5-4D57-89D1-636AD78584C4}"/>
              </a:ext>
            </a:extLst>
          </p:cNvPr>
          <p:cNvSpPr/>
          <p:nvPr/>
        </p:nvSpPr>
        <p:spPr>
          <a:xfrm>
            <a:off x="914400" y="1583547"/>
            <a:ext cx="7620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</a:rPr>
              <a:t>The Pearson correlation coefficients between the rankings of quality scores yielded from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</a:rPr>
              <a:t>dnAQET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</a:rPr>
              <a:t> and QUAST-LG and the rankings of the reference genome builds by hypothesis.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5581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F5664-4702-40F2-A739-D5D190450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data assembly qualities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445FF-F45C-43D6-B6FC-C61F28EDF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2D99E-9E46-4F09-900D-A7359A2F3435}" type="slidenum">
              <a:rPr lang="en-US" altLang="en-US" smtClean="0"/>
              <a:pPr/>
              <a:t>26</a:t>
            </a:fld>
            <a:endParaRPr lang="en-US" alt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96BF3E9-3307-4F20-AB29-07C0119FD2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4150" y="2317678"/>
            <a:ext cx="6675699" cy="385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8130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F5664-4702-40F2-A739-D5D190450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data assembly qualities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445FF-F45C-43D6-B6FC-C61F28EDF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2D99E-9E46-4F09-900D-A7359A2F3435}" type="slidenum">
              <a:rPr lang="en-US" altLang="en-US" smtClean="0"/>
              <a:pPr/>
              <a:t>27</a:t>
            </a:fld>
            <a:endParaRPr lang="en-US" alt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5B0280-7938-4492-9B35-8A40A82BA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inherent ranking of these assemblies available</a:t>
            </a:r>
          </a:p>
          <a:p>
            <a:r>
              <a:rPr lang="en-US" dirty="0"/>
              <a:t>Used a method called </a:t>
            </a:r>
            <a:r>
              <a:rPr lang="en-US" i="1" dirty="0"/>
              <a:t>z-score based ranking </a:t>
            </a:r>
            <a:r>
              <a:rPr lang="en-US" dirty="0"/>
              <a:t>from Assemblathon2 (</a:t>
            </a:r>
            <a:r>
              <a:rPr lang="en-US" dirty="0" err="1"/>
              <a:t>Bradnam</a:t>
            </a:r>
            <a:r>
              <a:rPr lang="en-US" dirty="0"/>
              <a:t> et al, 2013) to obtain the ranking</a:t>
            </a:r>
          </a:p>
          <a:p>
            <a:pPr lvl="1"/>
            <a:r>
              <a:rPr lang="en-US" dirty="0"/>
              <a:t>Mecat70X &gt; Mecat50X &gt; Mecat25X &gt; Celera&gt; Falcon &gt; Mecat5X</a:t>
            </a:r>
          </a:p>
        </p:txBody>
      </p:sp>
    </p:spTree>
    <p:extLst>
      <p:ext uri="{BB962C8B-B14F-4D97-AF65-F5344CB8AC3E}">
        <p14:creationId xmlns:p14="http://schemas.microsoft.com/office/powerpoint/2010/main" val="5018324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F5664-4702-40F2-A739-D5D190450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data assembly qualities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445FF-F45C-43D6-B6FC-C61F28EDF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2D99E-9E46-4F09-900D-A7359A2F3435}" type="slidenum">
              <a:rPr lang="en-US" altLang="en-US" smtClean="0"/>
              <a:pPr/>
              <a:t>28</a:t>
            </a:fld>
            <a:endParaRPr lang="en-US" altLang="en-US"/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58213DD1-9072-453F-A183-A9B7686AFC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33881"/>
              </p:ext>
            </p:extLst>
          </p:nvPr>
        </p:nvGraphicFramePr>
        <p:xfrm>
          <a:off x="2765096" y="1981206"/>
          <a:ext cx="3613808" cy="4525950"/>
        </p:xfrm>
        <a:graphic>
          <a:graphicData uri="http://schemas.openxmlformats.org/drawingml/2006/table">
            <a:tbl>
              <a:tblPr firstRow="1" firstCol="1" bandRow="1"/>
              <a:tblGrid>
                <a:gridCol w="1786015">
                  <a:extLst>
                    <a:ext uri="{9D8B030D-6E8A-4147-A177-3AD203B41FA5}">
                      <a16:colId xmlns:a16="http://schemas.microsoft.com/office/drawing/2014/main" val="183190305"/>
                    </a:ext>
                  </a:extLst>
                </a:gridCol>
                <a:gridCol w="1827793">
                  <a:extLst>
                    <a:ext uri="{9D8B030D-6E8A-4147-A177-3AD203B41FA5}">
                      <a16:colId xmlns:a16="http://schemas.microsoft.com/office/drawing/2014/main" val="3323765350"/>
                    </a:ext>
                  </a:extLst>
                </a:gridCol>
              </a:tblGrid>
              <a:tr h="1740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Metric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67" marR="62667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Pearson Correlation Coefficient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67" marR="62667" marT="0" marB="0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308363"/>
                  </a:ext>
                </a:extLst>
              </a:tr>
              <a:tr h="1740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dnAQET</a:t>
                      </a:r>
                      <a:r>
                        <a:rPr lang="en-US" sz="10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score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67" marR="62667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0.94</a:t>
                      </a:r>
                    </a:p>
                  </a:txBody>
                  <a:tcPr marL="62667" marR="62667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996"/>
                  </a:ext>
                </a:extLst>
              </a:tr>
              <a:tr h="1740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Largest contig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67" marR="62667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0.77</a:t>
                      </a:r>
                    </a:p>
                  </a:txBody>
                  <a:tcPr marL="62667" marR="62667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316025"/>
                  </a:ext>
                </a:extLst>
              </a:tr>
              <a:tr h="1740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N50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67" marR="62667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0.77</a:t>
                      </a:r>
                    </a:p>
                  </a:txBody>
                  <a:tcPr marL="62667" marR="62667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534711"/>
                  </a:ext>
                </a:extLst>
              </a:tr>
              <a:tr h="1740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NG50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67" marR="62667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0.77</a:t>
                      </a:r>
                    </a:p>
                  </a:txBody>
                  <a:tcPr marL="62667" marR="62667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039294"/>
                  </a:ext>
                </a:extLst>
              </a:tr>
              <a:tr h="1740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N75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67" marR="62667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0.77</a:t>
                      </a:r>
                    </a:p>
                  </a:txBody>
                  <a:tcPr marL="62667" marR="62667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148657"/>
                  </a:ext>
                </a:extLst>
              </a:tr>
              <a:tr h="1740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L50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67" marR="62667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0.77</a:t>
                      </a:r>
                    </a:p>
                  </a:txBody>
                  <a:tcPr marL="62667" marR="62667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152725"/>
                  </a:ext>
                </a:extLst>
              </a:tr>
              <a:tr h="1740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LG50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67" marR="62667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0.77</a:t>
                      </a:r>
                    </a:p>
                  </a:txBody>
                  <a:tcPr marL="62667" marR="62667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702315"/>
                  </a:ext>
                </a:extLst>
              </a:tr>
              <a:tr h="1740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L75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67" marR="62667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0.77</a:t>
                      </a:r>
                    </a:p>
                  </a:txBody>
                  <a:tcPr marL="62667" marR="62667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52719"/>
                  </a:ext>
                </a:extLst>
              </a:tr>
              <a:tr h="1740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Largest alignment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67" marR="62667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0.77</a:t>
                      </a:r>
                    </a:p>
                  </a:txBody>
                  <a:tcPr marL="62667" marR="62667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367287"/>
                  </a:ext>
                </a:extLst>
              </a:tr>
              <a:tr h="1740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NGA50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67" marR="62667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0.77</a:t>
                      </a:r>
                    </a:p>
                  </a:txBody>
                  <a:tcPr marL="62667" marR="62667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45853"/>
                  </a:ext>
                </a:extLst>
              </a:tr>
              <a:tr h="1740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NA75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67" marR="62667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0.77</a:t>
                      </a:r>
                    </a:p>
                  </a:txBody>
                  <a:tcPr marL="62667" marR="62667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903995"/>
                  </a:ext>
                </a:extLst>
              </a:tr>
              <a:tr h="1740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NA50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67" marR="62667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0.71</a:t>
                      </a:r>
                    </a:p>
                  </a:txBody>
                  <a:tcPr marL="62667" marR="62667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56773"/>
                  </a:ext>
                </a:extLst>
              </a:tr>
              <a:tr h="1740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# indels per 100 kbp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67" marR="62667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0.37</a:t>
                      </a:r>
                    </a:p>
                  </a:txBody>
                  <a:tcPr marL="62667" marR="62667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08420"/>
                  </a:ext>
                </a:extLst>
              </a:tr>
              <a:tr h="1740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 length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67" marR="62667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0.14</a:t>
                      </a:r>
                    </a:p>
                  </a:txBody>
                  <a:tcPr marL="62667" marR="62667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310686"/>
                  </a:ext>
                </a:extLst>
              </a:tr>
              <a:tr h="1740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 aligned length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67" marR="62667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0.14</a:t>
                      </a:r>
                    </a:p>
                  </a:txBody>
                  <a:tcPr marL="62667" marR="62667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050717"/>
                  </a:ext>
                </a:extLst>
              </a:tr>
              <a:tr h="1740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Genome fraction (%)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67" marR="62667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0.09</a:t>
                      </a:r>
                    </a:p>
                  </a:txBody>
                  <a:tcPr marL="62667" marR="62667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996510"/>
                  </a:ext>
                </a:extLst>
              </a:tr>
              <a:tr h="1740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# mismatches per 100 kbp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67" marR="62667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0.09</a:t>
                      </a:r>
                    </a:p>
                  </a:txBody>
                  <a:tcPr marL="62667" marR="62667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740979"/>
                  </a:ext>
                </a:extLst>
              </a:tr>
              <a:tr h="1740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# misassemblies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67" marR="62667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-0.03</a:t>
                      </a:r>
                    </a:p>
                  </a:txBody>
                  <a:tcPr marL="62667" marR="62667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814666"/>
                  </a:ext>
                </a:extLst>
              </a:tr>
              <a:tr h="1740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# possible TEs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67" marR="62667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-0.03</a:t>
                      </a:r>
                    </a:p>
                  </a:txBody>
                  <a:tcPr marL="62667" marR="62667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257109"/>
                  </a:ext>
                </a:extLst>
              </a:tr>
              <a:tr h="1740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# local misassemblies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67" marR="62667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-0.09</a:t>
                      </a:r>
                    </a:p>
                  </a:txBody>
                  <a:tcPr marL="62667" marR="62667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75353"/>
                  </a:ext>
                </a:extLst>
              </a:tr>
              <a:tr h="1740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# unaligned mis. contigs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67" marR="62667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-0.09</a:t>
                      </a:r>
                    </a:p>
                  </a:txBody>
                  <a:tcPr marL="62667" marR="62667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617811"/>
                  </a:ext>
                </a:extLst>
              </a:tr>
              <a:tr h="1740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Unaligned length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67" marR="62667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-0.09</a:t>
                      </a:r>
                    </a:p>
                  </a:txBody>
                  <a:tcPr marL="62667" marR="62667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930284"/>
                  </a:ext>
                </a:extLst>
              </a:tr>
              <a:tr h="1740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# misassembled contigs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67" marR="62667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-0.14</a:t>
                      </a:r>
                    </a:p>
                  </a:txBody>
                  <a:tcPr marL="62667" marR="62667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587731"/>
                  </a:ext>
                </a:extLst>
              </a:tr>
              <a:tr h="1740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# unaligned contigs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67" marR="62667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-0.14</a:t>
                      </a:r>
                    </a:p>
                  </a:txBody>
                  <a:tcPr marL="62667" marR="62667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D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5741873"/>
                  </a:ext>
                </a:extLst>
              </a:tr>
              <a:tr h="1740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Misassembled contigs length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667" marR="62667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-0.77</a:t>
                      </a:r>
                    </a:p>
                  </a:txBody>
                  <a:tcPr marL="62667" marR="62667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167769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4B98082-60DA-4DC3-8694-64FC7B2F4003}"/>
              </a:ext>
            </a:extLst>
          </p:cNvPr>
          <p:cNvSpPr/>
          <p:nvPr/>
        </p:nvSpPr>
        <p:spPr>
          <a:xfrm>
            <a:off x="2765096" y="4724400"/>
            <a:ext cx="3613808" cy="228600"/>
          </a:xfrm>
          <a:prstGeom prst="roundRect">
            <a:avLst/>
          </a:prstGeom>
          <a:solidFill>
            <a:srgbClr val="C0000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7606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82D5D-9A41-431A-80B2-5D014C9CF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and peak memory usage performance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183418-519B-461B-8E0D-636604BB8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2D99E-9E46-4F09-900D-A7359A2F3435}" type="slidenum">
              <a:rPr lang="en-US" altLang="en-US" smtClean="0"/>
              <a:pPr/>
              <a:t>29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3535AF-12E1-4449-ADDF-1B29C6DB899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948815"/>
            <a:ext cx="4047490" cy="477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740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DC040-CB7D-4CDB-A5C7-D6946E1C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19170-0BE2-4914-8B38-79142C2DA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Only a handful of quality Assessment Tools for </a:t>
            </a:r>
            <a:r>
              <a:rPr lang="en-US" sz="2600" i="1" dirty="0"/>
              <a:t>de novo </a:t>
            </a:r>
            <a:r>
              <a:rPr lang="en-US" sz="2600" dirty="0"/>
              <a:t>assemblies are available :</a:t>
            </a:r>
          </a:p>
          <a:p>
            <a:pPr lvl="1"/>
            <a:r>
              <a:rPr lang="en-US" sz="2200" dirty="0"/>
              <a:t>QUAST (</a:t>
            </a:r>
            <a:r>
              <a:rPr lang="en-US" sz="2200" dirty="0" err="1"/>
              <a:t>Gurevich</a:t>
            </a:r>
            <a:r>
              <a:rPr lang="en-US" sz="2200" dirty="0"/>
              <a:t> et al., 2013) and QUAST-LG (</a:t>
            </a:r>
            <a:r>
              <a:rPr lang="en-US" sz="2200" dirty="0" err="1"/>
              <a:t>Mikheenko</a:t>
            </a:r>
            <a:r>
              <a:rPr lang="en-US" sz="2200" dirty="0"/>
              <a:t> et al., 2018): Alignment of contigs to a trusted reference</a:t>
            </a:r>
          </a:p>
          <a:p>
            <a:pPr lvl="1"/>
            <a:r>
              <a:rPr lang="en-US" sz="2200" dirty="0"/>
              <a:t>REAPR (Hunt et al., 2013): Alignment of reads to the contigs</a:t>
            </a:r>
          </a:p>
          <a:p>
            <a:pPr lvl="1"/>
            <a:r>
              <a:rPr lang="en-US" sz="2200" dirty="0"/>
              <a:t>COMPASS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312D72-3BC8-40B2-B18E-EC04417F7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2D99E-9E46-4F09-900D-A7359A2F3435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81254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proposed a novel framework to evaluate the quality scores of individual scaffolds as well as </a:t>
            </a:r>
            <a:r>
              <a:rPr lang="en-US" i="1" dirty="0"/>
              <a:t>de novo </a:t>
            </a:r>
            <a:r>
              <a:rPr lang="en-US" dirty="0"/>
              <a:t>assemblies</a:t>
            </a:r>
          </a:p>
          <a:p>
            <a:r>
              <a:rPr lang="en-US" dirty="0"/>
              <a:t>Our quality score unifies multiple crucial metrics into a single score</a:t>
            </a:r>
          </a:p>
          <a:p>
            <a:pPr lvl="1"/>
            <a:r>
              <a:rPr lang="en-US" dirty="0"/>
              <a:t>Helps the end-user to assess the overall quality of the assembly using a single score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2D99E-9E46-4F09-900D-A7359A2F3435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92611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Provided strong evidence for the capability of </a:t>
            </a:r>
            <a:r>
              <a:rPr lang="en-US" dirty="0" err="1"/>
              <a:t>dnAQET</a:t>
            </a:r>
            <a:r>
              <a:rPr lang="en-US" dirty="0"/>
              <a:t> to assign precise quality scores</a:t>
            </a:r>
          </a:p>
          <a:p>
            <a:pPr lvl="1"/>
            <a:r>
              <a:rPr lang="en-US" dirty="0"/>
              <a:t>Using reference genome builds for 5 organisms and 6 assemblies for a real sample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2D99E-9E46-4F09-900D-A7359A2F3435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94878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Wenming Xiao</a:t>
            </a:r>
          </a:p>
          <a:p>
            <a:pPr lvl="1"/>
            <a:r>
              <a:rPr lang="en-US" dirty="0"/>
              <a:t>Huixiao Hong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2D99E-9E46-4F09-900D-A7359A2F3435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40309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2D99E-9E46-4F09-900D-A7359A2F3435}" type="slidenum">
              <a:rPr lang="en-US" altLang="en-US" smtClean="0"/>
              <a:pPr/>
              <a:t>33</a:t>
            </a:fld>
            <a:endParaRPr lang="en-US" altLang="en-US"/>
          </a:p>
        </p:txBody>
      </p:sp>
      <p:pic>
        <p:nvPicPr>
          <p:cNvPr id="7" name="Content Placeholder 6" descr="A close up of a logo&#10;&#10;Description generated with high confidence">
            <a:extLst>
              <a:ext uri="{FF2B5EF4-FFF2-40B4-BE49-F238E27FC236}">
                <a16:creationId xmlns:a16="http://schemas.microsoft.com/office/drawing/2014/main" id="{B167B3F3-5C03-4247-92C8-1E25085BBB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48000" y="2720181"/>
            <a:ext cx="3048000" cy="3048000"/>
          </a:xfrm>
        </p:spPr>
      </p:pic>
    </p:spTree>
    <p:extLst>
      <p:ext uri="{BB962C8B-B14F-4D97-AF65-F5344CB8AC3E}">
        <p14:creationId xmlns:p14="http://schemas.microsoft.com/office/powerpoint/2010/main" val="32953759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8DA97D-1C60-429C-9C80-A882508AD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2D99E-9E46-4F09-900D-A7359A2F3435}" type="slidenum">
              <a:rPr lang="en-US" altLang="en-US" smtClean="0"/>
              <a:pPr/>
              <a:t>34</a:t>
            </a:fld>
            <a:endParaRPr lang="en-US" alt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C58A23-2578-4D69-AD39-EBD78AFF80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61352"/>
            <a:ext cx="7523419" cy="625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447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dnAQET</a:t>
            </a:r>
            <a:r>
              <a:rPr lang="en-US" dirty="0"/>
              <a:t>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framework produces </a:t>
            </a:r>
            <a:r>
              <a:rPr lang="en-US" i="1" dirty="0"/>
              <a:t>quality scores</a:t>
            </a:r>
            <a:r>
              <a:rPr lang="en-US" dirty="0"/>
              <a:t> both for</a:t>
            </a:r>
          </a:p>
          <a:p>
            <a:pPr lvl="1"/>
            <a:r>
              <a:rPr lang="en-US" dirty="0"/>
              <a:t>individual scaffolds/contigs of a </a:t>
            </a:r>
            <a:r>
              <a:rPr lang="en-US" i="1" dirty="0"/>
              <a:t>de novo </a:t>
            </a:r>
            <a:r>
              <a:rPr lang="en-US" dirty="0"/>
              <a:t>assembly </a:t>
            </a:r>
          </a:p>
          <a:p>
            <a:pPr lvl="1"/>
            <a:r>
              <a:rPr lang="en-US" dirty="0"/>
              <a:t>the whole </a:t>
            </a:r>
            <a:r>
              <a:rPr lang="en-US" i="1" dirty="0"/>
              <a:t>de novo </a:t>
            </a:r>
            <a:r>
              <a:rPr lang="en-US" dirty="0"/>
              <a:t>assembly</a:t>
            </a:r>
          </a:p>
          <a:p>
            <a:pPr marL="0" indent="0">
              <a:buNone/>
            </a:pPr>
            <a:r>
              <a:rPr lang="en-US" dirty="0"/>
              <a:t>with respect to a trusted reference genome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2D99E-9E46-4F09-900D-A7359A2F3435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5375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864" y="685800"/>
            <a:ext cx="6803136" cy="5669280"/>
          </a:xfrm>
          <a:prstGeom prst="rect">
            <a:avLst/>
          </a:prstGeom>
        </p:spPr>
      </p:pic>
      <p:sp>
        <p:nvSpPr>
          <p:cNvPr id="3" name="Callout: Right Arrow 2">
            <a:extLst>
              <a:ext uri="{FF2B5EF4-FFF2-40B4-BE49-F238E27FC236}">
                <a16:creationId xmlns:a16="http://schemas.microsoft.com/office/drawing/2014/main" id="{8FDAF695-1473-42ED-B5EE-AB15F4BF0453}"/>
              </a:ext>
            </a:extLst>
          </p:cNvPr>
          <p:cNvSpPr/>
          <p:nvPr/>
        </p:nvSpPr>
        <p:spPr>
          <a:xfrm rot="10800000">
            <a:off x="1600200" y="1066799"/>
            <a:ext cx="5867400" cy="2057401"/>
          </a:xfrm>
          <a:prstGeom prst="rightArrowCallout">
            <a:avLst>
              <a:gd name="adj1" fmla="val 25000"/>
              <a:gd name="adj2" fmla="val 27667"/>
              <a:gd name="adj3" fmla="val 25000"/>
              <a:gd name="adj4" fmla="val 87370"/>
            </a:avLst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llout: Right Arrow 4">
            <a:extLst>
              <a:ext uri="{FF2B5EF4-FFF2-40B4-BE49-F238E27FC236}">
                <a16:creationId xmlns:a16="http://schemas.microsoft.com/office/drawing/2014/main" id="{F81C77A7-FFDD-41A0-9315-402AA9014896}"/>
              </a:ext>
            </a:extLst>
          </p:cNvPr>
          <p:cNvSpPr/>
          <p:nvPr/>
        </p:nvSpPr>
        <p:spPr>
          <a:xfrm rot="10800000">
            <a:off x="1447800" y="3124201"/>
            <a:ext cx="6019800" cy="2819398"/>
          </a:xfrm>
          <a:prstGeom prst="rightArrowCallout">
            <a:avLst>
              <a:gd name="adj1" fmla="val 15820"/>
              <a:gd name="adj2" fmla="val 20782"/>
              <a:gd name="adj3" fmla="val 25000"/>
              <a:gd name="adj4" fmla="val 85032"/>
            </a:avLst>
          </a:prstGeom>
          <a:solidFill>
            <a:schemeClr val="accent2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773F04-28E4-4EA6-A845-3C2B156455A9}"/>
              </a:ext>
            </a:extLst>
          </p:cNvPr>
          <p:cNvSpPr txBox="1"/>
          <p:nvPr/>
        </p:nvSpPr>
        <p:spPr>
          <a:xfrm>
            <a:off x="228600" y="1676400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Parallel Alignment Step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4453BD-04A9-4CDB-832E-996E671B50CF}"/>
              </a:ext>
            </a:extLst>
          </p:cNvPr>
          <p:cNvSpPr txBox="1"/>
          <p:nvPr/>
        </p:nvSpPr>
        <p:spPr>
          <a:xfrm>
            <a:off x="152400" y="4267200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Quality Computation Step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8AC007-D3E8-48BB-B937-84AC058731D1}"/>
              </a:ext>
            </a:extLst>
          </p:cNvPr>
          <p:cNvSpPr/>
          <p:nvPr/>
        </p:nvSpPr>
        <p:spPr>
          <a:xfrm>
            <a:off x="78508" y="716280"/>
            <a:ext cx="37840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dnAQET</a:t>
            </a:r>
            <a:r>
              <a:rPr lang="en-US" dirty="0"/>
              <a:t> is composed of two steps: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For reference alignment, there are two available tools:</a:t>
            </a:r>
          </a:p>
          <a:p>
            <a:pPr lvl="1"/>
            <a:r>
              <a:rPr lang="en-US" sz="2200" b="1" dirty="0" err="1"/>
              <a:t>Nucmer</a:t>
            </a:r>
            <a:r>
              <a:rPr lang="en-US" sz="2200" b="1" dirty="0"/>
              <a:t> </a:t>
            </a:r>
            <a:r>
              <a:rPr lang="en-US" sz="2200" dirty="0"/>
              <a:t>in the Mummer4 package, (</a:t>
            </a:r>
            <a:r>
              <a:rPr lang="en-US" sz="2200" dirty="0" err="1"/>
              <a:t>Marçais</a:t>
            </a:r>
            <a:r>
              <a:rPr lang="en-US" sz="2200" dirty="0"/>
              <a:t>  et al., 2018)</a:t>
            </a:r>
          </a:p>
          <a:p>
            <a:pPr lvl="1"/>
            <a:r>
              <a:rPr lang="en-US" sz="2200" b="1" dirty="0"/>
              <a:t>Minimap2</a:t>
            </a:r>
            <a:r>
              <a:rPr lang="en-US" sz="2200" dirty="0"/>
              <a:t> (Li, 2018)</a:t>
            </a:r>
          </a:p>
          <a:p>
            <a:r>
              <a:rPr lang="en-US" sz="2600" dirty="0"/>
              <a:t>Both tools are designed to do mapping between long nucleotide sequences</a:t>
            </a:r>
          </a:p>
          <a:p>
            <a:r>
              <a:rPr lang="en-US" sz="2600" dirty="0"/>
              <a:t>Both tools are extremely fast </a:t>
            </a:r>
            <a:endParaRPr lang="en-US" sz="2200" dirty="0"/>
          </a:p>
          <a:p>
            <a:endParaRPr lang="en-US" sz="2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2D99E-9E46-4F09-900D-A7359A2F3435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257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score for scaffolds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a scaffold </a:t>
                </a:r>
                <a:r>
                  <a:rPr lang="en-US" i="1" dirty="0"/>
                  <a:t>s</a:t>
                </a:r>
                <a:r>
                  <a:rPr lang="en-US" dirty="0"/>
                  <a:t>, the quality score Q(</a:t>
                </a:r>
                <a:r>
                  <a:rPr lang="en-US" i="1" dirty="0"/>
                  <a:t>s</a:t>
                </a:r>
                <a:r>
                  <a:rPr lang="en-US" dirty="0"/>
                  <a:t>) is calculated as:</a:t>
                </a:r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𝑸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𝑳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</m:d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d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2D99E-9E46-4F09-900D-A7359A2F3435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057400" y="3810000"/>
            <a:ext cx="381000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143000" y="4800600"/>
            <a:ext cx="1600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Length scaling factor</a:t>
            </a:r>
            <a:endParaRPr lang="en-US" dirty="0"/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 flipV="1">
            <a:off x="4343400" y="3276600"/>
            <a:ext cx="85725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410200" y="3038872"/>
            <a:ext cx="1600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Reward assigned to 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257800" y="4419600"/>
            <a:ext cx="1600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Penalty assigned to s</a:t>
            </a:r>
          </a:p>
        </p:txBody>
      </p:sp>
      <p:cxnSp>
        <p:nvCxnSpPr>
          <p:cNvPr id="14" name="Straight Arrow Connector 13"/>
          <p:cNvCxnSpPr>
            <a:cxnSpLocks/>
          </p:cNvCxnSpPr>
          <p:nvPr/>
        </p:nvCxnSpPr>
        <p:spPr>
          <a:xfrm>
            <a:off x="4264313" y="3982749"/>
            <a:ext cx="917287" cy="657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491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Reward is accepted to be directly proportional to the total number of bases that are aligned to the reference genome by the alignment tool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𝑎𝑙𝑖𝑔𝑛𝑒𝑑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𝑏𝑎𝑠𝑒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𝑝𝑎𝑖𝑟𝑠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𝑏𝑎𝑠𝑒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𝑝𝑎𝑖𝑟𝑠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𝑏𝑎𝑠𝑒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𝑝𝑎𝑖𝑟𝑠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𝑠𝑐𝑎𝑓𝑓𝑜𝑙𝑑𝑖𝑛𝑔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𝑔𝑎𝑝𝑠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2D99E-9E46-4F09-900D-A7359A2F3435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3425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Penalty due to </a:t>
            </a:r>
            <a:r>
              <a:rPr lang="en-US" dirty="0" err="1"/>
              <a:t>misassembly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types of </a:t>
            </a:r>
            <a:r>
              <a:rPr lang="en-US" dirty="0" err="1"/>
              <a:t>misassembly</a:t>
            </a:r>
            <a:r>
              <a:rPr lang="en-US" dirty="0"/>
              <a:t> considered: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2D99E-9E46-4F09-900D-A7359A2F3435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09507C-5C57-46A5-9726-610A0EE35D6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130708"/>
            <a:ext cx="6934200" cy="27366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01CA5B-ED90-4F9A-A827-44734FA897C7}"/>
              </a:ext>
            </a:extLst>
          </p:cNvPr>
          <p:cNvSpPr txBox="1"/>
          <p:nvPr/>
        </p:nvSpPr>
        <p:spPr>
          <a:xfrm>
            <a:off x="2286000" y="2825646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Relocation</a:t>
            </a:r>
            <a:r>
              <a:rPr lang="en-US" dirty="0"/>
              <a:t>: due to distance (a) and overlap (b)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9FEDCA-8EDB-4F7B-AAB1-88ECF709FA0B}"/>
              </a:ext>
            </a:extLst>
          </p:cNvPr>
          <p:cNvSpPr txBox="1"/>
          <p:nvPr/>
        </p:nvSpPr>
        <p:spPr>
          <a:xfrm>
            <a:off x="1866900" y="5744798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Translocation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0EDBDD-EFF3-437F-9AB3-BE0BEC697CA5}"/>
              </a:ext>
            </a:extLst>
          </p:cNvPr>
          <p:cNvSpPr txBox="1"/>
          <p:nvPr/>
        </p:nvSpPr>
        <p:spPr>
          <a:xfrm>
            <a:off x="6036945" y="5738833"/>
            <a:ext cx="2266950" cy="381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Inversion</a:t>
            </a:r>
          </a:p>
        </p:txBody>
      </p:sp>
    </p:spTree>
    <p:extLst>
      <p:ext uri="{BB962C8B-B14F-4D97-AF65-F5344CB8AC3E}">
        <p14:creationId xmlns:p14="http://schemas.microsoft.com/office/powerpoint/2010/main" val="3405586567"/>
      </p:ext>
    </p:extLst>
  </p:cSld>
  <p:clrMapOvr>
    <a:masterClrMapping/>
  </p:clrMapOvr>
</p:sld>
</file>

<file path=ppt/theme/theme1.xml><?xml version="1.0" encoding="utf-8"?>
<a:theme xmlns:a="http://schemas.openxmlformats.org/drawingml/2006/main" name="FDA Standard template blue wave">
  <a:themeElements>
    <a:clrScheme name="FDA Standard template blue wav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DA Standard template blue wav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DA Standard template blue wav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DA Standard template blue wav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DA Standard template blue wav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DA Standard template blue wav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DA Standard template blue wav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DA Standard template blue wav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DA Standard template blue wav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DA Standard template blue wav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DA Standard template blue wav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DA Standard template blue wav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DA Standard template blue wav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DA Standard template blue wav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4895</TotalTime>
  <Words>1300</Words>
  <Application>Microsoft Office PowerPoint</Application>
  <PresentationFormat>On-screen Show (4:3)</PresentationFormat>
  <Paragraphs>302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Cambria Math</vt:lpstr>
      <vt:lpstr>Symbol</vt:lpstr>
      <vt:lpstr>Times New Roman</vt:lpstr>
      <vt:lpstr>FDA Standard template blue wave</vt:lpstr>
      <vt:lpstr>dnAQET:A Framework to Compute a Consolidated Metric for Assessing the Quality of de novo Assemblies</vt:lpstr>
      <vt:lpstr>Introduction</vt:lpstr>
      <vt:lpstr>Introduction</vt:lpstr>
      <vt:lpstr>dnAQET framework</vt:lpstr>
      <vt:lpstr>PowerPoint Presentation</vt:lpstr>
      <vt:lpstr>Alignment</vt:lpstr>
      <vt:lpstr>Quality score for scaffolds</vt:lpstr>
      <vt:lpstr>Reward</vt:lpstr>
      <vt:lpstr>Penalty due to misassembly</vt:lpstr>
      <vt:lpstr>Penalty due to misassembly</vt:lpstr>
      <vt:lpstr>Estimating the artifacts (noise)</vt:lpstr>
      <vt:lpstr>Estimating the artifacts (noise)</vt:lpstr>
      <vt:lpstr>Estimating the artifacts (noise)</vt:lpstr>
      <vt:lpstr>Penalty due to misassembly</vt:lpstr>
      <vt:lpstr>Scaling the quality based on the length of the scaffold</vt:lpstr>
      <vt:lpstr>Quality evaluation for whole assembly</vt:lpstr>
      <vt:lpstr>Quality evaluation for whole assembly</vt:lpstr>
      <vt:lpstr>Quality evaluation for whole assembly</vt:lpstr>
      <vt:lpstr>Quality evaluation for whole assembly</vt:lpstr>
      <vt:lpstr>Quality evaluation for whole assembly</vt:lpstr>
      <vt:lpstr>Performance evaluation</vt:lpstr>
      <vt:lpstr>Scaffold qualities</vt:lpstr>
      <vt:lpstr>Assembly qualities</vt:lpstr>
      <vt:lpstr>Assembly qualities</vt:lpstr>
      <vt:lpstr>Assembly qualities</vt:lpstr>
      <vt:lpstr>Real data assembly qualities</vt:lpstr>
      <vt:lpstr>Real data assembly qualities</vt:lpstr>
      <vt:lpstr>Real data assembly qualities</vt:lpstr>
      <vt:lpstr>Runtime and peak memory usage performance</vt:lpstr>
      <vt:lpstr>Conclusions</vt:lpstr>
      <vt:lpstr>Conclusions</vt:lpstr>
      <vt:lpstr>Acknowledgements</vt:lpstr>
      <vt:lpstr>Questions?</vt:lpstr>
      <vt:lpstr>PowerPoint Presentation</vt:lpstr>
    </vt:vector>
  </TitlesOfParts>
  <Company>US FDA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gyavas</dc:creator>
  <cp:lastModifiedBy>Yavas, Gokhan</cp:lastModifiedBy>
  <cp:revision>465</cp:revision>
  <dcterms:created xsi:type="dcterms:W3CDTF">2011-05-17T12:51:04Z</dcterms:created>
  <dcterms:modified xsi:type="dcterms:W3CDTF">2018-11-09T15:09:00Z</dcterms:modified>
</cp:coreProperties>
</file>