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2" r:id="rId7"/>
    <p:sldId id="273" r:id="rId8"/>
    <p:sldId id="275"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59" d="100"/>
          <a:sy n="59" d="100"/>
        </p:scale>
        <p:origin x="23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Lending Club Case Study</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7437619" cy="640080"/>
          </a:xfrm>
        </p:spPr>
        <p:txBody>
          <a:bodyPr>
            <a:noAutofit/>
          </a:bodyPr>
          <a:lstStyle/>
          <a:p>
            <a:pPr algn="l"/>
            <a:r>
              <a:rPr lang="en-MY" dirty="0">
                <a:latin typeface="Segoe UI Light" panose="020B0502040204020203" pitchFamily="34" charset="0"/>
                <a:cs typeface="Segoe UI Light" panose="020B0502040204020203" pitchFamily="34" charset="0"/>
              </a:rPr>
              <a:t>Predict Defaulters using EDA Analysis </a:t>
            </a:r>
          </a:p>
        </p:txBody>
      </p:sp>
      <p:sp>
        <p:nvSpPr>
          <p:cNvPr id="38" name="Content Placeholder 17"/>
          <p:cNvSpPr txBox="1">
            <a:spLocks/>
          </p:cNvSpPr>
          <p:nvPr/>
        </p:nvSpPr>
        <p:spPr>
          <a:xfrm>
            <a:off x="541610" y="1524708"/>
            <a:ext cx="64579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Payment plan is higher and term is higher then customers will prone to defaulters</a:t>
            </a:r>
          </a:p>
        </p:txBody>
      </p:sp>
      <p:sp>
        <p:nvSpPr>
          <p:cNvPr id="7" name="Content Placeholder 17">
            <a:extLst>
              <a:ext uri="{FF2B5EF4-FFF2-40B4-BE49-F238E27FC236}">
                <a16:creationId xmlns:a16="http://schemas.microsoft.com/office/drawing/2014/main" id="{17F30C7B-1871-E7D5-D676-88A7295FDF4C}"/>
              </a:ext>
            </a:extLst>
          </p:cNvPr>
          <p:cNvSpPr txBox="1">
            <a:spLocks/>
          </p:cNvSpPr>
          <p:nvPr/>
        </p:nvSpPr>
        <p:spPr>
          <a:xfrm>
            <a:off x="4578783" y="4550894"/>
            <a:ext cx="6457904" cy="1730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prstClr val="black">
                    <a:lumMod val="75000"/>
                    <a:lumOff val="25000"/>
                  </a:prstClr>
                </a:solidFill>
                <a:latin typeface="Segoe UI" panose="020B0502040204020203" pitchFamily="34" charset="0"/>
                <a:cs typeface="Segoe UI" panose="020B0502040204020203" pitchFamily="34" charset="0"/>
              </a:rPr>
              <a:t>Mortgage and Rent customers are prone to the defaulters.</a:t>
            </a:r>
          </a:p>
          <a:p>
            <a:r>
              <a:rPr lang="en-US" sz="1600" dirty="0">
                <a:solidFill>
                  <a:prstClr val="black">
                    <a:lumMod val="75000"/>
                    <a:lumOff val="25000"/>
                  </a:prstClr>
                </a:solidFill>
                <a:latin typeface="Segoe UI" panose="020B0502040204020203" pitchFamily="34" charset="0"/>
                <a:cs typeface="Segoe UI" panose="020B0502040204020203" pitchFamily="34" charset="0"/>
              </a:rPr>
              <a:t>Customers who are in rent or mortgage couldn’t be able to pay back the money due to certain situations.</a:t>
            </a:r>
          </a:p>
        </p:txBody>
      </p:sp>
      <p:pic>
        <p:nvPicPr>
          <p:cNvPr id="3" name="Picture 2">
            <a:extLst>
              <a:ext uri="{FF2B5EF4-FFF2-40B4-BE49-F238E27FC236}">
                <a16:creationId xmlns:a16="http://schemas.microsoft.com/office/drawing/2014/main" id="{F7B70445-8548-214B-9771-24C38BD64938}"/>
              </a:ext>
            </a:extLst>
          </p:cNvPr>
          <p:cNvPicPr>
            <a:picLocks noChangeAspect="1"/>
          </p:cNvPicPr>
          <p:nvPr/>
        </p:nvPicPr>
        <p:blipFill>
          <a:blip r:embed="rId2"/>
          <a:stretch>
            <a:fillRect/>
          </a:stretch>
        </p:blipFill>
        <p:spPr>
          <a:xfrm>
            <a:off x="636689" y="3255855"/>
            <a:ext cx="3847015" cy="2533400"/>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pic>
        <p:nvPicPr>
          <p:cNvPr id="9" name="Picture 8">
            <a:extLst>
              <a:ext uri="{FF2B5EF4-FFF2-40B4-BE49-F238E27FC236}">
                <a16:creationId xmlns:a16="http://schemas.microsoft.com/office/drawing/2014/main" id="{04E239E2-A547-2A30-D622-3301506D0AC0}"/>
              </a:ext>
            </a:extLst>
          </p:cNvPr>
          <p:cNvPicPr>
            <a:picLocks noChangeAspect="1"/>
          </p:cNvPicPr>
          <p:nvPr/>
        </p:nvPicPr>
        <p:blipFill>
          <a:blip r:embed="rId3"/>
          <a:stretch>
            <a:fillRect/>
          </a:stretch>
        </p:blipFill>
        <p:spPr>
          <a:xfrm>
            <a:off x="6999514" y="1524708"/>
            <a:ext cx="4413143" cy="2588685"/>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spTree>
    <p:extLst>
      <p:ext uri="{BB962C8B-B14F-4D97-AF65-F5344CB8AC3E}">
        <p14:creationId xmlns:p14="http://schemas.microsoft.com/office/powerpoint/2010/main" val="2046465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7437619" cy="640080"/>
          </a:xfrm>
        </p:spPr>
        <p:txBody>
          <a:bodyPr>
            <a:noAutofit/>
          </a:bodyPr>
          <a:lstStyle/>
          <a:p>
            <a:pPr algn="l"/>
            <a:r>
              <a:rPr lang="en-MY" dirty="0">
                <a:latin typeface="Segoe UI Light" panose="020B0502040204020203" pitchFamily="34" charset="0"/>
                <a:cs typeface="Segoe UI Light" panose="020B0502040204020203" pitchFamily="34" charset="0"/>
              </a:rPr>
              <a:t>Predict Defaulters using EDA Analysis </a:t>
            </a:r>
          </a:p>
        </p:txBody>
      </p:sp>
      <p:sp>
        <p:nvSpPr>
          <p:cNvPr id="38" name="Content Placeholder 17"/>
          <p:cNvSpPr txBox="1">
            <a:spLocks/>
          </p:cNvSpPr>
          <p:nvPr/>
        </p:nvSpPr>
        <p:spPr>
          <a:xfrm>
            <a:off x="541610" y="1524708"/>
            <a:ext cx="64579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customers are individuals and term is higher then customers will prone to the defaulters</a:t>
            </a:r>
          </a:p>
        </p:txBody>
      </p:sp>
      <p:sp>
        <p:nvSpPr>
          <p:cNvPr id="7" name="Content Placeholder 17">
            <a:extLst>
              <a:ext uri="{FF2B5EF4-FFF2-40B4-BE49-F238E27FC236}">
                <a16:creationId xmlns:a16="http://schemas.microsoft.com/office/drawing/2014/main" id="{17F30C7B-1871-E7D5-D676-88A7295FDF4C}"/>
              </a:ext>
            </a:extLst>
          </p:cNvPr>
          <p:cNvSpPr txBox="1">
            <a:spLocks/>
          </p:cNvSpPr>
          <p:nvPr/>
        </p:nvSpPr>
        <p:spPr>
          <a:xfrm>
            <a:off x="4578783" y="4550894"/>
            <a:ext cx="6457904" cy="1730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prstClr val="black">
                    <a:lumMod val="75000"/>
                    <a:lumOff val="25000"/>
                  </a:prstClr>
                </a:solidFill>
                <a:latin typeface="Segoe UI" panose="020B0502040204020203" pitchFamily="34" charset="0"/>
                <a:cs typeface="Segoe UI" panose="020B0502040204020203" pitchFamily="34" charset="0"/>
              </a:rPr>
              <a:t>Customers who took the loan for the purpose of “debt consolidation” are prone to the defaulters.</a:t>
            </a:r>
          </a:p>
        </p:txBody>
      </p:sp>
      <p:pic>
        <p:nvPicPr>
          <p:cNvPr id="4" name="Picture 3">
            <a:extLst>
              <a:ext uri="{FF2B5EF4-FFF2-40B4-BE49-F238E27FC236}">
                <a16:creationId xmlns:a16="http://schemas.microsoft.com/office/drawing/2014/main" id="{C40F315A-9533-D4FB-A5CB-3393F4837594}"/>
              </a:ext>
            </a:extLst>
          </p:cNvPr>
          <p:cNvPicPr>
            <a:picLocks noChangeAspect="1"/>
          </p:cNvPicPr>
          <p:nvPr/>
        </p:nvPicPr>
        <p:blipFill>
          <a:blip r:embed="rId2"/>
          <a:stretch>
            <a:fillRect/>
          </a:stretch>
        </p:blipFill>
        <p:spPr>
          <a:xfrm>
            <a:off x="7354908" y="1735672"/>
            <a:ext cx="3595348" cy="2080601"/>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pic>
        <p:nvPicPr>
          <p:cNvPr id="6" name="Picture 5">
            <a:extLst>
              <a:ext uri="{FF2B5EF4-FFF2-40B4-BE49-F238E27FC236}">
                <a16:creationId xmlns:a16="http://schemas.microsoft.com/office/drawing/2014/main" id="{D28CCE0D-1B9F-F568-BF32-E945BE84E151}"/>
              </a:ext>
            </a:extLst>
          </p:cNvPr>
          <p:cNvPicPr>
            <a:picLocks noChangeAspect="1"/>
          </p:cNvPicPr>
          <p:nvPr/>
        </p:nvPicPr>
        <p:blipFill>
          <a:blip r:embed="rId3"/>
          <a:stretch>
            <a:fillRect/>
          </a:stretch>
        </p:blipFill>
        <p:spPr>
          <a:xfrm>
            <a:off x="753698" y="3482100"/>
            <a:ext cx="3350217" cy="2510683"/>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spTree>
    <p:extLst>
      <p:ext uri="{BB962C8B-B14F-4D97-AF65-F5344CB8AC3E}">
        <p14:creationId xmlns:p14="http://schemas.microsoft.com/office/powerpoint/2010/main" val="2441729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Problem Statement</a:t>
            </a:r>
          </a:p>
        </p:txBody>
      </p:sp>
      <p:sp>
        <p:nvSpPr>
          <p:cNvPr id="38" name="Content Placeholder 17"/>
          <p:cNvSpPr txBox="1">
            <a:spLocks/>
          </p:cNvSpPr>
          <p:nvPr/>
        </p:nvSpPr>
        <p:spPr>
          <a:xfrm>
            <a:off x="541610" y="1524708"/>
            <a:ext cx="108121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Consumer Finance Company which specializes lending various types of loans to Urban customers. Finance Company receives a loan applications from the customers. Based on the Customer past records and parameters, company has to take a decision whether to approve the loan or reject the loan.</a:t>
            </a:r>
          </a:p>
          <a:p>
            <a:pPr marL="800100" lvl="1" indent="-342900">
              <a:buFont typeface="+mj-l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Two types of risks are associated with the bank’s decision: If the applicant is likely to repay the loan, then not approving the loan results in a loss of business to the company</a:t>
            </a:r>
          </a:p>
          <a:p>
            <a:pPr marL="800100" lvl="1" indent="-342900">
              <a:buFont typeface="+mj-l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If the applicant is not likely to repay the loan, i.e. he/she is likely to default, then approving the loan may lead to a financial loss for the company</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Business Objective</a:t>
            </a:r>
          </a:p>
        </p:txBody>
      </p:sp>
      <p:sp>
        <p:nvSpPr>
          <p:cNvPr id="38" name="Content Placeholder 17"/>
          <p:cNvSpPr txBox="1">
            <a:spLocks/>
          </p:cNvSpPr>
          <p:nvPr/>
        </p:nvSpPr>
        <p:spPr>
          <a:xfrm>
            <a:off x="541610" y="1524708"/>
            <a:ext cx="108121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This company is the largest online loan marketplace, facilitating personal loans, business loans, and financing of medical procedures. Borrowers can easily access lower interest rate loans through a fast online interface.</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one is able to identify these risky loan applicants, then such loans can be reduced thereby cutting down the amount of credit loss. Identification of such applicants using EDA is the aim of this case study.</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In other words, the company wants to understand the driving factors (or driver variables) behind loan default, i.e. the variables which are strong indicators of default. The company can </a:t>
            </a:r>
            <a:r>
              <a:rPr lang="en-US" sz="1600" dirty="0" err="1">
                <a:solidFill>
                  <a:prstClr val="black">
                    <a:lumMod val="75000"/>
                    <a:lumOff val="25000"/>
                  </a:prstClr>
                </a:solidFill>
                <a:latin typeface="Segoe UI" panose="020B0502040204020203" pitchFamily="34" charset="0"/>
                <a:cs typeface="Segoe UI" panose="020B0502040204020203" pitchFamily="34" charset="0"/>
              </a:rPr>
              <a:t>utilise</a:t>
            </a:r>
            <a:r>
              <a:rPr lang="en-US" sz="1600" dirty="0">
                <a:solidFill>
                  <a:prstClr val="black">
                    <a:lumMod val="75000"/>
                    <a:lumOff val="25000"/>
                  </a:prstClr>
                </a:solidFill>
                <a:latin typeface="Segoe UI" panose="020B0502040204020203" pitchFamily="34" charset="0"/>
                <a:cs typeface="Segoe UI" panose="020B0502040204020203" pitchFamily="34" charset="0"/>
              </a:rPr>
              <a:t> this knowledge for its portfolio and risk assessment.</a:t>
            </a:r>
          </a:p>
        </p:txBody>
      </p:sp>
    </p:spTree>
    <p:extLst>
      <p:ext uri="{BB962C8B-B14F-4D97-AF65-F5344CB8AC3E}">
        <p14:creationId xmlns:p14="http://schemas.microsoft.com/office/powerpoint/2010/main" val="4066976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Exploratory Data Analysis (EDA) Approach</a:t>
            </a:r>
          </a:p>
        </p:txBody>
      </p:sp>
      <p:sp>
        <p:nvSpPr>
          <p:cNvPr id="38" name="Content Placeholder 17"/>
          <p:cNvSpPr txBox="1">
            <a:spLocks/>
          </p:cNvSpPr>
          <p:nvPr/>
        </p:nvSpPr>
        <p:spPr>
          <a:xfrm>
            <a:off x="541610" y="1524708"/>
            <a:ext cx="108121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In order to analyze the data we have to follow certain rules to understand the data and apply some of the analysis methods to extract the data which helps business to use the data to predict the loan defaulters. </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Following is the one of the flow used to apply EDA on the loan dataset</a:t>
            </a:r>
          </a:p>
          <a:p>
            <a:pPr algn="l"/>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algn="l"/>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Rounded Corners 1">
            <a:extLst>
              <a:ext uri="{FF2B5EF4-FFF2-40B4-BE49-F238E27FC236}">
                <a16:creationId xmlns:a16="http://schemas.microsoft.com/office/drawing/2014/main" id="{1C4A76D2-E589-A4CA-E4A2-38BB6B5B11DD}"/>
              </a:ext>
            </a:extLst>
          </p:cNvPr>
          <p:cNvSpPr/>
          <p:nvPr/>
        </p:nvSpPr>
        <p:spPr>
          <a:xfrm>
            <a:off x="1099457" y="2819388"/>
            <a:ext cx="1807029" cy="87085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Data Sourcing</a:t>
            </a:r>
            <a:endParaRPr lang="en-MY" dirty="0"/>
          </a:p>
        </p:txBody>
      </p:sp>
      <p:sp>
        <p:nvSpPr>
          <p:cNvPr id="3" name="Rectangle: Rounded Corners 2">
            <a:extLst>
              <a:ext uri="{FF2B5EF4-FFF2-40B4-BE49-F238E27FC236}">
                <a16:creationId xmlns:a16="http://schemas.microsoft.com/office/drawing/2014/main" id="{C4A54D8E-D6D0-195D-8EFF-95F1251AA095}"/>
              </a:ext>
            </a:extLst>
          </p:cNvPr>
          <p:cNvSpPr/>
          <p:nvPr/>
        </p:nvSpPr>
        <p:spPr>
          <a:xfrm>
            <a:off x="3464333" y="2808502"/>
            <a:ext cx="1807029" cy="87085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Understand the Data</a:t>
            </a:r>
            <a:endParaRPr lang="en-MY" dirty="0"/>
          </a:p>
        </p:txBody>
      </p:sp>
      <p:sp>
        <p:nvSpPr>
          <p:cNvPr id="4" name="Rectangle: Rounded Corners 3">
            <a:extLst>
              <a:ext uri="{FF2B5EF4-FFF2-40B4-BE49-F238E27FC236}">
                <a16:creationId xmlns:a16="http://schemas.microsoft.com/office/drawing/2014/main" id="{B579EC5B-D091-FCBD-3C24-416FCB829B6A}"/>
              </a:ext>
            </a:extLst>
          </p:cNvPr>
          <p:cNvSpPr/>
          <p:nvPr/>
        </p:nvSpPr>
        <p:spPr>
          <a:xfrm>
            <a:off x="5829209" y="2808501"/>
            <a:ext cx="1807029" cy="87085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Data Cleaning and Processing</a:t>
            </a:r>
            <a:endParaRPr lang="en-MY" dirty="0"/>
          </a:p>
        </p:txBody>
      </p:sp>
      <p:sp>
        <p:nvSpPr>
          <p:cNvPr id="5" name="Rectangle: Rounded Corners 4">
            <a:extLst>
              <a:ext uri="{FF2B5EF4-FFF2-40B4-BE49-F238E27FC236}">
                <a16:creationId xmlns:a16="http://schemas.microsoft.com/office/drawing/2014/main" id="{F821FD2D-326F-6D74-C99C-785E37F64724}"/>
              </a:ext>
            </a:extLst>
          </p:cNvPr>
          <p:cNvSpPr/>
          <p:nvPr/>
        </p:nvSpPr>
        <p:spPr>
          <a:xfrm>
            <a:off x="8194085" y="2797613"/>
            <a:ext cx="1807029" cy="87085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Apply EDA</a:t>
            </a:r>
            <a:endParaRPr lang="en-MY" dirty="0"/>
          </a:p>
        </p:txBody>
      </p:sp>
      <p:cxnSp>
        <p:nvCxnSpPr>
          <p:cNvPr id="7" name="Straight Arrow Connector 6">
            <a:extLst>
              <a:ext uri="{FF2B5EF4-FFF2-40B4-BE49-F238E27FC236}">
                <a16:creationId xmlns:a16="http://schemas.microsoft.com/office/drawing/2014/main" id="{E942CFAE-427E-AEA3-3433-7E139AB04071}"/>
              </a:ext>
            </a:extLst>
          </p:cNvPr>
          <p:cNvCxnSpPr>
            <a:stCxn id="2" idx="3"/>
            <a:endCxn id="3" idx="1"/>
          </p:cNvCxnSpPr>
          <p:nvPr/>
        </p:nvCxnSpPr>
        <p:spPr>
          <a:xfrm flipV="1">
            <a:off x="2906486" y="3243931"/>
            <a:ext cx="557847" cy="10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9328F73D-5774-ADEA-B23D-D8C355F93CE8}"/>
              </a:ext>
            </a:extLst>
          </p:cNvPr>
          <p:cNvCxnSpPr>
            <a:stCxn id="3" idx="3"/>
            <a:endCxn id="4" idx="1"/>
          </p:cNvCxnSpPr>
          <p:nvPr/>
        </p:nvCxnSpPr>
        <p:spPr>
          <a:xfrm flipV="1">
            <a:off x="5271362" y="3243930"/>
            <a:ext cx="557847"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0FA7AE11-412F-80B0-C493-D635071135AC}"/>
              </a:ext>
            </a:extLst>
          </p:cNvPr>
          <p:cNvCxnSpPr>
            <a:stCxn id="4" idx="3"/>
            <a:endCxn id="5" idx="1"/>
          </p:cNvCxnSpPr>
          <p:nvPr/>
        </p:nvCxnSpPr>
        <p:spPr>
          <a:xfrm flipV="1">
            <a:off x="7636238" y="3233042"/>
            <a:ext cx="557847" cy="108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D5AC7687-A21A-1E54-6541-A92F060F5F1A}"/>
              </a:ext>
            </a:extLst>
          </p:cNvPr>
          <p:cNvSpPr/>
          <p:nvPr/>
        </p:nvSpPr>
        <p:spPr>
          <a:xfrm>
            <a:off x="838200" y="3233041"/>
            <a:ext cx="1981200" cy="25019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Gather the data from Private or Public source</a:t>
            </a:r>
            <a:endParaRPr lang="en-MY" dirty="0">
              <a:solidFill>
                <a:schemeClr val="tx1"/>
              </a:solidFill>
            </a:endParaRPr>
          </a:p>
        </p:txBody>
      </p:sp>
      <p:sp>
        <p:nvSpPr>
          <p:cNvPr id="14" name="Rectangle 13">
            <a:extLst>
              <a:ext uri="{FF2B5EF4-FFF2-40B4-BE49-F238E27FC236}">
                <a16:creationId xmlns:a16="http://schemas.microsoft.com/office/drawing/2014/main" id="{7441A40A-8553-2CC9-9189-A57C78689240}"/>
              </a:ext>
            </a:extLst>
          </p:cNvPr>
          <p:cNvSpPr/>
          <p:nvPr/>
        </p:nvSpPr>
        <p:spPr>
          <a:xfrm>
            <a:off x="3185409" y="3254816"/>
            <a:ext cx="1981200" cy="25019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Use python libraries to understand the data</a:t>
            </a:r>
            <a:endParaRPr lang="en-MY" dirty="0">
              <a:solidFill>
                <a:schemeClr val="tx1"/>
              </a:solidFill>
            </a:endParaRPr>
          </a:p>
        </p:txBody>
      </p:sp>
      <p:sp>
        <p:nvSpPr>
          <p:cNvPr id="15" name="Rectangle 14">
            <a:extLst>
              <a:ext uri="{FF2B5EF4-FFF2-40B4-BE49-F238E27FC236}">
                <a16:creationId xmlns:a16="http://schemas.microsoft.com/office/drawing/2014/main" id="{CF530F60-5668-555F-2A6C-6EAC52BFBA31}"/>
              </a:ext>
            </a:extLst>
          </p:cNvPr>
          <p:cNvSpPr/>
          <p:nvPr/>
        </p:nvSpPr>
        <p:spPr>
          <a:xfrm>
            <a:off x="5655037" y="3752687"/>
            <a:ext cx="2378619" cy="25019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Use some of the techniques to clean the data.</a:t>
            </a:r>
          </a:p>
          <a:p>
            <a:pPr marL="742950" lvl="1" indent="-285750">
              <a:buFont typeface="Wingdings" panose="05000000000000000000" pitchFamily="2" charset="2"/>
              <a:buChar char="ü"/>
            </a:pPr>
            <a:r>
              <a:rPr lang="en-MY" dirty="0">
                <a:solidFill>
                  <a:schemeClr val="tx1"/>
                </a:solidFill>
              </a:rPr>
              <a:t>Fix the missing values</a:t>
            </a:r>
          </a:p>
          <a:p>
            <a:pPr marL="742950" lvl="1" indent="-285750">
              <a:buFont typeface="Wingdings" panose="05000000000000000000" pitchFamily="2" charset="2"/>
              <a:buChar char="ü"/>
            </a:pPr>
            <a:r>
              <a:rPr lang="en-MY" dirty="0">
                <a:solidFill>
                  <a:schemeClr val="tx1"/>
                </a:solidFill>
              </a:rPr>
              <a:t>Derive new columns</a:t>
            </a:r>
          </a:p>
        </p:txBody>
      </p:sp>
      <p:sp>
        <p:nvSpPr>
          <p:cNvPr id="16" name="Rectangle 15">
            <a:extLst>
              <a:ext uri="{FF2B5EF4-FFF2-40B4-BE49-F238E27FC236}">
                <a16:creationId xmlns:a16="http://schemas.microsoft.com/office/drawing/2014/main" id="{F16B7876-BC2A-414E-AD96-CE0D6F08BBDA}"/>
              </a:ext>
            </a:extLst>
          </p:cNvPr>
          <p:cNvSpPr/>
          <p:nvPr/>
        </p:nvSpPr>
        <p:spPr>
          <a:xfrm>
            <a:off x="8194085" y="3751800"/>
            <a:ext cx="2378619" cy="25019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Apply Techniques like</a:t>
            </a:r>
          </a:p>
          <a:p>
            <a:pPr marL="742950" lvl="1" indent="-285750">
              <a:buFont typeface="Arial" panose="020B0604020202020204" pitchFamily="34" charset="0"/>
              <a:buChar char="•"/>
            </a:pPr>
            <a:r>
              <a:rPr lang="en-US" dirty="0">
                <a:solidFill>
                  <a:schemeClr val="tx1"/>
                </a:solidFill>
              </a:rPr>
              <a:t>Univariate</a:t>
            </a:r>
          </a:p>
          <a:p>
            <a:pPr marL="742950" lvl="1" indent="-285750">
              <a:buFont typeface="Arial" panose="020B0604020202020204" pitchFamily="34" charset="0"/>
              <a:buChar char="•"/>
            </a:pPr>
            <a:r>
              <a:rPr lang="en-US" dirty="0" err="1">
                <a:solidFill>
                  <a:schemeClr val="tx1"/>
                </a:solidFill>
              </a:rPr>
              <a:t>BiVariate</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Multi Variate</a:t>
            </a:r>
            <a:endParaRPr lang="en-MY" dirty="0">
              <a:solidFill>
                <a:schemeClr val="tx1"/>
              </a:solidFill>
            </a:endParaRPr>
          </a:p>
        </p:txBody>
      </p:sp>
    </p:spTree>
    <p:extLst>
      <p:ext uri="{BB962C8B-B14F-4D97-AF65-F5344CB8AC3E}">
        <p14:creationId xmlns:p14="http://schemas.microsoft.com/office/powerpoint/2010/main" val="744523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307107" cy="640080"/>
          </a:xfrm>
        </p:spPr>
        <p:txBody>
          <a:bodyPr>
            <a:noAutofit/>
          </a:bodyPr>
          <a:lstStyle/>
          <a:p>
            <a:pPr algn="l"/>
            <a:r>
              <a:rPr lang="en-MY" dirty="0">
                <a:latin typeface="Segoe UI Light" panose="020B0502040204020203" pitchFamily="34" charset="0"/>
                <a:cs typeface="Segoe UI Light" panose="020B0502040204020203" pitchFamily="34" charset="0"/>
              </a:rPr>
              <a:t>Common TAKE AWAYS on Dataset After Analysis</a:t>
            </a:r>
          </a:p>
        </p:txBody>
      </p:sp>
      <p:sp>
        <p:nvSpPr>
          <p:cNvPr id="38" name="Content Placeholder 17"/>
          <p:cNvSpPr txBox="1">
            <a:spLocks/>
          </p:cNvSpPr>
          <p:nvPr/>
        </p:nvSpPr>
        <p:spPr>
          <a:xfrm>
            <a:off x="521207" y="1274337"/>
            <a:ext cx="10812190" cy="387151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6400" b="1" dirty="0">
                <a:solidFill>
                  <a:prstClr val="black">
                    <a:lumMod val="75000"/>
                    <a:lumOff val="25000"/>
                  </a:prstClr>
                </a:solidFill>
                <a:latin typeface="Segoe UI" panose="020B0502040204020203" pitchFamily="34" charset="0"/>
                <a:cs typeface="Segoe UI" panose="020B0502040204020203" pitchFamily="34" charset="0"/>
              </a:rPr>
              <a:t>Take Aways:</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number of loan issued in the year of 2011. There are more than 20000 loans are issued in the year of 2011.</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of the loans are issued in the month of December. More than 4000+ loans issued in the month of December across all years.</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of the customers opted for 36 month payment loan.</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Employee who has more than 10 years experience has taken most loans.</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of the loans have given between 5000 to 15000.</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of the people are paying 180 to 420 as monthly installments.</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of the people has </a:t>
            </a:r>
            <a:r>
              <a:rPr lang="en-US" sz="6400" dirty="0" err="1">
                <a:solidFill>
                  <a:prstClr val="black">
                    <a:lumMod val="75000"/>
                    <a:lumOff val="25000"/>
                  </a:prstClr>
                </a:solidFill>
                <a:latin typeface="Segoe UI" panose="020B0502040204020203" pitchFamily="34" charset="0"/>
                <a:cs typeface="Segoe UI" panose="020B0502040204020203" pitchFamily="34" charset="0"/>
              </a:rPr>
              <a:t>dti</a:t>
            </a:r>
            <a:r>
              <a:rPr lang="en-US" sz="6400" dirty="0">
                <a:solidFill>
                  <a:prstClr val="black">
                    <a:lumMod val="75000"/>
                    <a:lumOff val="25000"/>
                  </a:prstClr>
                </a:solidFill>
                <a:latin typeface="Segoe UI" panose="020B0502040204020203" pitchFamily="34" charset="0"/>
                <a:cs typeface="Segoe UI" panose="020B0502040204020203" pitchFamily="34" charset="0"/>
              </a:rPr>
              <a:t> ratio between 8% and 18% of their income salary</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There are many customers who paid the amount in time.</a:t>
            </a:r>
          </a:p>
          <a:p>
            <a:pPr lvl="1">
              <a:buFont typeface="+mj-lt"/>
              <a:buAutoNum type="arabicPeriod"/>
            </a:pPr>
            <a:r>
              <a:rPr lang="en-US" sz="6400" dirty="0">
                <a:solidFill>
                  <a:prstClr val="black">
                    <a:lumMod val="75000"/>
                    <a:lumOff val="25000"/>
                  </a:prstClr>
                </a:solidFill>
                <a:latin typeface="Segoe UI" panose="020B0502040204020203" pitchFamily="34" charset="0"/>
                <a:cs typeface="Segoe UI" panose="020B0502040204020203" pitchFamily="34" charset="0"/>
              </a:rPr>
              <a:t>Most people credit lines are between 6 and 12.</a:t>
            </a:r>
          </a:p>
          <a:p>
            <a:pPr algn="l"/>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608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9614761" cy="640080"/>
          </a:xfrm>
        </p:spPr>
        <p:txBody>
          <a:bodyPr>
            <a:noAutofit/>
          </a:bodyPr>
          <a:lstStyle/>
          <a:p>
            <a:pPr algn="l"/>
            <a:r>
              <a:rPr lang="en-MY" dirty="0">
                <a:latin typeface="Segoe UI Light" panose="020B0502040204020203" pitchFamily="34" charset="0"/>
                <a:cs typeface="Segoe UI Light" panose="020B0502040204020203" pitchFamily="34" charset="0"/>
              </a:rPr>
              <a:t>Common TAKE AWAYS on Dataset After Analysis (</a:t>
            </a:r>
            <a:r>
              <a:rPr lang="en-MY" dirty="0" err="1">
                <a:latin typeface="Segoe UI Light" panose="020B0502040204020203" pitchFamily="34" charset="0"/>
                <a:cs typeface="Segoe UI Light" panose="020B0502040204020203" pitchFamily="34" charset="0"/>
              </a:rPr>
              <a:t>Contd</a:t>
            </a:r>
            <a:r>
              <a:rPr lang="en-MY"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108121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mj-lt"/>
              <a:buAutoNum type="arabicPeriod" startAt="10"/>
            </a:pPr>
            <a:r>
              <a:rPr lang="en-US" sz="1600" dirty="0">
                <a:solidFill>
                  <a:prstClr val="black">
                    <a:lumMod val="75000"/>
                    <a:lumOff val="25000"/>
                  </a:prstClr>
                </a:solidFill>
                <a:latin typeface="Segoe UI" panose="020B0502040204020203" pitchFamily="34" charset="0"/>
                <a:cs typeface="Segoe UI" panose="020B0502040204020203" pitchFamily="34" charset="0"/>
              </a:rPr>
              <a:t>Most of the people has zero derogatory public records.</a:t>
            </a:r>
          </a:p>
          <a:p>
            <a:pPr marL="800100" lvl="1" indent="-342900">
              <a:buFont typeface="+mj-lt"/>
              <a:buAutoNum type="arabicPeriod" startAt="10"/>
            </a:pPr>
            <a:r>
              <a:rPr lang="en-US" sz="1600" dirty="0">
                <a:solidFill>
                  <a:prstClr val="black">
                    <a:lumMod val="75000"/>
                    <a:lumOff val="25000"/>
                  </a:prstClr>
                </a:solidFill>
                <a:latin typeface="Segoe UI" panose="020B0502040204020203" pitchFamily="34" charset="0"/>
                <a:cs typeface="Segoe UI" panose="020B0502040204020203" pitchFamily="34" charset="0"/>
              </a:rPr>
              <a:t>Most people paying interest rate between 677 to 2800.</a:t>
            </a:r>
          </a:p>
          <a:p>
            <a:pPr marL="800100" lvl="1" indent="-342900">
              <a:buFont typeface="+mj-lt"/>
              <a:buAutoNum type="arabicPeriod" startAt="10"/>
            </a:pPr>
            <a:r>
              <a:rPr lang="en-US" sz="1600" dirty="0">
                <a:solidFill>
                  <a:prstClr val="black">
                    <a:lumMod val="75000"/>
                    <a:lumOff val="25000"/>
                  </a:prstClr>
                </a:solidFill>
                <a:latin typeface="Segoe UI" panose="020B0502040204020203" pitchFamily="34" charset="0"/>
                <a:cs typeface="Segoe UI" panose="020B0502040204020203" pitchFamily="34" charset="0"/>
              </a:rPr>
              <a:t>Grade B customers has taken more loans. Grade A is next taken more loans</a:t>
            </a:r>
          </a:p>
          <a:p>
            <a:pPr marL="800100" lvl="1" indent="-342900">
              <a:buFont typeface="+mj-lt"/>
              <a:buAutoNum type="arabicPeriod" startAt="10"/>
            </a:pPr>
            <a:r>
              <a:rPr lang="en-US" sz="1600" dirty="0">
                <a:solidFill>
                  <a:prstClr val="black">
                    <a:lumMod val="75000"/>
                    <a:lumOff val="25000"/>
                  </a:prstClr>
                </a:solidFill>
                <a:latin typeface="Segoe UI" panose="020B0502040204020203" pitchFamily="34" charset="0"/>
                <a:cs typeface="Segoe UI" panose="020B0502040204020203" pitchFamily="34" charset="0"/>
              </a:rPr>
              <a:t>Customers who are in RENT and MORTGAGE the home have took more loans</a:t>
            </a:r>
          </a:p>
          <a:p>
            <a:pPr marL="800100" lvl="1" indent="-342900">
              <a:buFont typeface="+mj-lt"/>
              <a:buAutoNum type="arabicPeriod" startAt="10"/>
            </a:pPr>
            <a:r>
              <a:rPr lang="en-US" sz="1600" dirty="0">
                <a:solidFill>
                  <a:prstClr val="black">
                    <a:lumMod val="75000"/>
                    <a:lumOff val="25000"/>
                  </a:prstClr>
                </a:solidFill>
                <a:latin typeface="Segoe UI" panose="020B0502040204020203" pitchFamily="34" charset="0"/>
                <a:cs typeface="Segoe UI" panose="020B0502040204020203" pitchFamily="34" charset="0"/>
              </a:rPr>
              <a:t>Most customers took loan for debt consolidation</a:t>
            </a:r>
          </a:p>
          <a:p>
            <a:pPr algn="l"/>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3496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7437619" cy="640080"/>
          </a:xfrm>
        </p:spPr>
        <p:txBody>
          <a:bodyPr>
            <a:noAutofit/>
          </a:bodyPr>
          <a:lstStyle/>
          <a:p>
            <a:pPr algn="l"/>
            <a:r>
              <a:rPr lang="en-MY" dirty="0">
                <a:latin typeface="Segoe UI Light" panose="020B0502040204020203" pitchFamily="34" charset="0"/>
                <a:cs typeface="Segoe UI Light" panose="020B0502040204020203" pitchFamily="34" charset="0"/>
              </a:rPr>
              <a:t>Predict Defaulters using EDA Analysis </a:t>
            </a:r>
          </a:p>
        </p:txBody>
      </p:sp>
      <p:sp>
        <p:nvSpPr>
          <p:cNvPr id="38" name="Content Placeholder 17"/>
          <p:cNvSpPr txBox="1">
            <a:spLocks/>
          </p:cNvSpPr>
          <p:nvPr/>
        </p:nvSpPr>
        <p:spPr>
          <a:xfrm>
            <a:off x="541610" y="1524708"/>
            <a:ext cx="64579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term is higher than there are a chances that customer might become as defaulter.</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Usually, people pick the higher term because of heavy loans. Since the interest rate or EMI is more on monthly basis for higher loans, customers couldn’t be able to pay the loan EMI and become a defaulters</a:t>
            </a:r>
          </a:p>
        </p:txBody>
      </p:sp>
      <p:pic>
        <p:nvPicPr>
          <p:cNvPr id="5" name="Picture 4">
            <a:extLst>
              <a:ext uri="{FF2B5EF4-FFF2-40B4-BE49-F238E27FC236}">
                <a16:creationId xmlns:a16="http://schemas.microsoft.com/office/drawing/2014/main" id="{0E19AF64-4212-3EC5-9F7D-81EF5566E174}"/>
              </a:ext>
            </a:extLst>
          </p:cNvPr>
          <p:cNvPicPr>
            <a:picLocks noChangeAspect="1"/>
          </p:cNvPicPr>
          <p:nvPr/>
        </p:nvPicPr>
        <p:blipFill>
          <a:blip r:embed="rId2"/>
          <a:stretch>
            <a:fillRect/>
          </a:stretch>
        </p:blipFill>
        <p:spPr>
          <a:xfrm>
            <a:off x="7675901" y="1524708"/>
            <a:ext cx="3556729" cy="2561582"/>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pic>
        <p:nvPicPr>
          <p:cNvPr id="6" name="Picture 5">
            <a:extLst>
              <a:ext uri="{FF2B5EF4-FFF2-40B4-BE49-F238E27FC236}">
                <a16:creationId xmlns:a16="http://schemas.microsoft.com/office/drawing/2014/main" id="{E44C64C2-99F2-F288-C16C-10430E3195F8}"/>
              </a:ext>
            </a:extLst>
          </p:cNvPr>
          <p:cNvPicPr>
            <a:picLocks noChangeAspect="1"/>
          </p:cNvPicPr>
          <p:nvPr/>
        </p:nvPicPr>
        <p:blipFill>
          <a:blip r:embed="rId3"/>
          <a:stretch>
            <a:fillRect/>
          </a:stretch>
        </p:blipFill>
        <p:spPr>
          <a:xfrm>
            <a:off x="734788" y="3690676"/>
            <a:ext cx="3650817" cy="2675725"/>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sp>
        <p:nvSpPr>
          <p:cNvPr id="7" name="Content Placeholder 17">
            <a:extLst>
              <a:ext uri="{FF2B5EF4-FFF2-40B4-BE49-F238E27FC236}">
                <a16:creationId xmlns:a16="http://schemas.microsoft.com/office/drawing/2014/main" id="{17F30C7B-1871-E7D5-D676-88A7295FDF4C}"/>
              </a:ext>
            </a:extLst>
          </p:cNvPr>
          <p:cNvSpPr txBox="1">
            <a:spLocks/>
          </p:cNvSpPr>
          <p:nvPr/>
        </p:nvSpPr>
        <p:spPr>
          <a:xfrm>
            <a:off x="4578783" y="4550894"/>
            <a:ext cx="6457904" cy="1730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interest rate is higher than there are a chances that customer might become as defaulter.</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People will take small or heavy loans. But if interest rates are higher then they couldn’t be able to clear the loan with in short time due to higher interest rates.</a:t>
            </a:r>
          </a:p>
        </p:txBody>
      </p:sp>
    </p:spTree>
    <p:extLst>
      <p:ext uri="{BB962C8B-B14F-4D97-AF65-F5344CB8AC3E}">
        <p14:creationId xmlns:p14="http://schemas.microsoft.com/office/powerpoint/2010/main" val="2665294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7437619" cy="640080"/>
          </a:xfrm>
        </p:spPr>
        <p:txBody>
          <a:bodyPr>
            <a:noAutofit/>
          </a:bodyPr>
          <a:lstStyle/>
          <a:p>
            <a:pPr algn="l"/>
            <a:r>
              <a:rPr lang="en-MY" dirty="0">
                <a:latin typeface="Segoe UI Light" panose="020B0502040204020203" pitchFamily="34" charset="0"/>
                <a:cs typeface="Segoe UI Light" panose="020B0502040204020203" pitchFamily="34" charset="0"/>
              </a:rPr>
              <a:t>Predict Defaulters using EDA Analysis </a:t>
            </a:r>
          </a:p>
        </p:txBody>
      </p:sp>
      <p:sp>
        <p:nvSpPr>
          <p:cNvPr id="38" name="Content Placeholder 17"/>
          <p:cNvSpPr txBox="1">
            <a:spLocks/>
          </p:cNvSpPr>
          <p:nvPr/>
        </p:nvSpPr>
        <p:spPr>
          <a:xfrm>
            <a:off x="541610" y="1524708"/>
            <a:ext cx="64579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loan amount is higher than there are a chances that customer might become as defaulter.</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Customers who opted for higher loan amount couldn’t be able to pay back due to loan amount is high or interest amount or term is higher.</a:t>
            </a:r>
          </a:p>
        </p:txBody>
      </p:sp>
      <p:sp>
        <p:nvSpPr>
          <p:cNvPr id="7" name="Content Placeholder 17">
            <a:extLst>
              <a:ext uri="{FF2B5EF4-FFF2-40B4-BE49-F238E27FC236}">
                <a16:creationId xmlns:a16="http://schemas.microsoft.com/office/drawing/2014/main" id="{17F30C7B-1871-E7D5-D676-88A7295FDF4C}"/>
              </a:ext>
            </a:extLst>
          </p:cNvPr>
          <p:cNvSpPr txBox="1">
            <a:spLocks/>
          </p:cNvSpPr>
          <p:nvPr/>
        </p:nvSpPr>
        <p:spPr>
          <a:xfrm>
            <a:off x="4578783" y="4550894"/>
            <a:ext cx="6457904" cy="1730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prstClr val="black">
                    <a:lumMod val="75000"/>
                    <a:lumOff val="25000"/>
                  </a:prstClr>
                </a:solidFill>
                <a:latin typeface="Segoe UI" panose="020B0502040204020203" pitchFamily="34" charset="0"/>
                <a:cs typeface="Segoe UI" panose="020B0502040204020203" pitchFamily="34" charset="0"/>
              </a:rPr>
              <a:t>Who ever done more Enquires in last 6 months, then the loan will get to defaulter.</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This might be more enquiries are related to get extension where people who cannot pay the money back or might be general enquires about the loan.</a:t>
            </a:r>
          </a:p>
        </p:txBody>
      </p:sp>
      <p:pic>
        <p:nvPicPr>
          <p:cNvPr id="3" name="Picture 2">
            <a:extLst>
              <a:ext uri="{FF2B5EF4-FFF2-40B4-BE49-F238E27FC236}">
                <a16:creationId xmlns:a16="http://schemas.microsoft.com/office/drawing/2014/main" id="{C730170C-D5B9-5D33-3600-32B1F4693E82}"/>
              </a:ext>
            </a:extLst>
          </p:cNvPr>
          <p:cNvPicPr>
            <a:picLocks noChangeAspect="1"/>
          </p:cNvPicPr>
          <p:nvPr/>
        </p:nvPicPr>
        <p:blipFill>
          <a:blip r:embed="rId2"/>
          <a:stretch>
            <a:fillRect/>
          </a:stretch>
        </p:blipFill>
        <p:spPr>
          <a:xfrm>
            <a:off x="7807735" y="1282119"/>
            <a:ext cx="3376206" cy="2408557"/>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pic>
        <p:nvPicPr>
          <p:cNvPr id="9" name="Picture 8">
            <a:extLst>
              <a:ext uri="{FF2B5EF4-FFF2-40B4-BE49-F238E27FC236}">
                <a16:creationId xmlns:a16="http://schemas.microsoft.com/office/drawing/2014/main" id="{334AD7F8-A4D2-4A31-0867-F7D67F412503}"/>
              </a:ext>
            </a:extLst>
          </p:cNvPr>
          <p:cNvPicPr>
            <a:picLocks noChangeAspect="1"/>
          </p:cNvPicPr>
          <p:nvPr/>
        </p:nvPicPr>
        <p:blipFill>
          <a:blip r:embed="rId3"/>
          <a:stretch>
            <a:fillRect/>
          </a:stretch>
        </p:blipFill>
        <p:spPr>
          <a:xfrm>
            <a:off x="702913" y="3638100"/>
            <a:ext cx="3471759" cy="2642957"/>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spTree>
    <p:extLst>
      <p:ext uri="{BB962C8B-B14F-4D97-AF65-F5344CB8AC3E}">
        <p14:creationId xmlns:p14="http://schemas.microsoft.com/office/powerpoint/2010/main" val="222796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91599"/>
            <a:ext cx="7437619" cy="640080"/>
          </a:xfrm>
        </p:spPr>
        <p:txBody>
          <a:bodyPr>
            <a:noAutofit/>
          </a:bodyPr>
          <a:lstStyle/>
          <a:p>
            <a:pPr algn="l"/>
            <a:r>
              <a:rPr lang="en-MY" dirty="0">
                <a:latin typeface="Segoe UI Light" panose="020B0502040204020203" pitchFamily="34" charset="0"/>
                <a:cs typeface="Segoe UI Light" panose="020B0502040204020203" pitchFamily="34" charset="0"/>
              </a:rPr>
              <a:t>Predict Defaulters using EDA Analysis </a:t>
            </a:r>
          </a:p>
        </p:txBody>
      </p:sp>
      <p:sp>
        <p:nvSpPr>
          <p:cNvPr id="38" name="Content Placeholder 17"/>
          <p:cNvSpPr txBox="1">
            <a:spLocks/>
          </p:cNvSpPr>
          <p:nvPr/>
        </p:nvSpPr>
        <p:spPr>
          <a:xfrm>
            <a:off x="541610" y="1524708"/>
            <a:ext cx="64579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If there are more number of recoveries on the loan then the customer will get to the defaulter list.</a:t>
            </a:r>
          </a:p>
          <a:p>
            <a:pPr algn="l"/>
            <a:r>
              <a:rPr lang="en-US" sz="1600" dirty="0">
                <a:solidFill>
                  <a:prstClr val="black">
                    <a:lumMod val="75000"/>
                    <a:lumOff val="25000"/>
                  </a:prstClr>
                </a:solidFill>
                <a:latin typeface="Segoe UI" panose="020B0502040204020203" pitchFamily="34" charset="0"/>
                <a:cs typeface="Segoe UI" panose="020B0502040204020203" pitchFamily="34" charset="0"/>
              </a:rPr>
              <a:t>Recoveries will happen when customers are not able to pay the amount against the loan</a:t>
            </a:r>
          </a:p>
        </p:txBody>
      </p:sp>
      <p:sp>
        <p:nvSpPr>
          <p:cNvPr id="7" name="Content Placeholder 17">
            <a:extLst>
              <a:ext uri="{FF2B5EF4-FFF2-40B4-BE49-F238E27FC236}">
                <a16:creationId xmlns:a16="http://schemas.microsoft.com/office/drawing/2014/main" id="{17F30C7B-1871-E7D5-D676-88A7295FDF4C}"/>
              </a:ext>
            </a:extLst>
          </p:cNvPr>
          <p:cNvSpPr txBox="1">
            <a:spLocks/>
          </p:cNvSpPr>
          <p:nvPr/>
        </p:nvSpPr>
        <p:spPr>
          <a:xfrm>
            <a:off x="4578783" y="4550894"/>
            <a:ext cx="6457904" cy="1730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prstClr val="black">
                    <a:lumMod val="75000"/>
                    <a:lumOff val="25000"/>
                  </a:prstClr>
                </a:solidFill>
                <a:latin typeface="Segoe UI" panose="020B0502040204020203" pitchFamily="34" charset="0"/>
                <a:cs typeface="Segoe UI" panose="020B0502040204020203" pitchFamily="34" charset="0"/>
              </a:rPr>
              <a:t>Grade B and C customers are prone to the defaulters.</a:t>
            </a:r>
          </a:p>
          <a:p>
            <a:r>
              <a:rPr lang="en-US" sz="1600" dirty="0">
                <a:solidFill>
                  <a:prstClr val="black">
                    <a:lumMod val="75000"/>
                    <a:lumOff val="25000"/>
                  </a:prstClr>
                </a:solidFill>
                <a:latin typeface="Segoe UI" panose="020B0502040204020203" pitchFamily="34" charset="0"/>
                <a:cs typeface="Segoe UI" panose="020B0502040204020203" pitchFamily="34" charset="0"/>
              </a:rPr>
              <a:t>Finance company should be careful when issuing the loans to Grade B and C customers</a:t>
            </a:r>
          </a:p>
        </p:txBody>
      </p:sp>
      <p:pic>
        <p:nvPicPr>
          <p:cNvPr id="4" name="Picture 3">
            <a:extLst>
              <a:ext uri="{FF2B5EF4-FFF2-40B4-BE49-F238E27FC236}">
                <a16:creationId xmlns:a16="http://schemas.microsoft.com/office/drawing/2014/main" id="{C25F49DA-CBBE-F9D7-D8FC-9600A9531AFE}"/>
              </a:ext>
            </a:extLst>
          </p:cNvPr>
          <p:cNvPicPr>
            <a:picLocks noChangeAspect="1"/>
          </p:cNvPicPr>
          <p:nvPr/>
        </p:nvPicPr>
        <p:blipFill>
          <a:blip r:embed="rId2"/>
          <a:stretch>
            <a:fillRect/>
          </a:stretch>
        </p:blipFill>
        <p:spPr>
          <a:xfrm>
            <a:off x="7519937" y="1349828"/>
            <a:ext cx="3350940" cy="2438949"/>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pic>
        <p:nvPicPr>
          <p:cNvPr id="6" name="Picture 5">
            <a:extLst>
              <a:ext uri="{FF2B5EF4-FFF2-40B4-BE49-F238E27FC236}">
                <a16:creationId xmlns:a16="http://schemas.microsoft.com/office/drawing/2014/main" id="{1B2310E9-8EB1-F694-D349-41124A2072E1}"/>
              </a:ext>
            </a:extLst>
          </p:cNvPr>
          <p:cNvPicPr>
            <a:picLocks noChangeAspect="1"/>
          </p:cNvPicPr>
          <p:nvPr/>
        </p:nvPicPr>
        <p:blipFill>
          <a:blip r:embed="rId3"/>
          <a:stretch>
            <a:fillRect/>
          </a:stretch>
        </p:blipFill>
        <p:spPr>
          <a:xfrm>
            <a:off x="541610" y="3719394"/>
            <a:ext cx="3823561" cy="2438949"/>
          </a:xfrm>
          <a:prstGeom prst="rect">
            <a:avLst/>
          </a:prstGeom>
          <a:effectLst>
            <a:glow rad="279400">
              <a:schemeClr val="accent1"/>
            </a:glow>
            <a:outerShdw dist="50800" dir="5400000" algn="ctr" rotWithShape="0">
              <a:srgbClr val="000000">
                <a:alpha val="0"/>
              </a:srgbClr>
            </a:outerShdw>
          </a:effectLst>
          <a:scene3d>
            <a:camera prst="orthographicFront">
              <a:rot lat="0" lon="300002" rev="0"/>
            </a:camera>
            <a:lightRig rig="chilly" dir="t"/>
          </a:scene3d>
          <a:sp3d prstMaterial="dkEdge">
            <a:bevelT/>
            <a:bevelB w="101600" prst="riblet"/>
          </a:sp3d>
        </p:spPr>
      </p:pic>
    </p:spTree>
    <p:extLst>
      <p:ext uri="{BB962C8B-B14F-4D97-AF65-F5344CB8AC3E}">
        <p14:creationId xmlns:p14="http://schemas.microsoft.com/office/powerpoint/2010/main" val="661023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{4B860CB1-D82D-498D-B3A4-65E615948412}tf10001108_win32</Template>
  <TotalTime>104</TotalTime>
  <Words>1018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Wingdings</vt:lpstr>
      <vt:lpstr>Custom</vt:lpstr>
      <vt:lpstr>Lending Club Case Study</vt:lpstr>
      <vt:lpstr>Problem Statement</vt:lpstr>
      <vt:lpstr>Business Objective</vt:lpstr>
      <vt:lpstr>Exploratory Data Analysis (EDA) Approach</vt:lpstr>
      <vt:lpstr>Common TAKE AWAYS on Dataset After Analysis</vt:lpstr>
      <vt:lpstr>Common TAKE AWAYS on Dataset After Analysis (Contd…)</vt:lpstr>
      <vt:lpstr>Predict Defaulters using EDA Analysis </vt:lpstr>
      <vt:lpstr>Predict Defaulters using EDA Analysis </vt:lpstr>
      <vt:lpstr>Predict Defaulters using EDA Analysis </vt:lpstr>
      <vt:lpstr>Predict Defaulters using EDA Analysis </vt:lpstr>
      <vt:lpstr>Predict Defaulters using EDA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Avi Yallapalli</dc:creator>
  <cp:keywords/>
  <cp:lastModifiedBy>Avi Yallapalli</cp:lastModifiedBy>
  <cp:revision>14</cp:revision>
  <dcterms:created xsi:type="dcterms:W3CDTF">2024-04-11T09:53:40Z</dcterms:created>
  <dcterms:modified xsi:type="dcterms:W3CDTF">2024-04-11T11:44:19Z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