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2.png" ContentType="image/png"/>
  <Override PartName="/ppt/media/image15.jpeg" ContentType="image/jpeg"/>
  <Override PartName="/ppt/media/image14.jpeg" ContentType="image/jpeg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6.jpeg" ContentType="image/jpeg"/>
  <Override PartName="/ppt/media/image13.png" ContentType="image/png"/>
  <Override PartName="/ppt/media/image9.jpeg" ContentType="image/jpeg"/>
  <Override PartName="/ppt/media/image11.jpeg" ContentType="image/jpeg"/>
  <Override PartName="/ppt/media/image7.jpeg" ContentType="image/jpeg"/>
  <Override PartName="/ppt/media/image10.jpeg" ContentType="image/jpeg"/>
  <Override PartName="/ppt/media/image5.png" ContentType="image/png"/>
  <Override PartName="/ppt/media/image8.jpeg" ContentType="image/jpeg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e3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5825880" y="3525480"/>
            <a:ext cx="540000" cy="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9787320" y="4226760"/>
            <a:ext cx="1538640" cy="1542240"/>
            <a:chOff x="9787320" y="4226760"/>
            <a:chExt cx="1538640" cy="1542240"/>
          </a:xfrm>
        </p:grpSpPr>
        <p:grpSp>
          <p:nvGrpSpPr>
            <p:cNvPr id="2" name="Group 3"/>
            <p:cNvGrpSpPr/>
            <p:nvPr/>
          </p:nvGrpSpPr>
          <p:grpSpPr>
            <a:xfrm>
              <a:off x="9875880" y="4226760"/>
              <a:ext cx="1450080" cy="1450440"/>
              <a:chOff x="9875880" y="4226760"/>
              <a:chExt cx="1450080" cy="1450440"/>
            </a:xfrm>
          </p:grpSpPr>
          <p:sp>
            <p:nvSpPr>
              <p:cNvPr id="3" name="CustomShape 4"/>
              <p:cNvSpPr/>
              <p:nvPr/>
            </p:nvSpPr>
            <p:spPr>
              <a:xfrm rot="2700000">
                <a:off x="10330560" y="4131360"/>
                <a:ext cx="318240" cy="1418400"/>
              </a:xfrm>
              <a:custGeom>
                <a:avLst/>
                <a:gdLst/>
                <a:ahLst/>
                <a:rect l="l" t="t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" name="CustomShape 5"/>
              <p:cNvSpPr/>
              <p:nvPr/>
            </p:nvSpPr>
            <p:spPr>
              <a:xfrm rot="2700000">
                <a:off x="10556640" y="4355280"/>
                <a:ext cx="313560" cy="1418400"/>
              </a:xfrm>
              <a:custGeom>
                <a:avLst/>
                <a:gdLst/>
                <a:ahLst/>
                <a:rect l="l" t="t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27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" name="Line 6"/>
            <p:cNvSpPr/>
            <p:nvPr/>
          </p:nvSpPr>
          <p:spPr>
            <a:xfrm flipV="1">
              <a:off x="9787320" y="4452480"/>
              <a:ext cx="1316520" cy="1316520"/>
            </a:xfrm>
            <a:prstGeom prst="line">
              <a:avLst/>
            </a:prstGeom>
            <a:ln w="126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480" cy="111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e3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hyperlink" Target="mailto:nikolaev.iad@phystech.edu" TargetMode="External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e3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4875840" y="1080000"/>
            <a:ext cx="6306480" cy="218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91000"/>
          </a:bodyPr>
          <a:p>
            <a:pPr algn="ctr">
              <a:lnSpc>
                <a:spcPct val="90000"/>
              </a:lnSpc>
            </a:pPr>
            <a:br/>
            <a:r>
              <a:rPr b="0" lang="en-US" sz="3700" spc="-1" strike="noStrike">
                <a:solidFill>
                  <a:srgbClr val="000000"/>
                </a:solidFill>
                <a:latin typeface="Goudy Old Style"/>
              </a:rPr>
              <a:t>Разбор работы</a:t>
            </a:r>
            <a:br/>
            <a:r>
              <a:rPr b="0" lang="en-US" sz="3700" spc="-1" strike="noStrike">
                <a:solidFill>
                  <a:srgbClr val="000000"/>
                </a:solidFill>
                <a:latin typeface="Goudy Old Style"/>
              </a:rPr>
              <a:t>"Color Correction Using Root-Polynomial Regression"</a:t>
            </a:r>
            <a:endParaRPr b="0" lang="en-US" sz="37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875840" y="4068000"/>
            <a:ext cx="6306480" cy="17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2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46" strike="noStrike">
                <a:solidFill>
                  <a:srgbClr val="000000"/>
                </a:solidFill>
                <a:latin typeface="Avenir Next LT Pro"/>
              </a:rPr>
              <a:t>Докладчик: Николаев Ярослав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2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46" strike="noStrike">
                <a:solidFill>
                  <a:srgbClr val="000000"/>
                </a:solidFill>
                <a:latin typeface="Avenir Next LT Pro"/>
              </a:rPr>
              <a:t>24.04.2023 </a:t>
            </a:r>
            <a:br/>
            <a:endParaRPr b="0" lang="en-US" sz="2400" spc="-1" strike="noStrike">
              <a:latin typeface="Arial"/>
            </a:endParaRPr>
          </a:p>
        </p:txBody>
      </p:sp>
      <p:pic>
        <p:nvPicPr>
          <p:cNvPr id="85" name="Picture 3" descr=""/>
          <p:cNvPicPr/>
          <p:nvPr/>
        </p:nvPicPr>
        <p:blipFill>
          <a:blip r:embed="rId1"/>
          <a:srcRect l="34820" t="0" r="44049" b="0"/>
          <a:stretch/>
        </p:blipFill>
        <p:spPr>
          <a:xfrm>
            <a:off x="0" y="0"/>
            <a:ext cx="3863160" cy="6857280"/>
          </a:xfrm>
          <a:prstGeom prst="rect">
            <a:avLst/>
          </a:prstGeom>
          <a:ln>
            <a:noFill/>
          </a:ln>
        </p:spPr>
      </p:pic>
      <p:sp>
        <p:nvSpPr>
          <p:cNvPr id="86" name="Line 4"/>
          <p:cNvSpPr/>
          <p:nvPr/>
        </p:nvSpPr>
        <p:spPr>
          <a:xfrm>
            <a:off x="7759440" y="3690720"/>
            <a:ext cx="540000" cy="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5"/>
          <p:cNvSpPr/>
          <p:nvPr/>
        </p:nvSpPr>
        <p:spPr>
          <a:xfrm>
            <a:off x="4334400" y="6401880"/>
            <a:ext cx="623016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en-US" sz="1000" spc="296" strike="noStrike" cap="all">
                <a:solidFill>
                  <a:srgbClr val="000000"/>
                </a:solidFill>
                <a:latin typeface="Goudy Old Style"/>
              </a:rPr>
              <a:t>https://ieeexplore.ieee.org/document/7047834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8" name="CustomShape 6"/>
          <p:cNvSpPr/>
          <p:nvPr/>
        </p:nvSpPr>
        <p:spPr>
          <a:xfrm>
            <a:off x="-2520" y="6407280"/>
            <a:ext cx="7377840" cy="7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5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7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10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7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e3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2"/>
          <p:cNvSpPr/>
          <p:nvPr/>
        </p:nvSpPr>
        <p:spPr>
          <a:xfrm>
            <a:off x="4869000" y="395280"/>
            <a:ext cx="6317280" cy="11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Goudy Old Style"/>
              </a:rPr>
              <a:t>Задача цветокоррекции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2" name="Line 3"/>
          <p:cNvSpPr/>
          <p:nvPr/>
        </p:nvSpPr>
        <p:spPr>
          <a:xfrm>
            <a:off x="7757640" y="1964520"/>
            <a:ext cx="540000" cy="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4"/>
          <p:cNvSpPr/>
          <p:nvPr/>
        </p:nvSpPr>
        <p:spPr>
          <a:xfrm>
            <a:off x="4879440" y="2053080"/>
            <a:ext cx="6317280" cy="336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46" strike="noStrike">
                <a:solidFill>
                  <a:srgbClr val="000000"/>
                </a:solidFill>
                <a:latin typeface="Avenir Next LT Pro"/>
              </a:rPr>
              <a:t>Сравнение методов PCC и RPCC на примере регрессии второй степени.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144" name="Table 5"/>
          <p:cNvGraphicFramePr/>
          <p:nvPr/>
        </p:nvGraphicFramePr>
        <p:xfrm>
          <a:off x="4163760" y="3348360"/>
          <a:ext cx="2105280" cy="356760"/>
        </p:xfrm>
        <a:graphic>
          <a:graphicData uri="http://schemas.openxmlformats.org/drawingml/2006/table">
            <a:tbl>
              <a:tblPr/>
              <a:tblGrid>
                <a:gridCol w="701640"/>
                <a:gridCol w="701640"/>
                <a:gridCol w="702360"/>
              </a:tblGrid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Avenir Next LT Pro"/>
                        </a:rPr>
                        <a:t>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7e3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Avenir Next LT Pro"/>
                        </a:rPr>
                        <a:t>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7e3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Avenir Next LT Pro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7e3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Table 6"/>
          <p:cNvGraphicFramePr/>
          <p:nvPr/>
        </p:nvGraphicFramePr>
        <p:xfrm>
          <a:off x="7211880" y="3348360"/>
          <a:ext cx="4666680" cy="622080"/>
        </p:xfrm>
        <a:graphic>
          <a:graphicData uri="http://schemas.openxmlformats.org/drawingml/2006/table">
            <a:tbl>
              <a:tblPr/>
              <a:tblGrid>
                <a:gridCol w="518400"/>
                <a:gridCol w="518400"/>
                <a:gridCol w="518400"/>
                <a:gridCol w="518400"/>
                <a:gridCol w="518400"/>
                <a:gridCol w="518400"/>
                <a:gridCol w="518400"/>
                <a:gridCol w="518400"/>
                <a:gridCol w="519840"/>
              </a:tblGrid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Avenir Next LT Pro"/>
                        </a:rPr>
                        <a:t>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7e3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Avenir Next LT Pro"/>
                        </a:rPr>
                        <a:t>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7e3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Avenir Next LT Pro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7e3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Avenir Next LT Pro"/>
                        </a:rPr>
                        <a:t>R</a:t>
                      </a:r>
                      <a:r>
                        <a:rPr b="0" lang="ru-RU" sz="1800" spc="-1" strike="noStrike">
                          <a:solidFill>
                            <a:srgbClr val="ffffff"/>
                          </a:solidFill>
                          <a:latin typeface="Avenir Next LT Pro"/>
                        </a:rPr>
                        <a:t>²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7e3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Avenir Next LT Pro"/>
                        </a:rPr>
                        <a:t>G</a:t>
                      </a:r>
                      <a:r>
                        <a:rPr b="0" lang="ru-RU" sz="1800" spc="-1" strike="noStrike">
                          <a:solidFill>
                            <a:srgbClr val="ffffff"/>
                          </a:solidFill>
                          <a:latin typeface="Avenir Next LT Pro"/>
                        </a:rPr>
                        <a:t>²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7e3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Avenir Next LT Pro"/>
                        </a:rPr>
                        <a:t>B</a:t>
                      </a:r>
                      <a:r>
                        <a:rPr b="0" lang="ru-RU" sz="1800" spc="-1" strike="noStrike">
                          <a:solidFill>
                            <a:srgbClr val="ffffff"/>
                          </a:solidFill>
                          <a:latin typeface="Avenir Next LT Pro"/>
                        </a:rPr>
                        <a:t>²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7e3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Avenir Next LT Pro"/>
                        </a:rPr>
                        <a:t>RG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7e3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Avenir Next LT Pro"/>
                        </a:rPr>
                        <a:t>GB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7e3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Avenir Next LT Pro"/>
                        </a:rPr>
                        <a:t>RB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7e37"/>
                    </a:solidFill>
                  </a:tcPr>
                </a:tc>
              </a:tr>
            </a:tbl>
          </a:graphicData>
        </a:graphic>
      </p:graphicFrame>
      <p:sp>
        <p:nvSpPr>
          <p:cNvPr id="146" name="CustomShape 7"/>
          <p:cNvSpPr/>
          <p:nvPr/>
        </p:nvSpPr>
        <p:spPr>
          <a:xfrm>
            <a:off x="6397200" y="3398040"/>
            <a:ext cx="606960" cy="2361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8"/>
          <p:cNvSpPr/>
          <p:nvPr/>
        </p:nvSpPr>
        <p:spPr>
          <a:xfrm>
            <a:off x="4153680" y="4094280"/>
            <a:ext cx="7670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Пример полиномиального расширения откликов камеры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48" name="Table 9"/>
          <p:cNvGraphicFramePr/>
          <p:nvPr/>
        </p:nvGraphicFramePr>
        <p:xfrm>
          <a:off x="4196520" y="4995000"/>
          <a:ext cx="2105280" cy="365760"/>
        </p:xfrm>
        <a:graphic>
          <a:graphicData uri="http://schemas.openxmlformats.org/drawingml/2006/table">
            <a:tbl>
              <a:tblPr/>
              <a:tblGrid>
                <a:gridCol w="701640"/>
                <a:gridCol w="701640"/>
                <a:gridCol w="702360"/>
              </a:tblGrid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Avenir Next LT Pro"/>
                        </a:rPr>
                        <a:t>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7e3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Avenir Next LT Pro"/>
                        </a:rPr>
                        <a:t>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7e3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Avenir Next LT Pro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7e37"/>
                    </a:solidFill>
                  </a:tcPr>
                </a:tc>
              </a:tr>
            </a:tbl>
          </a:graphicData>
        </a:graphic>
      </p:graphicFrame>
      <p:sp>
        <p:nvSpPr>
          <p:cNvPr id="149" name="CustomShape 10"/>
          <p:cNvSpPr/>
          <p:nvPr/>
        </p:nvSpPr>
        <p:spPr>
          <a:xfrm>
            <a:off x="6433560" y="5067000"/>
            <a:ext cx="606960" cy="2361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50" name="Table 11"/>
          <p:cNvGraphicFramePr/>
          <p:nvPr/>
        </p:nvGraphicFramePr>
        <p:xfrm>
          <a:off x="7238880" y="4885560"/>
          <a:ext cx="4705200" cy="640080"/>
        </p:xfrm>
        <a:graphic>
          <a:graphicData uri="http://schemas.openxmlformats.org/drawingml/2006/table">
            <a:tbl>
              <a:tblPr/>
              <a:tblGrid>
                <a:gridCol w="784080"/>
                <a:gridCol w="784080"/>
                <a:gridCol w="784080"/>
                <a:gridCol w="784080"/>
                <a:gridCol w="784080"/>
                <a:gridCol w="785160"/>
              </a:tblGrid>
              <a:tr h="640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Avenir Next LT Pro"/>
                        </a:rPr>
                        <a:t>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7e3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Avenir Next LT Pro"/>
                        </a:rPr>
                        <a:t>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7e3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Avenir Next LT Pro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7e3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ffffff"/>
                          </a:solidFill>
                          <a:latin typeface="Avenir Next LT Pro"/>
                        </a:rPr>
                        <a:t>√</a:t>
                      </a: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Avenir Next LT Pro"/>
                        </a:rPr>
                        <a:t>(RG)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7e3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ffffff"/>
                          </a:solidFill>
                          <a:latin typeface="Avenir Next LT Pro"/>
                        </a:rPr>
                        <a:t>√</a:t>
                      </a: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Avenir Next LT Pro"/>
                        </a:rPr>
                        <a:t>(GB)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7e3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ffffff"/>
                          </a:solidFill>
                          <a:latin typeface="Avenir Next LT Pro"/>
                        </a:rPr>
                        <a:t>√</a:t>
                      </a: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Avenir Next LT Pro"/>
                        </a:rPr>
                        <a:t>(RB)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67e37"/>
                    </a:solidFill>
                  </a:tcPr>
                </a:tc>
              </a:tr>
            </a:tbl>
          </a:graphicData>
        </a:graphic>
      </p:graphicFrame>
      <p:sp>
        <p:nvSpPr>
          <p:cNvPr id="151" name="CustomShape 12"/>
          <p:cNvSpPr/>
          <p:nvPr/>
        </p:nvSpPr>
        <p:spPr>
          <a:xfrm>
            <a:off x="4316400" y="5852160"/>
            <a:ext cx="7570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Пример расширения откликов в случае RPCC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2" name="Picture 4" descr="Цветовая диаграмма с подписями"/>
          <p:cNvPicPr/>
          <p:nvPr/>
        </p:nvPicPr>
        <p:blipFill>
          <a:blip r:embed="rId1"/>
          <a:srcRect l="37603" t="0" r="24844" b="-3"/>
          <a:stretch/>
        </p:blipFill>
        <p:spPr>
          <a:xfrm>
            <a:off x="0" y="0"/>
            <a:ext cx="3863160" cy="6857280"/>
          </a:xfrm>
          <a:prstGeom prst="rect">
            <a:avLst/>
          </a:prstGeom>
          <a:ln>
            <a:noFill/>
          </a:ln>
        </p:spPr>
      </p:pic>
      <p:sp>
        <p:nvSpPr>
          <p:cNvPr id="153" name="CustomShape 13"/>
          <p:cNvSpPr/>
          <p:nvPr/>
        </p:nvSpPr>
        <p:spPr>
          <a:xfrm>
            <a:off x="-3960" y="6346080"/>
            <a:ext cx="274248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withEffect" fill="hold" presetClass="entr" presetID="10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4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e3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2600" y="-1645560"/>
            <a:ext cx="12191400" cy="6857280"/>
          </a:xfrm>
          <a:prstGeom prst="rect">
            <a:avLst/>
          </a:prstGeom>
          <a:solidFill>
            <a:schemeClr val="bg2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RPCC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-1828800" y="457200"/>
            <a:ext cx="9342360" cy="23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Goudy Old Style"/>
              </a:rPr>
              <a:t>Анализ качества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6" name="Line 3"/>
          <p:cNvSpPr/>
          <p:nvPr/>
        </p:nvSpPr>
        <p:spPr>
          <a:xfrm>
            <a:off x="4984560" y="1421280"/>
            <a:ext cx="0" cy="54000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4"/>
          <p:cNvSpPr/>
          <p:nvPr/>
        </p:nvSpPr>
        <p:spPr>
          <a:xfrm>
            <a:off x="5543640" y="450000"/>
            <a:ext cx="6106680" cy="24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5"/>
          <p:cNvSpPr/>
          <p:nvPr/>
        </p:nvSpPr>
        <p:spPr>
          <a:xfrm>
            <a:off x="0" y="3429000"/>
            <a:ext cx="12191400" cy="3428280"/>
          </a:xfrm>
          <a:prstGeom prst="rect">
            <a:avLst/>
          </a:prstGeom>
          <a:solidFill>
            <a:schemeClr val="bg2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9" name="Рисунок 6" descr="Изображение выглядит как стол&#10;&#10;Автоматически созданное описание"/>
          <p:cNvPicPr/>
          <p:nvPr/>
        </p:nvPicPr>
        <p:blipFill>
          <a:blip r:embed="rId1"/>
          <a:stretch/>
        </p:blipFill>
        <p:spPr>
          <a:xfrm>
            <a:off x="-3960" y="2622240"/>
            <a:ext cx="6103440" cy="4177800"/>
          </a:xfrm>
          <a:prstGeom prst="rect">
            <a:avLst/>
          </a:prstGeom>
          <a:ln>
            <a:noFill/>
          </a:ln>
        </p:spPr>
      </p:pic>
      <p:pic>
        <p:nvPicPr>
          <p:cNvPr id="160" name="Рисунок 7" descr="Изображение выглядит как стол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6099840" y="2622240"/>
            <a:ext cx="6104160" cy="4177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e3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Line 1"/>
          <p:cNvSpPr/>
          <p:nvPr/>
        </p:nvSpPr>
        <p:spPr>
          <a:xfrm>
            <a:off x="5825880" y="3525480"/>
            <a:ext cx="540000" cy="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2" name="Group 2"/>
          <p:cNvGrpSpPr/>
          <p:nvPr/>
        </p:nvGrpSpPr>
        <p:grpSpPr>
          <a:xfrm>
            <a:off x="9787320" y="4226760"/>
            <a:ext cx="1538640" cy="1542240"/>
            <a:chOff x="9787320" y="4226760"/>
            <a:chExt cx="1538640" cy="1542240"/>
          </a:xfrm>
        </p:grpSpPr>
        <p:grpSp>
          <p:nvGrpSpPr>
            <p:cNvPr id="163" name="Group 3"/>
            <p:cNvGrpSpPr/>
            <p:nvPr/>
          </p:nvGrpSpPr>
          <p:grpSpPr>
            <a:xfrm>
              <a:off x="9875880" y="4226760"/>
              <a:ext cx="1450080" cy="1450440"/>
              <a:chOff x="9875880" y="4226760"/>
              <a:chExt cx="1450080" cy="1450440"/>
            </a:xfrm>
          </p:grpSpPr>
          <p:sp>
            <p:nvSpPr>
              <p:cNvPr id="164" name="CustomShape 4"/>
              <p:cNvSpPr/>
              <p:nvPr/>
            </p:nvSpPr>
            <p:spPr>
              <a:xfrm rot="2700000">
                <a:off x="10330560" y="4131360"/>
                <a:ext cx="318240" cy="1418400"/>
              </a:xfrm>
              <a:custGeom>
                <a:avLst/>
                <a:gdLst/>
                <a:ahLst/>
                <a:rect l="l" t="t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" name="CustomShape 5"/>
              <p:cNvSpPr/>
              <p:nvPr/>
            </p:nvSpPr>
            <p:spPr>
              <a:xfrm rot="2700000">
                <a:off x="10556640" y="4355280"/>
                <a:ext cx="313560" cy="1418400"/>
              </a:xfrm>
              <a:custGeom>
                <a:avLst/>
                <a:gdLst/>
                <a:ahLst/>
                <a:rect l="l" t="t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27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6" name="Line 6"/>
            <p:cNvSpPr/>
            <p:nvPr/>
          </p:nvSpPr>
          <p:spPr>
            <a:xfrm flipV="1">
              <a:off x="9787320" y="4452480"/>
              <a:ext cx="1316520" cy="1316520"/>
            </a:xfrm>
            <a:prstGeom prst="line">
              <a:avLst/>
            </a:prstGeom>
            <a:ln w="126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7" name="CustomShape 7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8"/>
          <p:cNvSpPr/>
          <p:nvPr/>
        </p:nvSpPr>
        <p:spPr>
          <a:xfrm>
            <a:off x="2096640" y="1236600"/>
            <a:ext cx="7976880" cy="20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89000"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Goudy Old Style"/>
              </a:rPr>
              <a:t>Дополнительное исследование предложенного метода RPCC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69" name="CustomShape 9"/>
          <p:cNvSpPr/>
          <p:nvPr/>
        </p:nvSpPr>
        <p:spPr>
          <a:xfrm>
            <a:off x="3215880" y="3945600"/>
            <a:ext cx="5759280" cy="183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2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46" strike="noStrike">
                <a:solidFill>
                  <a:srgbClr val="000000"/>
                </a:solidFill>
                <a:latin typeface="Avenir Next LT Pro"/>
              </a:rPr>
              <a:t>Реализация RPCC. </a:t>
            </a:r>
            <a:br/>
            <a:r>
              <a:rPr b="0" lang="en-US" sz="2400" spc="46" strike="noStrike">
                <a:solidFill>
                  <a:srgbClr val="000000"/>
                </a:solidFill>
                <a:latin typeface="Avenir Next LT Pro"/>
              </a:rPr>
              <a:t>(См. репозиторий Github)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0" name="Line 10"/>
          <p:cNvSpPr/>
          <p:nvPr/>
        </p:nvSpPr>
        <p:spPr>
          <a:xfrm>
            <a:off x="5825880" y="3525480"/>
            <a:ext cx="540000" cy="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11"/>
          <p:cNvSpPr/>
          <p:nvPr/>
        </p:nvSpPr>
        <p:spPr>
          <a:xfrm>
            <a:off x="2754360" y="6357600"/>
            <a:ext cx="7273080" cy="46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af-ZA" sz="1000" spc="296" strike="noStrike" cap="all">
                <a:solidFill>
                  <a:srgbClr val="000000"/>
                </a:solidFill>
                <a:latin typeface="Goudy Old Style"/>
              </a:rPr>
              <a:t>https://github.com/yavnolib/root_polynomial_color_correction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e3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2"/>
          <p:cNvSpPr/>
          <p:nvPr/>
        </p:nvSpPr>
        <p:spPr>
          <a:xfrm>
            <a:off x="4869000" y="395280"/>
            <a:ext cx="6317280" cy="11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ru-RU" sz="2700" spc="-1" strike="noStrike">
                <a:solidFill>
                  <a:srgbClr val="000000"/>
                </a:solidFill>
                <a:latin typeface="Goudy Old Style"/>
                <a:ea typeface="Goudy Old Style"/>
              </a:rPr>
              <a:t>Анализ работы метода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174" name="Picture 4" descr="Цветовая диаграмма с подписями"/>
          <p:cNvPicPr/>
          <p:nvPr/>
        </p:nvPicPr>
        <p:blipFill>
          <a:blip r:embed="rId1"/>
          <a:srcRect l="37603" t="0" r="24844" b="-3"/>
          <a:stretch/>
        </p:blipFill>
        <p:spPr>
          <a:xfrm>
            <a:off x="0" y="0"/>
            <a:ext cx="3863160" cy="6857280"/>
          </a:xfrm>
          <a:prstGeom prst="rect">
            <a:avLst/>
          </a:prstGeom>
          <a:ln>
            <a:noFill/>
          </a:ln>
        </p:spPr>
      </p:pic>
      <p:sp>
        <p:nvSpPr>
          <p:cNvPr id="175" name="Line 3"/>
          <p:cNvSpPr/>
          <p:nvPr/>
        </p:nvSpPr>
        <p:spPr>
          <a:xfrm>
            <a:off x="7757640" y="1964520"/>
            <a:ext cx="540000" cy="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4"/>
          <p:cNvSpPr/>
          <p:nvPr/>
        </p:nvSpPr>
        <p:spPr>
          <a:xfrm>
            <a:off x="4869000" y="2413440"/>
            <a:ext cx="6317280" cy="336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59280" indent="-35856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</a:pPr>
            <a:r>
              <a:rPr b="0" lang="ru-RU" sz="2000" spc="46" strike="noStrike">
                <a:solidFill>
                  <a:srgbClr val="000000"/>
                </a:solidFill>
                <a:latin typeface="Avenir Next LT Pro"/>
              </a:rPr>
              <a:t>При полиномиальном расширении 1 степени представляет собой LCC</a:t>
            </a:r>
            <a:endParaRPr b="0" lang="en-US" sz="2000" spc="-1" strike="noStrike">
              <a:latin typeface="Arial"/>
            </a:endParaRPr>
          </a:p>
          <a:p>
            <a:pPr marL="359280" indent="-35856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</a:pPr>
            <a:r>
              <a:rPr b="0" lang="ru-RU" sz="2000" spc="46" strike="noStrike">
                <a:solidFill>
                  <a:srgbClr val="000000"/>
                </a:solidFill>
                <a:latin typeface="Avenir Next LT Pro"/>
              </a:rPr>
              <a:t>Проблема переобучения и чувствительности к шумам</a:t>
            </a:r>
            <a:endParaRPr b="0" lang="en-US" sz="2000" spc="-1" strike="noStrike">
              <a:latin typeface="Arial"/>
            </a:endParaRPr>
          </a:p>
          <a:p>
            <a:pPr marL="359280" indent="-35856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</a:pPr>
            <a:r>
              <a:rPr b="0" lang="ru-RU" sz="2000" spc="46" strike="noStrike">
                <a:solidFill>
                  <a:srgbClr val="000000"/>
                </a:solidFill>
                <a:latin typeface="Avenir Next LT Pro"/>
              </a:rPr>
              <a:t>"Агрессивен" на высоких степенях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2520" y="6404400"/>
            <a:ext cx="21322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989280" y="395280"/>
            <a:ext cx="10212480" cy="11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Goudy Old Style"/>
              </a:rPr>
              <a:t>Заключение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989280" y="1708200"/>
            <a:ext cx="4721760" cy="40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3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46" strike="noStrike">
                <a:solidFill>
                  <a:srgbClr val="000000"/>
                </a:solidFill>
                <a:latin typeface="Avenir Next LT Pro"/>
              </a:rPr>
              <a:t>Преимущества: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  <a:tabLst>
                <a:tab algn="l" pos="0"/>
              </a:tabLst>
            </a:pPr>
            <a:r>
              <a:rPr b="0" lang="ru-RU" sz="2000" spc="46" strike="noStrike">
                <a:solidFill>
                  <a:srgbClr val="000000"/>
                </a:solidFill>
                <a:latin typeface="Avenir Next LT Pro"/>
              </a:rPr>
              <a:t>Представляет собой улучшенную версию PCC =&gt; улучшенную версию LCC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  <a:tabLst>
                <a:tab algn="l" pos="0"/>
              </a:tabLst>
            </a:pPr>
            <a:r>
              <a:rPr b="0" lang="ru-RU" sz="2000" spc="46" strike="noStrike">
                <a:solidFill>
                  <a:srgbClr val="000000"/>
                </a:solidFill>
                <a:latin typeface="Avenir Next LT Pro"/>
              </a:rPr>
              <a:t>Доступна регулировка степени, что может помочь скорректировать любое изображение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  <a:tabLst>
                <a:tab algn="l" pos="0"/>
              </a:tabLst>
            </a:pPr>
            <a:r>
              <a:rPr b="0" lang="ru-RU" sz="2000" spc="46" strike="noStrike">
                <a:solidFill>
                  <a:srgbClr val="000000"/>
                </a:solidFill>
                <a:latin typeface="Avenir Next LT Pro"/>
              </a:rPr>
              <a:t>Независимость от экспозиции камеры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6744600" y="1703880"/>
            <a:ext cx="4721760" cy="40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46" strike="noStrike">
                <a:solidFill>
                  <a:srgbClr val="000000"/>
                </a:solidFill>
                <a:latin typeface="Avenir Next LT Pro"/>
                <a:ea typeface="DejaVu Sans"/>
              </a:rPr>
              <a:t>Недостатки: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  <a:tabLst>
                <a:tab algn="l" pos="0"/>
              </a:tabLst>
            </a:pPr>
            <a:r>
              <a:rPr b="0" lang="ru-RU" sz="2000" spc="46" strike="noStrike">
                <a:solidFill>
                  <a:srgbClr val="000000"/>
                </a:solidFill>
                <a:latin typeface="Avenir Next LT Pro"/>
                <a:ea typeface="DejaVu Sans"/>
              </a:rPr>
              <a:t>Метод чувствителен к шуму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  <a:tabLst>
                <a:tab algn="l" pos="0"/>
              </a:tabLst>
            </a:pPr>
            <a:r>
              <a:rPr b="0" lang="ru-RU" sz="2000" spc="46" strike="noStrike">
                <a:solidFill>
                  <a:srgbClr val="000000"/>
                </a:solidFill>
                <a:latin typeface="Avenir Next LT Pro"/>
                <a:ea typeface="DejaVu Sans"/>
              </a:rPr>
              <a:t>Возможно переобучение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  <a:tabLst>
                <a:tab algn="l" pos="0"/>
              </a:tabLst>
            </a:pPr>
            <a:r>
              <a:rPr b="0" lang="ru-RU" sz="2000" spc="46" strike="noStrike">
                <a:solidFill>
                  <a:srgbClr val="000000"/>
                </a:solidFill>
                <a:latin typeface="Avenir Next LT Pro"/>
                <a:ea typeface="DejaVu Sans"/>
              </a:rPr>
              <a:t>Агрессивен на высоких степенях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e3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2"/>
          <p:cNvSpPr/>
          <p:nvPr/>
        </p:nvSpPr>
        <p:spPr>
          <a:xfrm>
            <a:off x="4869000" y="395280"/>
            <a:ext cx="6317280" cy="11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Goudy Old Style"/>
              </a:rPr>
              <a:t>Контакты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83" name="Picture 4" descr=""/>
          <p:cNvPicPr/>
          <p:nvPr/>
        </p:nvPicPr>
        <p:blipFill>
          <a:blip r:embed="rId1"/>
          <a:srcRect l="34285" t="0" r="28106" b="0"/>
          <a:stretch/>
        </p:blipFill>
        <p:spPr>
          <a:xfrm>
            <a:off x="0" y="0"/>
            <a:ext cx="3863160" cy="6857280"/>
          </a:xfrm>
          <a:prstGeom prst="rect">
            <a:avLst/>
          </a:prstGeom>
          <a:ln>
            <a:noFill/>
          </a:ln>
        </p:spPr>
      </p:pic>
      <p:sp>
        <p:nvSpPr>
          <p:cNvPr id="184" name="Line 3"/>
          <p:cNvSpPr/>
          <p:nvPr/>
        </p:nvSpPr>
        <p:spPr>
          <a:xfrm>
            <a:off x="7757640" y="1964520"/>
            <a:ext cx="540000" cy="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4"/>
          <p:cNvSpPr/>
          <p:nvPr/>
        </p:nvSpPr>
        <p:spPr>
          <a:xfrm>
            <a:off x="4869000" y="2413440"/>
            <a:ext cx="6317280" cy="336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59280" indent="-35856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</a:pPr>
            <a:r>
              <a:rPr b="0" lang="ru-RU" sz="2000" spc="46" strike="noStrike">
                <a:solidFill>
                  <a:srgbClr val="000000"/>
                </a:solidFill>
                <a:latin typeface="Avenir Next LT Pro"/>
              </a:rPr>
              <a:t>vk.com/yarik_tat</a:t>
            </a:r>
            <a:endParaRPr b="0" lang="en-US" sz="2000" spc="-1" strike="noStrike">
              <a:latin typeface="Arial"/>
            </a:endParaRPr>
          </a:p>
          <a:p>
            <a:pPr marL="359280" indent="-35856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</a:pPr>
            <a:r>
              <a:rPr b="0" lang="ru-RU" sz="2000" spc="46" strike="noStrike" u="sng">
                <a:solidFill>
                  <a:srgbClr val="b57001"/>
                </a:solidFill>
                <a:uFillTx/>
                <a:latin typeface="Avenir Next LT Pro"/>
                <a:hlinkClick r:id="rId2"/>
              </a:rPr>
              <a:t>nikolaev.iad@phystech.edu</a:t>
            </a:r>
            <a:endParaRPr b="0" lang="en-US" sz="2000" spc="-1" strike="noStrike">
              <a:latin typeface="Arial"/>
            </a:endParaRPr>
          </a:p>
          <a:p>
            <a:pPr marL="359280" indent="-35856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</a:pPr>
            <a:r>
              <a:rPr b="0" lang="ru-RU" sz="2000" spc="46" strike="noStrike">
                <a:solidFill>
                  <a:srgbClr val="000000"/>
                </a:solidFill>
                <a:latin typeface="Avenir Next LT Pro"/>
              </a:rPr>
              <a:t>Tg: @behette_shashlykta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6" name="CustomShape 5"/>
          <p:cNvSpPr/>
          <p:nvPr/>
        </p:nvSpPr>
        <p:spPr>
          <a:xfrm>
            <a:off x="-2520" y="6345360"/>
            <a:ext cx="2763000" cy="7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ru-RU" sz="1800" spc="-1" strike="noStrike">
                <a:solidFill>
                  <a:srgbClr val="000000"/>
                </a:solidFill>
                <a:latin typeface="Avenir Next LT Pro"/>
                <a:ea typeface="Avenir Next LT Pro"/>
              </a:rPr>
              <a:t>Reading club IITP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e3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36000"/>
            <a:ext cx="12191400" cy="6857280"/>
          </a:xfrm>
          <a:prstGeom prst="rect">
            <a:avLst/>
          </a:prstGeom>
          <a:solidFill>
            <a:schemeClr val="bg2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4869000" y="395280"/>
            <a:ext cx="6317280" cy="11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Goudy Old Style"/>
              </a:rPr>
              <a:t>Содержание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1" name="Picture 4" descr="Лампочка на желтом фоне с нарисованными световыми лучами и шнуром"/>
          <p:cNvPicPr/>
          <p:nvPr/>
        </p:nvPicPr>
        <p:blipFill>
          <a:blip r:embed="rId1"/>
          <a:srcRect l="53830" t="0" r="11506" b="3"/>
          <a:stretch/>
        </p:blipFill>
        <p:spPr>
          <a:xfrm>
            <a:off x="0" y="0"/>
            <a:ext cx="3863160" cy="6857280"/>
          </a:xfrm>
          <a:prstGeom prst="rect">
            <a:avLst/>
          </a:prstGeom>
          <a:ln>
            <a:noFill/>
          </a:ln>
        </p:spPr>
      </p:pic>
      <p:sp>
        <p:nvSpPr>
          <p:cNvPr id="92" name="Line 3"/>
          <p:cNvSpPr/>
          <p:nvPr/>
        </p:nvSpPr>
        <p:spPr>
          <a:xfrm>
            <a:off x="7757640" y="1964520"/>
            <a:ext cx="540000" cy="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4"/>
          <p:cNvSpPr/>
          <p:nvPr/>
        </p:nvSpPr>
        <p:spPr>
          <a:xfrm>
            <a:off x="4869000" y="2259000"/>
            <a:ext cx="7057800" cy="39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456480">
              <a:lnSpc>
                <a:spcPct val="14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AutoNum type="arabicPeriod"/>
            </a:pPr>
            <a:r>
              <a:rPr b="0" lang="ru-RU" sz="900" spc="46" strike="noStrike">
                <a:solidFill>
                  <a:srgbClr val="000000"/>
                </a:solidFill>
                <a:latin typeface="Avenir Next LT Pro"/>
              </a:rPr>
              <a:t>Основные понятия, связанные с теорией цвета</a:t>
            </a:r>
            <a:endParaRPr b="0" lang="en-US" sz="900" spc="-1" strike="noStrike">
              <a:latin typeface="Arial"/>
            </a:endParaRPr>
          </a:p>
          <a:p>
            <a:pPr marL="457200" indent="-456480">
              <a:lnSpc>
                <a:spcPct val="14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AutoNum type="arabicPeriod"/>
            </a:pPr>
            <a:r>
              <a:rPr b="0" lang="ru-RU" sz="900" spc="46" strike="noStrike">
                <a:solidFill>
                  <a:srgbClr val="000000"/>
                </a:solidFill>
                <a:latin typeface="Avenir Next LT Pro"/>
              </a:rPr>
              <a:t>Задача цветокоррекции</a:t>
            </a:r>
            <a:endParaRPr b="0" lang="en-US" sz="900" spc="-1" strike="noStrike">
              <a:latin typeface="Arial"/>
            </a:endParaRPr>
          </a:p>
          <a:p>
            <a:pPr lvl="1" marL="702360" indent="-342360">
              <a:lnSpc>
                <a:spcPct val="140000"/>
              </a:lnSpc>
              <a:spcBef>
                <a:spcPts val="499"/>
              </a:spcBef>
              <a:buClr>
                <a:srgbClr val="8fa3a3"/>
              </a:buClr>
              <a:buFont typeface="Arial"/>
              <a:buChar char="•"/>
            </a:pPr>
            <a:r>
              <a:rPr b="0" lang="ru-RU" sz="900" spc="46" strike="noStrike">
                <a:solidFill>
                  <a:srgbClr val="000000"/>
                </a:solidFill>
                <a:latin typeface="Avenir Next LT Pro"/>
              </a:rPr>
              <a:t>Цель цветокоррекции</a:t>
            </a:r>
            <a:endParaRPr b="0" lang="en-US" sz="900" spc="-1" strike="noStrike">
              <a:latin typeface="Arial"/>
            </a:endParaRPr>
          </a:p>
          <a:p>
            <a:pPr lvl="1" marL="702360" indent="-342360">
              <a:lnSpc>
                <a:spcPct val="140000"/>
              </a:lnSpc>
              <a:spcBef>
                <a:spcPts val="499"/>
              </a:spcBef>
              <a:buClr>
                <a:srgbClr val="8fa3a3"/>
              </a:buClr>
              <a:buFont typeface="Arial"/>
              <a:buChar char="•"/>
            </a:pPr>
            <a:r>
              <a:rPr b="0" lang="ru-RU" sz="900" spc="46" strike="noStrike">
                <a:solidFill>
                  <a:srgbClr val="000000"/>
                </a:solidFill>
                <a:latin typeface="Avenir Next LT Pro"/>
              </a:rPr>
              <a:t>Некоторые способы коррекции цвета</a:t>
            </a:r>
            <a:endParaRPr b="0" lang="en-US" sz="900" spc="-1" strike="noStrike">
              <a:latin typeface="Arial"/>
            </a:endParaRPr>
          </a:p>
          <a:p>
            <a:pPr lvl="1" marL="702360" indent="-342360">
              <a:lnSpc>
                <a:spcPct val="140000"/>
              </a:lnSpc>
              <a:spcBef>
                <a:spcPts val="499"/>
              </a:spcBef>
              <a:buClr>
                <a:srgbClr val="8fa3a3"/>
              </a:buClr>
              <a:buFont typeface="Arial"/>
              <a:buChar char="•"/>
            </a:pPr>
            <a:r>
              <a:rPr b="0" lang="ru-RU" sz="900" spc="46" strike="noStrike">
                <a:solidFill>
                  <a:srgbClr val="000000"/>
                </a:solidFill>
                <a:latin typeface="Avenir Next LT Pro"/>
              </a:rPr>
              <a:t>Цель метода RPCC</a:t>
            </a:r>
            <a:endParaRPr b="0" lang="en-US" sz="900" spc="-1" strike="noStrike">
              <a:latin typeface="Arial"/>
            </a:endParaRPr>
          </a:p>
          <a:p>
            <a:pPr lvl="1" marL="702360" indent="-342360">
              <a:lnSpc>
                <a:spcPct val="140000"/>
              </a:lnSpc>
              <a:spcBef>
                <a:spcPts val="499"/>
              </a:spcBef>
              <a:buClr>
                <a:srgbClr val="8fa3a3"/>
              </a:buClr>
              <a:buFont typeface="Arial"/>
              <a:buChar char="•"/>
            </a:pPr>
            <a:r>
              <a:rPr b="0" lang="ru-RU" sz="900" spc="46" strike="noStrike">
                <a:solidFill>
                  <a:srgbClr val="000000"/>
                </a:solidFill>
                <a:latin typeface="Avenir Next LT Pro"/>
              </a:rPr>
              <a:t>Некоторые метрики качества </a:t>
            </a:r>
            <a:endParaRPr b="0" lang="en-US" sz="900" spc="-1" strike="noStrike">
              <a:latin typeface="Arial"/>
            </a:endParaRPr>
          </a:p>
          <a:p>
            <a:pPr marL="457200" indent="-456480">
              <a:lnSpc>
                <a:spcPct val="14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AutoNum type="arabicPeriod"/>
            </a:pPr>
            <a:r>
              <a:rPr b="0" lang="ru-RU" sz="900" spc="46" strike="noStrike">
                <a:solidFill>
                  <a:srgbClr val="000000"/>
                </a:solidFill>
                <a:latin typeface="Avenir Next LT Pro"/>
              </a:rPr>
              <a:t>Коррекция цвета с помощью корневой полиномиальной регрессии (RPCC)</a:t>
            </a:r>
            <a:endParaRPr b="0" lang="en-US" sz="900" spc="-1" strike="noStrike">
              <a:latin typeface="Arial"/>
            </a:endParaRPr>
          </a:p>
          <a:p>
            <a:pPr lvl="1" marL="702360" indent="-342360">
              <a:lnSpc>
                <a:spcPct val="14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900" spc="46" strike="noStrike">
                <a:solidFill>
                  <a:srgbClr val="000000"/>
                </a:solidFill>
                <a:latin typeface="Avenir Next LT Pro"/>
              </a:rPr>
              <a:t>Описание метода RPCC</a:t>
            </a:r>
            <a:endParaRPr b="0" lang="en-US" sz="900" spc="-1" strike="noStrike">
              <a:latin typeface="Arial"/>
            </a:endParaRPr>
          </a:p>
          <a:p>
            <a:pPr lvl="1" marL="702360" indent="-342360">
              <a:lnSpc>
                <a:spcPct val="14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900" spc="46" strike="noStrike">
                <a:solidFill>
                  <a:srgbClr val="000000"/>
                </a:solidFill>
                <a:latin typeface="Avenir Next LT Pro"/>
              </a:rPr>
              <a:t>Понятие полиномиального расширение в случае PCC и RPCC</a:t>
            </a:r>
            <a:endParaRPr b="0" lang="en-US" sz="900" spc="-1" strike="noStrike">
              <a:latin typeface="Arial"/>
            </a:endParaRPr>
          </a:p>
          <a:p>
            <a:pPr lvl="1" marL="702360" indent="-342360">
              <a:lnSpc>
                <a:spcPct val="14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900" spc="46" strike="noStrike">
                <a:solidFill>
                  <a:srgbClr val="000000"/>
                </a:solidFill>
                <a:latin typeface="Avenir Next LT Pro"/>
              </a:rPr>
              <a:t>Анализ качества метода</a:t>
            </a:r>
            <a:endParaRPr b="0" lang="en-US" sz="900" spc="-1" strike="noStrike">
              <a:latin typeface="Arial"/>
            </a:endParaRPr>
          </a:p>
          <a:p>
            <a:pPr marL="457200" indent="-456480">
              <a:lnSpc>
                <a:spcPct val="14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AutoNum type="arabicPeriod"/>
            </a:pPr>
            <a:r>
              <a:rPr b="0" lang="ru-RU" sz="900" spc="46" strike="noStrike">
                <a:solidFill>
                  <a:srgbClr val="000000"/>
                </a:solidFill>
                <a:latin typeface="Avenir Next LT Pro"/>
              </a:rPr>
              <a:t>Анализ повторяемости метода</a:t>
            </a:r>
            <a:endParaRPr b="0" lang="en-US" sz="900" spc="-1" strike="noStrike">
              <a:latin typeface="Arial"/>
            </a:endParaRPr>
          </a:p>
          <a:p>
            <a:pPr lvl="1" marL="702360" indent="-342360">
              <a:lnSpc>
                <a:spcPct val="14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900" spc="46" strike="noStrike">
                <a:solidFill>
                  <a:srgbClr val="000000"/>
                </a:solidFill>
                <a:latin typeface="Avenir Next LT Pro"/>
              </a:rPr>
              <a:t>Реализация RPCC</a:t>
            </a:r>
            <a:endParaRPr b="0" lang="en-US" sz="900" spc="-1" strike="noStrike">
              <a:latin typeface="Arial"/>
            </a:endParaRPr>
          </a:p>
          <a:p>
            <a:pPr lvl="1" marL="702360" indent="-342360">
              <a:lnSpc>
                <a:spcPct val="14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900" spc="46" strike="noStrike">
                <a:solidFill>
                  <a:srgbClr val="000000"/>
                </a:solidFill>
                <a:latin typeface="Avenir Next LT Pro"/>
              </a:rPr>
              <a:t>Анализ работы метода</a:t>
            </a:r>
            <a:endParaRPr b="0" lang="en-US" sz="900" spc="-1" strike="noStrike">
              <a:latin typeface="Arial"/>
            </a:endParaRPr>
          </a:p>
          <a:p>
            <a:pPr marL="457200" indent="-456480">
              <a:lnSpc>
                <a:spcPct val="14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AutoNum type="arabicPeriod"/>
            </a:pPr>
            <a:r>
              <a:rPr b="0" lang="ru-RU" sz="900" spc="46" strike="noStrike">
                <a:solidFill>
                  <a:srgbClr val="000000"/>
                </a:solidFill>
                <a:latin typeface="Avenir Next LT Pro"/>
              </a:rPr>
              <a:t>Заключение</a:t>
            </a:r>
            <a:endParaRPr b="0" lang="en-US" sz="900" spc="-1" strike="noStrike">
              <a:latin typeface="Arial"/>
            </a:endParaRPr>
          </a:p>
          <a:p>
            <a:pPr marL="457200" indent="-456480">
              <a:lnSpc>
                <a:spcPct val="14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AutoNum type="arabicPeriod"/>
            </a:pPr>
            <a:r>
              <a:rPr b="0" lang="ru-RU" sz="900" spc="46" strike="noStrike">
                <a:solidFill>
                  <a:srgbClr val="000000"/>
                </a:solidFill>
                <a:latin typeface="Avenir Next LT Pro"/>
              </a:rPr>
              <a:t>Контакты</a:t>
            </a:r>
            <a:endParaRPr b="0" lang="en-US" sz="900" spc="-1" strike="noStrike">
              <a:latin typeface="Arial"/>
            </a:endParaRPr>
          </a:p>
          <a:p>
            <a:pPr marL="359280">
              <a:lnSpc>
                <a:spcPct val="14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 marL="359280">
              <a:lnSpc>
                <a:spcPct val="14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 marL="359280">
              <a:lnSpc>
                <a:spcPct val="100000"/>
              </a:lnSpc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 marL="359280">
              <a:lnSpc>
                <a:spcPct val="14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2520" y="6391080"/>
            <a:ext cx="24141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e3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2"/>
          <p:cNvSpPr/>
          <p:nvPr/>
        </p:nvSpPr>
        <p:spPr>
          <a:xfrm>
            <a:off x="4869000" y="395280"/>
            <a:ext cx="6317280" cy="11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Goudy Old Style"/>
              </a:rPr>
              <a:t>Понятия из теории цвета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7" name="Picture 4" descr="Pencil Crayons on a blue background"/>
          <p:cNvPicPr/>
          <p:nvPr/>
        </p:nvPicPr>
        <p:blipFill>
          <a:blip r:embed="rId1"/>
          <a:srcRect l="32388" t="0" r="25357" b="5"/>
          <a:stretch/>
        </p:blipFill>
        <p:spPr>
          <a:xfrm>
            <a:off x="0" y="0"/>
            <a:ext cx="3863160" cy="6857280"/>
          </a:xfrm>
          <a:prstGeom prst="rect">
            <a:avLst/>
          </a:prstGeom>
          <a:ln>
            <a:noFill/>
          </a:ln>
        </p:spPr>
      </p:pic>
      <p:sp>
        <p:nvSpPr>
          <p:cNvPr id="98" name="Line 3"/>
          <p:cNvSpPr/>
          <p:nvPr/>
        </p:nvSpPr>
        <p:spPr>
          <a:xfrm>
            <a:off x="7757640" y="1964520"/>
            <a:ext cx="540000" cy="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4869000" y="2413440"/>
            <a:ext cx="6317280" cy="336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46" strike="noStrike">
                <a:solidFill>
                  <a:srgbClr val="000000"/>
                </a:solidFill>
                <a:latin typeface="Avenir Next LT Pro"/>
              </a:rPr>
              <a:t>Некоторые цветовые пространства: CIE XYZ, CIE xyY, sRGB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46" strike="noStrike">
                <a:solidFill>
                  <a:srgbClr val="000000"/>
                </a:solidFill>
                <a:latin typeface="Avenir Next LT Pro"/>
              </a:rPr>
              <a:t>D65 Illuminant - стандарт освещения, соответствующий дневному свету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-3960" y="6355800"/>
            <a:ext cx="274248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e3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1200" y="91440"/>
            <a:ext cx="12191400" cy="6857280"/>
          </a:xfrm>
          <a:prstGeom prst="rect">
            <a:avLst/>
          </a:prstGeom>
          <a:solidFill>
            <a:schemeClr val="bg2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2"/>
          <p:cNvSpPr/>
          <p:nvPr/>
        </p:nvSpPr>
        <p:spPr>
          <a:xfrm>
            <a:off x="4869000" y="395280"/>
            <a:ext cx="6317280" cy="11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Goudy Old Style"/>
              </a:rPr>
              <a:t>CIE xyY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3" name="Picture 4" descr="Pencil Crayons on a blue background"/>
          <p:cNvPicPr/>
          <p:nvPr/>
        </p:nvPicPr>
        <p:blipFill>
          <a:blip r:embed="rId1"/>
          <a:srcRect l="32388" t="0" r="25357" b="5"/>
          <a:stretch/>
        </p:blipFill>
        <p:spPr>
          <a:xfrm>
            <a:off x="0" y="0"/>
            <a:ext cx="3863160" cy="6857280"/>
          </a:xfrm>
          <a:prstGeom prst="rect">
            <a:avLst/>
          </a:prstGeom>
          <a:ln>
            <a:noFill/>
          </a:ln>
        </p:spPr>
      </p:pic>
      <p:sp>
        <p:nvSpPr>
          <p:cNvPr id="104" name="Line 3"/>
          <p:cNvSpPr/>
          <p:nvPr/>
        </p:nvSpPr>
        <p:spPr>
          <a:xfrm>
            <a:off x="7757640" y="1964520"/>
            <a:ext cx="540000" cy="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4"/>
          <p:cNvSpPr/>
          <p:nvPr/>
        </p:nvSpPr>
        <p:spPr>
          <a:xfrm>
            <a:off x="4869000" y="2413440"/>
            <a:ext cx="6317280" cy="336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5"/>
          <p:cNvSpPr/>
          <p:nvPr/>
        </p:nvSpPr>
        <p:spPr>
          <a:xfrm>
            <a:off x="-3960" y="6355800"/>
            <a:ext cx="2742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7" name="Рисунок 6" descr=""/>
          <p:cNvPicPr/>
          <p:nvPr/>
        </p:nvPicPr>
        <p:blipFill>
          <a:blip r:embed="rId2"/>
          <a:stretch/>
        </p:blipFill>
        <p:spPr>
          <a:xfrm>
            <a:off x="4870800" y="2156040"/>
            <a:ext cx="4041720" cy="3621600"/>
          </a:xfrm>
          <a:prstGeom prst="rect">
            <a:avLst/>
          </a:prstGeom>
          <a:ln>
            <a:noFill/>
          </a:ln>
        </p:spPr>
      </p:pic>
      <p:sp>
        <p:nvSpPr>
          <p:cNvPr id="108" name="CustomShape 6"/>
          <p:cNvSpPr/>
          <p:nvPr/>
        </p:nvSpPr>
        <p:spPr>
          <a:xfrm>
            <a:off x="4775400" y="5854320"/>
            <a:ext cx="4039560" cy="10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venir Next LT Pro"/>
                <a:ea typeface="Avenir Next LT Pro"/>
              </a:rPr>
              <a:t>Хроматическая диаграмма с длинами волн цветов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venir Next LT Pro"/>
                <a:ea typeface="Avenir Next LT Pro"/>
              </a:rPr>
              <a:t>https://ru.wikipedia.org/wiki/Цветовая_модель#Цветовое_пространство_CIE_XYZ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9046080" y="2103480"/>
            <a:ext cx="2638080" cy="44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Хроматическая диаграмма (диаграмма цветности) - сечение CIE XYZ плоскостью X+ Y + Z = const.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x  = X/(X+Y+Z)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y  = Y/(X+Y+Z)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venir Next LT Pro"/>
                <a:ea typeface="Avenir Next LT Pro"/>
              </a:rPr>
              <a:t>Цветовое пространство xyY можно задать, если задать значение цветности — (x, y) при данном значении яркости Y.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e3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2"/>
          <p:cNvSpPr/>
          <p:nvPr/>
        </p:nvSpPr>
        <p:spPr>
          <a:xfrm>
            <a:off x="4869000" y="395280"/>
            <a:ext cx="6317280" cy="11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Goudy Old Style"/>
              </a:rPr>
              <a:t>Задача цветокоррекции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12" name="Picture 4" descr="Стенной покрашено со стрелкой и дартбоард"/>
          <p:cNvPicPr/>
          <p:nvPr/>
        </p:nvPicPr>
        <p:blipFill>
          <a:blip r:embed="rId1"/>
          <a:srcRect l="59747" t="0" r="7" b="8"/>
          <a:stretch/>
        </p:blipFill>
        <p:spPr>
          <a:xfrm>
            <a:off x="0" y="0"/>
            <a:ext cx="3863160" cy="6857280"/>
          </a:xfrm>
          <a:prstGeom prst="rect">
            <a:avLst/>
          </a:prstGeom>
          <a:ln>
            <a:noFill/>
          </a:ln>
        </p:spPr>
      </p:pic>
      <p:sp>
        <p:nvSpPr>
          <p:cNvPr id="113" name="Line 3"/>
          <p:cNvSpPr/>
          <p:nvPr/>
        </p:nvSpPr>
        <p:spPr>
          <a:xfrm>
            <a:off x="7757640" y="1964520"/>
            <a:ext cx="540000" cy="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4"/>
          <p:cNvSpPr/>
          <p:nvPr/>
        </p:nvSpPr>
        <p:spPr>
          <a:xfrm>
            <a:off x="4869000" y="2413440"/>
            <a:ext cx="6317280" cy="336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59280" indent="-35856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</a:pPr>
            <a:r>
              <a:rPr b="0" lang="ru-RU" sz="2000" spc="46" strike="noStrike">
                <a:solidFill>
                  <a:srgbClr val="000000"/>
                </a:solidFill>
                <a:latin typeface="Avenir Next LT Pro"/>
              </a:rPr>
              <a:t>Цель цветокоррекции: </a:t>
            </a:r>
            <a:r>
              <a:rPr b="0" lang="ru-RU" sz="2000" spc="46" strike="noStrike">
                <a:solidFill>
                  <a:srgbClr val="000000"/>
                </a:solidFill>
                <a:latin typeface="Avenir Next LT Pro"/>
                <a:ea typeface="Avenir Next LT Pro"/>
              </a:rPr>
              <a:t> изменение цветовых составляющих изображения с целью добиться лучшего и более реалистичного результата.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br/>
            <a:r>
              <a:rPr b="0" lang="ru-RU" sz="2000" spc="46" strike="noStrike">
                <a:solidFill>
                  <a:srgbClr val="000000"/>
                </a:solidFill>
                <a:latin typeface="Avenir Next LT Pro"/>
                <a:ea typeface="Avenir Next LT Pro"/>
              </a:rPr>
              <a:t> 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-3960" y="6346080"/>
            <a:ext cx="274248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withEffect" fill="hold" presetClass="entr" presetID="10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4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e3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2"/>
          <p:cNvSpPr/>
          <p:nvPr/>
        </p:nvSpPr>
        <p:spPr>
          <a:xfrm>
            <a:off x="4869000" y="395280"/>
            <a:ext cx="6317280" cy="11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Goudy Old Style"/>
              </a:rPr>
              <a:t>Задача цветокоррекции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18" name="Picture 4" descr="Стенной покрашено со стрелкой и дартбоард"/>
          <p:cNvPicPr/>
          <p:nvPr/>
        </p:nvPicPr>
        <p:blipFill>
          <a:blip r:embed="rId1"/>
          <a:srcRect l="59747" t="0" r="7" b="8"/>
          <a:stretch/>
        </p:blipFill>
        <p:spPr>
          <a:xfrm>
            <a:off x="0" y="0"/>
            <a:ext cx="3863160" cy="6857280"/>
          </a:xfrm>
          <a:prstGeom prst="rect">
            <a:avLst/>
          </a:prstGeom>
          <a:ln>
            <a:noFill/>
          </a:ln>
        </p:spPr>
      </p:pic>
      <p:sp>
        <p:nvSpPr>
          <p:cNvPr id="119" name="Line 3"/>
          <p:cNvSpPr/>
          <p:nvPr/>
        </p:nvSpPr>
        <p:spPr>
          <a:xfrm>
            <a:off x="7757640" y="1964520"/>
            <a:ext cx="540000" cy="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4"/>
          <p:cNvSpPr/>
          <p:nvPr/>
        </p:nvSpPr>
        <p:spPr>
          <a:xfrm>
            <a:off x="4869000" y="2413440"/>
            <a:ext cx="6317280" cy="336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46" strike="noStrike">
                <a:solidFill>
                  <a:srgbClr val="000000"/>
                </a:solidFill>
                <a:latin typeface="Avenir Next LT Pro"/>
                <a:ea typeface="Avenir Next LT Pro"/>
              </a:rPr>
              <a:t>Некоторые способы цветокоррекции: </a:t>
            </a:r>
            <a:endParaRPr b="0" lang="en-US" sz="2000" spc="-1" strike="noStrike">
              <a:latin typeface="Arial"/>
            </a:endParaRPr>
          </a:p>
          <a:p>
            <a:pPr marL="359280" indent="-35856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  <a:tabLst>
                <a:tab algn="l" pos="0"/>
              </a:tabLst>
            </a:pPr>
            <a:r>
              <a:rPr b="0" lang="ru-RU" sz="2000" spc="46" strike="noStrike">
                <a:solidFill>
                  <a:srgbClr val="000000"/>
                </a:solidFill>
                <a:latin typeface="Avenir Next LT Pro"/>
                <a:ea typeface="Avenir Next LT Pro"/>
              </a:rPr>
              <a:t>Linear colour correction (LCC)</a:t>
            </a:r>
            <a:endParaRPr b="0" lang="en-US" sz="2000" spc="-1" strike="noStrike">
              <a:latin typeface="Arial"/>
            </a:endParaRPr>
          </a:p>
          <a:p>
            <a:pPr marL="359280" indent="-35856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  <a:tabLst>
                <a:tab algn="l" pos="0"/>
              </a:tabLst>
            </a:pPr>
            <a:r>
              <a:rPr b="0" lang="ru-RU" sz="2000" spc="46" strike="noStrike">
                <a:solidFill>
                  <a:srgbClr val="000000"/>
                </a:solidFill>
                <a:latin typeface="Avenir Next LT Pro"/>
                <a:ea typeface="Avenir Next LT Pro"/>
              </a:rPr>
              <a:t>Polynomial colour correction (PCC)</a:t>
            </a:r>
            <a:endParaRPr b="0" lang="en-US" sz="2000" spc="-1" strike="noStrike">
              <a:latin typeface="Arial"/>
            </a:endParaRPr>
          </a:p>
          <a:p>
            <a:pPr marL="359280" indent="-35856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  <a:tabLst>
                <a:tab algn="l" pos="0"/>
              </a:tabLst>
            </a:pPr>
            <a:r>
              <a:rPr b="0" lang="ru-RU" sz="2000" spc="46" strike="noStrike">
                <a:solidFill>
                  <a:srgbClr val="000000"/>
                </a:solidFill>
                <a:latin typeface="Avenir Next LT Pro"/>
                <a:ea typeface="Avenir Next LT Pro"/>
              </a:rPr>
              <a:t>Root-polynomial colour correction (RPCC)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-3960" y="6346080"/>
            <a:ext cx="2742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" dur="indefinite" restart="never" nodeType="tmRoot">
          <p:childTnLst>
            <p:seq>
              <p:cTn id="19" dur="indefinite" nodeType="mainSeq"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withEffect" fill="hold" presetClass="entr" presetID="10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4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e3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"/>
          <p:cNvSpPr/>
          <p:nvPr/>
        </p:nvSpPr>
        <p:spPr>
          <a:xfrm>
            <a:off x="4869000" y="395280"/>
            <a:ext cx="6317280" cy="11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Goudy Old Style"/>
              </a:rPr>
              <a:t>Задача цветокоррекции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4" name="Picture 4" descr="Стенной покрашено со стрелкой и дартбоард"/>
          <p:cNvPicPr/>
          <p:nvPr/>
        </p:nvPicPr>
        <p:blipFill>
          <a:blip r:embed="rId1"/>
          <a:srcRect l="59747" t="0" r="7" b="8"/>
          <a:stretch/>
        </p:blipFill>
        <p:spPr>
          <a:xfrm>
            <a:off x="0" y="0"/>
            <a:ext cx="3863160" cy="6857280"/>
          </a:xfrm>
          <a:prstGeom prst="rect">
            <a:avLst/>
          </a:prstGeom>
          <a:ln>
            <a:noFill/>
          </a:ln>
        </p:spPr>
      </p:pic>
      <p:sp>
        <p:nvSpPr>
          <p:cNvPr id="125" name="Line 3"/>
          <p:cNvSpPr/>
          <p:nvPr/>
        </p:nvSpPr>
        <p:spPr>
          <a:xfrm>
            <a:off x="7757640" y="1964520"/>
            <a:ext cx="540000" cy="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4"/>
          <p:cNvSpPr/>
          <p:nvPr/>
        </p:nvSpPr>
        <p:spPr>
          <a:xfrm>
            <a:off x="4869000" y="2413440"/>
            <a:ext cx="6317280" cy="336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46" strike="noStrike">
                <a:solidFill>
                  <a:srgbClr val="000000"/>
                </a:solidFill>
                <a:latin typeface="Avenir Next LT Pro"/>
              </a:rPr>
              <a:t>Цель предложенного метода RPCC: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46" strike="noStrike">
                <a:solidFill>
                  <a:srgbClr val="000000"/>
                </a:solidFill>
                <a:latin typeface="Avenir Next LT Pro"/>
              </a:rPr>
              <a:t>Сделать PCC, усовершенствованный метод линейной коррекции, более невосприимчивым к изменению экспозиции.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-3960" y="6346080"/>
            <a:ext cx="274248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withEffect" fill="hold" presetClass="entr" presetID="10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" dur="4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e3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2"/>
          <p:cNvSpPr/>
          <p:nvPr/>
        </p:nvSpPr>
        <p:spPr>
          <a:xfrm>
            <a:off x="4869000" y="395280"/>
            <a:ext cx="6317280" cy="11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Goudy Old Style"/>
              </a:rPr>
              <a:t>Задача цветокоррекции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0" name="Picture 4" descr="Восклицательный знак на желтом фоне"/>
          <p:cNvPicPr/>
          <p:nvPr/>
        </p:nvPicPr>
        <p:blipFill>
          <a:blip r:embed="rId1"/>
          <a:srcRect l="35405" t="0" r="22337" b="5"/>
          <a:stretch/>
        </p:blipFill>
        <p:spPr>
          <a:xfrm>
            <a:off x="0" y="0"/>
            <a:ext cx="3863160" cy="6857280"/>
          </a:xfrm>
          <a:prstGeom prst="rect">
            <a:avLst/>
          </a:prstGeom>
          <a:ln>
            <a:noFill/>
          </a:ln>
        </p:spPr>
      </p:pic>
      <p:sp>
        <p:nvSpPr>
          <p:cNvPr id="131" name="Line 3"/>
          <p:cNvSpPr/>
          <p:nvPr/>
        </p:nvSpPr>
        <p:spPr>
          <a:xfrm>
            <a:off x="7757640" y="1964520"/>
            <a:ext cx="540000" cy="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4"/>
          <p:cNvSpPr/>
          <p:nvPr/>
        </p:nvSpPr>
        <p:spPr>
          <a:xfrm>
            <a:off x="4869000" y="2413440"/>
            <a:ext cx="6317280" cy="336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900" spc="46" strike="noStrike">
                <a:solidFill>
                  <a:srgbClr val="000000"/>
                </a:solidFill>
                <a:latin typeface="Avenir Next LT Pro"/>
              </a:rPr>
              <a:t>Некоторые метрики определения качества RPCC: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359280" indent="-35856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  <a:tabLst>
                <a:tab algn="l" pos="0"/>
              </a:tabLst>
            </a:pPr>
            <a:r>
              <a:rPr b="0" lang="ru-RU" sz="1900" spc="46" strike="noStrike">
                <a:solidFill>
                  <a:srgbClr val="000000"/>
                </a:solidFill>
                <a:latin typeface="Avenir Next LT Pro"/>
              </a:rPr>
              <a:t>cosine similarity</a:t>
            </a:r>
            <a:endParaRPr b="0" lang="en-US" sz="1900" spc="-1" strike="noStrike">
              <a:latin typeface="Arial"/>
            </a:endParaRPr>
          </a:p>
          <a:p>
            <a:pPr marL="359280" indent="-35856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  <a:tabLst>
                <a:tab algn="l" pos="0"/>
              </a:tabLst>
            </a:pPr>
            <a:r>
              <a:rPr b="0" lang="ru-RU" sz="1900" spc="46" strike="noStrike">
                <a:solidFill>
                  <a:srgbClr val="000000"/>
                </a:solidFill>
                <a:latin typeface="Avenir Next LT Pro"/>
                <a:ea typeface="Avenir Next LT Pro"/>
              </a:rPr>
              <a:t>MSE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-3960" y="6346080"/>
            <a:ext cx="274248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e3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2"/>
          <p:cNvSpPr/>
          <p:nvPr/>
        </p:nvSpPr>
        <p:spPr>
          <a:xfrm>
            <a:off x="4869000" y="395280"/>
            <a:ext cx="6317280" cy="11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91000"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ru-RU" sz="2700" spc="-1" strike="noStrike">
                <a:solidFill>
                  <a:srgbClr val="000000"/>
                </a:solidFill>
                <a:latin typeface="Goudy Old Style"/>
              </a:rPr>
              <a:t>Коррекция цвета с помощью корневой полиномиальной регрессии (RPCC)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136" name="Picture 4" descr="Цветовая диаграмма с подписями"/>
          <p:cNvPicPr/>
          <p:nvPr/>
        </p:nvPicPr>
        <p:blipFill>
          <a:blip r:embed="rId1"/>
          <a:srcRect l="37603" t="0" r="24844" b="-3"/>
          <a:stretch/>
        </p:blipFill>
        <p:spPr>
          <a:xfrm>
            <a:off x="0" y="0"/>
            <a:ext cx="3863160" cy="6857280"/>
          </a:xfrm>
          <a:prstGeom prst="rect">
            <a:avLst/>
          </a:prstGeom>
          <a:ln>
            <a:noFill/>
          </a:ln>
        </p:spPr>
      </p:pic>
      <p:sp>
        <p:nvSpPr>
          <p:cNvPr id="137" name="Line 3"/>
          <p:cNvSpPr/>
          <p:nvPr/>
        </p:nvSpPr>
        <p:spPr>
          <a:xfrm>
            <a:off x="7757640" y="1964520"/>
            <a:ext cx="540000" cy="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4"/>
          <p:cNvSpPr/>
          <p:nvPr/>
        </p:nvSpPr>
        <p:spPr>
          <a:xfrm>
            <a:off x="4869000" y="2091600"/>
            <a:ext cx="6574680" cy="41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6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46" strike="noStrike">
                <a:solidFill>
                  <a:srgbClr val="000000"/>
                </a:solidFill>
                <a:latin typeface="Avenir Next LT Pro"/>
              </a:rPr>
              <a:t>Суть метода:</a:t>
            </a:r>
            <a:endParaRPr b="0" lang="en-US" sz="2000" spc="-1" strike="noStrike">
              <a:latin typeface="Arial"/>
            </a:endParaRPr>
          </a:p>
          <a:p>
            <a:pPr marL="457200" indent="-45648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AutoNum type="arabicPeriod"/>
              <a:tabLst>
                <a:tab algn="l" pos="0"/>
              </a:tabLst>
            </a:pPr>
            <a:r>
              <a:rPr b="0" lang="ru-RU" sz="2000" spc="46" strike="noStrike">
                <a:solidFill>
                  <a:srgbClr val="000000"/>
                </a:solidFill>
                <a:latin typeface="Avenir Next LT Pro"/>
              </a:rPr>
              <a:t>Из гиперспектральной фотографии получить изображения в пространстве камеры и стандартного наблюдателя</a:t>
            </a:r>
            <a:endParaRPr b="0" lang="en-US" sz="2000" spc="-1" strike="noStrike">
              <a:latin typeface="Arial"/>
            </a:endParaRPr>
          </a:p>
          <a:p>
            <a:pPr marL="457200" indent="-45648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AutoNum type="arabicPeriod"/>
              <a:tabLst>
                <a:tab algn="l" pos="0"/>
              </a:tabLst>
            </a:pPr>
            <a:r>
              <a:rPr b="0" lang="ru-RU" sz="2000" spc="46" strike="noStrike">
                <a:solidFill>
                  <a:srgbClr val="000000"/>
                </a:solidFill>
                <a:latin typeface="Avenir Next LT Pro"/>
              </a:rPr>
              <a:t>Осуществить полиномиальное расширение матрицы откликов камеры, взяв k-ый корень из члена k-й степени </a:t>
            </a:r>
            <a:endParaRPr b="0" lang="en-US" sz="2000" spc="-1" strike="noStrike">
              <a:latin typeface="Arial"/>
            </a:endParaRPr>
          </a:p>
          <a:p>
            <a:pPr marL="457200" indent="-45648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AutoNum type="arabicPeriod"/>
              <a:tabLst>
                <a:tab algn="l" pos="0"/>
              </a:tabLst>
            </a:pPr>
            <a:r>
              <a:rPr b="0" lang="ru-RU" sz="2000" spc="46" strike="noStrike">
                <a:solidFill>
                  <a:srgbClr val="000000"/>
                </a:solidFill>
                <a:latin typeface="Avenir Next LT Pro"/>
              </a:rPr>
              <a:t>Подогнать матрицу М отображения методом </a:t>
            </a:r>
            <a:r>
              <a:rPr b="0" lang="ru-RU" sz="2000" spc="46" strike="noStrike">
                <a:solidFill>
                  <a:srgbClr val="000000"/>
                </a:solidFill>
                <a:latin typeface="Avenir Next LT Pro"/>
                <a:ea typeface="Avenir Next LT Pro"/>
              </a:rPr>
              <a:t>Мура — Пенроуза на обучающей выборке к значениям стандартного наблюдателя</a:t>
            </a:r>
            <a:endParaRPr b="0" lang="en-US" sz="2000" spc="-1" strike="noStrike">
              <a:latin typeface="Arial"/>
            </a:endParaRPr>
          </a:p>
          <a:p>
            <a:pPr marL="457200" indent="-45648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AutoNum type="arabicPeriod"/>
              <a:tabLst>
                <a:tab algn="l" pos="0"/>
              </a:tabLst>
            </a:pPr>
            <a:r>
              <a:rPr b="0" lang="ru-RU" sz="2000" spc="46" strike="noStrike">
                <a:solidFill>
                  <a:srgbClr val="000000"/>
                </a:solidFill>
                <a:latin typeface="Avenir Next LT Pro"/>
                <a:ea typeface="Avenir Next LT Pro"/>
              </a:rPr>
              <a:t>Оценить метрику качества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2520" y="6404400"/>
            <a:ext cx="213228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2023-01-22T18:08:32Z</dcterms:created>
  <dc:creator/>
  <dc:description/>
  <dc:language>en-US</dc:language>
  <cp:lastModifiedBy/>
  <dcterms:modified xsi:type="dcterms:W3CDTF">2023-04-22T23:50:42Z</dcterms:modified>
  <cp:revision>748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