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BF28D-8E71-4B47-9249-7EED8F9DB6A2}" v="1" dt="2021-11-23T08:19:2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ОНИ АНГЕЛОВ ГАДЖЕВ СИТ 1к" userId="S::s21621532@onlineedu.tu-varna.bg::c610de56-cf3d-43e7-bb8c-f9bad1d17bb8" providerId="AD" clId="Web-{159BF28D-8E71-4B47-9249-7EED8F9DB6A2}"/>
    <pc:docChg chg="modSld">
      <pc:chgData name="ТОНИ АНГЕЛОВ ГАДЖЕВ СИТ 1к" userId="S::s21621532@onlineedu.tu-varna.bg::c610de56-cf3d-43e7-bb8c-f9bad1d17bb8" providerId="AD" clId="Web-{159BF28D-8E71-4B47-9249-7EED8F9DB6A2}" dt="2021-11-23T08:19:28.664" v="0"/>
      <pc:docMkLst>
        <pc:docMk/>
      </pc:docMkLst>
      <pc:sldChg chg="addSp">
        <pc:chgData name="ТОНИ АНГЕЛОВ ГАДЖЕВ СИТ 1к" userId="S::s21621532@onlineedu.tu-varna.bg::c610de56-cf3d-43e7-bb8c-f9bad1d17bb8" providerId="AD" clId="Web-{159BF28D-8E71-4B47-9249-7EED8F9DB6A2}" dt="2021-11-23T08:19:28.664" v="0"/>
        <pc:sldMkLst>
          <pc:docMk/>
          <pc:sldMk cId="2483522841" sldId="272"/>
        </pc:sldMkLst>
        <pc:spChg chg="add">
          <ac:chgData name="ТОНИ АНГЕЛОВ ГАДЖЕВ СИТ 1к" userId="S::s21621532@onlineedu.tu-varna.bg::c610de56-cf3d-43e7-bb8c-f9bad1d17bb8" providerId="AD" clId="Web-{159BF28D-8E71-4B47-9249-7EED8F9DB6A2}" dt="2021-11-23T08:19:28.664" v="0"/>
          <ac:spMkLst>
            <pc:docMk/>
            <pc:sldMk cId="2483522841" sldId="272"/>
            <ac:spMk id="4" creationId="{3BAD94F8-5611-421D-95A3-3DDBE94CBB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73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FC40-0FB5-43ED-A4C6-6DB283385FE8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0FCF4A-0C03-450A-9C07-756AD2DBFF31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A75EB2-3665-44E2-981C-180E78D7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 DOM </a:t>
            </a:r>
            <a:r>
              <a:rPr lang="bg-BG"/>
              <a:t>модел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667246F-15AD-4EBB-AE2B-8798A2E18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Упражнение 7</a:t>
            </a:r>
          </a:p>
        </p:txBody>
      </p:sp>
    </p:spTree>
    <p:extLst>
      <p:ext uri="{BB962C8B-B14F-4D97-AF65-F5344CB8AC3E}">
        <p14:creationId xmlns:p14="http://schemas.microsoft.com/office/powerpoint/2010/main" val="255379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E13F1C-2BBE-4A53-A1D8-92ECDE21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СВОЙСТВА И МЕТОДИ ЗА ПРОМЯНА НА </a:t>
            </a:r>
            <a:r>
              <a:rPr lang="en-US"/>
              <a:t>HTML</a:t>
            </a:r>
            <a:r>
              <a:rPr lang="bg-BG"/>
              <a:t> 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E42AFE-6F55-4AB3-9033-2A20320C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9" y="2015732"/>
            <a:ext cx="10366596" cy="3450613"/>
          </a:xfrm>
        </p:spPr>
        <p:txBody>
          <a:bodyPr/>
          <a:lstStyle/>
          <a:p>
            <a:r>
              <a:rPr lang="en-US" b="1" err="1"/>
              <a:t>element.innerHTML</a:t>
            </a:r>
            <a:r>
              <a:rPr lang="en-US" b="1"/>
              <a:t> =  new html content</a:t>
            </a:r>
            <a:r>
              <a:rPr lang="bg-BG"/>
              <a:t> – добавя/ заменя съдържанието на елемента</a:t>
            </a:r>
            <a:endParaRPr lang="en-US"/>
          </a:p>
          <a:p>
            <a:r>
              <a:rPr lang="en-US" b="1" err="1"/>
              <a:t>element.attribute</a:t>
            </a:r>
            <a:r>
              <a:rPr lang="en-US" b="1"/>
              <a:t> = new value </a:t>
            </a:r>
            <a:r>
              <a:rPr lang="en-US"/>
              <a:t>– </a:t>
            </a:r>
            <a:r>
              <a:rPr lang="bg-BG"/>
              <a:t>добавя/ заменя стойността на атрибут на </a:t>
            </a:r>
            <a:r>
              <a:rPr lang="en-US"/>
              <a:t>HTML</a:t>
            </a:r>
            <a:r>
              <a:rPr lang="bg-BG"/>
              <a:t> елемент</a:t>
            </a:r>
          </a:p>
          <a:p>
            <a:r>
              <a:rPr lang="en-US" b="1" err="1"/>
              <a:t>element.style.property</a:t>
            </a:r>
            <a:r>
              <a:rPr lang="en-US" b="1"/>
              <a:t> = new style</a:t>
            </a:r>
            <a:r>
              <a:rPr lang="bg-BG"/>
              <a:t> - добавя/ заменя</a:t>
            </a:r>
            <a:r>
              <a:rPr lang="en-US"/>
              <a:t> CSS </a:t>
            </a:r>
            <a:r>
              <a:rPr lang="bg-BG"/>
              <a:t>свойство</a:t>
            </a:r>
            <a:r>
              <a:rPr lang="en-US"/>
              <a:t> </a:t>
            </a:r>
            <a:r>
              <a:rPr lang="bg-BG"/>
              <a:t>на </a:t>
            </a:r>
            <a:r>
              <a:rPr lang="en-US"/>
              <a:t>HTML</a:t>
            </a:r>
            <a:r>
              <a:rPr lang="bg-BG"/>
              <a:t> елемент</a:t>
            </a:r>
          </a:p>
          <a:p>
            <a:r>
              <a:rPr lang="en-US" b="1" err="1"/>
              <a:t>element.setAttribute</a:t>
            </a:r>
            <a:r>
              <a:rPr lang="en-US" b="1"/>
              <a:t>(attribute, value)</a:t>
            </a:r>
            <a:r>
              <a:rPr lang="bg-BG"/>
              <a:t> – добавя/ заменя стойност на атрибут на </a:t>
            </a:r>
            <a:r>
              <a:rPr lang="en-US"/>
              <a:t>HTML</a:t>
            </a:r>
            <a:r>
              <a:rPr lang="bg-BG"/>
              <a:t> елемент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003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48D78C-8A10-48A3-A72C-D45D35AB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element.innerHTML</a:t>
            </a:r>
            <a:r>
              <a:rPr lang="en-US" b="1"/>
              <a:t> =  new html content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F51BC4-97AC-41C3-A590-A21E6942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&lt;title&gt;</a:t>
            </a:r>
            <a:r>
              <a:rPr lang="bg-BG" sz="1600"/>
              <a:t>Заглавие някакво&lt;/</a:t>
            </a:r>
            <a:r>
              <a:rPr lang="en-US" sz="16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&lt;p id="test"&gt;</a:t>
            </a:r>
            <a:r>
              <a:rPr lang="bg-BG" sz="1600"/>
              <a:t>Проба 1&lt;/</a:t>
            </a:r>
            <a:r>
              <a:rPr lang="en-US" sz="16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C00000"/>
                </a:solidFill>
              </a:rPr>
              <a:t>&lt;script type="text/</a:t>
            </a:r>
            <a:r>
              <a:rPr lang="en-US" sz="1600" err="1">
                <a:solidFill>
                  <a:srgbClr val="C00000"/>
                </a:solidFill>
              </a:rPr>
              <a:t>javascript</a:t>
            </a:r>
            <a:r>
              <a:rPr lang="en-US" sz="1600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C00000"/>
                </a:solidFill>
              </a:rPr>
              <a:t>		let test = </a:t>
            </a:r>
            <a:r>
              <a:rPr lang="en-US" sz="1600" err="1">
                <a:solidFill>
                  <a:srgbClr val="C00000"/>
                </a:solidFill>
              </a:rPr>
              <a:t>document.getElementById</a:t>
            </a:r>
            <a:r>
              <a:rPr lang="en-US" sz="1600">
                <a:solidFill>
                  <a:srgbClr val="C00000"/>
                </a:solidFill>
              </a:rPr>
              <a:t>("test");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C00000"/>
                </a:solidFill>
              </a:rPr>
              <a:t>		</a:t>
            </a:r>
            <a:r>
              <a:rPr lang="en-US" sz="1600" err="1">
                <a:solidFill>
                  <a:srgbClr val="C00000"/>
                </a:solidFill>
              </a:rPr>
              <a:t>test.innerHTML</a:t>
            </a:r>
            <a:r>
              <a:rPr lang="en-US" sz="1600">
                <a:solidFill>
                  <a:srgbClr val="C00000"/>
                </a:solidFill>
              </a:rPr>
              <a:t>="</a:t>
            </a:r>
            <a:r>
              <a:rPr lang="bg-BG" sz="1600">
                <a:solidFill>
                  <a:srgbClr val="C00000"/>
                </a:solidFill>
              </a:rPr>
              <a:t>Заменен текст";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600">
                <a:solidFill>
                  <a:srgbClr val="C00000"/>
                </a:solidFill>
              </a:rPr>
              <a:t>	&lt;/</a:t>
            </a:r>
            <a:r>
              <a:rPr lang="en-US" sz="1600">
                <a:solidFill>
                  <a:srgbClr val="C00000"/>
                </a:solidFill>
              </a:rPr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&lt;/html&gt;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86305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8D8F30-29AA-4190-AE90-D5B9DE1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element.attribute</a:t>
            </a:r>
            <a:r>
              <a:rPr lang="en-US" b="1"/>
              <a:t> = new value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5E8FBE-90DD-41AD-A7B7-48B8A0C0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7580"/>
            <a:ext cx="9603275" cy="418842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&lt;a </a:t>
            </a:r>
            <a:r>
              <a:rPr lang="en-US" err="1"/>
              <a:t>href</a:t>
            </a:r>
            <a:r>
              <a:rPr lang="en-US"/>
              <a:t>="https://www.abv.bg/"&gt;</a:t>
            </a:r>
            <a:r>
              <a:rPr lang="bg-BG"/>
              <a:t>Моята поща&lt;/</a:t>
            </a:r>
            <a:r>
              <a:rPr lang="en-US"/>
              <a:t>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let mail = </a:t>
            </a:r>
            <a:r>
              <a:rPr lang="en-US" err="1">
                <a:solidFill>
                  <a:srgbClr val="C00000"/>
                </a:solidFill>
              </a:rPr>
              <a:t>document.getElementsByTagName</a:t>
            </a:r>
            <a:r>
              <a:rPr lang="en-US">
                <a:solidFill>
                  <a:srgbClr val="C00000"/>
                </a:solidFill>
              </a:rPr>
              <a:t>("a");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mail[0].</a:t>
            </a:r>
            <a:r>
              <a:rPr lang="en-US" err="1">
                <a:solidFill>
                  <a:srgbClr val="C00000"/>
                </a:solidFill>
              </a:rPr>
              <a:t>href</a:t>
            </a:r>
            <a:r>
              <a:rPr lang="en-US">
                <a:solidFill>
                  <a:srgbClr val="C00000"/>
                </a:solidFill>
              </a:rPr>
              <a:t>="https://mail.google.com/";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1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519394-1C1B-4581-8D0B-D814B33F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element.style.property</a:t>
            </a:r>
            <a:r>
              <a:rPr lang="en-US" b="1"/>
              <a:t> = new style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215490-1600-46D3-98C3-17B0A87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&lt;title&gt;</a:t>
            </a:r>
            <a:r>
              <a:rPr lang="bg-BG" sz="1600"/>
              <a:t>Заглавие някакво&lt;/</a:t>
            </a:r>
            <a:r>
              <a:rPr lang="en-US" sz="16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&lt;p&gt;</a:t>
            </a:r>
            <a:r>
              <a:rPr lang="bg-BG" sz="1600"/>
              <a:t>Проба&lt;/</a:t>
            </a:r>
            <a:r>
              <a:rPr lang="en-US" sz="16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&lt;script type="text/</a:t>
            </a:r>
            <a:r>
              <a:rPr lang="en-US" sz="1600" err="1"/>
              <a:t>javascript</a:t>
            </a:r>
            <a:r>
              <a:rPr lang="en-US" sz="160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let test = </a:t>
            </a:r>
            <a:r>
              <a:rPr lang="en-US" sz="1600" err="1"/>
              <a:t>document.getElementsByTagName</a:t>
            </a:r>
            <a:r>
              <a:rPr lang="en-US" sz="1600"/>
              <a:t>("p");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test[0].</a:t>
            </a:r>
            <a:r>
              <a:rPr lang="en-US" sz="1600" err="1"/>
              <a:t>style.color</a:t>
            </a:r>
            <a:r>
              <a:rPr lang="en-US" sz="1600"/>
              <a:t>="red";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&lt;/html&gt;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216997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763122-7D37-4111-B3CA-74028EA9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element.setAttribute</a:t>
            </a:r>
            <a:r>
              <a:rPr lang="en-US" b="1"/>
              <a:t>(attribute, value)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F0A3DCF-042C-41E1-86DF-C8958DCD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765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&lt;a </a:t>
            </a:r>
            <a:r>
              <a:rPr lang="en-US" err="1"/>
              <a:t>href</a:t>
            </a:r>
            <a:r>
              <a:rPr lang="en-US"/>
              <a:t>="https://www.abv.bg/"&gt;</a:t>
            </a:r>
            <a:r>
              <a:rPr lang="bg-BG"/>
              <a:t>Моята поща&lt;/</a:t>
            </a:r>
            <a:r>
              <a:rPr lang="en-US"/>
              <a:t>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let mail = </a:t>
            </a:r>
            <a:r>
              <a:rPr lang="en-US" err="1">
                <a:solidFill>
                  <a:srgbClr val="C00000"/>
                </a:solidFill>
              </a:rPr>
              <a:t>document.getElementsByTagName</a:t>
            </a:r>
            <a:r>
              <a:rPr lang="en-US">
                <a:solidFill>
                  <a:srgbClr val="C00000"/>
                </a:solidFill>
              </a:rPr>
              <a:t>("a");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mail[0].</a:t>
            </a:r>
            <a:r>
              <a:rPr lang="en-US" err="1">
                <a:solidFill>
                  <a:srgbClr val="C00000"/>
                </a:solidFill>
              </a:rPr>
              <a:t>setAttribute</a:t>
            </a:r>
            <a:r>
              <a:rPr lang="en-US">
                <a:solidFill>
                  <a:srgbClr val="C00000"/>
                </a:solidFill>
              </a:rPr>
              <a:t>("</a:t>
            </a:r>
            <a:r>
              <a:rPr lang="en-US" err="1">
                <a:solidFill>
                  <a:srgbClr val="C00000"/>
                </a:solidFill>
              </a:rPr>
              <a:t>target","_blank</a:t>
            </a:r>
            <a:r>
              <a:rPr lang="en-US">
                <a:solidFill>
                  <a:srgbClr val="C00000"/>
                </a:solidFill>
              </a:rPr>
              <a:t>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77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68E5FD-09DA-4F20-9D8E-A853020C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 ЗА ДОБАВЯНЕ И ИЗТРИВАНЕ НА 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E4326-AAEE-4042-9E51-58378966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document.createElement</a:t>
            </a:r>
            <a:r>
              <a:rPr lang="en-US"/>
              <a:t>(element) </a:t>
            </a:r>
            <a:r>
              <a:rPr lang="bg-BG"/>
              <a:t> - създава </a:t>
            </a:r>
            <a:r>
              <a:rPr lang="en-US"/>
              <a:t>HTML</a:t>
            </a:r>
            <a:r>
              <a:rPr lang="bg-BG"/>
              <a:t> елемент </a:t>
            </a:r>
            <a:endParaRPr lang="en-US"/>
          </a:p>
          <a:p>
            <a:r>
              <a:rPr lang="en-US" err="1"/>
              <a:t>document.removeChild</a:t>
            </a:r>
            <a:r>
              <a:rPr lang="en-US"/>
              <a:t>(element) </a:t>
            </a:r>
            <a:r>
              <a:rPr lang="bg-BG"/>
              <a:t>– премахва </a:t>
            </a:r>
            <a:r>
              <a:rPr lang="en-US"/>
              <a:t>HTML</a:t>
            </a:r>
            <a:r>
              <a:rPr lang="bg-BG"/>
              <a:t> елемент </a:t>
            </a:r>
            <a:endParaRPr lang="en-US"/>
          </a:p>
          <a:p>
            <a:r>
              <a:rPr lang="en-US" err="1"/>
              <a:t>document.appendChild</a:t>
            </a:r>
            <a:r>
              <a:rPr lang="en-US"/>
              <a:t>(element)</a:t>
            </a:r>
            <a:r>
              <a:rPr lang="bg-BG"/>
              <a:t> – добавя </a:t>
            </a:r>
            <a:r>
              <a:rPr lang="en-US"/>
              <a:t>HTML</a:t>
            </a:r>
            <a:r>
              <a:rPr lang="bg-BG"/>
              <a:t> елемент </a:t>
            </a:r>
            <a:endParaRPr lang="en-US"/>
          </a:p>
          <a:p>
            <a:r>
              <a:rPr lang="en-US" err="1"/>
              <a:t>document.replaceChild</a:t>
            </a:r>
            <a:r>
              <a:rPr lang="en-US"/>
              <a:t>(new, old) </a:t>
            </a:r>
            <a:r>
              <a:rPr lang="bg-BG"/>
              <a:t>– заменя </a:t>
            </a:r>
            <a:r>
              <a:rPr lang="en-US"/>
              <a:t>HTML</a:t>
            </a:r>
            <a:r>
              <a:rPr lang="bg-BG"/>
              <a:t> елемент </a:t>
            </a:r>
            <a:endParaRPr lang="en-US"/>
          </a:p>
          <a:p>
            <a:r>
              <a:rPr lang="en-US" err="1"/>
              <a:t>document.write</a:t>
            </a:r>
            <a:r>
              <a:rPr lang="en-US"/>
              <a:t>(text) </a:t>
            </a:r>
            <a:r>
              <a:rPr lang="bg-BG"/>
              <a:t>– извежда текст в изходния поток на </a:t>
            </a:r>
            <a:r>
              <a:rPr lang="en-US"/>
              <a:t>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992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66774-0409-4B8B-A6D1-2C50A259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document.createElement</a:t>
            </a:r>
            <a:r>
              <a:rPr lang="en-US"/>
              <a:t>(element)</a:t>
            </a:r>
            <a:br>
              <a:rPr lang="en-US"/>
            </a:br>
            <a:r>
              <a:rPr lang="en-US" err="1"/>
              <a:t>document.appendChild</a:t>
            </a:r>
            <a:r>
              <a:rPr lang="en-US"/>
              <a:t>(element)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05E5D4-9C75-4129-93E1-838CB58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9154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/>
              <a:t>&lt;!DOCTYPE html&gt;</a:t>
            </a:r>
          </a:p>
          <a:p>
            <a:pPr>
              <a:spcBef>
                <a:spcPts val="0"/>
              </a:spcBef>
            </a:pPr>
            <a:r>
              <a:rPr lang="en-US"/>
              <a:t>&lt;html&gt;</a:t>
            </a:r>
          </a:p>
          <a:p>
            <a:pPr>
              <a:spcBef>
                <a:spcPts val="0"/>
              </a:spcBef>
            </a:pPr>
            <a:r>
              <a:rPr lang="en-US"/>
              <a:t>&lt;head&gt;</a:t>
            </a:r>
          </a:p>
          <a:p>
            <a:pPr>
              <a:spcBef>
                <a:spcPts val="0"/>
              </a:spcBef>
            </a:pPr>
            <a:r>
              <a:rPr lang="en-US"/>
              <a:t>	&lt;meta charset="utf-8"&gt;</a:t>
            </a:r>
          </a:p>
          <a:p>
            <a:pPr>
              <a:spcBef>
                <a:spcPts val="0"/>
              </a:spcBef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>
              <a:spcBef>
                <a:spcPts val="0"/>
              </a:spcBef>
            </a:pPr>
            <a:r>
              <a:rPr lang="en-US"/>
              <a:t>&lt;/head&gt;</a:t>
            </a:r>
          </a:p>
          <a:p>
            <a:pPr>
              <a:spcBef>
                <a:spcPts val="0"/>
              </a:spcBef>
            </a:pPr>
            <a:r>
              <a:rPr lang="en-US"/>
              <a:t>&lt;body&gt;</a:t>
            </a:r>
          </a:p>
          <a:p>
            <a:pPr>
              <a:spcBef>
                <a:spcPts val="0"/>
              </a:spcBef>
            </a:pPr>
            <a:r>
              <a:rPr lang="en-US"/>
              <a:t>	&lt;ul id="list"&gt;</a:t>
            </a:r>
          </a:p>
          <a:p>
            <a:pPr>
              <a:spcBef>
                <a:spcPts val="0"/>
              </a:spcBef>
            </a:pPr>
            <a:r>
              <a:rPr lang="en-US"/>
              <a:t>		&lt;li&gt;</a:t>
            </a:r>
            <a:r>
              <a:rPr lang="bg-BG"/>
              <a:t>Първо&lt;/</a:t>
            </a:r>
            <a:r>
              <a:rPr lang="en-US"/>
              <a:t>li&gt;</a:t>
            </a:r>
          </a:p>
          <a:p>
            <a:pPr>
              <a:spcBef>
                <a:spcPts val="0"/>
              </a:spcBef>
            </a:pPr>
            <a:r>
              <a:rPr lang="en-US"/>
              <a:t>		&lt;li&gt;</a:t>
            </a:r>
            <a:r>
              <a:rPr lang="bg-BG"/>
              <a:t>Второ&lt;/</a:t>
            </a:r>
            <a:r>
              <a:rPr lang="en-US"/>
              <a:t>li&gt;</a:t>
            </a:r>
          </a:p>
          <a:p>
            <a:pPr>
              <a:spcBef>
                <a:spcPts val="0"/>
              </a:spcBef>
            </a:pPr>
            <a:r>
              <a:rPr lang="en-US"/>
              <a:t>	&lt;/ul&gt;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		 let </a:t>
            </a:r>
            <a:r>
              <a:rPr lang="en-US" err="1">
                <a:solidFill>
                  <a:srgbClr val="C00000"/>
                </a:solidFill>
              </a:rPr>
              <a:t>listItem</a:t>
            </a:r>
            <a:r>
              <a:rPr lang="en-US">
                <a:solidFill>
                  <a:srgbClr val="C00000"/>
                </a:solidFill>
              </a:rPr>
              <a:t> = </a:t>
            </a:r>
            <a:r>
              <a:rPr lang="en-US" err="1">
                <a:solidFill>
                  <a:srgbClr val="C00000"/>
                </a:solidFill>
              </a:rPr>
              <a:t>document.createElement</a:t>
            </a:r>
            <a:r>
              <a:rPr lang="en-US">
                <a:solidFill>
                  <a:srgbClr val="C00000"/>
                </a:solidFill>
              </a:rPr>
              <a:t>("li");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		 </a:t>
            </a:r>
            <a:r>
              <a:rPr lang="en-US" err="1">
                <a:solidFill>
                  <a:srgbClr val="C00000"/>
                </a:solidFill>
              </a:rPr>
              <a:t>listItem.innerHTML</a:t>
            </a:r>
            <a:r>
              <a:rPr lang="en-US">
                <a:solidFill>
                  <a:srgbClr val="C00000"/>
                </a:solidFill>
              </a:rPr>
              <a:t>="</a:t>
            </a:r>
            <a:r>
              <a:rPr lang="bg-BG">
                <a:solidFill>
                  <a:srgbClr val="C00000"/>
                </a:solidFill>
              </a:rPr>
              <a:t>Трето";</a:t>
            </a:r>
          </a:p>
          <a:p>
            <a:pPr>
              <a:spcBef>
                <a:spcPts val="0"/>
              </a:spcBef>
            </a:pPr>
            <a:r>
              <a:rPr lang="bg-BG">
                <a:solidFill>
                  <a:srgbClr val="C00000"/>
                </a:solidFill>
              </a:rPr>
              <a:t>		 </a:t>
            </a:r>
            <a:r>
              <a:rPr lang="en-US" err="1">
                <a:solidFill>
                  <a:srgbClr val="C00000"/>
                </a:solidFill>
              </a:rPr>
              <a:t>document.getElementById</a:t>
            </a:r>
            <a:r>
              <a:rPr lang="en-US">
                <a:solidFill>
                  <a:srgbClr val="C00000"/>
                </a:solidFill>
              </a:rPr>
              <a:t>("list").</a:t>
            </a:r>
            <a:r>
              <a:rPr lang="en-US" err="1">
                <a:solidFill>
                  <a:srgbClr val="C00000"/>
                </a:solidFill>
              </a:rPr>
              <a:t>appendChild</a:t>
            </a:r>
            <a:r>
              <a:rPr lang="en-US">
                <a:solidFill>
                  <a:srgbClr val="C00000"/>
                </a:solidFill>
              </a:rPr>
              <a:t>(</a:t>
            </a:r>
            <a:r>
              <a:rPr lang="en-US" err="1">
                <a:solidFill>
                  <a:srgbClr val="C00000"/>
                </a:solidFill>
              </a:rPr>
              <a:t>listItem</a:t>
            </a:r>
            <a:r>
              <a:rPr lang="en-US">
                <a:solidFill>
                  <a:srgbClr val="C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	&lt;/script&gt;</a:t>
            </a:r>
          </a:p>
          <a:p>
            <a:pPr>
              <a:spcBef>
                <a:spcPts val="0"/>
              </a:spcBef>
            </a:pPr>
            <a:r>
              <a:rPr lang="en-US"/>
              <a:t>&lt;/body&gt;</a:t>
            </a:r>
          </a:p>
          <a:p>
            <a:pPr>
              <a:spcBef>
                <a:spcPts val="0"/>
              </a:spcBef>
            </a:pPr>
            <a:r>
              <a:rPr lang="en-US"/>
              <a:t>&lt;/html&gt;</a:t>
            </a:r>
            <a:endParaRPr lang="bg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D94F8-5611-421D-95A3-3DDBE94CBBB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8352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A4A0B-256C-436D-9CED-B6F508D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document.removeChild</a:t>
            </a:r>
            <a:r>
              <a:rPr lang="en-US"/>
              <a:t>(element)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D48A29-B035-4B09-BD5F-BED587BC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6540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/>
              <a:t>&lt;!DOCTYPE html&gt;</a:t>
            </a:r>
          </a:p>
          <a:p>
            <a:pPr>
              <a:spcBef>
                <a:spcPts val="0"/>
              </a:spcBef>
            </a:pPr>
            <a:r>
              <a:rPr lang="en-US"/>
              <a:t>&lt;html&gt;</a:t>
            </a:r>
          </a:p>
          <a:p>
            <a:pPr>
              <a:spcBef>
                <a:spcPts val="0"/>
              </a:spcBef>
            </a:pPr>
            <a:r>
              <a:rPr lang="en-US"/>
              <a:t>&lt;head&gt;</a:t>
            </a:r>
          </a:p>
          <a:p>
            <a:pPr>
              <a:spcBef>
                <a:spcPts val="0"/>
              </a:spcBef>
            </a:pPr>
            <a:r>
              <a:rPr lang="en-US"/>
              <a:t>	&lt;meta charset="utf-8"&gt;</a:t>
            </a:r>
          </a:p>
          <a:p>
            <a:pPr>
              <a:spcBef>
                <a:spcPts val="0"/>
              </a:spcBef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>
              <a:spcBef>
                <a:spcPts val="0"/>
              </a:spcBef>
            </a:pPr>
            <a:r>
              <a:rPr lang="en-US"/>
              <a:t>&lt;/head&gt;</a:t>
            </a:r>
          </a:p>
          <a:p>
            <a:pPr>
              <a:spcBef>
                <a:spcPts val="0"/>
              </a:spcBef>
            </a:pPr>
            <a:r>
              <a:rPr lang="en-US"/>
              <a:t>&lt;body&gt;</a:t>
            </a:r>
          </a:p>
          <a:p>
            <a:pPr>
              <a:spcBef>
                <a:spcPts val="0"/>
              </a:spcBef>
            </a:pPr>
            <a:r>
              <a:rPr lang="en-US"/>
              <a:t>	&lt;ul id="</a:t>
            </a:r>
            <a:r>
              <a:rPr lang="en-US" err="1"/>
              <a:t>myList</a:t>
            </a:r>
            <a:r>
              <a:rPr lang="en-US"/>
              <a:t>"&gt;&lt;li&gt;</a:t>
            </a:r>
            <a:r>
              <a:rPr lang="bg-BG"/>
              <a:t>Първо&lt;/</a:t>
            </a:r>
            <a:r>
              <a:rPr lang="en-US"/>
              <a:t>li&gt;&lt;li&gt;</a:t>
            </a:r>
            <a:r>
              <a:rPr lang="bg-BG"/>
              <a:t>Второ&lt;/</a:t>
            </a:r>
            <a:r>
              <a:rPr lang="en-US"/>
              <a:t>li&gt;&lt;li&gt;</a:t>
            </a:r>
            <a:r>
              <a:rPr lang="bg-BG"/>
              <a:t>Трето&lt;/</a:t>
            </a:r>
            <a:r>
              <a:rPr lang="en-US"/>
              <a:t>li&gt;&lt;/ul&gt;</a:t>
            </a:r>
          </a:p>
          <a:p>
            <a:pPr>
              <a:spcBef>
                <a:spcPts val="0"/>
              </a:spcBef>
            </a:pPr>
            <a:r>
              <a:rPr lang="en-US"/>
              <a:t>	&lt;button onclick="</a:t>
            </a:r>
            <a:r>
              <a:rPr lang="en-US" err="1"/>
              <a:t>myFunction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	&lt;script type="text/</a:t>
            </a:r>
            <a:r>
              <a:rPr lang="en-US" err="1"/>
              <a:t>javascript</a:t>
            </a:r>
            <a:r>
              <a:rPr lang="en-US"/>
              <a:t>"&gt;</a:t>
            </a:r>
          </a:p>
          <a:p>
            <a:pPr>
              <a:spcBef>
                <a:spcPts val="0"/>
              </a:spcBef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function </a:t>
            </a:r>
            <a:r>
              <a:rPr lang="en-US" err="1">
                <a:solidFill>
                  <a:srgbClr val="C00000"/>
                </a:solidFill>
              </a:rPr>
              <a:t>myFunction</a:t>
            </a:r>
            <a:r>
              <a:rPr lang="en-US">
                <a:solidFill>
                  <a:srgbClr val="C00000"/>
                </a:solidFill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		 var list = </a:t>
            </a:r>
            <a:r>
              <a:rPr lang="en-US" err="1">
                <a:solidFill>
                  <a:srgbClr val="C00000"/>
                </a:solidFill>
              </a:rPr>
              <a:t>document.getElementById</a:t>
            </a:r>
            <a:r>
              <a:rPr lang="en-US">
                <a:solidFill>
                  <a:srgbClr val="C00000"/>
                </a:solidFill>
              </a:rPr>
              <a:t>("</a:t>
            </a:r>
            <a:r>
              <a:rPr lang="en-US" err="1">
                <a:solidFill>
                  <a:srgbClr val="C00000"/>
                </a:solidFill>
              </a:rPr>
              <a:t>myList</a:t>
            </a:r>
            <a:r>
              <a:rPr lang="en-US">
                <a:solidFill>
                  <a:srgbClr val="C00000"/>
                </a:solidFill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  		</a:t>
            </a:r>
            <a:r>
              <a:rPr lang="en-US" err="1">
                <a:solidFill>
                  <a:srgbClr val="C00000"/>
                </a:solidFill>
              </a:rPr>
              <a:t>list.removeChild</a:t>
            </a:r>
            <a:r>
              <a:rPr lang="en-US">
                <a:solidFill>
                  <a:srgbClr val="C00000"/>
                </a:solidFill>
              </a:rPr>
              <a:t>(</a:t>
            </a:r>
            <a:r>
              <a:rPr lang="en-US" err="1">
                <a:solidFill>
                  <a:srgbClr val="C00000"/>
                </a:solidFill>
              </a:rPr>
              <a:t>list.childNodes</a:t>
            </a:r>
            <a:r>
              <a:rPr lang="en-US">
                <a:solidFill>
                  <a:srgbClr val="C00000"/>
                </a:solidFill>
              </a:rPr>
              <a:t>[0]);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  		}</a:t>
            </a:r>
          </a:p>
          <a:p>
            <a:pPr>
              <a:spcBef>
                <a:spcPts val="0"/>
              </a:spcBef>
            </a:pPr>
            <a:r>
              <a:rPr lang="en-US"/>
              <a:t>	&lt;/script&gt;</a:t>
            </a:r>
          </a:p>
          <a:p>
            <a:pPr>
              <a:spcBef>
                <a:spcPts val="0"/>
              </a:spcBef>
            </a:pPr>
            <a:r>
              <a:rPr lang="en-US"/>
              <a:t>&lt;/body&gt;</a:t>
            </a:r>
          </a:p>
          <a:p>
            <a:pPr>
              <a:spcBef>
                <a:spcPts val="0"/>
              </a:spcBef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7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FF7B83-A487-4AD5-90A5-E0190AB8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document.replaceChild</a:t>
            </a:r>
            <a:r>
              <a:rPr lang="en-US"/>
              <a:t>(new, old)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4ACA79-ABF5-4F52-ABC9-3A216779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6204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&lt;ul id="</a:t>
            </a:r>
            <a:r>
              <a:rPr lang="en-US" err="1"/>
              <a:t>myList</a:t>
            </a:r>
            <a:r>
              <a:rPr lang="en-US"/>
              <a:t>"&gt;&lt;li&gt;</a:t>
            </a:r>
            <a:r>
              <a:rPr lang="bg-BG"/>
              <a:t>Първо&lt;/</a:t>
            </a:r>
            <a:r>
              <a:rPr lang="en-US"/>
              <a:t>li&gt;&lt;li&gt;</a:t>
            </a:r>
            <a:r>
              <a:rPr lang="bg-BG"/>
              <a:t>Второ&lt;/</a:t>
            </a:r>
            <a:r>
              <a:rPr lang="en-US"/>
              <a:t>li&gt;&lt;li&gt;</a:t>
            </a:r>
            <a:r>
              <a:rPr lang="bg-BG"/>
              <a:t>Трето&lt;/</a:t>
            </a:r>
            <a:r>
              <a:rPr lang="en-US"/>
              <a:t>li&gt;&lt;/ul&gt;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&lt;button onclick="</a:t>
            </a:r>
            <a:r>
              <a:rPr lang="en-US" err="1"/>
              <a:t>myFunction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 type="text/</a:t>
            </a:r>
            <a:r>
              <a:rPr lang="en-US" err="1"/>
              <a:t>javascript</a:t>
            </a:r>
            <a:r>
              <a:rPr lang="en-US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function </a:t>
            </a:r>
            <a:r>
              <a:rPr lang="en-US" err="1"/>
              <a:t>myFunction</a:t>
            </a:r>
            <a:r>
              <a:rPr lang="en-US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var </a:t>
            </a:r>
            <a:r>
              <a:rPr lang="en-US" err="1"/>
              <a:t>textnode</a:t>
            </a:r>
            <a:r>
              <a:rPr lang="en-US"/>
              <a:t> = </a:t>
            </a:r>
            <a:r>
              <a:rPr lang="en-US" err="1"/>
              <a:t>document.createTextNode</a:t>
            </a:r>
            <a:r>
              <a:rPr lang="en-US"/>
              <a:t>("</a:t>
            </a:r>
            <a:r>
              <a:rPr lang="bg-BG"/>
              <a:t>Заменен текст");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/>
              <a:t>			</a:t>
            </a:r>
            <a:r>
              <a:rPr lang="en-US"/>
              <a:t>var item = </a:t>
            </a:r>
            <a:r>
              <a:rPr lang="en-US" err="1"/>
              <a:t>document.getElementById</a:t>
            </a:r>
            <a:r>
              <a:rPr lang="en-US"/>
              <a:t>("</a:t>
            </a:r>
            <a:r>
              <a:rPr lang="en-US" err="1"/>
              <a:t>myList</a:t>
            </a:r>
            <a:r>
              <a:rPr lang="en-US"/>
              <a:t>").</a:t>
            </a:r>
            <a:r>
              <a:rPr lang="en-US" err="1"/>
              <a:t>childNodes</a:t>
            </a:r>
            <a:r>
              <a:rPr lang="en-US"/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err="1"/>
              <a:t>item.replaceChild</a:t>
            </a:r>
            <a:r>
              <a:rPr lang="en-US"/>
              <a:t>(</a:t>
            </a:r>
            <a:r>
              <a:rPr lang="en-US" err="1"/>
              <a:t>textnode</a:t>
            </a:r>
            <a:r>
              <a:rPr lang="en-US"/>
              <a:t>, </a:t>
            </a:r>
            <a:r>
              <a:rPr lang="en-US" err="1"/>
              <a:t>item.childNodes</a:t>
            </a:r>
            <a:r>
              <a:rPr lang="en-US"/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81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F31ADD-3621-4372-AAF4-644E1B8D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НАВИГАЦИЯ в </a:t>
            </a:r>
            <a:r>
              <a:rPr lang="en-US"/>
              <a:t>DOM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9C9FF2-05A4-4F64-A842-39B1ABA71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01" y="2026142"/>
            <a:ext cx="9604375" cy="3390276"/>
          </a:xfrm>
        </p:spPr>
      </p:pic>
    </p:spTree>
    <p:extLst>
      <p:ext uri="{BB962C8B-B14F-4D97-AF65-F5344CB8AC3E}">
        <p14:creationId xmlns:p14="http://schemas.microsoft.com/office/powerpoint/2010/main" val="216386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DE8D9E-8B83-4D07-9EF1-C12D74D2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52" y="636652"/>
            <a:ext cx="6057900" cy="1049235"/>
          </a:xfrm>
        </p:spPr>
        <p:txBody>
          <a:bodyPr>
            <a:normAutofit/>
          </a:bodyPr>
          <a:lstStyle/>
          <a:p>
            <a:pPr algn="ctr"/>
            <a:r>
              <a:rPr lang="bg-BG"/>
              <a:t>Как Браузърът извежда </a:t>
            </a:r>
            <a:r>
              <a:rPr lang="en-US"/>
              <a:t>HTML </a:t>
            </a:r>
            <a:br>
              <a:rPr lang="en-US"/>
            </a:br>
            <a:r>
              <a:rPr lang="bg-BG"/>
              <a:t>страница</a:t>
            </a:r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6CC706B8-C2A7-4397-ABFB-9F301699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871" y="3274933"/>
            <a:ext cx="2749320" cy="856454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0688B15-9D65-4F7C-BAB5-CA007E86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2" y="473041"/>
            <a:ext cx="1775307" cy="1152769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551DCE4-70C7-49B9-BB4D-EC32D75C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583" y="2055870"/>
            <a:ext cx="2753608" cy="102771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EEADCA3F-D611-47FD-802C-BCEE9CF5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884" y="2063546"/>
            <a:ext cx="3004231" cy="942416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9829899F-2F34-4C70-9942-BE0463F32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808" y="2063546"/>
            <a:ext cx="1320739" cy="95895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069DF5F1-8D79-4010-9701-84E98D8A4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442" y="4626197"/>
            <a:ext cx="1797150" cy="960460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1CBC7DA-55A6-4282-8CFB-9D2458A1B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4240" y="2063545"/>
            <a:ext cx="1885665" cy="936051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A6C89A8D-9B99-4EC3-B2E6-8B00A412F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240" y="3136437"/>
            <a:ext cx="1885665" cy="968975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B6C74D7A-7651-4C0A-BA54-5705907670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2466" y="4620614"/>
            <a:ext cx="3779078" cy="964286"/>
          </a:xfrm>
          <a:prstGeom prst="rect">
            <a:avLst/>
          </a:prstGeom>
        </p:spPr>
      </p:pic>
      <p:cxnSp>
        <p:nvCxnSpPr>
          <p:cNvPr id="25" name="Право съединение 24">
            <a:extLst>
              <a:ext uri="{FF2B5EF4-FFF2-40B4-BE49-F238E27FC236}">
                <a16:creationId xmlns:a16="http://schemas.microsoft.com/office/drawing/2014/main" id="{1694C846-FA08-4EBB-AA1D-9C401169BFEC}"/>
              </a:ext>
            </a:extLst>
          </p:cNvPr>
          <p:cNvCxnSpPr/>
          <p:nvPr/>
        </p:nvCxnSpPr>
        <p:spPr>
          <a:xfrm>
            <a:off x="975360" y="4351020"/>
            <a:ext cx="10005060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B9F11122-1080-47F0-A6EE-2671181A0C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4753" y="557436"/>
            <a:ext cx="3004231" cy="1068374"/>
          </a:xfrm>
          <a:prstGeom prst="rect">
            <a:avLst/>
          </a:prstGeom>
        </p:spPr>
      </p:pic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7643934B-4213-4F68-89DD-14A136C599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6602" y="4620614"/>
            <a:ext cx="2126207" cy="982379"/>
          </a:xfrm>
          <a:prstGeom prst="rect">
            <a:avLst/>
          </a:prstGeom>
        </p:spPr>
      </p:pic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7797D3DD-5B97-454C-A6BE-95D8E429DE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7867" y="4620614"/>
            <a:ext cx="1994793" cy="1010548"/>
          </a:xfrm>
          <a:prstGeom prst="rect">
            <a:avLst/>
          </a:prstGeom>
        </p:spPr>
      </p:pic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DCF4A630-206E-4B7F-926E-47FF75D0DD85}"/>
              </a:ext>
            </a:extLst>
          </p:cNvPr>
          <p:cNvSpPr txBox="1"/>
          <p:nvPr/>
        </p:nvSpPr>
        <p:spPr>
          <a:xfrm>
            <a:off x="219664" y="23787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1.HTML</a:t>
            </a:r>
            <a:endParaRPr lang="bg-BG" sz="240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E008B0D3-0629-4CC2-B65B-A5AC7452779E}"/>
              </a:ext>
            </a:extLst>
          </p:cNvPr>
          <p:cNvSpPr txBox="1"/>
          <p:nvPr/>
        </p:nvSpPr>
        <p:spPr>
          <a:xfrm>
            <a:off x="343255" y="3394545"/>
            <a:ext cx="96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2. CSS</a:t>
            </a:r>
            <a:endParaRPr lang="bg-BG" sz="240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7A7F30A2-A56C-4E33-9FFF-2A45D3203EE0}"/>
              </a:ext>
            </a:extLst>
          </p:cNvPr>
          <p:cNvSpPr txBox="1"/>
          <p:nvPr/>
        </p:nvSpPr>
        <p:spPr>
          <a:xfrm>
            <a:off x="343254" y="485322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3.</a:t>
            </a:r>
            <a:endParaRPr lang="bg-BG" sz="2400"/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83A58938-B50B-493F-8E99-8A31DF451FF9}"/>
              </a:ext>
            </a:extLst>
          </p:cNvPr>
          <p:cNvSpPr txBox="1"/>
          <p:nvPr/>
        </p:nvSpPr>
        <p:spPr>
          <a:xfrm>
            <a:off x="6702418" y="4871924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4.</a:t>
            </a:r>
            <a:endParaRPr lang="bg-BG" sz="2400"/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28895708-936A-4187-9415-2AE9D9DDB3DC}"/>
              </a:ext>
            </a:extLst>
          </p:cNvPr>
          <p:cNvSpPr txBox="1"/>
          <p:nvPr/>
        </p:nvSpPr>
        <p:spPr>
          <a:xfrm>
            <a:off x="9397573" y="486287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5.</a:t>
            </a:r>
            <a:endParaRPr lang="bg-BG" sz="2400"/>
          </a:p>
        </p:txBody>
      </p:sp>
    </p:spTree>
    <p:extLst>
      <p:ext uri="{BB962C8B-B14F-4D97-AF65-F5344CB8AC3E}">
        <p14:creationId xmlns:p14="http://schemas.microsoft.com/office/powerpoint/2010/main" val="313007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D9D6E9-6BCE-4230-9987-28C73FA6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</a:t>
            </a:r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08F6D3F-4ABC-4216-9C88-657E8C04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93" y="2104628"/>
            <a:ext cx="6665676" cy="347640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F68368-F841-4073-8376-19CB51E4F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31" y="2104628"/>
            <a:ext cx="4031718" cy="361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g-BG" altLang="bg-BG" sz="1800"/>
              <a:t>Обектният модел на документа (DOM) е </a:t>
            </a:r>
            <a:r>
              <a:rPr lang="bg-BG" altLang="bg-BG" sz="1800" err="1"/>
              <a:t>платформ</a:t>
            </a:r>
            <a:r>
              <a:rPr lang="en-US" altLang="bg-BG" sz="1800"/>
              <a:t>e</a:t>
            </a:r>
            <a:r>
              <a:rPr lang="bg-BG" altLang="bg-BG" sz="1800"/>
              <a:t>но и езиково неутрален интерфейс, който позволява на програмите и скриптовете да осъществяват динамичен достъп и да актуализират съдържанието, структурата и стила на документ. </a:t>
            </a:r>
            <a:endParaRPr lang="en-US" altLang="bg-BG" sz="180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g-BG" altLang="bg-BG" sz="1800"/>
              <a:t>Дефинира </a:t>
            </a:r>
            <a:r>
              <a:rPr lang="en-US" altLang="bg-BG" sz="1800"/>
              <a:t>HTML </a:t>
            </a:r>
            <a:r>
              <a:rPr lang="bg-BG" altLang="bg-BG" sz="1800"/>
              <a:t>елементите като обекти</a:t>
            </a:r>
          </a:p>
        </p:txBody>
      </p:sp>
    </p:spTree>
    <p:extLst>
      <p:ext uri="{BB962C8B-B14F-4D97-AF65-F5344CB8AC3E}">
        <p14:creationId xmlns:p14="http://schemas.microsoft.com/office/powerpoint/2010/main" val="28617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7873B2-D197-4F46-92A5-B8E71FA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0845058-0A97-4817-B546-9D0CF742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/>
              <a:t>С помощта на </a:t>
            </a:r>
            <a:r>
              <a:rPr lang="en-US"/>
              <a:t> DOM JavaScript </a:t>
            </a:r>
            <a:r>
              <a:rPr lang="bg-BG"/>
              <a:t>е в състояние да създаде динамични уеб страници:</a:t>
            </a:r>
            <a:r>
              <a:rPr lang="en-US"/>
              <a:t> </a:t>
            </a:r>
            <a:r>
              <a:rPr lang="bg-BG"/>
              <a:t> 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bg-BG"/>
              <a:t>Да добавя, променя или премахва елементи на страницата;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bg-BG"/>
              <a:t>Да добавя, променя или премахва атрибути на елементите;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bg-BG"/>
              <a:t>Да добавя, променя или премахва </a:t>
            </a:r>
            <a:r>
              <a:rPr lang="en-US"/>
              <a:t>CSS </a:t>
            </a:r>
            <a:r>
              <a:rPr lang="bg-BG"/>
              <a:t>стилове;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bg-BG"/>
              <a:t>Да добавя поведение при възникване на събития.</a:t>
            </a:r>
            <a:endParaRPr lang="en-US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01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1C46A-FC95-43A3-B130-4C6A12F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Обектът</a:t>
            </a:r>
            <a:r>
              <a:rPr lang="en-US"/>
              <a:t> Document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BCC866-FC32-408C-AE98-384CD99F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2015732"/>
            <a:ext cx="5935597" cy="3450613"/>
          </a:xfrm>
        </p:spPr>
        <p:txBody>
          <a:bodyPr/>
          <a:lstStyle/>
          <a:p>
            <a:r>
              <a:rPr lang="bg-BG"/>
              <a:t>Представя цялата страница</a:t>
            </a:r>
          </a:p>
          <a:p>
            <a:r>
              <a:rPr lang="bg-BG"/>
              <a:t>Родителски на всички останали обекти в нея</a:t>
            </a:r>
          </a:p>
          <a:p>
            <a:r>
              <a:rPr lang="bg-BG"/>
              <a:t>Ако желаем да </a:t>
            </a:r>
            <a:r>
              <a:rPr lang="bg-BG" err="1"/>
              <a:t>достъпим</a:t>
            </a:r>
            <a:r>
              <a:rPr lang="bg-BG"/>
              <a:t> елемент от уеб страницата, винаги стартираме с достъп на обекта </a:t>
            </a:r>
            <a:r>
              <a:rPr lang="en-US"/>
              <a:t>document.</a:t>
            </a:r>
            <a:endParaRPr lang="bg-BG"/>
          </a:p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693B819-3F72-4A73-B277-608A9093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74" y="2169658"/>
            <a:ext cx="5138512" cy="26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0EDD4-A0A0-44F5-991C-271A93CF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 ЗА Достъпване на 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875374-BBDA-41D3-A25F-8CBA6E0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document.getElementById</a:t>
            </a:r>
            <a:r>
              <a:rPr lang="en-US" b="1"/>
              <a:t>(</a:t>
            </a:r>
            <a:r>
              <a:rPr lang="en-US" b="1" i="1"/>
              <a:t>id</a:t>
            </a:r>
            <a:r>
              <a:rPr lang="en-US" b="1"/>
              <a:t>)</a:t>
            </a:r>
            <a:r>
              <a:rPr lang="bg-BG" b="1"/>
              <a:t> </a:t>
            </a:r>
            <a:r>
              <a:rPr lang="bg-BG"/>
              <a:t>– достъпва елемента по дадено </a:t>
            </a:r>
            <a:r>
              <a:rPr lang="en-US"/>
              <a:t>id</a:t>
            </a:r>
          </a:p>
          <a:p>
            <a:r>
              <a:rPr lang="en-US" b="1" err="1"/>
              <a:t>document.getElement</a:t>
            </a:r>
            <a:r>
              <a:rPr lang="en-US" b="1" err="1">
                <a:solidFill>
                  <a:srgbClr val="C00000"/>
                </a:solidFill>
              </a:rPr>
              <a:t>s</a:t>
            </a:r>
            <a:r>
              <a:rPr lang="en-US" b="1" err="1"/>
              <a:t>ByTagName</a:t>
            </a:r>
            <a:r>
              <a:rPr lang="en-US" b="1"/>
              <a:t>(</a:t>
            </a:r>
            <a:r>
              <a:rPr lang="en-US" b="1" i="1"/>
              <a:t>name</a:t>
            </a:r>
            <a:r>
              <a:rPr lang="en-US" b="1"/>
              <a:t>) </a:t>
            </a:r>
            <a:r>
              <a:rPr lang="bg-BG"/>
              <a:t>– достъпва елементите с даден таг</a:t>
            </a:r>
          </a:p>
          <a:p>
            <a:r>
              <a:rPr lang="en-US" b="1" err="1"/>
              <a:t>document.getElement</a:t>
            </a:r>
            <a:r>
              <a:rPr lang="en-US" b="1" err="1">
                <a:solidFill>
                  <a:srgbClr val="C00000"/>
                </a:solidFill>
              </a:rPr>
              <a:t>s</a:t>
            </a:r>
            <a:r>
              <a:rPr lang="en-US" b="1" err="1"/>
              <a:t>ByClassName</a:t>
            </a:r>
            <a:r>
              <a:rPr lang="en-US" b="1"/>
              <a:t>(</a:t>
            </a:r>
            <a:r>
              <a:rPr lang="en-US" b="1" i="1"/>
              <a:t>name</a:t>
            </a:r>
            <a:r>
              <a:rPr lang="en-US" b="1"/>
              <a:t>)</a:t>
            </a:r>
            <a:r>
              <a:rPr lang="bg-BG" b="1"/>
              <a:t> </a:t>
            </a:r>
            <a:r>
              <a:rPr lang="bg-BG"/>
              <a:t>– достъпва елементите с даден клас</a:t>
            </a:r>
          </a:p>
          <a:p>
            <a:r>
              <a:rPr lang="en-US" b="1" err="1"/>
              <a:t>document.querySelectorAll</a:t>
            </a:r>
            <a:r>
              <a:rPr lang="en-US" b="1"/>
              <a:t>("</a:t>
            </a:r>
            <a:r>
              <a:rPr lang="en-US" b="1" err="1"/>
              <a:t>p.test</a:t>
            </a:r>
            <a:r>
              <a:rPr lang="en-US" b="1"/>
              <a:t>")</a:t>
            </a:r>
            <a:r>
              <a:rPr lang="bg-BG" b="1"/>
              <a:t> </a:t>
            </a:r>
            <a:r>
              <a:rPr lang="bg-BG"/>
              <a:t>– достъпва елементи, съответстващи на даден </a:t>
            </a:r>
            <a:r>
              <a:rPr lang="en-US"/>
              <a:t>CSS </a:t>
            </a:r>
            <a:r>
              <a:rPr lang="bg-BG"/>
              <a:t>селектор</a:t>
            </a:r>
            <a:endParaRPr lang="en-US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15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2DA180-728A-4909-AF5F-91802A0D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document.getElementById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D297D2-7168-415A-97EB-22413A6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9262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id="test"&gt;</a:t>
            </a:r>
            <a:r>
              <a:rPr lang="bg-BG"/>
              <a:t>Проба&lt;/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let test = </a:t>
            </a:r>
            <a:r>
              <a:rPr lang="en-US" err="1">
                <a:solidFill>
                  <a:srgbClr val="C00000"/>
                </a:solidFill>
              </a:rPr>
              <a:t>document.getElementById</a:t>
            </a:r>
            <a:r>
              <a:rPr lang="en-US">
                <a:solidFill>
                  <a:srgbClr val="C00000"/>
                </a:solidFill>
              </a:rPr>
              <a:t>("test");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console.log(</a:t>
            </a:r>
            <a:r>
              <a:rPr lang="en-US" err="1">
                <a:solidFill>
                  <a:srgbClr val="C00000"/>
                </a:solidFill>
              </a:rPr>
              <a:t>test.innerHTML</a:t>
            </a:r>
            <a:r>
              <a:rPr lang="en-US">
                <a:solidFill>
                  <a:srgbClr val="C00000"/>
                </a:solidFill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90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45479D-9E4D-4C60-B563-462C200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document.</a:t>
            </a:r>
            <a:r>
              <a:rPr lang="en-US">
                <a:solidFill>
                  <a:srgbClr val="000000"/>
                </a:solidFill>
                <a:effectLst/>
              </a:rPr>
              <a:t> </a:t>
            </a:r>
            <a:r>
              <a:rPr lang="en-US" err="1">
                <a:solidFill>
                  <a:srgbClr val="000000"/>
                </a:solidFill>
                <a:effectLst/>
              </a:rPr>
              <a:t>getElementsByTagName</a:t>
            </a:r>
            <a:r>
              <a:rPr lang="en-US"/>
              <a:t>(</a:t>
            </a:r>
            <a:r>
              <a:rPr lang="en-US" i="1"/>
              <a:t>name</a:t>
            </a:r>
            <a:r>
              <a:rPr lang="en-US"/>
              <a:t>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77044A-06F5-448B-905E-CE30C70B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2015732"/>
            <a:ext cx="10337099" cy="389345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&lt;p&gt;</a:t>
            </a:r>
            <a:r>
              <a:rPr lang="bg-BG"/>
              <a:t>Проба 1&lt;/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&lt;p&gt;</a:t>
            </a:r>
            <a:r>
              <a:rPr lang="bg-BG"/>
              <a:t>Проба 2&lt;/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let test = </a:t>
            </a:r>
            <a:r>
              <a:rPr lang="en-US" err="1">
                <a:solidFill>
                  <a:srgbClr val="C00000"/>
                </a:solidFill>
              </a:rPr>
              <a:t>document.getElementsByTagName</a:t>
            </a:r>
            <a:r>
              <a:rPr lang="en-US">
                <a:solidFill>
                  <a:srgbClr val="C00000"/>
                </a:solidFill>
              </a:rPr>
              <a:t>("p");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console.log(test[0].</a:t>
            </a:r>
            <a:r>
              <a:rPr lang="en-US" err="1">
                <a:solidFill>
                  <a:srgbClr val="C00000"/>
                </a:solidFill>
              </a:rPr>
              <a:t>innerHTML</a:t>
            </a:r>
            <a:r>
              <a:rPr lang="en-US">
                <a:solidFill>
                  <a:srgbClr val="C00000"/>
                </a:solidFill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&lt;/script&gt;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0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D1E9B4-CACC-4B18-BACD-5A660B16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document.getElementsByClassName</a:t>
            </a:r>
            <a:r>
              <a:rPr lang="en-US"/>
              <a:t>(</a:t>
            </a:r>
            <a:r>
              <a:rPr lang="en-US" i="1"/>
              <a:t>name</a:t>
            </a:r>
            <a:r>
              <a:rPr lang="en-US"/>
              <a:t>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41391D0-F4A3-48A9-9405-B92A6AF4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 някакво&lt;/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class="</a:t>
            </a:r>
            <a:r>
              <a:rPr lang="en-US" err="1"/>
              <a:t>myclass</a:t>
            </a:r>
            <a:r>
              <a:rPr lang="en-US"/>
              <a:t>"&gt;</a:t>
            </a:r>
            <a:r>
              <a:rPr lang="bg-BG"/>
              <a:t>Проба 1&lt;/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&lt;p&gt;</a:t>
            </a:r>
            <a:r>
              <a:rPr lang="bg-BG"/>
              <a:t>Проба 2&lt;/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class="</a:t>
            </a:r>
            <a:r>
              <a:rPr lang="en-US" err="1"/>
              <a:t>myclass</a:t>
            </a:r>
            <a:r>
              <a:rPr lang="en-US"/>
              <a:t>"&gt;</a:t>
            </a:r>
            <a:r>
              <a:rPr lang="bg-BG"/>
              <a:t>Проба 3&lt;/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&lt;script type="text/</a:t>
            </a:r>
            <a:r>
              <a:rPr lang="en-US" err="1">
                <a:solidFill>
                  <a:srgbClr val="C00000"/>
                </a:solidFill>
              </a:rPr>
              <a:t>javascript</a:t>
            </a:r>
            <a:r>
              <a:rPr lang="en-US">
                <a:solidFill>
                  <a:srgbClr val="C00000"/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let test = </a:t>
            </a:r>
            <a:r>
              <a:rPr lang="en-US" err="1">
                <a:solidFill>
                  <a:srgbClr val="C00000"/>
                </a:solidFill>
              </a:rPr>
              <a:t>document.getElementsByClassName</a:t>
            </a:r>
            <a:r>
              <a:rPr lang="en-US">
                <a:solidFill>
                  <a:srgbClr val="C00000"/>
                </a:solidFill>
              </a:rPr>
              <a:t>("</a:t>
            </a:r>
            <a:r>
              <a:rPr lang="en-US" err="1">
                <a:solidFill>
                  <a:srgbClr val="C00000"/>
                </a:solidFill>
              </a:rPr>
              <a:t>myclass</a:t>
            </a:r>
            <a:r>
              <a:rPr lang="en-US">
                <a:solidFill>
                  <a:srgbClr val="C00000"/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	console.log(test[1].</a:t>
            </a:r>
            <a:r>
              <a:rPr lang="en-US" err="1">
                <a:solidFill>
                  <a:srgbClr val="C00000"/>
                </a:solidFill>
              </a:rPr>
              <a:t>innerHTML</a:t>
            </a:r>
            <a:r>
              <a:rPr lang="en-US">
                <a:solidFill>
                  <a:srgbClr val="C00000"/>
                </a:solidFill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C00000"/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92699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9F0BFA9E7B20341B5311E885A7EC29E" ma:contentTypeVersion="9" ma:contentTypeDescription="Създаване на нов документ" ma:contentTypeScope="" ma:versionID="976c65575c0453281473861c2bb5ea4b">
  <xsd:schema xmlns:xsd="http://www.w3.org/2001/XMLSchema" xmlns:xs="http://www.w3.org/2001/XMLSchema" xmlns:p="http://schemas.microsoft.com/office/2006/metadata/properties" xmlns:ns2="b97ea456-258c-4c8d-8b25-e1b008e04765" xmlns:ns3="1f6aad77-2289-4b71-8fa0-aadc70f5fe15" targetNamespace="http://schemas.microsoft.com/office/2006/metadata/properties" ma:root="true" ma:fieldsID="c9272ca23d9326567c0cde8cbc2e01de" ns2:_="" ns3:_="">
    <xsd:import namespace="b97ea456-258c-4c8d-8b25-e1b008e04765"/>
    <xsd:import namespace="1f6aad77-2289-4b71-8fa0-aadc70f5fe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ea456-258c-4c8d-8b25-e1b008e04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ad77-2289-4b71-8fa0-aadc70f5f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7B5301-A7D5-4A5E-A6AE-7518479985C6}">
  <ds:schemaRefs>
    <ds:schemaRef ds:uri="1f6aad77-2289-4b71-8fa0-aadc70f5fe15"/>
    <ds:schemaRef ds:uri="b97ea456-258c-4c8d-8b25-e1b008e047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F5A673-6A04-4197-B8BC-31323F8A80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2CD940-66F1-440C-B358-A37393BEF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Галерия</vt:lpstr>
      <vt:lpstr>HTML DOM модел</vt:lpstr>
      <vt:lpstr>Как Браузърът извежда HTML  страница</vt:lpstr>
      <vt:lpstr>HTML DOM</vt:lpstr>
      <vt:lpstr>HTML DOM</vt:lpstr>
      <vt:lpstr>Обектът Document</vt:lpstr>
      <vt:lpstr>МЕТОДИ ЗА Достъпване на елементи</vt:lpstr>
      <vt:lpstr>document.getElementById(id)</vt:lpstr>
      <vt:lpstr>document. getElementsByTagName(name)</vt:lpstr>
      <vt:lpstr>document.getElementsByClassName(name)</vt:lpstr>
      <vt:lpstr>СВОЙСТВА И МЕТОДИ ЗА ПРОМЯНА НА HTML ЕЛЕМЕНТИ</vt:lpstr>
      <vt:lpstr>element.innerHTML =  new html content</vt:lpstr>
      <vt:lpstr>element.attribute = new value</vt:lpstr>
      <vt:lpstr>element.style.property = new style</vt:lpstr>
      <vt:lpstr>element.setAttribute(attribute, value)</vt:lpstr>
      <vt:lpstr>МЕТОДИ ЗА ДОБАВЯНЕ И ИЗТРИВАНЕ НА ЕЛЕМЕНТИ</vt:lpstr>
      <vt:lpstr>document.createElement(element) document.appendChild(element)</vt:lpstr>
      <vt:lpstr>document.removeChild(element)</vt:lpstr>
      <vt:lpstr>document.replaceChild(new, old)</vt:lpstr>
      <vt:lpstr>НАВИГАЦИЯ в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 модел</dc:title>
  <dc:creator>ас. Доника Георгиева Стоянова</dc:creator>
  <cp:revision>1</cp:revision>
  <dcterms:created xsi:type="dcterms:W3CDTF">2021-11-22T14:40:10Z</dcterms:created>
  <dcterms:modified xsi:type="dcterms:W3CDTF">2021-11-23T08:19:36Z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0x01010009F0BFA9E7B20341B5311E885A7EC29E</vt:lpwstr>
  </property>
</Properties>
</file>