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75" r:id="rId18"/>
    <p:sldId id="269" r:id="rId19"/>
    <p:sldId id="272" r:id="rId20"/>
    <p:sldId id="270" r:id="rId21"/>
    <p:sldId id="271" r:id="rId22"/>
    <p:sldId id="273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657F58-31C8-45B8-9AF5-8E34F0A57790}" v="1" dt="2021-12-02T13:34:27.9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ИМИТЪР НИКОЛАЕВ СИРАКОВ СИТ 1к" userId="S::s21621630@onlineedu.tu-varna.bg::b802e858-26e5-4dd1-92c4-551cfc14291b" providerId="AD" clId="Web-{0C657F58-31C8-45B8-9AF5-8E34F0A57790}"/>
    <pc:docChg chg="modSld">
      <pc:chgData name="ДИМИТЪР НИКОЛАЕВ СИРАКОВ СИТ 1к" userId="S::s21621630@onlineedu.tu-varna.bg::b802e858-26e5-4dd1-92c4-551cfc14291b" providerId="AD" clId="Web-{0C657F58-31C8-45B8-9AF5-8E34F0A57790}" dt="2021-12-02T13:34:27.961" v="0"/>
      <pc:docMkLst>
        <pc:docMk/>
      </pc:docMkLst>
      <pc:sldChg chg="addSp">
        <pc:chgData name="ДИМИТЪР НИКОЛАЕВ СИРАКОВ СИТ 1к" userId="S::s21621630@onlineedu.tu-varna.bg::b802e858-26e5-4dd1-92c4-551cfc14291b" providerId="AD" clId="Web-{0C657F58-31C8-45B8-9AF5-8E34F0A57790}" dt="2021-12-02T13:34:27.961" v="0"/>
        <pc:sldMkLst>
          <pc:docMk/>
          <pc:sldMk cId="3689264767" sldId="261"/>
        </pc:sldMkLst>
        <pc:spChg chg="add">
          <ac:chgData name="ДИМИТЪР НИКОЛАЕВ СИРАКОВ СИТ 1к" userId="S::s21621630@onlineedu.tu-varna.bg::b802e858-26e5-4dd1-92c4-551cfc14291b" providerId="AD" clId="Web-{0C657F58-31C8-45B8-9AF5-8E34F0A57790}" dt="2021-12-02T13:34:27.961" v="0"/>
          <ac:spMkLst>
            <pc:docMk/>
            <pc:sldMk cId="3689264767" sldId="261"/>
            <ac:spMk id="4" creationId="{A8C9F3F6-6436-46C9-B69D-65D29EB4E80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B7AE-634E-4DC7-B410-0F56B80FD555}" type="datetimeFigureOut">
              <a:rPr lang="bg-BG" smtClean="0"/>
              <a:t>2.12.2021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DCE4C02-6C99-4247-9B3F-EE2707BFC6C7}" type="slidenum">
              <a:rPr lang="bg-BG" smtClean="0"/>
              <a:t>‹#›</a:t>
            </a:fld>
            <a:endParaRPr lang="bg-BG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815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B7AE-634E-4DC7-B410-0F56B80FD555}" type="datetimeFigureOut">
              <a:rPr lang="bg-BG" smtClean="0"/>
              <a:t>2.12.2021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4C02-6C99-4247-9B3F-EE2707BFC6C7}" type="slidenum">
              <a:rPr lang="bg-BG" smtClean="0"/>
              <a:t>‹#›</a:t>
            </a:fld>
            <a:endParaRPr lang="bg-BG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338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B7AE-634E-4DC7-B410-0F56B80FD555}" type="datetimeFigureOut">
              <a:rPr lang="bg-BG" smtClean="0"/>
              <a:t>2.12.2021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4C02-6C99-4247-9B3F-EE2707BFC6C7}" type="slidenum">
              <a:rPr lang="bg-BG" smtClean="0"/>
              <a:t>‹#›</a:t>
            </a:fld>
            <a:endParaRPr lang="bg-BG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91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B7AE-634E-4DC7-B410-0F56B80FD555}" type="datetimeFigureOut">
              <a:rPr lang="bg-BG" smtClean="0"/>
              <a:t>2.12.2021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4C02-6C99-4247-9B3F-EE2707BFC6C7}" type="slidenum">
              <a:rPr lang="bg-BG" smtClean="0"/>
              <a:t>‹#›</a:t>
            </a:fld>
            <a:endParaRPr lang="bg-BG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945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B7AE-634E-4DC7-B410-0F56B80FD555}" type="datetimeFigureOut">
              <a:rPr lang="bg-BG" smtClean="0"/>
              <a:t>2.12.2021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4C02-6C99-4247-9B3F-EE2707BFC6C7}" type="slidenum">
              <a:rPr lang="bg-BG" smtClean="0"/>
              <a:t>‹#›</a:t>
            </a:fld>
            <a:endParaRPr lang="bg-BG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77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B7AE-634E-4DC7-B410-0F56B80FD555}" type="datetimeFigureOut">
              <a:rPr lang="bg-BG" smtClean="0"/>
              <a:t>2.12.2021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4C02-6C99-4247-9B3F-EE2707BFC6C7}" type="slidenum">
              <a:rPr lang="bg-BG" smtClean="0"/>
              <a:t>‹#›</a:t>
            </a:fld>
            <a:endParaRPr lang="bg-BG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266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B7AE-634E-4DC7-B410-0F56B80FD555}" type="datetimeFigureOut">
              <a:rPr lang="bg-BG" smtClean="0"/>
              <a:t>2.12.2021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4C02-6C99-4247-9B3F-EE2707BFC6C7}" type="slidenum">
              <a:rPr lang="bg-BG" smtClean="0"/>
              <a:t>‹#›</a:t>
            </a:fld>
            <a:endParaRPr lang="bg-BG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31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B7AE-634E-4DC7-B410-0F56B80FD555}" type="datetimeFigureOut">
              <a:rPr lang="bg-BG" smtClean="0"/>
              <a:t>2.12.2021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4C02-6C99-4247-9B3F-EE2707BFC6C7}" type="slidenum">
              <a:rPr lang="bg-BG" smtClean="0"/>
              <a:t>‹#›</a:t>
            </a:fld>
            <a:endParaRPr lang="bg-BG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977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B7AE-634E-4DC7-B410-0F56B80FD555}" type="datetimeFigureOut">
              <a:rPr lang="bg-BG" smtClean="0"/>
              <a:t>2.12.2021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4C02-6C99-4247-9B3F-EE2707BFC6C7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9963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0B7AE-634E-4DC7-B410-0F56B80FD555}" type="datetimeFigureOut">
              <a:rPr lang="bg-BG" smtClean="0"/>
              <a:t>2.12.2021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4C02-6C99-4247-9B3F-EE2707BFC6C7}" type="slidenum">
              <a:rPr lang="bg-BG" smtClean="0"/>
              <a:t>‹#›</a:t>
            </a:fld>
            <a:endParaRPr lang="bg-BG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353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E00B7AE-634E-4DC7-B410-0F56B80FD555}" type="datetimeFigureOut">
              <a:rPr lang="bg-BG" smtClean="0"/>
              <a:t>2.12.2021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4C02-6C99-4247-9B3F-EE2707BFC6C7}" type="slidenum">
              <a:rPr lang="bg-BG" smtClean="0"/>
              <a:t>‹#›</a:t>
            </a:fld>
            <a:endParaRPr lang="bg-BG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51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/>
              <a:t>Редакт. стил загл. образец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0B7AE-634E-4DC7-B410-0F56B80FD555}" type="datetimeFigureOut">
              <a:rPr lang="bg-BG" smtClean="0"/>
              <a:t>2.12.2021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DCE4C02-6C99-4247-9B3F-EE2707BFC6C7}" type="slidenum">
              <a:rPr lang="bg-BG" smtClean="0"/>
              <a:t>‹#›</a:t>
            </a:fld>
            <a:endParaRPr lang="bg-BG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539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B9416A6-A9D2-4B92-8F24-EA7EB455A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bg-BG"/>
              <a:t>СЪБИТИЯ</a:t>
            </a:r>
            <a:r>
              <a:rPr lang="en-US"/>
              <a:t>.</a:t>
            </a:r>
            <a:br>
              <a:rPr lang="bg-BG"/>
            </a:br>
            <a:r>
              <a:rPr lang="bg-BG"/>
              <a:t>ВГРАДЕНИ ОБЕКТИ </a:t>
            </a:r>
            <a:r>
              <a:rPr lang="en-US"/>
              <a:t>MATH </a:t>
            </a:r>
            <a:r>
              <a:rPr lang="bg-BG"/>
              <a:t>И </a:t>
            </a:r>
            <a:r>
              <a:rPr lang="en-US"/>
              <a:t>DATE</a:t>
            </a:r>
            <a:endParaRPr lang="bg-BG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72E75775-2216-4019-A47A-0225198473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/>
              <a:t>Упражнение 8</a:t>
            </a:r>
          </a:p>
        </p:txBody>
      </p:sp>
    </p:spTree>
    <p:extLst>
      <p:ext uri="{BB962C8B-B14F-4D97-AF65-F5344CB8AC3E}">
        <p14:creationId xmlns:p14="http://schemas.microsoft.com/office/powerpoint/2010/main" val="937291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6967B75-B99A-4664-8632-A6AC59EFE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ОБЕКТИ</a:t>
            </a:r>
            <a:r>
              <a:rPr lang="en-US"/>
              <a:t> </a:t>
            </a:r>
            <a:r>
              <a:rPr lang="bg-BG"/>
              <a:t>В</a:t>
            </a:r>
            <a:r>
              <a:rPr lang="en-US"/>
              <a:t> JS</a:t>
            </a:r>
            <a:endParaRPr lang="bg-BG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4A537CA-F5E7-4257-8E53-C38F80615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853" y="2015732"/>
            <a:ext cx="10263002" cy="3450613"/>
          </a:xfrm>
        </p:spPr>
        <p:txBody>
          <a:bodyPr>
            <a:normAutofit/>
          </a:bodyPr>
          <a:lstStyle/>
          <a:p>
            <a:r>
              <a:rPr lang="bg-BG" sz="2400" b="0" i="0" u="none" strike="noStrike" baseline="0">
                <a:solidFill>
                  <a:srgbClr val="000000"/>
                </a:solidFill>
                <a:latin typeface="AGTFUT+Times-Roman"/>
              </a:rPr>
              <a:t>ООП </a:t>
            </a:r>
            <a:r>
              <a:rPr lang="bg-BG" sz="2400" b="0" i="0" u="none" strike="noStrike" baseline="0">
                <a:solidFill>
                  <a:srgbClr val="000000"/>
                </a:solidFill>
                <a:latin typeface="KCWAOG+Palatino-Roman"/>
              </a:rPr>
              <a:t>- </a:t>
            </a:r>
            <a:r>
              <a:rPr lang="bg-BG" sz="2400" b="0" i="0" u="none" strike="noStrike" baseline="0">
                <a:solidFill>
                  <a:srgbClr val="000000"/>
                </a:solidFill>
                <a:latin typeface="AGTFUT+Times-Roman"/>
              </a:rPr>
              <a:t>набор от обекти</a:t>
            </a:r>
            <a:r>
              <a:rPr lang="bg-BG" sz="2400" b="0" i="0" u="none" strike="noStrike" baseline="0">
                <a:solidFill>
                  <a:srgbClr val="000000"/>
                </a:solidFill>
                <a:latin typeface="KCWAOG+Palatino-Roman"/>
              </a:rPr>
              <a:t>, </a:t>
            </a:r>
            <a:r>
              <a:rPr lang="bg-BG" sz="2400" b="0" i="0" u="none" strike="noStrike" baseline="0">
                <a:solidFill>
                  <a:srgbClr val="000000"/>
                </a:solidFill>
                <a:latin typeface="AGTFUT+Times-Roman"/>
              </a:rPr>
              <a:t>които взаимодействат помежду си</a:t>
            </a:r>
            <a:r>
              <a:rPr lang="bg-BG" sz="2400" b="0" i="0" u="none" strike="noStrike" baseline="0">
                <a:solidFill>
                  <a:srgbClr val="000000"/>
                </a:solidFill>
                <a:latin typeface="KCWAOG+Palatino-Roman"/>
              </a:rPr>
              <a:t>; </a:t>
            </a:r>
          </a:p>
          <a:p>
            <a:r>
              <a:rPr lang="bg-BG" sz="2400">
                <a:solidFill>
                  <a:srgbClr val="000000"/>
                </a:solidFill>
                <a:latin typeface="KCWAOG+Palatino-Roman"/>
              </a:rPr>
              <a:t>С</a:t>
            </a:r>
            <a:r>
              <a:rPr lang="bg-BG" sz="2400" b="0" i="0" u="none" strike="noStrike" baseline="0">
                <a:solidFill>
                  <a:srgbClr val="000000"/>
                </a:solidFill>
                <a:latin typeface="AGTFUT+Times-Roman"/>
              </a:rPr>
              <a:t>войства и методи на обекта</a:t>
            </a:r>
            <a:r>
              <a:rPr lang="bg-BG" sz="2400" b="0" i="0" u="none" strike="noStrike" baseline="0">
                <a:solidFill>
                  <a:srgbClr val="000000"/>
                </a:solidFill>
                <a:latin typeface="KCWAOG+Palatino-Roman"/>
              </a:rPr>
              <a:t>; </a:t>
            </a:r>
          </a:p>
          <a:p>
            <a:r>
              <a:rPr lang="bg-BG" sz="2400">
                <a:solidFill>
                  <a:srgbClr val="000000"/>
                </a:solidFill>
                <a:latin typeface="KCWAOG+Palatino-Roman"/>
              </a:rPr>
              <a:t>Обекти:</a:t>
            </a:r>
            <a:endParaRPr lang="bg-BG" sz="2400" b="0" i="0" u="none" strike="noStrike" baseline="0">
              <a:solidFill>
                <a:srgbClr val="000000"/>
              </a:solidFill>
              <a:latin typeface="KCWAOG+Palatino-Roman"/>
            </a:endParaRPr>
          </a:p>
          <a:p>
            <a:pPr lvl="1"/>
            <a:r>
              <a:rPr lang="en-US" sz="2000">
                <a:solidFill>
                  <a:srgbClr val="000000"/>
                </a:solidFill>
                <a:latin typeface="KCWAOG+Palatino-Roman"/>
              </a:rPr>
              <a:t>DOM (Document Object Model) - </a:t>
            </a:r>
            <a:r>
              <a:rPr lang="bg-BG" sz="2000">
                <a:solidFill>
                  <a:srgbClr val="000000"/>
                </a:solidFill>
                <a:latin typeface="AGTFUT+Times-Roman"/>
              </a:rPr>
              <a:t>за взаимодействие с елементите от </a:t>
            </a:r>
            <a:r>
              <a:rPr lang="en-US" sz="2000">
                <a:solidFill>
                  <a:srgbClr val="000000"/>
                </a:solidFill>
                <a:latin typeface="KCWAOG+Palatino-Roman"/>
              </a:rPr>
              <a:t>HTML </a:t>
            </a:r>
            <a:r>
              <a:rPr lang="bg-BG" sz="2000">
                <a:solidFill>
                  <a:srgbClr val="000000"/>
                </a:solidFill>
                <a:latin typeface="AGTFUT+Times-Roman"/>
              </a:rPr>
              <a:t>документа </a:t>
            </a:r>
          </a:p>
          <a:p>
            <a:pPr lvl="1"/>
            <a:r>
              <a:rPr lang="en-US" sz="2000">
                <a:solidFill>
                  <a:srgbClr val="000000"/>
                </a:solidFill>
                <a:latin typeface="KCWAOG+Palatino-Roman"/>
              </a:rPr>
              <a:t>BOM (Browser Object Model) - </a:t>
            </a:r>
            <a:r>
              <a:rPr lang="bg-BG" sz="2000">
                <a:solidFill>
                  <a:srgbClr val="000000"/>
                </a:solidFill>
                <a:latin typeface="AGTFUT+Times-Roman"/>
              </a:rPr>
              <a:t>за взаимодействие с браузър прозореца </a:t>
            </a:r>
          </a:p>
          <a:p>
            <a:pPr lvl="1"/>
            <a:r>
              <a:rPr lang="bg-BG" sz="2000" b="0" i="0" u="none" strike="noStrike" baseline="0">
                <a:solidFill>
                  <a:srgbClr val="000000"/>
                </a:solidFill>
                <a:latin typeface="AGTFUT+Times-Roman"/>
              </a:rPr>
              <a:t>вградени обекти за работа със сложни типове данни</a:t>
            </a:r>
            <a:r>
              <a:rPr lang="bg-BG" sz="2000" b="0" i="0" u="none" strike="noStrike" baseline="0">
                <a:solidFill>
                  <a:srgbClr val="000000"/>
                </a:solidFill>
                <a:latin typeface="KCWAOG+Palatino-Roman"/>
              </a:rPr>
              <a:t>; </a:t>
            </a:r>
          </a:p>
          <a:p>
            <a:pPr lvl="1"/>
            <a:r>
              <a:rPr lang="bg-BG" sz="2000" b="0" i="0" u="none" strike="noStrike" baseline="0">
                <a:solidFill>
                  <a:srgbClr val="000000"/>
                </a:solidFill>
                <a:latin typeface="AGTFUT+Times-Roman"/>
              </a:rPr>
              <a:t>потребителски обекти</a:t>
            </a:r>
            <a:r>
              <a:rPr lang="bg-BG" sz="2000" b="0" i="0" u="none" strike="noStrike" baseline="0">
                <a:solidFill>
                  <a:srgbClr val="000000"/>
                </a:solidFill>
                <a:latin typeface="KCWAOG+Palatino-Roman"/>
              </a:rPr>
              <a:t>. </a:t>
            </a:r>
            <a:endParaRPr lang="bg-BG" sz="2400"/>
          </a:p>
        </p:txBody>
      </p:sp>
    </p:spTree>
    <p:extLst>
      <p:ext uri="{BB962C8B-B14F-4D97-AF65-F5344CB8AC3E}">
        <p14:creationId xmlns:p14="http://schemas.microsoft.com/office/powerpoint/2010/main" val="4214756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1BF5CD9-1619-4DC8-A1C7-47C14B19B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ВГРАДЕНИ ОБЕКТИ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08CE75E-1C26-447C-8CF6-270BB77C5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MATH</a:t>
            </a:r>
          </a:p>
          <a:p>
            <a:r>
              <a:rPr lang="en-US"/>
              <a:t>DATE</a:t>
            </a:r>
          </a:p>
          <a:p>
            <a:r>
              <a:rPr lang="en-US"/>
              <a:t>STRING</a:t>
            </a:r>
          </a:p>
          <a:p>
            <a:r>
              <a:rPr lang="en-US"/>
              <a:t>ARRAY</a:t>
            </a:r>
          </a:p>
          <a:p>
            <a:r>
              <a:rPr lang="en-US"/>
              <a:t>NUMBER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5956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8C39A27-4810-40DD-A885-C6F89D884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ОБЕКТ </a:t>
            </a:r>
            <a:r>
              <a:rPr lang="en-US"/>
              <a:t>MATH</a:t>
            </a:r>
            <a:r>
              <a:rPr lang="bg-BG"/>
              <a:t> – някои методи</a:t>
            </a:r>
            <a:r>
              <a:rPr lang="en-US"/>
              <a:t> </a:t>
            </a:r>
            <a:r>
              <a:rPr lang="bg-BG"/>
              <a:t>и свойства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30BD4EC-3156-488A-88F8-1A0FE1F1F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21188"/>
          </a:xfrm>
        </p:spPr>
        <p:txBody>
          <a:bodyPr>
            <a:normAutofit fontScale="70000" lnSpcReduction="20000"/>
          </a:bodyPr>
          <a:lstStyle/>
          <a:p>
            <a:r>
              <a:rPr lang="en-US"/>
              <a:t>abs(x)</a:t>
            </a:r>
            <a:r>
              <a:rPr lang="bg-BG"/>
              <a:t> – връща абсолютната стойност на х;</a:t>
            </a:r>
            <a:endParaRPr lang="en-US"/>
          </a:p>
          <a:p>
            <a:r>
              <a:rPr lang="en-US"/>
              <a:t>sin(x)</a:t>
            </a:r>
            <a:r>
              <a:rPr lang="bg-BG"/>
              <a:t>,</a:t>
            </a:r>
            <a:r>
              <a:rPr lang="en-US"/>
              <a:t> cos(x)</a:t>
            </a:r>
            <a:r>
              <a:rPr lang="bg-BG"/>
              <a:t>, </a:t>
            </a:r>
            <a:r>
              <a:rPr lang="en-US"/>
              <a:t>tan(x)</a:t>
            </a:r>
            <a:r>
              <a:rPr lang="bg-BG"/>
              <a:t>…</a:t>
            </a:r>
            <a:r>
              <a:rPr lang="en-US"/>
              <a:t> </a:t>
            </a:r>
            <a:r>
              <a:rPr lang="bg-BG"/>
              <a:t>- връща синуса/косинуса/тангенса на ъгъла (в </a:t>
            </a:r>
            <a:r>
              <a:rPr lang="bg-BG" err="1"/>
              <a:t>радиани</a:t>
            </a:r>
            <a:r>
              <a:rPr lang="bg-BG"/>
              <a:t>!);</a:t>
            </a:r>
          </a:p>
          <a:p>
            <a:r>
              <a:rPr lang="en-US"/>
              <a:t>sqrt(x) </a:t>
            </a:r>
            <a:r>
              <a:rPr lang="bg-BG"/>
              <a:t> - връща квадратния корен на х;</a:t>
            </a:r>
          </a:p>
          <a:p>
            <a:r>
              <a:rPr lang="en-US"/>
              <a:t>pow(x, y)</a:t>
            </a:r>
            <a:r>
              <a:rPr lang="bg-BG"/>
              <a:t> – връща х на степен у;</a:t>
            </a:r>
            <a:endParaRPr lang="en-US"/>
          </a:p>
          <a:p>
            <a:r>
              <a:rPr lang="en-US"/>
              <a:t>ceil(x)</a:t>
            </a:r>
            <a:r>
              <a:rPr lang="bg-BG"/>
              <a:t>, </a:t>
            </a:r>
            <a:r>
              <a:rPr lang="en-US"/>
              <a:t>floor(x)</a:t>
            </a:r>
            <a:r>
              <a:rPr lang="bg-BG"/>
              <a:t> – връща х, закръглен до най-близкото по-голямо/ по-малко цяло число;</a:t>
            </a:r>
          </a:p>
          <a:p>
            <a:r>
              <a:rPr lang="en-US"/>
              <a:t>round(x) </a:t>
            </a:r>
            <a:r>
              <a:rPr lang="bg-BG"/>
              <a:t>– закръгля х към по-близкото цяло число;</a:t>
            </a:r>
          </a:p>
          <a:p>
            <a:r>
              <a:rPr lang="en-US"/>
              <a:t>max(x, y, z, ..., n)</a:t>
            </a:r>
            <a:r>
              <a:rPr lang="bg-BG"/>
              <a:t>, </a:t>
            </a:r>
            <a:r>
              <a:rPr lang="en-US"/>
              <a:t>min(x, y, z, ..., n)</a:t>
            </a:r>
            <a:r>
              <a:rPr lang="bg-BG"/>
              <a:t> – връща числото с най-голяма/ най-малка стойност</a:t>
            </a:r>
          </a:p>
          <a:p>
            <a:r>
              <a:rPr lang="en-US"/>
              <a:t>random()</a:t>
            </a:r>
            <a:r>
              <a:rPr lang="bg-BG"/>
              <a:t> – връща случайно число между 0 и 1</a:t>
            </a:r>
            <a:endParaRPr lang="en-US"/>
          </a:p>
          <a:p>
            <a:r>
              <a:rPr lang="en-US"/>
              <a:t>sign(x)</a:t>
            </a:r>
            <a:r>
              <a:rPr lang="bg-BG"/>
              <a:t> – връща дали числото е отрицателно, 0 или положително</a:t>
            </a:r>
            <a:r>
              <a:rPr lang="en-US"/>
              <a:t> (-1, 0, 1)</a:t>
            </a:r>
          </a:p>
          <a:p>
            <a:r>
              <a:rPr lang="en-US" err="1"/>
              <a:t>trunc</a:t>
            </a:r>
            <a:r>
              <a:rPr lang="en-US"/>
              <a:t>(x)</a:t>
            </a:r>
            <a:r>
              <a:rPr lang="bg-BG"/>
              <a:t> – връща цялата част на числото х</a:t>
            </a:r>
          </a:p>
          <a:p>
            <a:r>
              <a:rPr lang="en-US" err="1"/>
              <a:t>Math.PI</a:t>
            </a:r>
            <a:r>
              <a:rPr lang="en-US"/>
              <a:t> – </a:t>
            </a:r>
            <a:r>
              <a:rPr lang="bg-BG"/>
              <a:t>връща </a:t>
            </a:r>
            <a:r>
              <a:rPr lang="en-US"/>
              <a:t>PI</a:t>
            </a:r>
            <a:endParaRPr lang="bg-BG"/>
          </a:p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99428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2775DC5-C820-43F9-AFAD-33E568602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ОБЕКТ </a:t>
            </a:r>
            <a:r>
              <a:rPr lang="en-US"/>
              <a:t>MATH</a:t>
            </a:r>
            <a:endParaRPr lang="bg-BG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F5F809E-53EF-4FD8-9455-BDF30759C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/>
              <a:t>&lt;!DOCTYPE 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&lt;html&gt;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&lt;body&gt;</a:t>
            </a:r>
          </a:p>
          <a:p>
            <a:pPr marL="0" indent="0">
              <a:spcBef>
                <a:spcPts val="0"/>
              </a:spcBef>
              <a:buNone/>
            </a:pPr>
            <a:endParaRPr lang="en-US"/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&lt;p id="par"&gt;&lt;/p&gt;</a:t>
            </a:r>
          </a:p>
          <a:p>
            <a:pPr marL="0" indent="0">
              <a:spcBef>
                <a:spcPts val="0"/>
              </a:spcBef>
              <a:buNone/>
            </a:pPr>
            <a:endParaRPr lang="en-US"/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&lt;script&gt;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err="1"/>
              <a:t>document.getElementById</a:t>
            </a:r>
            <a:r>
              <a:rPr lang="en-US"/>
              <a:t>("par").</a:t>
            </a:r>
            <a:r>
              <a:rPr lang="en-US" err="1"/>
              <a:t>innerHTML</a:t>
            </a:r>
            <a:r>
              <a:rPr lang="en-US"/>
              <a:t> = </a:t>
            </a:r>
            <a:r>
              <a:rPr lang="en-US" err="1">
                <a:solidFill>
                  <a:srgbClr val="FF0000"/>
                </a:solidFill>
              </a:rPr>
              <a:t>Math.ceil</a:t>
            </a:r>
            <a:r>
              <a:rPr lang="en-US">
                <a:solidFill>
                  <a:srgbClr val="FF0000"/>
                </a:solidFill>
              </a:rPr>
              <a:t>(8.8)</a:t>
            </a:r>
            <a:r>
              <a:rPr lang="en-US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&lt;/script&gt;</a:t>
            </a:r>
          </a:p>
          <a:p>
            <a:pPr marL="0" indent="0">
              <a:spcBef>
                <a:spcPts val="0"/>
              </a:spcBef>
              <a:buNone/>
            </a:pPr>
            <a:endParaRPr lang="en-US"/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&lt;/body&gt;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62151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027D5FC-FC80-44BD-80CA-28219C311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Случайно число между </a:t>
            </a:r>
            <a:r>
              <a:rPr lang="en-US"/>
              <a:t>MAX</a:t>
            </a:r>
            <a:r>
              <a:rPr lang="bg-BG"/>
              <a:t> и </a:t>
            </a:r>
            <a:r>
              <a:rPr lang="en-US"/>
              <a:t>MIN</a:t>
            </a:r>
            <a:endParaRPr lang="bg-BG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6D1A439-6C9E-4FCC-99B3-5F1EC0CD1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533" y="2244332"/>
            <a:ext cx="10932934" cy="3450613"/>
          </a:xfrm>
        </p:spPr>
        <p:txBody>
          <a:bodyPr/>
          <a:lstStyle/>
          <a:p>
            <a:r>
              <a:rPr lang="en-US" err="1">
                <a:solidFill>
                  <a:srgbClr val="000000"/>
                </a:solidFill>
                <a:effectLst/>
              </a:rPr>
              <a:t>Math.floor</a:t>
            </a:r>
            <a:r>
              <a:rPr lang="en-US">
                <a:solidFill>
                  <a:srgbClr val="000000"/>
                </a:solidFill>
                <a:effectLst/>
              </a:rPr>
              <a:t>(</a:t>
            </a:r>
            <a:r>
              <a:rPr lang="en-US" err="1">
                <a:solidFill>
                  <a:srgbClr val="000000"/>
                </a:solidFill>
                <a:effectLst/>
              </a:rPr>
              <a:t>Math.random</a:t>
            </a:r>
            <a:r>
              <a:rPr lang="en-US">
                <a:solidFill>
                  <a:srgbClr val="000000"/>
                </a:solidFill>
                <a:effectLst/>
              </a:rPr>
              <a:t>() * </a:t>
            </a:r>
            <a:r>
              <a:rPr lang="en-US">
                <a:solidFill>
                  <a:srgbClr val="FF0000"/>
                </a:solidFill>
                <a:effectLst/>
              </a:rPr>
              <a:t>11</a:t>
            </a:r>
            <a:r>
              <a:rPr lang="en-US">
                <a:solidFill>
                  <a:srgbClr val="000000"/>
                </a:solidFill>
                <a:effectLst/>
              </a:rPr>
              <a:t>) //</a:t>
            </a:r>
            <a:r>
              <a:rPr lang="bg-BG">
                <a:solidFill>
                  <a:srgbClr val="000000"/>
                </a:solidFill>
                <a:effectLst/>
              </a:rPr>
              <a:t>Връща число от 0 до </a:t>
            </a:r>
            <a:r>
              <a:rPr lang="en-US">
                <a:solidFill>
                  <a:srgbClr val="000000"/>
                </a:solidFill>
                <a:effectLst/>
              </a:rPr>
              <a:t>10</a:t>
            </a:r>
            <a:endParaRPr kumimoji="0" lang="sv-SE" altLang="bg-BG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r>
              <a:rPr kumimoji="0" lang="sv-SE" altLang="bg-BG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Math.floor(Math.random() * (max - min) ) + min;</a:t>
            </a:r>
            <a:r>
              <a:rPr kumimoji="0" lang="bg-BG" altLang="bg-BG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//Връща число в интервала </a:t>
            </a:r>
            <a:r>
              <a:rPr kumimoji="0" lang="en-US" altLang="bg-BG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lang="sv-SE" altLang="bg-BG">
                <a:latin typeface="Arial Unicode MS"/>
              </a:rPr>
              <a:t>min, max</a:t>
            </a:r>
            <a:r>
              <a:rPr kumimoji="0" lang="en-US" altLang="bg-BG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endParaRPr kumimoji="0" lang="sv-SE" altLang="bg-BG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r>
              <a:rPr kumimoji="0" lang="sv-SE" altLang="bg-BG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Math.floor(Math.random() * (max - min + 1) ) + min;</a:t>
            </a:r>
            <a:r>
              <a:rPr lang="bg-BG" altLang="bg-BG">
                <a:latin typeface="Arial Unicode MS"/>
              </a:rPr>
              <a:t> //Връща число в интервала </a:t>
            </a:r>
            <a:r>
              <a:rPr lang="en-US" altLang="bg-BG">
                <a:latin typeface="Arial Unicode MS"/>
              </a:rPr>
              <a:t>[</a:t>
            </a:r>
            <a:r>
              <a:rPr lang="sv-SE" altLang="bg-BG">
                <a:latin typeface="Arial Unicode MS"/>
              </a:rPr>
              <a:t>min, max</a:t>
            </a:r>
            <a:r>
              <a:rPr lang="en-US" altLang="bg-BG">
                <a:latin typeface="Arial Unicode MS"/>
              </a:rPr>
              <a:t>]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756459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59CD569-EAC7-438E-8404-A3C1A247A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ОБЕКТ </a:t>
            </a:r>
            <a:r>
              <a:rPr lang="en-US"/>
              <a:t>DATE</a:t>
            </a:r>
            <a:r>
              <a:rPr lang="bg-BG"/>
              <a:t> – СЪЗДАВАНЕ НА ДАТА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E1E15D3-8C5D-42CB-9E64-260E72AD1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new Date()</a:t>
            </a:r>
            <a:r>
              <a:rPr lang="bg-BG"/>
              <a:t> – създава обект, съдържащ текущата дата и време</a:t>
            </a:r>
            <a:endParaRPr lang="en-US"/>
          </a:p>
          <a:p>
            <a:r>
              <a:rPr lang="en-US"/>
              <a:t>new Date(year, month, day, hours, minutes, seconds, milliseconds)</a:t>
            </a:r>
            <a:r>
              <a:rPr lang="bg-BG"/>
              <a:t> </a:t>
            </a:r>
            <a:r>
              <a:rPr lang="en-US"/>
              <a:t>– </a:t>
            </a:r>
            <a:r>
              <a:rPr lang="bg-BG"/>
              <a:t>създава обект по зададените параметри</a:t>
            </a:r>
            <a:endParaRPr lang="en-US"/>
          </a:p>
          <a:p>
            <a:r>
              <a:rPr lang="en-US"/>
              <a:t>new Date(milliseconds) – </a:t>
            </a:r>
            <a:r>
              <a:rPr lang="bg-BG"/>
              <a:t>създава обект по зададено време в милисекунди</a:t>
            </a:r>
            <a:endParaRPr lang="en-US"/>
          </a:p>
          <a:p>
            <a:r>
              <a:rPr lang="en-US"/>
              <a:t>new Date(date string)</a:t>
            </a:r>
            <a:r>
              <a:rPr lang="bg-BG"/>
              <a:t> – създава обект от стринг със структурата на дата</a:t>
            </a:r>
          </a:p>
        </p:txBody>
      </p:sp>
    </p:spTree>
    <p:extLst>
      <p:ext uri="{BB962C8B-B14F-4D97-AF65-F5344CB8AC3E}">
        <p14:creationId xmlns:p14="http://schemas.microsoft.com/office/powerpoint/2010/main" val="4170716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59CD569-EAC7-438E-8404-A3C1A247A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ОБЕКТ </a:t>
            </a:r>
            <a:r>
              <a:rPr lang="en-US"/>
              <a:t>DATE</a:t>
            </a:r>
            <a:r>
              <a:rPr lang="bg-BG"/>
              <a:t> – СЪЗДАВАНЕ НА ДАТА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E1E15D3-8C5D-42CB-9E64-260E72AD1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1" y="2015732"/>
            <a:ext cx="10650994" cy="3889768"/>
          </a:xfr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/>
              <a:t>&lt;!DOCTYPE 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&lt;html&gt;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&lt;head&gt;&lt;/head&gt;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&lt;body&gt;</a:t>
            </a:r>
          </a:p>
          <a:p>
            <a:pPr marL="0" indent="0">
              <a:spcBef>
                <a:spcPts val="0"/>
              </a:spcBef>
              <a:buNone/>
            </a:pPr>
            <a:endParaRPr lang="en-US"/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&lt;p id="par"&gt;</a:t>
            </a:r>
            <a:r>
              <a:rPr lang="bg-BG"/>
              <a:t>Тук трябва да се появи дата&lt;/</a:t>
            </a:r>
            <a:r>
              <a:rPr lang="en-US"/>
              <a:t>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&lt;button onclick="</a:t>
            </a:r>
            <a:r>
              <a:rPr lang="en-US" err="1"/>
              <a:t>getTheDate</a:t>
            </a:r>
            <a:r>
              <a:rPr lang="en-US"/>
              <a:t>()"&gt;</a:t>
            </a:r>
            <a:r>
              <a:rPr lang="bg-BG"/>
              <a:t>Натисни ме!&lt;/</a:t>
            </a:r>
            <a:r>
              <a:rPr lang="en-US"/>
              <a:t>button&gt;</a:t>
            </a:r>
          </a:p>
          <a:p>
            <a:pPr marL="0" indent="0">
              <a:spcBef>
                <a:spcPts val="0"/>
              </a:spcBef>
              <a:buNone/>
            </a:pPr>
            <a:endParaRPr lang="en-US"/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&lt;script&gt;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	function </a:t>
            </a:r>
            <a:r>
              <a:rPr lang="en-US" err="1"/>
              <a:t>getTheDate</a:t>
            </a:r>
            <a:r>
              <a:rPr lang="en-US"/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	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		const </a:t>
            </a:r>
            <a:r>
              <a:rPr lang="en-US" err="1"/>
              <a:t>myDate</a:t>
            </a:r>
            <a:r>
              <a:rPr lang="en-US"/>
              <a:t>= new Date();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		//const </a:t>
            </a:r>
            <a:r>
              <a:rPr lang="en-US" err="1"/>
              <a:t>myDate</a:t>
            </a:r>
            <a:r>
              <a:rPr lang="en-US"/>
              <a:t>= new Date(2017, 4, 15, 10, 16, 30, 0); //new Date(year, month, day, hours, minutes, seconds, milliseconds)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		//const </a:t>
            </a:r>
            <a:r>
              <a:rPr lang="en-US" err="1"/>
              <a:t>myDate</a:t>
            </a:r>
            <a:r>
              <a:rPr lang="en-US"/>
              <a:t>= new Date(1); //</a:t>
            </a:r>
            <a:r>
              <a:rPr lang="bg-BG"/>
              <a:t>милисекунди от 1.01.1970 г.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bg-BG"/>
              <a:t>	</a:t>
            </a:r>
            <a:r>
              <a:rPr lang="en-US"/>
              <a:t>		</a:t>
            </a:r>
            <a:r>
              <a:rPr lang="bg-BG"/>
              <a:t>//</a:t>
            </a:r>
            <a:r>
              <a:rPr lang="en-US"/>
              <a:t>const </a:t>
            </a:r>
            <a:r>
              <a:rPr lang="en-US" err="1"/>
              <a:t>myDate</a:t>
            </a:r>
            <a:r>
              <a:rPr lang="en-US"/>
              <a:t>= new Date("2056-03-25");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		</a:t>
            </a:r>
            <a:r>
              <a:rPr lang="en-US" err="1"/>
              <a:t>document.getElementById</a:t>
            </a:r>
            <a:r>
              <a:rPr lang="en-US"/>
              <a:t>('par').</a:t>
            </a:r>
            <a:r>
              <a:rPr lang="en-US" err="1"/>
              <a:t>innerHTML</a:t>
            </a:r>
            <a:r>
              <a:rPr lang="en-US"/>
              <a:t>=</a:t>
            </a:r>
            <a:r>
              <a:rPr lang="en-US" err="1"/>
              <a:t>myDate</a:t>
            </a:r>
            <a:r>
              <a:rPr lang="en-US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&lt;/body&gt;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&lt;/html&gt;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37564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E8F39C5-206F-40F7-A9A9-AC0F36AF9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ОБЕКТ </a:t>
            </a:r>
            <a:r>
              <a:rPr lang="en-US"/>
              <a:t>DATE</a:t>
            </a:r>
            <a:r>
              <a:rPr lang="bg-BG"/>
              <a:t> – някои методи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155CDCD-C59F-41D5-AF66-994B8954B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FC454D54-4E08-44AF-95BB-6A081F24A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379" y="2015732"/>
            <a:ext cx="6573783" cy="402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79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E8F39C5-206F-40F7-A9A9-AC0F36AF9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ОБЕКТ </a:t>
            </a:r>
            <a:r>
              <a:rPr lang="en-US"/>
              <a:t>DATE</a:t>
            </a:r>
            <a:r>
              <a:rPr lang="bg-BG"/>
              <a:t> – някои методи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A155CDCD-C59F-41D5-AF66-994B8954B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8EF9E691-5760-42B2-9D45-2CCF9E7DA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038592"/>
            <a:ext cx="7299960" cy="360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876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AC6CE64-BC71-4CE5-AAA5-D51597D81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ОБЕКТ </a:t>
            </a:r>
            <a:r>
              <a:rPr lang="en-US"/>
              <a:t>DATE</a:t>
            </a:r>
            <a:endParaRPr lang="bg-BG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6731AD93-AFBB-46D8-884D-50739626A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316488"/>
          </a:xfrm>
        </p:spPr>
        <p:txBody>
          <a:bodyPr>
            <a:normAutofit fontScale="5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/>
              <a:t>&lt;!DOCTYPE 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&lt;html&gt;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&lt;head&gt;&lt;/head&gt;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&lt;body&gt;</a:t>
            </a:r>
          </a:p>
          <a:p>
            <a:pPr marL="0" indent="0">
              <a:spcBef>
                <a:spcPts val="0"/>
              </a:spcBef>
              <a:buNone/>
            </a:pPr>
            <a:endParaRPr lang="en-US"/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&lt;p id="par1"&gt;</a:t>
            </a:r>
            <a:r>
              <a:rPr lang="bg-BG"/>
              <a:t>Тук трябва да се появи годината&lt;/</a:t>
            </a:r>
            <a:r>
              <a:rPr lang="en-US"/>
              <a:t>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&lt;p id="par2"&gt;</a:t>
            </a:r>
            <a:r>
              <a:rPr lang="bg-BG"/>
              <a:t>Тук трябва да се появи месецът&lt;/</a:t>
            </a:r>
            <a:r>
              <a:rPr lang="en-US"/>
              <a:t>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&lt;p id="par3"&gt;</a:t>
            </a:r>
            <a:r>
              <a:rPr lang="bg-BG"/>
              <a:t>Тук трябва да се появи денят&lt;/</a:t>
            </a:r>
            <a:r>
              <a:rPr lang="en-US"/>
              <a:t>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&lt;button onclick="</a:t>
            </a:r>
            <a:r>
              <a:rPr lang="en-US" err="1"/>
              <a:t>getTheDate</a:t>
            </a:r>
            <a:r>
              <a:rPr lang="en-US"/>
              <a:t>()"&gt;</a:t>
            </a:r>
            <a:r>
              <a:rPr lang="bg-BG"/>
              <a:t>Натисни ме!&lt;/</a:t>
            </a:r>
            <a:r>
              <a:rPr lang="en-US"/>
              <a:t>button&gt;</a:t>
            </a:r>
          </a:p>
          <a:p>
            <a:pPr marL="0" indent="0">
              <a:spcBef>
                <a:spcPts val="0"/>
              </a:spcBef>
              <a:buNone/>
            </a:pPr>
            <a:endParaRPr lang="en-US"/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&lt;script&gt;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	function </a:t>
            </a:r>
            <a:r>
              <a:rPr lang="en-US" err="1"/>
              <a:t>getTheDate</a:t>
            </a:r>
            <a:r>
              <a:rPr lang="en-US"/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	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const </a:t>
            </a:r>
            <a:r>
              <a:rPr lang="en-US" err="1"/>
              <a:t>myDate</a:t>
            </a:r>
            <a:r>
              <a:rPr lang="en-US"/>
              <a:t>= new Date();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let month = </a:t>
            </a:r>
            <a:r>
              <a:rPr lang="en-US" err="1"/>
              <a:t>myDate.getMonth</a:t>
            </a:r>
            <a:r>
              <a:rPr lang="en-US"/>
              <a:t>() + 1;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	</a:t>
            </a:r>
            <a:r>
              <a:rPr lang="en-US" err="1"/>
              <a:t>document.getElementById</a:t>
            </a:r>
            <a:r>
              <a:rPr lang="en-US"/>
              <a:t>('par1').</a:t>
            </a:r>
            <a:r>
              <a:rPr lang="en-US" err="1"/>
              <a:t>innerHTML</a:t>
            </a:r>
            <a:r>
              <a:rPr lang="en-US"/>
              <a:t>="</a:t>
            </a:r>
            <a:r>
              <a:rPr lang="bg-BG"/>
              <a:t>Година: " + </a:t>
            </a:r>
            <a:r>
              <a:rPr lang="en-US" err="1"/>
              <a:t>myDate.getFullYear</a:t>
            </a:r>
            <a:r>
              <a:rPr lang="en-US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	</a:t>
            </a:r>
            <a:r>
              <a:rPr lang="en-US" err="1"/>
              <a:t>document.getElementById</a:t>
            </a:r>
            <a:r>
              <a:rPr lang="en-US"/>
              <a:t>('par2').</a:t>
            </a:r>
            <a:r>
              <a:rPr lang="en-US" err="1"/>
              <a:t>innerHTML</a:t>
            </a:r>
            <a:r>
              <a:rPr lang="en-US"/>
              <a:t>="</a:t>
            </a:r>
            <a:r>
              <a:rPr lang="bg-BG"/>
              <a:t>Месец: " + </a:t>
            </a:r>
            <a:r>
              <a:rPr lang="en-US"/>
              <a:t>month;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 	</a:t>
            </a:r>
            <a:r>
              <a:rPr lang="en-US" err="1"/>
              <a:t>document.getElementById</a:t>
            </a:r>
            <a:r>
              <a:rPr lang="en-US"/>
              <a:t>('par3').</a:t>
            </a:r>
            <a:r>
              <a:rPr lang="en-US" err="1"/>
              <a:t>innerHTML</a:t>
            </a:r>
            <a:r>
              <a:rPr lang="en-US"/>
              <a:t>="</a:t>
            </a:r>
            <a:r>
              <a:rPr lang="bg-BG"/>
              <a:t>Ден: " + </a:t>
            </a:r>
            <a:r>
              <a:rPr lang="en-US" err="1"/>
              <a:t>myDate.getDate</a:t>
            </a:r>
            <a:r>
              <a:rPr lang="en-US"/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	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&lt;/script&gt;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&lt;/body&gt;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&lt;/html&gt;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61546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FCD1E7E-B887-4287-A883-44821D03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/>
              <a:t>СЪБИТИЯ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FA9E90D6-0B67-49A2-8DD5-91A0CA973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/>
              <a:t>Изпълнение на </a:t>
            </a:r>
            <a:r>
              <a:rPr lang="en-US"/>
              <a:t>JS</a:t>
            </a:r>
            <a:r>
              <a:rPr lang="bg-BG"/>
              <a:t> скрипт</a:t>
            </a:r>
            <a:r>
              <a:rPr lang="en-US"/>
              <a:t> </a:t>
            </a:r>
            <a:r>
              <a:rPr lang="bg-BG"/>
              <a:t>при възникване на определено събитие:</a:t>
            </a:r>
          </a:p>
          <a:p>
            <a:pPr lvl="1"/>
            <a:r>
              <a:rPr lang="bg-BG"/>
              <a:t>Щракване с мишката върху елемент; </a:t>
            </a:r>
          </a:p>
          <a:p>
            <a:pPr lvl="1"/>
            <a:r>
              <a:rPr lang="bg-BG"/>
              <a:t>Поставяне на мишката върху елемент;</a:t>
            </a:r>
          </a:p>
          <a:p>
            <a:pPr lvl="1"/>
            <a:r>
              <a:rPr lang="bg-BG"/>
              <a:t>Натискане на клавиш;</a:t>
            </a:r>
          </a:p>
          <a:p>
            <a:pPr lvl="1"/>
            <a:r>
              <a:rPr lang="bg-BG"/>
              <a:t>Промяна на съдържанието на </a:t>
            </a:r>
            <a:r>
              <a:rPr lang="en-US"/>
              <a:t>input</a:t>
            </a:r>
            <a:r>
              <a:rPr lang="bg-BG"/>
              <a:t> поле;</a:t>
            </a:r>
          </a:p>
          <a:p>
            <a:pPr lvl="1"/>
            <a:r>
              <a:rPr lang="bg-BG"/>
              <a:t>Приемане на </a:t>
            </a:r>
            <a:r>
              <a:rPr lang="en-US"/>
              <a:t>HTML </a:t>
            </a:r>
            <a:r>
              <a:rPr lang="bg-BG"/>
              <a:t>форма;</a:t>
            </a:r>
          </a:p>
          <a:p>
            <a:pPr lvl="1"/>
            <a:r>
              <a:rPr lang="bg-BG"/>
              <a:t>Зареждане на страница;</a:t>
            </a:r>
          </a:p>
          <a:p>
            <a:pPr lvl="1"/>
            <a:r>
              <a:rPr lang="bg-BG"/>
              <a:t>…….</a:t>
            </a:r>
          </a:p>
          <a:p>
            <a:pPr lvl="1"/>
            <a:endParaRPr lang="en-US"/>
          </a:p>
          <a:p>
            <a:pPr marL="457200" lvl="1" indent="0">
              <a:buNone/>
            </a:pP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31263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75304DA-FD66-4BA3-963D-EB0E786E9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200"/>
              <a:t>СЪБИТИЯ</a:t>
            </a:r>
            <a:endParaRPr lang="bg-BG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CC3EA6FE-5EFE-45E6-B957-D4290983D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&lt;button onclick=“</a:t>
            </a:r>
            <a:r>
              <a:rPr lang="en-US" sz="2800" err="1"/>
              <a:t>myFunction</a:t>
            </a:r>
            <a:r>
              <a:rPr lang="en-US" sz="2800"/>
              <a:t>()"&gt;</a:t>
            </a:r>
            <a:r>
              <a:rPr lang="bg-BG" sz="2800"/>
              <a:t>Натисни ме!</a:t>
            </a:r>
            <a:r>
              <a:rPr lang="en-US" sz="2800"/>
              <a:t>&lt;/button&gt; </a:t>
            </a:r>
            <a:endParaRPr lang="bg-BG" sz="2800"/>
          </a:p>
          <a:p>
            <a:r>
              <a:rPr lang="en-US" sz="2800" err="1"/>
              <a:t>document.getElementById</a:t>
            </a:r>
            <a:r>
              <a:rPr lang="en-US" sz="2800"/>
              <a:t>("</a:t>
            </a:r>
            <a:r>
              <a:rPr lang="en-US" sz="2800" err="1"/>
              <a:t>myBtn</a:t>
            </a:r>
            <a:r>
              <a:rPr lang="en-US" sz="2800"/>
              <a:t>").onclick = </a:t>
            </a:r>
            <a:r>
              <a:rPr lang="en-US" sz="2800" err="1"/>
              <a:t>myFunction</a:t>
            </a:r>
            <a:r>
              <a:rPr lang="en-US" sz="2800"/>
              <a:t>;</a:t>
            </a:r>
            <a:endParaRPr lang="bg-BG" sz="2800"/>
          </a:p>
          <a:p>
            <a:r>
              <a:rPr lang="en-US" sz="2800" err="1">
                <a:solidFill>
                  <a:srgbClr val="000000"/>
                </a:solidFill>
                <a:effectLst/>
              </a:rPr>
              <a:t>document.getElementById</a:t>
            </a:r>
            <a:r>
              <a:rPr lang="en-US" sz="2800">
                <a:solidFill>
                  <a:srgbClr val="000000"/>
                </a:solidFill>
                <a:effectLst/>
              </a:rPr>
              <a:t>(</a:t>
            </a:r>
            <a:r>
              <a:rPr lang="en-US" sz="2800"/>
              <a:t>"</a:t>
            </a:r>
            <a:r>
              <a:rPr lang="en-US" sz="2800" err="1"/>
              <a:t>myBtn</a:t>
            </a:r>
            <a:r>
              <a:rPr lang="en-US" sz="2800"/>
              <a:t>").</a:t>
            </a:r>
            <a:r>
              <a:rPr lang="en-US" sz="2800" err="1"/>
              <a:t>addEventListener</a:t>
            </a:r>
            <a:r>
              <a:rPr lang="en-US" sz="2800"/>
              <a:t>("click", </a:t>
            </a:r>
            <a:r>
              <a:rPr lang="en-US" sz="2800" err="1"/>
              <a:t>myFunction</a:t>
            </a:r>
            <a:r>
              <a:rPr lang="en-US" sz="2800"/>
              <a:t>);</a:t>
            </a:r>
          </a:p>
          <a:p>
            <a:endParaRPr lang="en-US"/>
          </a:p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4078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4E0C389-B8BE-4AEE-B250-FD92F08B7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onclick=“</a:t>
            </a:r>
            <a:r>
              <a:rPr lang="en-US" sz="3200" err="1"/>
              <a:t>myFunction</a:t>
            </a:r>
            <a:r>
              <a:rPr lang="en-US" sz="3200"/>
              <a:t>()</a:t>
            </a:r>
            <a:endParaRPr lang="bg-BG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FED4183-4872-4F4E-8261-4425B2F25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1"/>
            <a:ext cx="9603275" cy="4328507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/>
              <a:t>&lt;!DOCTYPE 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&lt;html&gt;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&lt;head&gt;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&lt;meta charset="utf-8"&gt;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&lt;title&gt;&lt;/title&gt;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&lt;/head&gt;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&lt;body&gt;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&lt;p id="par"&gt;</a:t>
            </a:r>
            <a:r>
              <a:rPr lang="bg-BG"/>
              <a:t>Текст за замяна&lt;/</a:t>
            </a:r>
            <a:r>
              <a:rPr lang="en-US"/>
              <a:t>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&lt;button onclick="</a:t>
            </a:r>
            <a:r>
              <a:rPr lang="en-US" err="1"/>
              <a:t>changeContent</a:t>
            </a:r>
            <a:r>
              <a:rPr lang="en-US"/>
              <a:t>()"&gt;</a:t>
            </a:r>
            <a:r>
              <a:rPr lang="bg-BG"/>
              <a:t>Натисни ме!&lt;/</a:t>
            </a:r>
            <a:r>
              <a:rPr lang="en-US"/>
              <a:t>button&gt;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&lt;script&gt;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	function </a:t>
            </a:r>
            <a:r>
              <a:rPr lang="en-US" err="1"/>
              <a:t>changeContent</a:t>
            </a:r>
            <a:r>
              <a:rPr lang="en-US"/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	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		</a:t>
            </a:r>
            <a:r>
              <a:rPr lang="en-US" err="1"/>
              <a:t>document.getElementById</a:t>
            </a:r>
            <a:r>
              <a:rPr lang="en-US"/>
              <a:t>('par').</a:t>
            </a:r>
            <a:r>
              <a:rPr lang="en-US" err="1"/>
              <a:t>innerHTML</a:t>
            </a:r>
            <a:r>
              <a:rPr lang="en-US"/>
              <a:t>="</a:t>
            </a:r>
            <a:r>
              <a:rPr lang="bg-BG"/>
              <a:t>Нов текст";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bg-BG"/>
              <a:t>		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bg-BG"/>
              <a:t>	&lt;/</a:t>
            </a:r>
            <a:r>
              <a:rPr lang="en-US"/>
              <a:t>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&lt;/body&gt;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&lt;/html&gt;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2335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FF7038B-9D40-4796-8B37-3F77E518D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err="1"/>
              <a:t>document.getElementById</a:t>
            </a:r>
            <a:r>
              <a:rPr lang="en-US" sz="2800"/>
              <a:t>("</a:t>
            </a:r>
            <a:r>
              <a:rPr lang="en-US" sz="2800" err="1"/>
              <a:t>myBtn</a:t>
            </a:r>
            <a:r>
              <a:rPr lang="en-US" sz="2800"/>
              <a:t>").onclick</a:t>
            </a:r>
            <a:endParaRPr lang="bg-BG" sz="2800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D8E56C0-97D7-4C59-837F-4F02F6BE0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253094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/>
              <a:t>&lt;!DOCTYPE 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/>
              <a:t>&lt;html&gt;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/>
              <a:t>&lt;head&gt;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/>
              <a:t>	&lt;meta charset="utf-8"&gt;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/>
              <a:t>	&lt;title&gt;&lt;/title&gt;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/>
              <a:t>&lt;/head&gt;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/>
              <a:t>&lt;body&gt;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/>
              <a:t>	&lt;p id="par"&gt;</a:t>
            </a:r>
            <a:r>
              <a:rPr lang="bg-BG" sz="1200"/>
              <a:t>Текст за замяна&lt;/</a:t>
            </a:r>
            <a:r>
              <a:rPr lang="en-US" sz="1200"/>
              <a:t>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/>
              <a:t>	&lt;button id="</a:t>
            </a:r>
            <a:r>
              <a:rPr lang="en-US" sz="1200" err="1"/>
              <a:t>btn</a:t>
            </a:r>
            <a:r>
              <a:rPr lang="en-US" sz="1200"/>
              <a:t>"&gt;</a:t>
            </a:r>
            <a:r>
              <a:rPr lang="bg-BG" sz="1200"/>
              <a:t>Натисни ме!&lt;/</a:t>
            </a:r>
            <a:r>
              <a:rPr lang="en-US" sz="1200"/>
              <a:t>button&gt;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/>
              <a:t>	&lt;script&gt;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/>
              <a:t>		</a:t>
            </a:r>
            <a:r>
              <a:rPr lang="en-US" sz="1200" err="1"/>
              <a:t>document.getElementById</a:t>
            </a:r>
            <a:r>
              <a:rPr lang="en-US" sz="1200"/>
              <a:t>('</a:t>
            </a:r>
            <a:r>
              <a:rPr lang="en-US" sz="1200" err="1"/>
              <a:t>btn</a:t>
            </a:r>
            <a:r>
              <a:rPr lang="en-US" sz="1200"/>
              <a:t>').onclick=</a:t>
            </a:r>
            <a:r>
              <a:rPr lang="en-US" sz="1200" err="1"/>
              <a:t>changeContent</a:t>
            </a:r>
            <a:r>
              <a:rPr lang="en-US" sz="120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/>
              <a:t>		function </a:t>
            </a:r>
            <a:r>
              <a:rPr lang="en-US" sz="1200" err="1"/>
              <a:t>changeContent</a:t>
            </a:r>
            <a:r>
              <a:rPr lang="en-US" sz="1200"/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/>
              <a:t>		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/>
              <a:t>			</a:t>
            </a:r>
            <a:r>
              <a:rPr lang="en-US" sz="1200" err="1"/>
              <a:t>document.getElementById</a:t>
            </a:r>
            <a:r>
              <a:rPr lang="en-US" sz="1200"/>
              <a:t>('par').</a:t>
            </a:r>
            <a:r>
              <a:rPr lang="en-US" sz="1200" err="1"/>
              <a:t>innerHTML</a:t>
            </a:r>
            <a:r>
              <a:rPr lang="en-US" sz="1200"/>
              <a:t>="</a:t>
            </a:r>
            <a:r>
              <a:rPr lang="bg-BG" sz="1200"/>
              <a:t>Нов текст";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bg-BG" sz="1200"/>
              <a:t>		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bg-BG" sz="1200"/>
              <a:t>	&lt;/</a:t>
            </a:r>
            <a:r>
              <a:rPr lang="en-US" sz="1200"/>
              <a:t>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/>
              <a:t>&lt;/body&gt;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/>
              <a:t>&lt;/html&gt;</a:t>
            </a:r>
            <a:endParaRPr lang="bg-BG" sz="1200"/>
          </a:p>
        </p:txBody>
      </p:sp>
    </p:spTree>
    <p:extLst>
      <p:ext uri="{BB962C8B-B14F-4D97-AF65-F5344CB8AC3E}">
        <p14:creationId xmlns:p14="http://schemas.microsoft.com/office/powerpoint/2010/main" val="1690766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FC8784E-7285-4CF0-9171-8A30BED6B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err="1"/>
              <a:t>addEventListener</a:t>
            </a:r>
            <a:endParaRPr lang="bg-BG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0E312F8-1797-4CD7-A2E3-C6FB2BD2C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9241" y="2015732"/>
            <a:ext cx="10055613" cy="449819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/>
              <a:t>&lt;!DOCTYPE 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/>
              <a:t>&lt;html&gt;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/>
              <a:t>&lt;head&gt;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/>
              <a:t>	&lt;meta charset="utf-8"&gt;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/>
              <a:t>	&lt;title&gt;&lt;/title&gt;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/>
              <a:t>&lt;/head&gt;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/>
              <a:t>&lt;body&gt;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/>
              <a:t>	&lt;p id="par"&gt;</a:t>
            </a:r>
            <a:r>
              <a:rPr lang="bg-BG" sz="1200"/>
              <a:t>Текст за замяна&lt;/</a:t>
            </a:r>
            <a:r>
              <a:rPr lang="en-US" sz="1200"/>
              <a:t>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/>
              <a:t>	&lt;button id="</a:t>
            </a:r>
            <a:r>
              <a:rPr lang="en-US" sz="1200" err="1"/>
              <a:t>btn</a:t>
            </a:r>
            <a:r>
              <a:rPr lang="en-US" sz="1200"/>
              <a:t>"&gt;</a:t>
            </a:r>
            <a:r>
              <a:rPr lang="bg-BG" sz="1200"/>
              <a:t>Натисни ме!&lt;/</a:t>
            </a:r>
            <a:r>
              <a:rPr lang="en-US" sz="1200"/>
              <a:t>button&gt;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/>
              <a:t>	&lt;script&gt;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/>
              <a:t>		</a:t>
            </a:r>
            <a:r>
              <a:rPr lang="en-US" sz="1200" err="1"/>
              <a:t>document.getElementById</a:t>
            </a:r>
            <a:r>
              <a:rPr lang="en-US" sz="1200"/>
              <a:t>('</a:t>
            </a:r>
            <a:r>
              <a:rPr lang="en-US" sz="1200" err="1"/>
              <a:t>btn</a:t>
            </a:r>
            <a:r>
              <a:rPr lang="en-US" sz="1200"/>
              <a:t>').</a:t>
            </a:r>
            <a:r>
              <a:rPr lang="en-US" sz="1200" err="1"/>
              <a:t>addEventListener</a:t>
            </a:r>
            <a:r>
              <a:rPr lang="en-US" sz="1200"/>
              <a:t>("click", </a:t>
            </a:r>
            <a:r>
              <a:rPr lang="en-US" sz="1200" err="1"/>
              <a:t>changeContent</a:t>
            </a:r>
            <a:r>
              <a:rPr lang="en-US" sz="1200"/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/>
              <a:t>		function </a:t>
            </a:r>
            <a:r>
              <a:rPr lang="en-US" sz="1200" err="1"/>
              <a:t>changeContent</a:t>
            </a:r>
            <a:r>
              <a:rPr lang="en-US" sz="1200"/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/>
              <a:t>		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/>
              <a:t>			</a:t>
            </a:r>
            <a:r>
              <a:rPr lang="en-US" sz="1200" err="1"/>
              <a:t>document.getElementById</a:t>
            </a:r>
            <a:r>
              <a:rPr lang="en-US" sz="1200"/>
              <a:t>('par').</a:t>
            </a:r>
            <a:r>
              <a:rPr lang="en-US" sz="1200" err="1"/>
              <a:t>innerHTML</a:t>
            </a:r>
            <a:r>
              <a:rPr lang="en-US" sz="1200"/>
              <a:t>="</a:t>
            </a:r>
            <a:r>
              <a:rPr lang="bg-BG" sz="1200"/>
              <a:t>Нов текст";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bg-BG" sz="1200"/>
              <a:t>		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bg-BG" sz="1200"/>
              <a:t>	&lt;/</a:t>
            </a:r>
            <a:r>
              <a:rPr lang="en-US" sz="1200"/>
              <a:t>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/>
              <a:t>&lt;/body&gt;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/>
              <a:t>&lt;/html&gt;</a:t>
            </a:r>
            <a:endParaRPr lang="bg-BG" sz="120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A8C9F3F6-6436-46C9-B69D-65D29EB4E806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bg-BG"/>
              <a:t>Щракнете за текст</a:t>
            </a:r>
          </a:p>
        </p:txBody>
      </p:sp>
    </p:spTree>
    <p:extLst>
      <p:ext uri="{BB962C8B-B14F-4D97-AF65-F5344CB8AC3E}">
        <p14:creationId xmlns:p14="http://schemas.microsoft.com/office/powerpoint/2010/main" val="3689264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FC75C70-75D0-4970-9AF1-A27E909DC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err="1"/>
              <a:t>addEventListener</a:t>
            </a:r>
            <a:r>
              <a:rPr lang="en-US" sz="3200"/>
              <a:t> </a:t>
            </a:r>
            <a:r>
              <a:rPr lang="bg-BG" sz="3200"/>
              <a:t>С АНОНИМНА ФУНКЦИЯ</a:t>
            </a:r>
            <a:endParaRPr lang="bg-BG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40D18D76-AC39-43F7-B936-D51A32B8C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1372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/>
              <a:t>&lt;!DOCTYPE 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/>
              <a:t>&lt;html&gt;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/>
              <a:t>&lt;head&gt;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/>
              <a:t>	&lt;meta charset="utf-8"&gt;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/>
              <a:t>	&lt;title&gt;&lt;/title&gt;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/>
              <a:t>&lt;/head&gt;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/>
              <a:t>&lt;body&gt;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/>
              <a:t>	&lt;p id="par"&gt;</a:t>
            </a:r>
            <a:r>
              <a:rPr lang="bg-BG" sz="1200"/>
              <a:t>Текст за замяна&lt;/</a:t>
            </a:r>
            <a:r>
              <a:rPr lang="en-US" sz="1200"/>
              <a:t>p&gt;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/>
              <a:t>	&lt;button id="</a:t>
            </a:r>
            <a:r>
              <a:rPr lang="en-US" sz="1200" err="1"/>
              <a:t>btn</a:t>
            </a:r>
            <a:r>
              <a:rPr lang="en-US" sz="1200"/>
              <a:t>"&gt;</a:t>
            </a:r>
            <a:r>
              <a:rPr lang="bg-BG" sz="1200"/>
              <a:t>Натисни ме!&lt;/</a:t>
            </a:r>
            <a:r>
              <a:rPr lang="en-US" sz="1200"/>
              <a:t>button&gt;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/>
              <a:t>	&lt;script&gt;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/>
              <a:t>		</a:t>
            </a:r>
            <a:r>
              <a:rPr lang="en-US" sz="1200" err="1"/>
              <a:t>document.getElementById</a:t>
            </a:r>
            <a:r>
              <a:rPr lang="en-US" sz="1200"/>
              <a:t>('</a:t>
            </a:r>
            <a:r>
              <a:rPr lang="en-US" sz="1200" err="1"/>
              <a:t>btn</a:t>
            </a:r>
            <a:r>
              <a:rPr lang="en-US" sz="1200"/>
              <a:t>').</a:t>
            </a:r>
            <a:r>
              <a:rPr lang="en-US" sz="1200" err="1"/>
              <a:t>addEventListener</a:t>
            </a:r>
            <a:r>
              <a:rPr lang="en-US" sz="1200"/>
              <a:t>("click", function()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/>
              <a:t>		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/>
              <a:t>			</a:t>
            </a:r>
            <a:r>
              <a:rPr lang="en-US" sz="1200" err="1"/>
              <a:t>document.getElementById</a:t>
            </a:r>
            <a:r>
              <a:rPr lang="en-US" sz="1200"/>
              <a:t>('par').</a:t>
            </a:r>
            <a:r>
              <a:rPr lang="en-US" sz="1200" err="1"/>
              <a:t>innerHTML</a:t>
            </a:r>
            <a:r>
              <a:rPr lang="en-US" sz="1200"/>
              <a:t>="</a:t>
            </a:r>
            <a:r>
              <a:rPr lang="bg-BG" sz="1200"/>
              <a:t>Нов текст";</a:t>
            </a:r>
          </a:p>
          <a:p>
            <a:pPr marL="0" indent="0">
              <a:spcBef>
                <a:spcPts val="0"/>
              </a:spcBef>
              <a:buNone/>
            </a:pPr>
            <a:r>
              <a:rPr lang="bg-BG" sz="1200"/>
              <a:t>		});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bg-BG" sz="1200"/>
              <a:t>	&lt;/</a:t>
            </a:r>
            <a:r>
              <a:rPr lang="en-US" sz="1200"/>
              <a:t>script&gt;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/>
              <a:t>&lt;/body&gt;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/>
              <a:t>&lt;/html&gt;</a:t>
            </a:r>
            <a:endParaRPr lang="bg-BG" sz="1200"/>
          </a:p>
        </p:txBody>
      </p:sp>
    </p:spTree>
    <p:extLst>
      <p:ext uri="{BB962C8B-B14F-4D97-AF65-F5344CB8AC3E}">
        <p14:creationId xmlns:p14="http://schemas.microsoft.com/office/powerpoint/2010/main" val="990226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AB56E047-2A89-4E97-8C51-7DB4CDDB3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НЯКОИ СЪБИТИЯ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29A2E2CD-75B2-47A8-B0EC-1F396AB0F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769152"/>
              </p:ext>
            </p:extLst>
          </p:nvPr>
        </p:nvGraphicFramePr>
        <p:xfrm>
          <a:off x="986673" y="1973920"/>
          <a:ext cx="969075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255">
                  <a:extLst>
                    <a:ext uri="{9D8B030D-6E8A-4147-A177-3AD203B41FA5}">
                      <a16:colId xmlns:a16="http://schemas.microsoft.com/office/drawing/2014/main" val="3559196159"/>
                    </a:ext>
                  </a:extLst>
                </a:gridCol>
                <a:gridCol w="8123499">
                  <a:extLst>
                    <a:ext uri="{9D8B030D-6E8A-4147-A177-3AD203B41FA5}">
                      <a16:colId xmlns:a16="http://schemas.microsoft.com/office/drawing/2014/main" val="955891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70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onclick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/>
                        <a:t>Скриптът се изпълнява при щракване с мишката върху елемента</a:t>
                      </a:r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593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ondblclick</a:t>
                      </a:r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/>
                        <a:t>Скриптът се изпълнява при двойно щракване с мишката върху елемента</a:t>
                      </a:r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59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err="1"/>
                        <a:t>onmouseover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/>
                        <a:t>Скриптът се изпълнява при поставяне на мишката върху елемента</a:t>
                      </a:r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794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err="1"/>
                        <a:t>onmouseout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/>
                        <a:t>Скриптът се изпълнява при отместване на мишката от елемента</a:t>
                      </a:r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481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err="1"/>
                        <a:t>onkeydown</a:t>
                      </a:r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/>
                        <a:t>Скриптът се изпълнява при натискане на клавиш от клавиатурата</a:t>
                      </a:r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939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onload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/>
                        <a:t>Скриптът се изпълнява, след като браузърът зареди страницата</a:t>
                      </a:r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065090"/>
                  </a:ext>
                </a:extLst>
              </a:tr>
            </a:tbl>
          </a:graphicData>
        </a:graphic>
      </p:graphicFrame>
      <p:sp>
        <p:nvSpPr>
          <p:cNvPr id="8" name="Контейнер за съдържание 2">
            <a:extLst>
              <a:ext uri="{FF2B5EF4-FFF2-40B4-BE49-F238E27FC236}">
                <a16:creationId xmlns:a16="http://schemas.microsoft.com/office/drawing/2014/main" id="{07336269-6EE6-445E-A337-C486C51D6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4826524"/>
            <a:ext cx="9603275" cy="545553"/>
          </a:xfrm>
        </p:spPr>
        <p:txBody>
          <a:bodyPr/>
          <a:lstStyle/>
          <a:p>
            <a:r>
              <a:rPr lang="bg-BG"/>
              <a:t>Още събития: </a:t>
            </a:r>
            <a:r>
              <a:rPr lang="en-US"/>
              <a:t>https://www.tutorialspoint.com/javascript/javascript_events.htm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8667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DBC72CC-E23D-4D10-A41D-7BEB1FBFC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НЯКОИ СЪБИТИЯ ПРИ РАБОТА С </a:t>
            </a:r>
            <a:r>
              <a:rPr lang="en-US"/>
              <a:t>HTML </a:t>
            </a:r>
            <a:r>
              <a:rPr lang="bg-BG"/>
              <a:t>ФОРМИ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94AF58E-F5A5-4270-8C4B-5072B5ED11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8084712"/>
              </p:ext>
            </p:extLst>
          </p:nvPr>
        </p:nvGraphicFramePr>
        <p:xfrm>
          <a:off x="1451579" y="2131060"/>
          <a:ext cx="960437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3503">
                  <a:extLst>
                    <a:ext uri="{9D8B030D-6E8A-4147-A177-3AD203B41FA5}">
                      <a16:colId xmlns:a16="http://schemas.microsoft.com/office/drawing/2014/main" val="1423944901"/>
                    </a:ext>
                  </a:extLst>
                </a:gridCol>
                <a:gridCol w="7510871">
                  <a:extLst>
                    <a:ext uri="{9D8B030D-6E8A-4147-A177-3AD203B41FA5}">
                      <a16:colId xmlns:a16="http://schemas.microsoft.com/office/drawing/2014/main" val="15579481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bg-B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269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onchange</a:t>
                      </a:r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/>
                        <a:t>Скриптът се изпълнява, когато елементът промени съдържанието си</a:t>
                      </a:r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066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onsubmit</a:t>
                      </a:r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/>
                        <a:t>Скриптът се изпълнява при </a:t>
                      </a:r>
                      <a:r>
                        <a:rPr lang="en-US"/>
                        <a:t>submit</a:t>
                      </a:r>
                      <a:r>
                        <a:rPr lang="bg-BG"/>
                        <a:t> на формата</a:t>
                      </a:r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380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onreset</a:t>
                      </a:r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/>
                        <a:t>Скриптът се изпълнява при </a:t>
                      </a:r>
                      <a:r>
                        <a:rPr lang="en-US"/>
                        <a:t>reset</a:t>
                      </a:r>
                      <a:r>
                        <a:rPr lang="bg-BG"/>
                        <a:t> на формата</a:t>
                      </a:r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992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onselect</a:t>
                      </a:r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/>
                        <a:t>Скриптът се изпълнява при селектиране на елемента</a:t>
                      </a:r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927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onblur</a:t>
                      </a:r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/>
                        <a:t>Скриптът се изпълнява, когато елементът изгуби фокус</a:t>
                      </a:r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715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onfocus</a:t>
                      </a:r>
                      <a:endParaRPr lang="bg-B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1800"/>
                        <a:t>Скриптът се изпълнява, когато елементът е на фокус</a:t>
                      </a:r>
                      <a:endParaRPr 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258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910107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ия">
  <a:themeElements>
    <a:clrScheme name="Галери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и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и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09F0BFA9E7B20341B5311E885A7EC29E" ma:contentTypeVersion="9" ma:contentTypeDescription="Създаване на нов документ" ma:contentTypeScope="" ma:versionID="976c65575c0453281473861c2bb5ea4b">
  <xsd:schema xmlns:xsd="http://www.w3.org/2001/XMLSchema" xmlns:xs="http://www.w3.org/2001/XMLSchema" xmlns:p="http://schemas.microsoft.com/office/2006/metadata/properties" xmlns:ns2="b97ea456-258c-4c8d-8b25-e1b008e04765" xmlns:ns3="1f6aad77-2289-4b71-8fa0-aadc70f5fe15" targetNamespace="http://schemas.microsoft.com/office/2006/metadata/properties" ma:root="true" ma:fieldsID="c9272ca23d9326567c0cde8cbc2e01de" ns2:_="" ns3:_="">
    <xsd:import namespace="b97ea456-258c-4c8d-8b25-e1b008e04765"/>
    <xsd:import namespace="1f6aad77-2289-4b71-8fa0-aadc70f5fe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7ea456-258c-4c8d-8b25-e1b008e047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6aad77-2289-4b71-8fa0-aadc70f5fe15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Споделено 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Споделени с подробност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C4C6E09-201B-4B5B-ACFC-BB7F254BC200}">
  <ds:schemaRefs>
    <ds:schemaRef ds:uri="1f6aad77-2289-4b71-8fa0-aadc70f5fe15"/>
    <ds:schemaRef ds:uri="b97ea456-258c-4c8d-8b25-e1b008e0476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C3EA266-8924-42AB-BC53-961E4335BA2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76C2FC4-B62E-47EF-85C8-42AF3241AF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Application>Microsoft Office PowerPoint</Application>
  <PresentationFormat>Widescreen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Галерия</vt:lpstr>
      <vt:lpstr>СЪБИТИЯ. ВГРАДЕНИ ОБЕКТИ MATH И DATE</vt:lpstr>
      <vt:lpstr>СЪБИТИЯ</vt:lpstr>
      <vt:lpstr>СЪБИТИЯ</vt:lpstr>
      <vt:lpstr>onclick=“myFunction()</vt:lpstr>
      <vt:lpstr>document.getElementById("myBtn").onclick</vt:lpstr>
      <vt:lpstr>addEventListener</vt:lpstr>
      <vt:lpstr>addEventListener С АНОНИМНА ФУНКЦИЯ</vt:lpstr>
      <vt:lpstr>НЯКОИ СЪБИТИЯ</vt:lpstr>
      <vt:lpstr>НЯКОИ СЪБИТИЯ ПРИ РАБОТА С HTML ФОРМИ</vt:lpstr>
      <vt:lpstr>ОБЕКТИ В JS</vt:lpstr>
      <vt:lpstr>ВГРАДЕНИ ОБЕКТИ</vt:lpstr>
      <vt:lpstr>ОБЕКТ MATH – някои методи и свойства</vt:lpstr>
      <vt:lpstr>ОБЕКТ MATH</vt:lpstr>
      <vt:lpstr>Случайно число между MAX и MIN</vt:lpstr>
      <vt:lpstr>ОБЕКТ DATE – СЪЗДАВАНЕ НА ДАТА</vt:lpstr>
      <vt:lpstr>ОБЕКТ DATE – СЪЗДАВАНЕ НА ДАТА</vt:lpstr>
      <vt:lpstr>ОБЕКТ DATE – някои методи</vt:lpstr>
      <vt:lpstr>ОБЕКТ DATE – някои методи</vt:lpstr>
      <vt:lpstr>ОБЕКТ 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СЪБИТИЯ </dc:title>
  <dc:creator>ас. Доника Георгиева Стоянова</dc:creator>
  <cp:revision>1</cp:revision>
  <dcterms:created xsi:type="dcterms:W3CDTF">2021-11-29T12:36:13Z</dcterms:created>
  <dcterms:modified xsi:type="dcterms:W3CDTF">2021-12-02T13:34:29Z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0x01010009F0BFA9E7B20341B5311E885A7EC29E</vt:lpwstr>
  </property>
</Properties>
</file>