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96" r:id="rId6"/>
    <p:sldId id="257" r:id="rId7"/>
    <p:sldId id="258" r:id="rId8"/>
    <p:sldId id="260" r:id="rId9"/>
    <p:sldId id="259" r:id="rId10"/>
    <p:sldId id="261" r:id="rId11"/>
    <p:sldId id="262" r:id="rId12"/>
    <p:sldId id="264" r:id="rId13"/>
    <p:sldId id="265" r:id="rId14"/>
    <p:sldId id="266" r:id="rId15"/>
    <p:sldId id="267" r:id="rId16"/>
    <p:sldId id="273" r:id="rId17"/>
    <p:sldId id="272" r:id="rId18"/>
    <p:sldId id="270" r:id="rId19"/>
    <p:sldId id="274" r:id="rId20"/>
    <p:sldId id="275" r:id="rId21"/>
    <p:sldId id="277" r:id="rId22"/>
    <p:sldId id="278" r:id="rId23"/>
    <p:sldId id="295" r:id="rId24"/>
    <p:sldId id="279" r:id="rId25"/>
    <p:sldId id="276" r:id="rId26"/>
    <p:sldId id="280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ИРА НИКОЛАЕВА НИКОЛОВА СИТ 1к" userId="b9a39975-de2a-4d4f-a700-25999439816e" providerId="ADAL" clId="{C3336081-3147-4ECD-B13F-28BBD34E86B5}"/>
    <pc:docChg chg="undo custSel addSld delSld">
      <pc:chgData name="МИРА НИКОЛАЕВА НИКОЛОВА СИТ 1к" userId="b9a39975-de2a-4d4f-a700-25999439816e" providerId="ADAL" clId="{C3336081-3147-4ECD-B13F-28BBD34E86B5}" dt="2021-11-26T15:13:46.990" v="81" actId="47"/>
      <pc:docMkLst>
        <pc:docMk/>
      </pc:docMkLst>
      <pc:sldChg chg="new del">
        <pc:chgData name="МИРА НИКОЛАЕВА НИКОЛОВА СИТ 1к" userId="b9a39975-de2a-4d4f-a700-25999439816e" providerId="ADAL" clId="{C3336081-3147-4ECD-B13F-28BBD34E86B5}" dt="2021-11-26T15:13:08.651" v="40" actId="47"/>
        <pc:sldMkLst>
          <pc:docMk/>
          <pc:sldMk cId="3960534926" sldId="297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09.791" v="41" actId="47"/>
        <pc:sldMkLst>
          <pc:docMk/>
          <pc:sldMk cId="2570863071" sldId="298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10.789" v="42" actId="47"/>
        <pc:sldMkLst>
          <pc:docMk/>
          <pc:sldMk cId="3313891275" sldId="299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11.263" v="43" actId="47"/>
        <pc:sldMkLst>
          <pc:docMk/>
          <pc:sldMk cId="1201028730" sldId="300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11.763" v="44" actId="47"/>
        <pc:sldMkLst>
          <pc:docMk/>
          <pc:sldMk cId="2515542715" sldId="301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12.140" v="45" actId="47"/>
        <pc:sldMkLst>
          <pc:docMk/>
          <pc:sldMk cId="9266711" sldId="302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12.808" v="46" actId="47"/>
        <pc:sldMkLst>
          <pc:docMk/>
          <pc:sldMk cId="2263459971" sldId="303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13.008" v="47" actId="47"/>
        <pc:sldMkLst>
          <pc:docMk/>
          <pc:sldMk cId="1791470769" sldId="304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13.169" v="48" actId="47"/>
        <pc:sldMkLst>
          <pc:docMk/>
          <pc:sldMk cId="1884296800" sldId="305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13.338" v="49" actId="47"/>
        <pc:sldMkLst>
          <pc:docMk/>
          <pc:sldMk cId="332369539" sldId="306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13.505" v="50" actId="47"/>
        <pc:sldMkLst>
          <pc:docMk/>
          <pc:sldMk cId="295611932" sldId="307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14.157" v="51" actId="47"/>
        <pc:sldMkLst>
          <pc:docMk/>
          <pc:sldMk cId="4281279337" sldId="308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14.396" v="52" actId="47"/>
        <pc:sldMkLst>
          <pc:docMk/>
          <pc:sldMk cId="3155939352" sldId="309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14.772" v="53" actId="47"/>
        <pc:sldMkLst>
          <pc:docMk/>
          <pc:sldMk cId="3334000501" sldId="310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14.980" v="54" actId="47"/>
        <pc:sldMkLst>
          <pc:docMk/>
          <pc:sldMk cId="1425437521" sldId="311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15.196" v="55" actId="47"/>
        <pc:sldMkLst>
          <pc:docMk/>
          <pc:sldMk cId="931312073" sldId="312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15.759" v="56" actId="47"/>
        <pc:sldMkLst>
          <pc:docMk/>
          <pc:sldMk cId="3968501217" sldId="313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16.487" v="57" actId="47"/>
        <pc:sldMkLst>
          <pc:docMk/>
          <pc:sldMk cId="855904592" sldId="314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16.672" v="58" actId="47"/>
        <pc:sldMkLst>
          <pc:docMk/>
          <pc:sldMk cId="248887504" sldId="315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16.879" v="59" actId="47"/>
        <pc:sldMkLst>
          <pc:docMk/>
          <pc:sldMk cId="967767881" sldId="316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46.990" v="81" actId="47"/>
        <pc:sldMkLst>
          <pc:docMk/>
          <pc:sldMk cId="959931935" sldId="317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34.661" v="72" actId="47"/>
        <pc:sldMkLst>
          <pc:docMk/>
          <pc:sldMk cId="2858232355" sldId="318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34.998" v="73" actId="47"/>
        <pc:sldMkLst>
          <pc:docMk/>
          <pc:sldMk cId="1275133481" sldId="319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37.425" v="74" actId="47"/>
        <pc:sldMkLst>
          <pc:docMk/>
          <pc:sldMk cId="1718258368" sldId="320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38.300" v="75" actId="47"/>
        <pc:sldMkLst>
          <pc:docMk/>
          <pc:sldMk cId="2965684234" sldId="321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38.886" v="76" actId="47"/>
        <pc:sldMkLst>
          <pc:docMk/>
          <pc:sldMk cId="2858873161" sldId="322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39.383" v="77" actId="47"/>
        <pc:sldMkLst>
          <pc:docMk/>
          <pc:sldMk cId="3158585072" sldId="323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39.922" v="78" actId="47"/>
        <pc:sldMkLst>
          <pc:docMk/>
          <pc:sldMk cId="3309648489" sldId="324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41.997" v="79" actId="47"/>
        <pc:sldMkLst>
          <pc:docMk/>
          <pc:sldMk cId="2416074595" sldId="325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43.677" v="80" actId="47"/>
        <pc:sldMkLst>
          <pc:docMk/>
          <pc:sldMk cId="842140214" sldId="326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22.823" v="60" actId="47"/>
        <pc:sldMkLst>
          <pc:docMk/>
          <pc:sldMk cId="5582656" sldId="327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22.984" v="61" actId="47"/>
        <pc:sldMkLst>
          <pc:docMk/>
          <pc:sldMk cId="2632059357" sldId="328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23.160" v="62" actId="47"/>
        <pc:sldMkLst>
          <pc:docMk/>
          <pc:sldMk cId="3555050107" sldId="329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23.312" v="63" actId="47"/>
        <pc:sldMkLst>
          <pc:docMk/>
          <pc:sldMk cId="1409473468" sldId="330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23.826" v="64" actId="47"/>
        <pc:sldMkLst>
          <pc:docMk/>
          <pc:sldMk cId="3659481069" sldId="331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24.225" v="65" actId="47"/>
        <pc:sldMkLst>
          <pc:docMk/>
          <pc:sldMk cId="2701162907" sldId="332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24.394" v="66" actId="47"/>
        <pc:sldMkLst>
          <pc:docMk/>
          <pc:sldMk cId="1764316857" sldId="333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24.538" v="67" actId="47"/>
        <pc:sldMkLst>
          <pc:docMk/>
          <pc:sldMk cId="2107266983" sldId="334"/>
        </pc:sldMkLst>
      </pc:sldChg>
      <pc:sldChg chg="new del">
        <pc:chgData name="МИРА НИКОЛАЕВА НИКОЛОВА СИТ 1к" userId="b9a39975-de2a-4d4f-a700-25999439816e" providerId="ADAL" clId="{C3336081-3147-4ECD-B13F-28BBD34E86B5}" dt="2021-11-26T15:13:24.783" v="68" actId="47"/>
        <pc:sldMkLst>
          <pc:docMk/>
          <pc:sldMk cId="1461857342" sldId="335"/>
        </pc:sldMkLst>
      </pc:sldChg>
      <pc:sldChg chg="new add del">
        <pc:chgData name="МИРА НИКОЛАЕВА НИКОЛОВА СИТ 1к" userId="b9a39975-de2a-4d4f-a700-25999439816e" providerId="ADAL" clId="{C3336081-3147-4ECD-B13F-28BBD34E86B5}" dt="2021-11-26T15:13:31.015" v="71" actId="47"/>
        <pc:sldMkLst>
          <pc:docMk/>
          <pc:sldMk cId="766557075" sldId="336"/>
        </pc:sldMkLst>
      </pc:sldChg>
    </pc:docChg>
  </pc:docChgLst>
  <pc:docChgLst>
    <pc:chgData name="АЛЕКСАНДЪР ЕМИЛОВ РУСКОВ СИТ 1к" userId="S::s21621524@onlineedu.tu-varna.bg::b5beaa89-9514-45a6-aec2-d7358c1915e7" providerId="AD" clId="Web-{3086E951-6153-4AF8-8D3C-C7B9DA95D9D9}"/>
    <pc:docChg chg="sldOrd">
      <pc:chgData name="АЛЕКСАНДЪР ЕМИЛОВ РУСКОВ СИТ 1к" userId="S::s21621524@onlineedu.tu-varna.bg::b5beaa89-9514-45a6-aec2-d7358c1915e7" providerId="AD" clId="Web-{3086E951-6153-4AF8-8D3C-C7B9DA95D9D9}" dt="2021-11-18T20:25:03.163" v="1"/>
      <pc:docMkLst>
        <pc:docMk/>
      </pc:docMkLst>
      <pc:sldChg chg="ord">
        <pc:chgData name="АЛЕКСАНДЪР ЕМИЛОВ РУСКОВ СИТ 1к" userId="S::s21621524@onlineedu.tu-varna.bg::b5beaa89-9514-45a6-aec2-d7358c1915e7" providerId="AD" clId="Web-{3086E951-6153-4AF8-8D3C-C7B9DA95D9D9}" dt="2021-11-18T20:25:03.163" v="1"/>
        <pc:sldMkLst>
          <pc:docMk/>
          <pc:sldMk cId="4207326645" sldId="276"/>
        </pc:sldMkLst>
      </pc:sldChg>
    </pc:docChg>
  </pc:docChgLst>
  <pc:docChgLst>
    <pc:chgData name="МАРТИН ВАСИЛЕВ ВИДОЛОВ СИТ 1к" userId="S::s21621625@onlineedu.tu-varna.bg::c519de97-dd80-46b6-81fe-c127e17cf72f" providerId="AD" clId="Web-{7EFC3BEE-8462-4A8F-B2DC-6D5385A34554}"/>
    <pc:docChg chg="addSld modSld">
      <pc:chgData name="МАРТИН ВАСИЛЕВ ВИДОЛОВ СИТ 1к" userId="S::s21621625@onlineedu.tu-varna.bg::c519de97-dd80-46b6-81fe-c127e17cf72f" providerId="AD" clId="Web-{7EFC3BEE-8462-4A8F-B2DC-6D5385A34554}" dt="2021-11-23T13:14:56.903" v="1"/>
      <pc:docMkLst>
        <pc:docMk/>
      </pc:docMkLst>
      <pc:sldChg chg="addSp">
        <pc:chgData name="МАРТИН ВАСИЛЕВ ВИДОЛОВ СИТ 1к" userId="S::s21621625@onlineedu.tu-varna.bg::c519de97-dd80-46b6-81fe-c127e17cf72f" providerId="AD" clId="Web-{7EFC3BEE-8462-4A8F-B2DC-6D5385A34554}" dt="2021-11-23T13:14:56.294" v="0"/>
        <pc:sldMkLst>
          <pc:docMk/>
          <pc:sldMk cId="1504373006" sldId="256"/>
        </pc:sldMkLst>
        <pc:spChg chg="add">
          <ac:chgData name="МАРТИН ВАСИЛЕВ ВИДОЛОВ СИТ 1к" userId="S::s21621625@onlineedu.tu-varna.bg::c519de97-dd80-46b6-81fe-c127e17cf72f" providerId="AD" clId="Web-{7EFC3BEE-8462-4A8F-B2DC-6D5385A34554}" dt="2021-11-23T13:14:56.294" v="0"/>
          <ac:spMkLst>
            <pc:docMk/>
            <pc:sldMk cId="1504373006" sldId="256"/>
            <ac:spMk id="4" creationId="{7B32370C-06B5-4ADC-8554-99FD8CD56104}"/>
          </ac:spMkLst>
        </pc:spChg>
      </pc:sldChg>
      <pc:sldChg chg="new">
        <pc:chgData name="МАРТИН ВАСИЛЕВ ВИДОЛОВ СИТ 1к" userId="S::s21621625@onlineedu.tu-varna.bg::c519de97-dd80-46b6-81fe-c127e17cf72f" providerId="AD" clId="Web-{7EFC3BEE-8462-4A8F-B2DC-6D5385A34554}" dt="2021-11-23T13:14:56.903" v="1"/>
        <pc:sldMkLst>
          <pc:docMk/>
          <pc:sldMk cId="1725973904" sldId="296"/>
        </pc:sldMkLst>
      </pc:sldChg>
    </pc:docChg>
  </pc:docChgLst>
  <pc:docChgLst>
    <pc:chgData name="КАЛОЯН ОРЛИНОВ ПОПОВ СИТ 1к" userId="S::s21621527@onlineedu.tu-varna.bg::0e62c409-f76f-482e-ae5c-c749591c554b" providerId="AD" clId="Web-{C3E7A0AC-D8C0-4938-A03C-AABA76A0E0C0}"/>
    <pc:docChg chg="modSld">
      <pc:chgData name="КАЛОЯН ОРЛИНОВ ПОПОВ СИТ 1к" userId="S::s21621527@onlineedu.tu-varna.bg::0e62c409-f76f-482e-ae5c-c749591c554b" providerId="AD" clId="Web-{C3E7A0AC-D8C0-4938-A03C-AABA76A0E0C0}" dt="2021-11-16T07:49:28.081" v="0"/>
      <pc:docMkLst>
        <pc:docMk/>
      </pc:docMkLst>
      <pc:sldChg chg="addSp">
        <pc:chgData name="КАЛОЯН ОРЛИНОВ ПОПОВ СИТ 1к" userId="S::s21621527@onlineedu.tu-varna.bg::0e62c409-f76f-482e-ae5c-c749591c554b" providerId="AD" clId="Web-{C3E7A0AC-D8C0-4938-A03C-AABA76A0E0C0}" dt="2021-11-16T07:49:28.081" v="0"/>
        <pc:sldMkLst>
          <pc:docMk/>
          <pc:sldMk cId="68081952" sldId="264"/>
        </pc:sldMkLst>
        <pc:spChg chg="add">
          <ac:chgData name="КАЛОЯН ОРЛИНОВ ПОПОВ СИТ 1к" userId="S::s21621527@onlineedu.tu-varna.bg::0e62c409-f76f-482e-ae5c-c749591c554b" providerId="AD" clId="Web-{C3E7A0AC-D8C0-4938-A03C-AABA76A0E0C0}" dt="2021-11-16T07:49:28.081" v="0"/>
          <ac:spMkLst>
            <pc:docMk/>
            <pc:sldMk cId="68081952" sldId="264"/>
            <ac:spMk id="4" creationId="{7C02F434-48F3-4625-907A-3BA3BA47B6EE}"/>
          </ac:spMkLst>
        </pc:spChg>
      </pc:sldChg>
    </pc:docChg>
  </pc:docChgLst>
  <pc:docChgLst>
    <pc:chgData name="ЕРДЕМ АДЕМ АДИЛ СИТ 1к" userId="S::s21621629@onlineedu.tu-varna.bg::9dc1bb1b-3b09-44d9-a588-f603fdae7c83" providerId="AD" clId="Web-{5C20009B-E324-49FF-A9B7-EE0C2DD13CDA}"/>
    <pc:docChg chg="modSld">
      <pc:chgData name="ЕРДЕМ АДЕМ АДИЛ СИТ 1к" userId="S::s21621629@onlineedu.tu-varna.bg::9dc1bb1b-3b09-44d9-a588-f603fdae7c83" providerId="AD" clId="Web-{5C20009B-E324-49FF-A9B7-EE0C2DD13CDA}" dt="2021-11-18T14:01:35.302" v="0" actId="1076"/>
      <pc:docMkLst>
        <pc:docMk/>
      </pc:docMkLst>
      <pc:sldChg chg="modSp">
        <pc:chgData name="ЕРДЕМ АДЕМ АДИЛ СИТ 1к" userId="S::s21621629@onlineedu.tu-varna.bg::9dc1bb1b-3b09-44d9-a588-f603fdae7c83" providerId="AD" clId="Web-{5C20009B-E324-49FF-A9B7-EE0C2DD13CDA}" dt="2021-11-18T14:01:35.302" v="0" actId="1076"/>
        <pc:sldMkLst>
          <pc:docMk/>
          <pc:sldMk cId="2213424148" sldId="290"/>
        </pc:sldMkLst>
        <pc:spChg chg="mod">
          <ac:chgData name="ЕРДЕМ АДЕМ АДИЛ СИТ 1к" userId="S::s21621629@onlineedu.tu-varna.bg::9dc1bb1b-3b09-44d9-a588-f603fdae7c83" providerId="AD" clId="Web-{5C20009B-E324-49FF-A9B7-EE0C2DD13CDA}" dt="2021-11-18T14:01:35.302" v="0" actId="1076"/>
          <ac:spMkLst>
            <pc:docMk/>
            <pc:sldMk cId="2213424148" sldId="290"/>
            <ac:spMk id="8" creationId="{0E430577-0ED5-4C2E-90FF-7AF6A79FD233}"/>
          </ac:spMkLst>
        </pc:spChg>
      </pc:sldChg>
    </pc:docChg>
  </pc:docChgLst>
  <pc:docChgLst>
    <pc:chgData name="МАРТИН ВАСИЛЕВ ВИДОЛОВ СИТ 1к" userId="S::s21621625@onlineedu.tu-varna.bg::c519de97-dd80-46b6-81fe-c127e17cf72f" providerId="AD" clId="Web-{A7019533-F02E-418F-8956-79EF01D04F70}"/>
    <pc:docChg chg="modSld">
      <pc:chgData name="МАРТИН ВАСИЛЕВ ВИДОЛОВ СИТ 1к" userId="S::s21621625@onlineedu.tu-varna.bg::c519de97-dd80-46b6-81fe-c127e17cf72f" providerId="AD" clId="Web-{A7019533-F02E-418F-8956-79EF01D04F70}" dt="2021-11-19T13:59:09.776" v="0" actId="14100"/>
      <pc:docMkLst>
        <pc:docMk/>
      </pc:docMkLst>
      <pc:sldChg chg="modSp">
        <pc:chgData name="МАРТИН ВАСИЛЕВ ВИДОЛОВ СИТ 1к" userId="S::s21621625@onlineedu.tu-varna.bg::c519de97-dd80-46b6-81fe-c127e17cf72f" providerId="AD" clId="Web-{A7019533-F02E-418F-8956-79EF01D04F70}" dt="2021-11-19T13:59:09.776" v="0" actId="14100"/>
        <pc:sldMkLst>
          <pc:docMk/>
          <pc:sldMk cId="3707615562" sldId="291"/>
        </pc:sldMkLst>
        <pc:picChg chg="mod">
          <ac:chgData name="МАРТИН ВАСИЛЕВ ВИДОЛОВ СИТ 1к" userId="S::s21621625@onlineedu.tu-varna.bg::c519de97-dd80-46b6-81fe-c127e17cf72f" providerId="AD" clId="Web-{A7019533-F02E-418F-8956-79EF01D04F70}" dt="2021-11-19T13:59:09.776" v="0" actId="14100"/>
          <ac:picMkLst>
            <pc:docMk/>
            <pc:sldMk cId="3707615562" sldId="291"/>
            <ac:picMk id="11" creationId="{E8CADCF9-AFB2-41FD-AAB4-39B7759D7397}"/>
          </ac:picMkLst>
        </pc:picChg>
      </pc:sldChg>
    </pc:docChg>
  </pc:docChgLst>
  <pc:docChgLst>
    <pc:chgData name="ТОНИ АНГЕЛОВ ГАДЖЕВ СИТ 1к" userId="S::s21621532@onlineedu.tu-varna.bg::c610de56-cf3d-43e7-bb8c-f9bad1d17bb8" providerId="AD" clId="Web-{DDC2B2E4-B963-4FFA-A6E8-AA9988D309F5}"/>
    <pc:docChg chg="modSld">
      <pc:chgData name="ТОНИ АНГЕЛОВ ГАДЖЕВ СИТ 1к" userId="S::s21621532@onlineedu.tu-varna.bg::c610de56-cf3d-43e7-bb8c-f9bad1d17bb8" providerId="AD" clId="Web-{DDC2B2E4-B963-4FFA-A6E8-AA9988D309F5}" dt="2021-11-16T07:51:31.966" v="0" actId="1076"/>
      <pc:docMkLst>
        <pc:docMk/>
      </pc:docMkLst>
      <pc:sldChg chg="modSp">
        <pc:chgData name="ТОНИ АНГЕЛОВ ГАДЖЕВ СИТ 1к" userId="S::s21621532@onlineedu.tu-varna.bg::c610de56-cf3d-43e7-bb8c-f9bad1d17bb8" providerId="AD" clId="Web-{DDC2B2E4-B963-4FFA-A6E8-AA9988D309F5}" dt="2021-11-16T07:51:31.966" v="0" actId="1076"/>
        <pc:sldMkLst>
          <pc:docMk/>
          <pc:sldMk cId="1922894362" sldId="265"/>
        </pc:sldMkLst>
        <pc:spChg chg="mod">
          <ac:chgData name="ТОНИ АНГЕЛОВ ГАДЖЕВ СИТ 1к" userId="S::s21621532@onlineedu.tu-varna.bg::c610de56-cf3d-43e7-bb8c-f9bad1d17bb8" providerId="AD" clId="Web-{DDC2B2E4-B963-4FFA-A6E8-AA9988D309F5}" dt="2021-11-16T07:51:31.966" v="0" actId="1076"/>
          <ac:spMkLst>
            <pc:docMk/>
            <pc:sldMk cId="1922894362" sldId="265"/>
            <ac:spMk id="3" creationId="{359D6338-E660-4179-B6A6-D05F56031D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E4C8976-17C4-45EC-947C-021A5037E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sz="6600">
                <a:solidFill>
                  <a:schemeClr val="tx2"/>
                </a:solidFill>
              </a:rPr>
              <a:t>ВЪВЕДЕНИЕ В </a:t>
            </a:r>
            <a:r>
              <a:rPr lang="en-US" sz="6600">
                <a:solidFill>
                  <a:schemeClr val="tx2"/>
                </a:solidFill>
              </a:rPr>
              <a:t>JAVASCRIPT</a:t>
            </a:r>
            <a:endParaRPr lang="bg-BG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C5D0EA47-5C8B-452D-B0C3-4037FFDD6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/>
              <a:t>Упражнение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2370C-06B5-4ADC-8554-99FD8CD5610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0437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7BA45B-D189-4C95-82AA-746C82EB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document.write</a:t>
            </a:r>
            <a:r>
              <a:rPr lang="en-US"/>
              <a:t>()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9D6338-E660-4179-B6A6-D05F5603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4608"/>
            <a:ext cx="9603275" cy="380801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&lt;title&gt;</a:t>
            </a:r>
            <a:r>
              <a:rPr lang="bg-BG" sz="1200"/>
              <a:t>Заглавие&lt;/</a:t>
            </a:r>
            <a:r>
              <a:rPr lang="en-US" sz="1200"/>
              <a:t>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&lt;script type="text/</a:t>
            </a:r>
            <a:r>
              <a:rPr lang="en-US" sz="1200" err="1"/>
              <a:t>javascript</a:t>
            </a:r>
            <a:r>
              <a:rPr lang="en-US" sz="120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	function </a:t>
            </a:r>
            <a:r>
              <a:rPr lang="en-US" sz="1200" err="1"/>
              <a:t>myFunction</a:t>
            </a:r>
            <a:r>
              <a:rPr lang="en-US" sz="120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	</a:t>
            </a:r>
            <a:r>
              <a:rPr lang="en-US" sz="1200" err="1">
                <a:solidFill>
                  <a:srgbClr val="C00000"/>
                </a:solidFill>
              </a:rPr>
              <a:t>document.write</a:t>
            </a:r>
            <a:r>
              <a:rPr lang="en-US" sz="1200">
                <a:solidFill>
                  <a:srgbClr val="C00000"/>
                </a:solidFill>
              </a:rPr>
              <a:t>("Hello world!");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&lt;p&gt;</a:t>
            </a:r>
            <a:r>
              <a:rPr lang="bg-BG" sz="1200"/>
              <a:t>Параграф първи&lt;/</a:t>
            </a:r>
            <a:r>
              <a:rPr lang="en-US" sz="1200"/>
              <a:t>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&lt;p&gt;</a:t>
            </a:r>
            <a:r>
              <a:rPr lang="bg-BG" sz="1200"/>
              <a:t>Параграф втори&lt;/</a:t>
            </a:r>
            <a:r>
              <a:rPr lang="en-US" sz="1200"/>
              <a:t>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&lt;p&gt;</a:t>
            </a:r>
            <a:r>
              <a:rPr lang="bg-BG" sz="1200"/>
              <a:t>Параграф трети&lt;/</a:t>
            </a:r>
            <a:r>
              <a:rPr lang="en-US" sz="1200"/>
              <a:t>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&lt;input type="button" onclick="</a:t>
            </a:r>
            <a:r>
              <a:rPr lang="en-US" sz="1200" err="1"/>
              <a:t>myFunction</a:t>
            </a:r>
            <a:r>
              <a:rPr lang="en-US" sz="1200"/>
              <a:t>()" value="</a:t>
            </a:r>
            <a:r>
              <a:rPr lang="bg-BG" sz="1200"/>
              <a:t>Натисни ме!" /&gt;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sz="1200"/>
              <a:t>&lt;/</a:t>
            </a:r>
            <a:r>
              <a:rPr lang="en-US" sz="1200"/>
              <a:t>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&lt;/html&gt;</a:t>
            </a:r>
            <a:endParaRPr lang="bg-BG" sz="1200"/>
          </a:p>
        </p:txBody>
      </p:sp>
    </p:spTree>
    <p:extLst>
      <p:ext uri="{BB962C8B-B14F-4D97-AF65-F5344CB8AC3E}">
        <p14:creationId xmlns:p14="http://schemas.microsoft.com/office/powerpoint/2010/main" val="192289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3C735F2-03F2-436D-B3E8-3E3CDA6D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console.log()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97357CA-210A-445B-AF51-176E14BF2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81689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&lt;title&gt;</a:t>
            </a:r>
            <a:r>
              <a:rPr lang="bg-BG" sz="1600"/>
              <a:t>Заглавие&lt;/</a:t>
            </a:r>
            <a:r>
              <a:rPr lang="en-US" sz="1600"/>
              <a:t>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&lt;p id="my"&gt;&lt;/p&gt;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&lt;script type="text/</a:t>
            </a:r>
            <a:r>
              <a:rPr lang="en-US" sz="1600" err="1"/>
              <a:t>javascript</a:t>
            </a:r>
            <a:r>
              <a:rPr lang="en-US" sz="160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	</a:t>
            </a:r>
            <a:r>
              <a:rPr lang="en-US" sz="1600">
                <a:solidFill>
                  <a:srgbClr val="C00000"/>
                </a:solidFill>
              </a:rPr>
              <a:t>console.log("Hello world!");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7059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385F842-AE9C-4B9A-9FA9-93890490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err="1"/>
              <a:t>ПРОменливи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0BCBD12-4D9A-40AB-B883-89578B260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Не са типизирани</a:t>
            </a:r>
          </a:p>
          <a:p>
            <a:r>
              <a:rPr lang="en-US"/>
              <a:t>var</a:t>
            </a:r>
            <a:r>
              <a:rPr lang="bg-BG"/>
              <a:t>, </a:t>
            </a:r>
            <a:r>
              <a:rPr lang="en-US"/>
              <a:t>let</a:t>
            </a:r>
            <a:r>
              <a:rPr lang="bg-BG"/>
              <a:t>, </a:t>
            </a:r>
            <a:r>
              <a:rPr lang="en-US"/>
              <a:t>const</a:t>
            </a:r>
            <a:endParaRPr lang="bg-BG"/>
          </a:p>
          <a:p>
            <a:pPr lvl="1"/>
            <a:r>
              <a:rPr lang="en-US"/>
              <a:t>var </a:t>
            </a:r>
            <a:r>
              <a:rPr lang="en-US" err="1"/>
              <a:t>myString</a:t>
            </a:r>
            <a:r>
              <a:rPr lang="en-US"/>
              <a:t> = </a:t>
            </a:r>
            <a:r>
              <a:rPr lang="en-US">
                <a:solidFill>
                  <a:srgbClr val="C00000"/>
                </a:solidFill>
              </a:rPr>
              <a:t>“</a:t>
            </a:r>
            <a:r>
              <a:rPr lang="en-US"/>
              <a:t>My first string</a:t>
            </a:r>
            <a:r>
              <a:rPr lang="en-US">
                <a:solidFill>
                  <a:srgbClr val="C00000"/>
                </a:solidFill>
              </a:rPr>
              <a:t>”</a:t>
            </a:r>
            <a:r>
              <a:rPr lang="en-US"/>
              <a:t>; | var </a:t>
            </a:r>
            <a:r>
              <a:rPr lang="en-US" err="1"/>
              <a:t>myString</a:t>
            </a:r>
            <a:r>
              <a:rPr lang="en-US"/>
              <a:t> = </a:t>
            </a:r>
            <a:r>
              <a:rPr lang="en-US">
                <a:solidFill>
                  <a:srgbClr val="C00000"/>
                </a:solidFill>
              </a:rPr>
              <a:t>‘</a:t>
            </a:r>
            <a:r>
              <a:rPr lang="en-US"/>
              <a:t>My first string</a:t>
            </a:r>
            <a:r>
              <a:rPr lang="en-US">
                <a:solidFill>
                  <a:srgbClr val="C00000"/>
                </a:solidFill>
              </a:rPr>
              <a:t>’</a:t>
            </a:r>
            <a:r>
              <a:rPr lang="en-US"/>
              <a:t>;</a:t>
            </a:r>
          </a:p>
          <a:p>
            <a:pPr lvl="1"/>
            <a:r>
              <a:rPr lang="en-US"/>
              <a:t>let </a:t>
            </a:r>
            <a:r>
              <a:rPr lang="en-US" err="1"/>
              <a:t>firstNumber</a:t>
            </a:r>
            <a:r>
              <a:rPr lang="en-US"/>
              <a:t> = 5;</a:t>
            </a:r>
          </a:p>
          <a:p>
            <a:pPr lvl="1"/>
            <a:r>
              <a:rPr lang="en-US"/>
              <a:t>const PI = 3.14;</a:t>
            </a:r>
          </a:p>
          <a:p>
            <a:pPr lvl="1"/>
            <a:r>
              <a:rPr lang="en-US" err="1">
                <a:solidFill>
                  <a:schemeClr val="bg1">
                    <a:lumMod val="65000"/>
                  </a:schemeClr>
                </a:solidFill>
              </a:rPr>
              <a:t>firstNumber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 = 5; //</a:t>
            </a:r>
            <a:r>
              <a:rPr lang="bg-BG">
                <a:solidFill>
                  <a:schemeClr val="bg1">
                    <a:lumMod val="65000"/>
                  </a:schemeClr>
                </a:solidFill>
              </a:rPr>
              <a:t>имплицитна глобална променлива, въздържайте се от този вариант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bg-BG"/>
              <a:t>Могат да съдържат букви, цифри, </a:t>
            </a:r>
            <a:r>
              <a:rPr lang="en-US"/>
              <a:t>_ </a:t>
            </a:r>
            <a:r>
              <a:rPr lang="bg-BG"/>
              <a:t>и </a:t>
            </a:r>
            <a:r>
              <a:rPr lang="en-US"/>
              <a:t>$</a:t>
            </a:r>
            <a:r>
              <a:rPr lang="bg-BG"/>
              <a:t>;</a:t>
            </a:r>
          </a:p>
          <a:p>
            <a:r>
              <a:rPr lang="bg-BG"/>
              <a:t>Могат да започват с буква, </a:t>
            </a:r>
            <a:r>
              <a:rPr lang="en-US"/>
              <a:t>_ </a:t>
            </a:r>
            <a:r>
              <a:rPr lang="bg-BG"/>
              <a:t>и </a:t>
            </a:r>
            <a:r>
              <a:rPr lang="en-US"/>
              <a:t>$</a:t>
            </a:r>
            <a:r>
              <a:rPr lang="bg-BG"/>
              <a:t>;</a:t>
            </a:r>
          </a:p>
          <a:p>
            <a:r>
              <a:rPr lang="bg-BG"/>
              <a:t>Чувствителни на регистъра (</a:t>
            </a:r>
            <a:r>
              <a:rPr lang="en-US"/>
              <a:t>case sensitive</a:t>
            </a:r>
            <a:r>
              <a:rPr lang="bg-BG"/>
              <a:t>)</a:t>
            </a:r>
          </a:p>
          <a:p>
            <a:r>
              <a:rPr lang="bg-BG"/>
              <a:t>Не могат да се използват запазени думи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1B9690-3FBE-4088-B78E-80FC24D25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9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79335A7-0BED-44BF-B13B-B6DF0BCD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err="1"/>
              <a:t>ПРОменливи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725051B-2888-45A6-B20C-FD78DBE49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bg-BG"/>
              <a:t>Кои от посочените променливи имат валидни имена?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myVariable</a:t>
            </a:r>
            <a:endParaRPr lang="bg-BG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myVariable</a:t>
            </a:r>
            <a:endParaRPr lang="bg-BG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endParaRPr lang="bg-BG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bg-BG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_ my variable</a:t>
            </a:r>
            <a:endParaRPr lang="bg-BG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myVariable</a:t>
            </a:r>
            <a:endParaRPr lang="bg-BG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my variable</a:t>
            </a:r>
            <a:endParaRPr lang="bg-BG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my2variable</a:t>
            </a:r>
            <a:endParaRPr lang="bg-BG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my_111</a:t>
            </a:r>
            <a:endParaRPr lang="bg-BG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A22DD31-4497-4563-9A82-B7C9AD27C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840" y="2909066"/>
            <a:ext cx="574437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5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2EA008-E5CB-40F9-B383-31492384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VAR, LET, CONST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2EE33B-9F55-48FB-83F9-851EF6E4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Преди </a:t>
            </a:r>
            <a:r>
              <a:rPr lang="en-US"/>
              <a:t>ES6 (2015 </a:t>
            </a:r>
            <a:r>
              <a:rPr lang="bg-BG"/>
              <a:t>г.</a:t>
            </a:r>
            <a:r>
              <a:rPr lang="en-US"/>
              <a:t>)</a:t>
            </a:r>
            <a:r>
              <a:rPr lang="bg-BG"/>
              <a:t> –  само локални и глобални променливи; </a:t>
            </a:r>
          </a:p>
          <a:p>
            <a:r>
              <a:rPr lang="bg-BG"/>
              <a:t>С </a:t>
            </a:r>
            <a:r>
              <a:rPr lang="en-US"/>
              <a:t>ES6</a:t>
            </a:r>
            <a:r>
              <a:rPr lang="bg-BG"/>
              <a:t> се въвеждат две нови ключови думи – </a:t>
            </a:r>
            <a:r>
              <a:rPr lang="en-US"/>
              <a:t>let </a:t>
            </a:r>
            <a:r>
              <a:rPr lang="bg-BG"/>
              <a:t>и </a:t>
            </a:r>
            <a:r>
              <a:rPr lang="en-US"/>
              <a:t>const</a:t>
            </a:r>
            <a:r>
              <a:rPr lang="bg-BG"/>
              <a:t>. </a:t>
            </a:r>
            <a:endParaRPr lang="en-US"/>
          </a:p>
          <a:p>
            <a:r>
              <a:rPr lang="en-US"/>
              <a:t>let </a:t>
            </a:r>
            <a:r>
              <a:rPr lang="bg-BG"/>
              <a:t>и </a:t>
            </a:r>
            <a:r>
              <a:rPr lang="en-US"/>
              <a:t>const </a:t>
            </a:r>
            <a:r>
              <a:rPr lang="bg-BG"/>
              <a:t>осигуряват </a:t>
            </a:r>
            <a:r>
              <a:rPr lang="en-US"/>
              <a:t>Block Scope </a:t>
            </a:r>
            <a:r>
              <a:rPr lang="bg-BG"/>
              <a:t>в </a:t>
            </a:r>
            <a:r>
              <a:rPr lang="en-US"/>
              <a:t>JavaScript</a:t>
            </a:r>
            <a:r>
              <a:rPr lang="bg-BG"/>
              <a:t>. </a:t>
            </a:r>
          </a:p>
          <a:p>
            <a:r>
              <a:rPr lang="bg-BG"/>
              <a:t>Променливи, декларирани в блок</a:t>
            </a:r>
            <a:r>
              <a:rPr lang="en-US"/>
              <a:t> { }</a:t>
            </a:r>
            <a:r>
              <a:rPr lang="bg-BG"/>
              <a:t>,</a:t>
            </a:r>
            <a:r>
              <a:rPr lang="en-US"/>
              <a:t> </a:t>
            </a:r>
            <a:r>
              <a:rPr lang="bg-BG"/>
              <a:t>не могат да бъдат </a:t>
            </a:r>
            <a:r>
              <a:rPr lang="bg-BG" err="1"/>
              <a:t>достъпени</a:t>
            </a:r>
            <a:r>
              <a:rPr lang="bg-BG"/>
              <a:t> от друг блок</a:t>
            </a:r>
            <a:endParaRPr lang="en-US"/>
          </a:p>
          <a:p>
            <a:endParaRPr lang="bg-BG"/>
          </a:p>
          <a:p>
            <a:endParaRPr lang="bg-BG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13732AFF-8B6E-42F0-8989-5C9F057E2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251" y="4323185"/>
            <a:ext cx="2953162" cy="1143160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7068692D-7428-4AF3-9580-A045B0A3C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974" y="4323185"/>
            <a:ext cx="250542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4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3BBE60E-F7C1-44B6-9C1F-327BE8D5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VAR, LET, CONST 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845B3E9-C13B-4D8F-9707-91AE9624B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058774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	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	&lt;title&gt;</a:t>
            </a:r>
            <a:r>
              <a:rPr lang="bg-BG" sz="1400"/>
              <a:t>Заглавие&lt;/</a:t>
            </a:r>
            <a:r>
              <a:rPr lang="en-US" sz="1400"/>
              <a:t>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	&lt;script type="text/</a:t>
            </a:r>
            <a:r>
              <a:rPr lang="en-US" sz="1400" err="1"/>
              <a:t>javascript</a:t>
            </a:r>
            <a:r>
              <a:rPr lang="en-US" sz="140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		{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			var a=5;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			let b=7;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			const PI=3.14;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		</a:t>
            </a:r>
            <a:r>
              <a:rPr lang="en-US" sz="1400" err="1"/>
              <a:t>document.write</a:t>
            </a:r>
            <a:r>
              <a:rPr lang="en-US" sz="1400"/>
              <a:t>(a+'&lt;</a:t>
            </a:r>
            <a:r>
              <a:rPr lang="en-US" sz="1400" err="1"/>
              <a:t>br</a:t>
            </a:r>
            <a:r>
              <a:rPr lang="en-US" sz="1400"/>
              <a:t>&gt;');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		</a:t>
            </a:r>
            <a:r>
              <a:rPr lang="en-US" sz="1400" err="1"/>
              <a:t>document.write</a:t>
            </a:r>
            <a:r>
              <a:rPr lang="en-US" sz="1400"/>
              <a:t>(b+'&lt;</a:t>
            </a:r>
            <a:r>
              <a:rPr lang="en-US" sz="1400" err="1"/>
              <a:t>br</a:t>
            </a:r>
            <a:r>
              <a:rPr lang="en-US" sz="1400"/>
              <a:t>&gt;');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		</a:t>
            </a:r>
            <a:r>
              <a:rPr lang="en-US" sz="1400" err="1"/>
              <a:t>document.write</a:t>
            </a:r>
            <a:r>
              <a:rPr lang="en-US" sz="1400"/>
              <a:t>(PI);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	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9629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E11E9F-9CBB-4A47-91A8-8DA5D358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ТИПОВЕ ДАННИ, които могат да се съдържат в променливите</a:t>
            </a:r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58EF01BB-C346-48BB-9312-6FDD35FC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 </a:t>
            </a:r>
            <a:r>
              <a:rPr lang="bg-BG"/>
              <a:t> </a:t>
            </a:r>
            <a:endParaRPr lang="en-US"/>
          </a:p>
          <a:p>
            <a:endParaRPr lang="en-US"/>
          </a:p>
          <a:p>
            <a:r>
              <a:rPr lang="en-US"/>
              <a:t>Number</a:t>
            </a:r>
            <a:endParaRPr lang="bg-BG"/>
          </a:p>
          <a:p>
            <a:endParaRPr lang="bg-BG"/>
          </a:p>
          <a:p>
            <a:endParaRPr lang="bg-BG"/>
          </a:p>
          <a:p>
            <a:r>
              <a:rPr lang="en-US"/>
              <a:t>Boolean</a:t>
            </a:r>
          </a:p>
          <a:p>
            <a:endParaRPr lang="en-US"/>
          </a:p>
          <a:p>
            <a:endParaRPr lang="en-US"/>
          </a:p>
          <a:p>
            <a:endParaRPr lang="bg-BG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2A631E51-5895-4F6F-B8D2-6713617D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475673"/>
            <a:ext cx="5852160" cy="535054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63BC733B-7139-47AC-97A3-C420DF067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3429000"/>
            <a:ext cx="7231380" cy="1043705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69F17D94-E895-47AC-81F1-8CFEED0FA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300" y="4890978"/>
            <a:ext cx="6096851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9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E11E9F-9CBB-4A47-91A8-8DA5D358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ТИПОВЕ ДАННИ, които могат да се съдържат в променливите</a:t>
            </a:r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58EF01BB-C346-48BB-9312-6FDD35FC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Undefined </a:t>
            </a:r>
            <a:r>
              <a:rPr lang="bg-BG"/>
              <a:t> 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Null</a:t>
            </a:r>
            <a:endParaRPr lang="bg-BG"/>
          </a:p>
          <a:p>
            <a:endParaRPr lang="bg-BG"/>
          </a:p>
          <a:p>
            <a:endParaRPr lang="bg-BG"/>
          </a:p>
          <a:p>
            <a:endParaRPr lang="en-US"/>
          </a:p>
          <a:p>
            <a:endParaRPr lang="en-US"/>
          </a:p>
          <a:p>
            <a:endParaRPr lang="bg-BG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6C658ABB-6F3E-4D82-A849-AB262817B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2534331"/>
            <a:ext cx="2989249" cy="998592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0695ADA-2ED1-445A-A161-91BDF4B3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20" y="3966048"/>
            <a:ext cx="3134575" cy="16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78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E11E9F-9CBB-4A47-91A8-8DA5D358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ТИПОВЕ ДАННИ, които могат да се съдържат в променливите</a:t>
            </a:r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58EF01BB-C346-48BB-9312-6FDD35FC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Object </a:t>
            </a:r>
            <a:r>
              <a:rPr lang="bg-BG"/>
              <a:t> 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bg-BG"/>
          </a:p>
          <a:p>
            <a:endParaRPr lang="bg-BG"/>
          </a:p>
          <a:p>
            <a:r>
              <a:rPr lang="en-US"/>
              <a:t>Array</a:t>
            </a:r>
          </a:p>
          <a:p>
            <a:endParaRPr lang="en-US"/>
          </a:p>
          <a:p>
            <a:endParaRPr lang="bg-BG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802F55D-C1CE-45FC-9F6F-E68E3B975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31" y="2573445"/>
            <a:ext cx="5117749" cy="1777266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F61FE7D7-AF2C-4A18-955C-123983D1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31" y="4908424"/>
            <a:ext cx="4097704" cy="101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3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E11E9F-9CBB-4A47-91A8-8DA5D358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ТИПОВЕ ДАННИ, които могат да се съдържат в променливите</a:t>
            </a:r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58EF01BB-C346-48BB-9312-6FDD35FC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</a:t>
            </a:r>
          </a:p>
          <a:p>
            <a:pPr marL="0" indent="0">
              <a:buNone/>
            </a:pPr>
            <a:r>
              <a:rPr lang="bg-BG"/>
              <a:t> 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bg-BG"/>
          </a:p>
          <a:p>
            <a:endParaRPr lang="bg-BG"/>
          </a:p>
          <a:p>
            <a:endParaRPr lang="en-US"/>
          </a:p>
          <a:p>
            <a:endParaRPr lang="bg-BG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F0161D96-E25F-44C0-BF81-D5CBB96BB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90656"/>
            <a:ext cx="5839640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8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508D-B4BF-45A1-A15E-DC8718B7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913EB-023C-46C3-98DB-B6BE82CC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73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DA719F-31FC-4696-9F73-0A712C9B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Преобразуване на </a:t>
            </a:r>
            <a:r>
              <a:rPr lang="en-US"/>
              <a:t>STRING </a:t>
            </a:r>
            <a:r>
              <a:rPr lang="bg-BG"/>
              <a:t>В число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280B69-574E-4D7A-BF79-3645DA26E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parseInt</a:t>
            </a:r>
            <a:r>
              <a:rPr lang="en-US"/>
              <a:t>(), </a:t>
            </a:r>
            <a:r>
              <a:rPr lang="en-US" err="1"/>
              <a:t>parseFloat</a:t>
            </a:r>
            <a:r>
              <a:rPr lang="en-US"/>
              <a:t>()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Number()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 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bg-BG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7F95B11-5E4D-45F6-94E8-DFB6893DE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09" y="2608014"/>
            <a:ext cx="4582316" cy="1213170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23D4900-26A2-4072-821E-EEF0045AC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556" y="2608014"/>
            <a:ext cx="3637544" cy="1201511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A06C786B-E9A9-48F7-B82D-B478230B5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09" y="4543091"/>
            <a:ext cx="4592856" cy="10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19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3412C07-CA52-453F-A3B4-FC5E0C04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АРИТМЕТИЧНИ ОПЕРАТОРИ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83E49C4-B55C-43EC-BB2C-8A93E146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800" b="1" i="0" u="none" strike="noStrike" baseline="0">
              <a:solidFill>
                <a:srgbClr val="000000"/>
              </a:solidFill>
              <a:latin typeface="EEQEDC+AvenirNext-DemiBold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E253FE1-B7C7-4F20-A8E4-9A137F6B2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73431"/>
              </p:ext>
            </p:extLst>
          </p:nvPr>
        </p:nvGraphicFramePr>
        <p:xfrm>
          <a:off x="1590040" y="214460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340">
                  <a:extLst>
                    <a:ext uri="{9D8B030D-6E8A-4147-A177-3AD203B41FA5}">
                      <a16:colId xmlns:a16="http://schemas.microsoft.com/office/drawing/2014/main" val="2663545025"/>
                    </a:ext>
                  </a:extLst>
                </a:gridCol>
                <a:gridCol w="6677660">
                  <a:extLst>
                    <a:ext uri="{9D8B030D-6E8A-4147-A177-3AD203B41FA5}">
                      <a16:colId xmlns:a16="http://schemas.microsoft.com/office/drawing/2014/main" val="251887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chemeClr val="bg1"/>
                          </a:solidFill>
                          <a:latin typeface="EEQEDC+AvenirNext-DemiBold"/>
                        </a:rPr>
                        <a:t>Оператор</a:t>
                      </a:r>
                      <a:endParaRPr lang="bg-BG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 err="1">
                          <a:solidFill>
                            <a:schemeClr val="bg1"/>
                          </a:solidFill>
                          <a:latin typeface="EEQEDC+AvenirNext-DemiBold"/>
                        </a:rPr>
                        <a:t>Използване</a:t>
                      </a:r>
                      <a:endParaRPr lang="bg-BG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1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rgbClr val="000000"/>
                          </a:solidFill>
                          <a:latin typeface="BWHHHO+TimesNewRomanPS-BoldMT"/>
                        </a:rPr>
                        <a:t>+ 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GEUUTB+TimesNewRomanPSMT"/>
                        </a:rPr>
                        <a:t>Събиране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 на две числа или 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GEUUTB+TimesNewRomanPSMT"/>
                        </a:rPr>
                        <a:t>обединяване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 на два 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GEUUTB+TimesNewRomanPSMT"/>
                        </a:rPr>
                        <a:t>символни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 низа (стринг + число 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= </a:t>
                      </a:r>
                      <a:r>
                        <a:rPr lang="bg-BG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стринг)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7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rgbClr val="000000"/>
                          </a:solidFill>
                          <a:latin typeface="BWHHHO+TimesNewRomanPS-BoldMT"/>
                        </a:rPr>
                        <a:t>-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GEUUTB+TimesNewRomanPSMT"/>
                        </a:rPr>
                        <a:t>Изваждане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 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27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rgbClr val="000000"/>
                          </a:solidFill>
                          <a:latin typeface="BWHHHO+TimesNewRomanPS-BoldMT"/>
                        </a:rPr>
                        <a:t>/ 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Деление 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05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rgbClr val="000000"/>
                          </a:solidFill>
                          <a:latin typeface="BWHHHO+TimesNewRomanPS-BoldMT"/>
                        </a:rPr>
                        <a:t>*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Умножение 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48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rgbClr val="000000"/>
                          </a:solidFill>
                          <a:latin typeface="BWHHHO+TimesNewRomanPS-BoldMT"/>
                        </a:rPr>
                        <a:t>%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GEUUTB+TimesNewRomanPSMT"/>
                        </a:rPr>
                        <a:t>Връща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 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GEUUTB+TimesNewRomanPSMT"/>
                        </a:rPr>
                        <a:t>остатъка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 от 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GEUUTB+TimesNewRomanPSMT"/>
                        </a:rPr>
                        <a:t>делението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9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NUIZHP+Verdana"/>
                        </a:rPr>
                        <a:t>++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И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GEUUTB+TimesNewRomanPSMT"/>
                        </a:rPr>
                        <a:t>нкрементиране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BSNENS+TimesNewRomanPSMT"/>
                        </a:rPr>
                        <a:t> 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latin typeface="BSNENS+TimesNewRomanPSMT"/>
                        </a:rPr>
                        <a:t>(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BSNENS+TimesNewRomanPSMT"/>
                        </a:rPr>
                        <a:t>x++ 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и 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BSNENS+TimesNewRomanPSMT"/>
                        </a:rPr>
                        <a:t>++x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latin typeface="BSNENS+TimesNewRomanPSMT"/>
                        </a:rPr>
                        <a:t>)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2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rgbClr val="000000"/>
                          </a:solidFill>
                          <a:latin typeface="BWHHHO+TimesNewRomanPS-BoldMT"/>
                        </a:rPr>
                        <a:t>- -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Д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GEUUTB+TimesNewRomanPSMT"/>
                        </a:rPr>
                        <a:t>екрементиране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 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latin typeface="BSNENS+TimesNewRomanPSMT"/>
                        </a:rPr>
                        <a:t>(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BSNENS+TimesNewRomanPSMT"/>
                        </a:rPr>
                        <a:t>x-- 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и 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BSNENS+TimesNewRomanPSMT"/>
                        </a:rPr>
                        <a:t>–x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latin typeface="BSNENS+TimesNewRomanPSMT"/>
                        </a:rPr>
                        <a:t>)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7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001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3412C07-CA52-453F-A3B4-FC5E0C04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err="1"/>
              <a:t>ОПЕратори</a:t>
            </a:r>
            <a:r>
              <a:rPr lang="bg-BG"/>
              <a:t> за присвояване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83E49C4-B55C-43EC-BB2C-8A93E146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800" b="1" i="0" u="none" strike="noStrike" baseline="0">
              <a:solidFill>
                <a:srgbClr val="000000"/>
              </a:solidFill>
              <a:latin typeface="EEQEDC+AvenirNext-DemiBold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E253FE1-B7C7-4F20-A8E4-9A137F6B2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08703"/>
              </p:ext>
            </p:extLst>
          </p:nvPr>
        </p:nvGraphicFramePr>
        <p:xfrm>
          <a:off x="1590040" y="214460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340">
                  <a:extLst>
                    <a:ext uri="{9D8B030D-6E8A-4147-A177-3AD203B41FA5}">
                      <a16:colId xmlns:a16="http://schemas.microsoft.com/office/drawing/2014/main" val="2663545025"/>
                    </a:ext>
                  </a:extLst>
                </a:gridCol>
                <a:gridCol w="6677660">
                  <a:extLst>
                    <a:ext uri="{9D8B030D-6E8A-4147-A177-3AD203B41FA5}">
                      <a16:colId xmlns:a16="http://schemas.microsoft.com/office/drawing/2014/main" val="251887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chemeClr val="bg1"/>
                          </a:solidFill>
                          <a:latin typeface="EEQEDC+AvenirNext-DemiBold"/>
                        </a:rPr>
                        <a:t>Оператор</a:t>
                      </a:r>
                      <a:endParaRPr lang="bg-BG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 err="1">
                          <a:solidFill>
                            <a:schemeClr val="bg1"/>
                          </a:solidFill>
                          <a:latin typeface="EEQEDC+AvenirNext-DemiBold"/>
                        </a:rPr>
                        <a:t>Използване</a:t>
                      </a:r>
                      <a:endParaRPr lang="bg-BG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1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rgbClr val="000000"/>
                          </a:solidFill>
                          <a:latin typeface="BWHHHO+TimesNewRomanPS-BoldMT"/>
                        </a:rPr>
                        <a:t> =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GEUUTB+TimesNewRomanPSMT"/>
                        </a:rPr>
                        <a:t>Присвояване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 на 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GEUUTB+TimesNewRomanPSMT"/>
                        </a:rPr>
                        <a:t>стойности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 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BSNENS+TimesNewRomanPSMT"/>
                        </a:rPr>
                        <a:t>/ 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GEUUTB+TimesNewRomanPSMT"/>
                        </a:rPr>
                        <a:t>изрази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 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7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rgbClr val="000000"/>
                          </a:solidFill>
                          <a:latin typeface="BWHHHO+TimesNewRomanPS-BoldMT"/>
                        </a:rPr>
                        <a:t>+=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х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BSNENS+TimesNewRomanPSMT"/>
                        </a:rPr>
                        <a:t>+=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у е 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GEUUTB+TimesNewRomanPSMT"/>
                        </a:rPr>
                        <a:t>еквивалентно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 на х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BSNENS+TimesNewRomanPSMT"/>
                        </a:rPr>
                        <a:t>=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GEUUTB+TimesNewRomanPSMT"/>
                        </a:rPr>
                        <a:t>х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BSNENS+TimesNewRomanPSMT"/>
                        </a:rPr>
                        <a:t>+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GEUUTB+TimesNewRomanPSMT"/>
                        </a:rPr>
                        <a:t>у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 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27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rgbClr val="000000"/>
                          </a:solidFill>
                          <a:latin typeface="BWHHHO+TimesNewRomanPS-BoldMT"/>
                        </a:rPr>
                        <a:t>-= 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х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BSNENS+TimesNewRomanPSMT"/>
                        </a:rPr>
                        <a:t>-=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у е 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GEUUTB+TimesNewRomanPSMT"/>
                        </a:rPr>
                        <a:t>еквивалентно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 на х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BSNENS+TimesNewRomanPSMT"/>
                        </a:rPr>
                        <a:t>=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х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BSNENS+TimesNewRomanPSMT"/>
                        </a:rPr>
                        <a:t>-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у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05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rgbClr val="000000"/>
                          </a:solidFill>
                          <a:latin typeface="BWHHHO+TimesNewRomanPS-BoldMT"/>
                        </a:rPr>
                        <a:t>* =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х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BSNENS+TimesNewRomanPSMT"/>
                        </a:rPr>
                        <a:t>*=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у е 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GEUUTB+TimesNewRomanPSMT"/>
                        </a:rPr>
                        <a:t>еквивалентно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 на х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BSNENS+TimesNewRomanPSMT"/>
                        </a:rPr>
                        <a:t>=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х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BSNENS+TimesNewRomanPSMT"/>
                        </a:rPr>
                        <a:t>*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у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48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rgbClr val="000000"/>
                          </a:solidFill>
                          <a:latin typeface="BWHHHO+TimesNewRomanPS-BoldMT"/>
                        </a:rPr>
                        <a:t>/= 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х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BSNENS+TimesNewRomanPSMT"/>
                        </a:rPr>
                        <a:t>/=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у е 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GEUUTB+TimesNewRomanPSMT"/>
                        </a:rPr>
                        <a:t>еквивалентно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 на х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BSNENS+TimesNewRomanPSMT"/>
                        </a:rPr>
                        <a:t>=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х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BSNENS+TimesNewRomanPSMT"/>
                        </a:rPr>
                        <a:t>/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у 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9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rgbClr val="000000"/>
                          </a:solidFill>
                          <a:latin typeface="BWHHHO+TimesNewRomanPS-BoldMT"/>
                        </a:rPr>
                        <a:t>%= 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х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BSNENS+TimesNewRomanPSMT"/>
                        </a:rPr>
                        <a:t>%=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у е 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GEUUTB+TimesNewRomanPSMT"/>
                        </a:rPr>
                        <a:t>еквивалентно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GEUUTB+TimesNewRomanPSMT"/>
                        </a:rPr>
                        <a:t> на х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BSNENS+TimesNewRomanPSMT"/>
                        </a:rPr>
                        <a:t>=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GEUUTB+TimesNewRomanPSMT"/>
                        </a:rPr>
                        <a:t>х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BSNENS+TimesNewRomanPSMT"/>
                        </a:rPr>
                        <a:t>%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GEUUTB+TimesNewRomanPSMT"/>
                        </a:rPr>
                        <a:t>у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20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326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3412C07-CA52-453F-A3B4-FC5E0C04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ОПЕРАТОРИ ЗА Сравнение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83E49C4-B55C-43EC-BB2C-8A93E146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800" b="1" i="0" u="none" strike="noStrike" baseline="0">
              <a:solidFill>
                <a:srgbClr val="000000"/>
              </a:solidFill>
              <a:latin typeface="EEQEDC+AvenirNext-DemiBold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E253FE1-B7C7-4F20-A8E4-9A137F6B2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831789"/>
              </p:ext>
            </p:extLst>
          </p:nvPr>
        </p:nvGraphicFramePr>
        <p:xfrm>
          <a:off x="1620520" y="2072258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340">
                  <a:extLst>
                    <a:ext uri="{9D8B030D-6E8A-4147-A177-3AD203B41FA5}">
                      <a16:colId xmlns:a16="http://schemas.microsoft.com/office/drawing/2014/main" val="2663545025"/>
                    </a:ext>
                  </a:extLst>
                </a:gridCol>
                <a:gridCol w="6677660">
                  <a:extLst>
                    <a:ext uri="{9D8B030D-6E8A-4147-A177-3AD203B41FA5}">
                      <a16:colId xmlns:a16="http://schemas.microsoft.com/office/drawing/2014/main" val="251887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chemeClr val="bg1"/>
                          </a:solidFill>
                          <a:latin typeface="EEQEDC+AvenirNext-DemiBold"/>
                        </a:rPr>
                        <a:t>Оператор</a:t>
                      </a:r>
                      <a:endParaRPr lang="bg-BG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 err="1">
                          <a:solidFill>
                            <a:schemeClr val="bg1"/>
                          </a:solidFill>
                          <a:latin typeface="EEQEDC+AvenirNext-DemiBold"/>
                        </a:rPr>
                        <a:t>Използване</a:t>
                      </a:r>
                      <a:endParaRPr lang="bg-BG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1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rgbClr val="000000"/>
                          </a:solidFill>
                          <a:latin typeface="BWHHHO+TimesNewRomanPS-BoldMT"/>
                        </a:rPr>
                        <a:t>= =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ZSJRNR+AvenirNext-Medium"/>
                        </a:rPr>
                        <a:t>Равно 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7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rgbClr val="000000"/>
                          </a:solidFill>
                          <a:latin typeface="BWHHHO+TimesNewRomanPS-BoldMT"/>
                        </a:rPr>
                        <a:t>= = =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ZSJRNR+AvenirNext-Medium"/>
                        </a:rPr>
                        <a:t>Строго равно 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IODPQL+AvenirNext-Medium"/>
                        </a:rPr>
                        <a:t>(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ZSJRNR+AvenirNext-Medium"/>
                        </a:rPr>
                        <a:t>сравнение за равенство и тип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IODPQL+AvenirNext-Medium"/>
                        </a:rPr>
                        <a:t>)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27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rgbClr val="000000"/>
                          </a:solidFill>
                          <a:latin typeface="BWHHHO+TimesNewRomanPS-BoldMT"/>
                        </a:rPr>
                        <a:t>!=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ZSJRNR+AvenirNext-Medium"/>
                        </a:rPr>
                        <a:t>Различно 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05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rgbClr val="000000"/>
                          </a:solidFill>
                          <a:latin typeface="BWHHHO+TimesNewRomanPS-BoldMT"/>
                        </a:rPr>
                        <a:t>!= = 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ZSJRNR+AvenirNext-Medium"/>
                        </a:rPr>
                        <a:t>Не е равно и 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ZSJRNR+AvenirNext-Medium"/>
                        </a:rPr>
                        <a:t>типът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ZSJRNR+AvenirNext-Medium"/>
                        </a:rPr>
                        <a:t> е различен 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48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rgbClr val="000000"/>
                          </a:solidFill>
                          <a:latin typeface="BWHHHO+TimesNewRomanPS-BoldMT"/>
                        </a:rPr>
                        <a:t>&gt;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ZSJRNR+AvenirNext-Medium"/>
                        </a:rPr>
                        <a:t>По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IODPQL+AvenirNext-Medium"/>
                        </a:rPr>
                        <a:t>-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ZSJRNR+AvenirNext-Medium"/>
                        </a:rPr>
                        <a:t>голямо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ZSJRNR+AvenirNext-Medium"/>
                        </a:rPr>
                        <a:t> от 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72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rgbClr val="000000"/>
                          </a:solidFill>
                          <a:latin typeface="BWHHHO+TimesNewRomanPS-BoldMT"/>
                        </a:rPr>
                        <a:t>&lt; 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ZSJRNR+AvenirNext-Medium"/>
                        </a:rPr>
                        <a:t>По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IODPQL+AvenirNext-Medium"/>
                        </a:rPr>
                        <a:t>-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ZSJRNR+AvenirNext-Medium"/>
                        </a:rPr>
                        <a:t>малко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ZSJRNR+AvenirNext-Medium"/>
                        </a:rPr>
                        <a:t> от 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9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rgbClr val="000000"/>
                          </a:solidFill>
                          <a:latin typeface="BWHHHO+TimesNewRomanPS-BoldMT"/>
                        </a:rPr>
                        <a:t>&gt;= 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ZSJRNR+AvenirNext-Medium"/>
                        </a:rPr>
                        <a:t>По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IODPQL+AvenirNext-Medium"/>
                        </a:rPr>
                        <a:t>-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ZSJRNR+AvenirNext-Medium"/>
                        </a:rPr>
                        <a:t>голямо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ZSJRNR+AvenirNext-Medium"/>
                        </a:rPr>
                        <a:t> или равно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2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rgbClr val="000000"/>
                          </a:solidFill>
                          <a:latin typeface="BWHHHO+TimesNewRomanPS-BoldMT"/>
                        </a:rPr>
                        <a:t>&lt;= 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ZSJRNR+AvenirNext-Medium"/>
                        </a:rPr>
                        <a:t>По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IODPQL+AvenirNext-Medium"/>
                        </a:rPr>
                        <a:t>-</a:t>
                      </a:r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ZSJRNR+AvenirNext-Medium"/>
                        </a:rPr>
                        <a:t>малко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ZSJRNR+AvenirNext-Medium"/>
                        </a:rPr>
                        <a:t> или равно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98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648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3412C07-CA52-453F-A3B4-FC5E0C04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Логически оператори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83E49C4-B55C-43EC-BB2C-8A93E146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800" b="1" i="0" u="none" strike="noStrike" baseline="0">
              <a:solidFill>
                <a:srgbClr val="000000"/>
              </a:solidFill>
              <a:latin typeface="EEQEDC+AvenirNext-DemiBold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E253FE1-B7C7-4F20-A8E4-9A137F6B2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741493"/>
              </p:ext>
            </p:extLst>
          </p:nvPr>
        </p:nvGraphicFramePr>
        <p:xfrm>
          <a:off x="1620520" y="207225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340">
                  <a:extLst>
                    <a:ext uri="{9D8B030D-6E8A-4147-A177-3AD203B41FA5}">
                      <a16:colId xmlns:a16="http://schemas.microsoft.com/office/drawing/2014/main" val="2663545025"/>
                    </a:ext>
                  </a:extLst>
                </a:gridCol>
                <a:gridCol w="6677660">
                  <a:extLst>
                    <a:ext uri="{9D8B030D-6E8A-4147-A177-3AD203B41FA5}">
                      <a16:colId xmlns:a16="http://schemas.microsoft.com/office/drawing/2014/main" val="251887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chemeClr val="bg1"/>
                          </a:solidFill>
                          <a:latin typeface="EEQEDC+AvenirNext-DemiBold"/>
                        </a:rPr>
                        <a:t>Оператор</a:t>
                      </a:r>
                      <a:endParaRPr lang="bg-BG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 err="1">
                          <a:solidFill>
                            <a:schemeClr val="bg1"/>
                          </a:solidFill>
                          <a:latin typeface="EEQEDC+AvenirNext-DemiBold"/>
                        </a:rPr>
                        <a:t>Използване</a:t>
                      </a:r>
                      <a:endParaRPr lang="bg-BG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1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rgbClr val="000000"/>
                          </a:solidFill>
                          <a:latin typeface="BWHHHO+TimesNewRomanPS-BoldMT"/>
                        </a:rPr>
                        <a:t>&amp;&amp; 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ZSJRNR+AvenirNext-Medium"/>
                        </a:rPr>
                        <a:t>Логическо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ZSJRNR+AvenirNext-Medium"/>
                        </a:rPr>
                        <a:t> и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7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rgbClr val="000000"/>
                          </a:solidFill>
                          <a:latin typeface="BWHHHO+TimesNewRomanPS-BoldMT"/>
                        </a:rPr>
                        <a:t>||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baseline="0" err="1">
                          <a:solidFill>
                            <a:srgbClr val="000000"/>
                          </a:solidFill>
                          <a:latin typeface="ZSJRNR+AvenirNext-Medium"/>
                        </a:rPr>
                        <a:t>Логическо</a:t>
                      </a:r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ZSJRNR+AvenirNext-Medium"/>
                        </a:rPr>
                        <a:t> или 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27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u="none" strike="noStrike" baseline="0">
                          <a:solidFill>
                            <a:srgbClr val="000000"/>
                          </a:solidFill>
                          <a:latin typeface="BWHHHO+TimesNewRomanPS-BoldMT"/>
                        </a:rPr>
                        <a:t>!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baseline="0">
                          <a:solidFill>
                            <a:srgbClr val="000000"/>
                          </a:solidFill>
                          <a:latin typeface="ZSJRNR+AvenirNext-Medium"/>
                        </a:rPr>
                        <a:t>Отрицание 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05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169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F217AB-A9BE-4D9E-AA2E-3F8381FA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УСЛОВНИ ОПЕРАТОРИ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413A236-AA04-4161-82D6-7F1506C9D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374" y="1938019"/>
            <a:ext cx="5488877" cy="767081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D3E69EE-2F74-4BBD-95B1-900131739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083" y="1873016"/>
            <a:ext cx="2385589" cy="888067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AD80DBAD-A7DE-42CA-B897-7A55CDA90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374" y="2808995"/>
            <a:ext cx="5394566" cy="1251276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CE2890DA-5007-46A7-B370-FE5802D6E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369" y="2868341"/>
            <a:ext cx="2441303" cy="1228577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DBF75B83-C617-4381-915B-263160436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374" y="4175693"/>
            <a:ext cx="7143800" cy="1657108"/>
          </a:xfrm>
          <a:prstGeom prst="rect">
            <a:avLst/>
          </a:prstGeom>
        </p:spPr>
      </p:pic>
      <p:pic>
        <p:nvPicPr>
          <p:cNvPr id="17" name="Контейнер за съдържание 7">
            <a:extLst>
              <a:ext uri="{FF2B5EF4-FFF2-40B4-BE49-F238E27FC236}">
                <a16:creationId xmlns:a16="http://schemas.microsoft.com/office/drawing/2014/main" id="{A85C9F1A-D482-4297-9CCD-FACB0021B0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0960" y="4204176"/>
            <a:ext cx="2498119" cy="152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09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F217AB-A9BE-4D9E-AA2E-3F8381FA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ОПЕРАТОР </a:t>
            </a:r>
            <a:r>
              <a:rPr lang="en-US"/>
              <a:t>SWITCH</a:t>
            </a:r>
            <a:endParaRPr lang="bg-BG"/>
          </a:p>
        </p:txBody>
      </p:sp>
      <p:sp>
        <p:nvSpPr>
          <p:cNvPr id="10" name="Контейнер за съдържание 9">
            <a:extLst>
              <a:ext uri="{FF2B5EF4-FFF2-40B4-BE49-F238E27FC236}">
                <a16:creationId xmlns:a16="http://schemas.microsoft.com/office/drawing/2014/main" id="{17DC365C-7953-4364-9873-2272300F2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2527D51-271F-4BA8-9AA6-59630743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97" y="2142995"/>
            <a:ext cx="2838484" cy="3196086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FDC7506B-548B-43FF-947B-C15422079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885"/>
            <a:ext cx="2880360" cy="543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84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B257D5-E4C5-49DF-95D5-6BAEB4F0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ОПЕРАТОРИ ЗА ЦИКЪЛ </a:t>
            </a:r>
            <a:r>
              <a:rPr lang="en-US"/>
              <a:t>WHILE </a:t>
            </a:r>
            <a:r>
              <a:rPr lang="bg-BG"/>
              <a:t>и </a:t>
            </a:r>
            <a:r>
              <a:rPr lang="en-US"/>
              <a:t>Do… WHILE</a:t>
            </a:r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17B10AF-CC51-4713-8049-41C03A26B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218" y="2174017"/>
            <a:ext cx="3324689" cy="924054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72F3F373-95B1-43BB-8DEC-0C0F9BFE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869" y="2035885"/>
            <a:ext cx="3343742" cy="1200318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3455AD9D-70DB-40F7-9F1E-2CD270DBC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451" y="3558540"/>
            <a:ext cx="3389456" cy="1271046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1489F574-8BC2-4645-BCC7-4B8A070A6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538" y="3418333"/>
            <a:ext cx="3343742" cy="14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20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66D320-3117-4544-9F94-FE74BC7A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Оператор за цикъл </a:t>
            </a:r>
            <a:r>
              <a:rPr lang="en-US"/>
              <a:t>for</a:t>
            </a:r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ED61E67-54B0-4138-9FC3-3F9332F26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9075" y="3369401"/>
            <a:ext cx="4163006" cy="971686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EAB8537A-8749-4C46-8B96-21125B83D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99" y="2764095"/>
            <a:ext cx="4686954" cy="857370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C87108A3-5043-49A6-929E-A85CA6149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075" y="2235209"/>
            <a:ext cx="4163006" cy="90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85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DB4AB2D-18FC-4201-AC6A-140A822B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Оператор за цикъл </a:t>
            </a:r>
            <a:r>
              <a:rPr lang="en-US"/>
              <a:t>for IN</a:t>
            </a:r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B78397D5-F9CA-4632-A7B4-F39FFC5AA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899" y="2379757"/>
            <a:ext cx="3210373" cy="924054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FF0B3DD7-437B-4794-A010-8FD26B16E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940" y="2088243"/>
            <a:ext cx="5239481" cy="1629002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036FC2DE-CDD1-414E-9814-29EF5E055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940" y="3855597"/>
            <a:ext cx="3734321" cy="1752845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5D076708-5227-41D3-8283-8FFB36064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507" y="4181410"/>
            <a:ext cx="3290765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0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BE8FD21-EF2B-4F04-A0E8-1A9FF3B4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43A975B-C282-48AD-80AD-45FA0A515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sz="2400"/>
              <a:t>Работещ от страна на клиента </a:t>
            </a:r>
            <a:r>
              <a:rPr lang="en-US" sz="2400"/>
              <a:t>(</a:t>
            </a:r>
            <a:r>
              <a:rPr lang="bg-BG" sz="2400"/>
              <a:t>за нуждите на уеб дизайна</a:t>
            </a:r>
            <a:r>
              <a:rPr lang="en-US" sz="2400"/>
              <a:t>)</a:t>
            </a:r>
            <a:r>
              <a:rPr lang="bg-BG" sz="2400"/>
              <a:t> скриптов език;</a:t>
            </a:r>
          </a:p>
          <a:p>
            <a:r>
              <a:rPr lang="en-US" sz="2400"/>
              <a:t>JavaScript engines:  V8 (Chrome),  </a:t>
            </a:r>
            <a:r>
              <a:rPr lang="en-US" sz="2400" err="1"/>
              <a:t>SpiderMonkey</a:t>
            </a:r>
            <a:r>
              <a:rPr lang="en-US" sz="2400"/>
              <a:t> (Firefox), Chakra (Edge), JavaScript Core (Safari)		</a:t>
            </a:r>
          </a:p>
          <a:p>
            <a:r>
              <a:rPr lang="bg-BG" sz="2400"/>
              <a:t>Подпомага създаването на интерактивни уеб сайтове</a:t>
            </a:r>
            <a:r>
              <a:rPr lang="en-US" sz="2400"/>
              <a:t> – </a:t>
            </a:r>
            <a:r>
              <a:rPr lang="bg-BG" sz="2400"/>
              <a:t>динамично създаване и взаимодействие с </a:t>
            </a:r>
            <a:r>
              <a:rPr lang="en-US" sz="2400"/>
              <a:t>HTML </a:t>
            </a:r>
            <a:r>
              <a:rPr lang="bg-BG" sz="2400"/>
              <a:t>елементи, атрибути, </a:t>
            </a:r>
            <a:r>
              <a:rPr lang="en-US" sz="2400"/>
              <a:t>CSS </a:t>
            </a:r>
            <a:r>
              <a:rPr lang="bg-BG" sz="2400"/>
              <a:t>стилове, валидация на формуляри…</a:t>
            </a:r>
            <a:endParaRPr lang="en-US" sz="2400"/>
          </a:p>
          <a:p>
            <a:r>
              <a:rPr lang="en-US" sz="2400"/>
              <a:t>JavaScript ≠ Java !!!</a:t>
            </a:r>
          </a:p>
          <a:p>
            <a:endParaRPr lang="bg-BG"/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9013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008C881-6433-47C6-ADCC-2EDA97AE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Оператор за цикъл </a:t>
            </a:r>
            <a:r>
              <a:rPr lang="en-US"/>
              <a:t>for OF</a:t>
            </a:r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77EED716-269F-4091-84AA-2D654C926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761" y="2077281"/>
            <a:ext cx="3315163" cy="962159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29938B5E-BE14-496C-B36D-754F776D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746" y="2077281"/>
            <a:ext cx="3953427" cy="1743318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244B37D5-BA79-4150-9649-72046E517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746" y="4044126"/>
            <a:ext cx="3696216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89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7972C88-6EC8-4737-9BB7-AB125F48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ОПЕРАТОРИ </a:t>
            </a:r>
            <a:r>
              <a:rPr lang="en-US"/>
              <a:t>BREAK </a:t>
            </a:r>
            <a:r>
              <a:rPr lang="bg-BG"/>
              <a:t>И </a:t>
            </a:r>
            <a:r>
              <a:rPr lang="en-US"/>
              <a:t>CONTINUE</a:t>
            </a:r>
            <a:endParaRPr lang="bg-BG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CE25F9B-31E3-405B-9EFE-941CC00C7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196" y="2087800"/>
            <a:ext cx="4286848" cy="1143160"/>
          </a:xfrm>
          <a:prstGeom prst="rect">
            <a:avLst/>
          </a:prstGeom>
        </p:spPr>
      </p:pic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3F1B0FD7-C23B-4C2A-A00C-5860EC8C0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523906A3-FACD-4E06-AB12-32DF6742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74" y="3523212"/>
            <a:ext cx="4395046" cy="12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74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3AB1AC-497C-4E27-A53C-D5573C9D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err="1"/>
              <a:t>ИЗсКАЧАЩИ</a:t>
            </a:r>
            <a:r>
              <a:rPr lang="bg-BG"/>
              <a:t> ПРОЗОРЦИ</a:t>
            </a:r>
            <a:r>
              <a:rPr lang="en-US"/>
              <a:t> - ALERT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E81E73D-224F-4CED-923D-CAB2FFB01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52608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&lt;p&gt;</a:t>
            </a:r>
            <a:r>
              <a:rPr lang="bg-BG"/>
              <a:t>Натиснете бутона за демонстрация на </a:t>
            </a:r>
            <a:r>
              <a:rPr lang="bg-BG" err="1"/>
              <a:t>изкачащ</a:t>
            </a:r>
            <a:r>
              <a:rPr lang="bg-BG"/>
              <a:t> прозорец </a:t>
            </a:r>
            <a:r>
              <a:rPr lang="en-US"/>
              <a:t>alert&lt;/p&gt;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&lt;button onclick="</a:t>
            </a:r>
            <a:r>
              <a:rPr lang="en-US" err="1"/>
              <a:t>myFunction</a:t>
            </a:r>
            <a:r>
              <a:rPr lang="en-US"/>
              <a:t>()"&gt;</a:t>
            </a:r>
            <a:r>
              <a:rPr lang="bg-BG"/>
              <a:t>Натисни ме!&lt;/</a:t>
            </a:r>
            <a:r>
              <a:rPr lang="en-US"/>
              <a:t>button&gt;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function </a:t>
            </a:r>
            <a:r>
              <a:rPr lang="en-US" err="1"/>
              <a:t>myFunction</a:t>
            </a:r>
            <a:r>
              <a:rPr lang="en-US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alert("</a:t>
            </a:r>
            <a:r>
              <a:rPr lang="bg-BG"/>
              <a:t>Привет! Аз съм изскачащ прозорец </a:t>
            </a:r>
            <a:r>
              <a:rPr lang="en-US"/>
              <a:t>alert!");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&lt;/script&gt;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&lt;/html&gt;</a:t>
            </a:r>
            <a:endParaRPr lang="bg-BG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3099AAD-E2BE-4C41-9178-533185121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114" y="929030"/>
            <a:ext cx="1762371" cy="400106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DA280AA4-B139-443E-8131-FD7C1F1B5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239" y="2514353"/>
            <a:ext cx="3720639" cy="127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1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3AB1AC-497C-4E27-A53C-D5573C9D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err="1"/>
              <a:t>ИЗсКАЧАЩИ</a:t>
            </a:r>
            <a:r>
              <a:rPr lang="bg-BG"/>
              <a:t> ПРОЗОРЦИ</a:t>
            </a:r>
            <a:r>
              <a:rPr lang="en-US"/>
              <a:t> - PROMPT</a:t>
            </a:r>
            <a:endParaRPr lang="bg-BG"/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58ED7D4A-8BFB-4B67-BED2-7A5D391C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8099" y="868412"/>
            <a:ext cx="2981741" cy="400106"/>
          </a:xfr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0E430577-0ED5-4C2E-90FF-7AF6A79FD233}"/>
              </a:ext>
            </a:extLst>
          </p:cNvPr>
          <p:cNvSpPr txBox="1"/>
          <p:nvPr/>
        </p:nvSpPr>
        <p:spPr>
          <a:xfrm>
            <a:off x="1256723" y="2046744"/>
            <a:ext cx="1062037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400"/>
              <a:t>&lt;!DOCTYPE </a:t>
            </a:r>
            <a:r>
              <a:rPr lang="bg-BG" sz="1400" err="1"/>
              <a:t>html</a:t>
            </a:r>
            <a:r>
              <a:rPr lang="bg-BG" sz="1400"/>
              <a:t>&gt;</a:t>
            </a:r>
          </a:p>
          <a:p>
            <a:r>
              <a:rPr lang="bg-BG" sz="1400"/>
              <a:t>&lt;</a:t>
            </a:r>
            <a:r>
              <a:rPr lang="bg-BG" sz="1400" err="1"/>
              <a:t>html</a:t>
            </a:r>
            <a:r>
              <a:rPr lang="bg-BG" sz="1400"/>
              <a:t>&gt;</a:t>
            </a:r>
          </a:p>
          <a:p>
            <a:r>
              <a:rPr lang="bg-BG" sz="1400"/>
              <a:t>&lt;</a:t>
            </a:r>
            <a:r>
              <a:rPr lang="bg-BG" sz="1400" err="1"/>
              <a:t>body</a:t>
            </a:r>
            <a:r>
              <a:rPr lang="bg-BG" sz="1400"/>
              <a:t>&gt;</a:t>
            </a:r>
          </a:p>
          <a:p>
            <a:r>
              <a:rPr lang="bg-BG" sz="1400"/>
              <a:t>	&lt;p&gt;Натиснете бутона за демонстрация на </a:t>
            </a:r>
            <a:r>
              <a:rPr lang="bg-BG" sz="1400" err="1"/>
              <a:t>prompt</a:t>
            </a:r>
            <a:r>
              <a:rPr lang="bg-BG" sz="1400"/>
              <a:t>&lt;/p&gt;</a:t>
            </a:r>
          </a:p>
          <a:p>
            <a:r>
              <a:rPr lang="bg-BG" sz="1400"/>
              <a:t>	&lt;</a:t>
            </a:r>
            <a:r>
              <a:rPr lang="bg-BG" sz="1400" err="1"/>
              <a:t>button</a:t>
            </a:r>
            <a:r>
              <a:rPr lang="bg-BG" sz="1400"/>
              <a:t> </a:t>
            </a:r>
            <a:r>
              <a:rPr lang="bg-BG" sz="1400" err="1"/>
              <a:t>onclick</a:t>
            </a:r>
            <a:r>
              <a:rPr lang="bg-BG" sz="1400"/>
              <a:t>="</a:t>
            </a:r>
            <a:r>
              <a:rPr lang="bg-BG" sz="1400" err="1"/>
              <a:t>myFunction</a:t>
            </a:r>
            <a:r>
              <a:rPr lang="bg-BG" sz="1400"/>
              <a:t>()"&gt;Натисни ме!&lt;/</a:t>
            </a:r>
            <a:r>
              <a:rPr lang="bg-BG" sz="1400" err="1"/>
              <a:t>button</a:t>
            </a:r>
            <a:r>
              <a:rPr lang="bg-BG" sz="1400"/>
              <a:t>&gt;</a:t>
            </a:r>
          </a:p>
          <a:p>
            <a:r>
              <a:rPr lang="bg-BG" sz="1400"/>
              <a:t>	&lt;p </a:t>
            </a:r>
            <a:r>
              <a:rPr lang="bg-BG" sz="1400" err="1"/>
              <a:t>id</a:t>
            </a:r>
            <a:r>
              <a:rPr lang="bg-BG" sz="1400"/>
              <a:t>="</a:t>
            </a:r>
            <a:r>
              <a:rPr lang="bg-BG" sz="1400" err="1"/>
              <a:t>demo</a:t>
            </a:r>
            <a:r>
              <a:rPr lang="bg-BG" sz="1400"/>
              <a:t>"&gt;&lt;/p&gt;</a:t>
            </a:r>
          </a:p>
          <a:p>
            <a:r>
              <a:rPr lang="bg-BG" sz="1400"/>
              <a:t>	&lt;</a:t>
            </a:r>
            <a:r>
              <a:rPr lang="bg-BG" sz="1400" err="1"/>
              <a:t>script</a:t>
            </a:r>
            <a:r>
              <a:rPr lang="bg-BG" sz="1400"/>
              <a:t>&gt;</a:t>
            </a:r>
          </a:p>
          <a:p>
            <a:r>
              <a:rPr lang="bg-BG" sz="1400"/>
              <a:t>		</a:t>
            </a:r>
            <a:r>
              <a:rPr lang="bg-BG" sz="1400" err="1"/>
              <a:t>function</a:t>
            </a:r>
            <a:r>
              <a:rPr lang="bg-BG" sz="1400"/>
              <a:t> </a:t>
            </a:r>
            <a:r>
              <a:rPr lang="bg-BG" sz="1400" err="1"/>
              <a:t>myFunction</a:t>
            </a:r>
            <a:r>
              <a:rPr lang="bg-BG" sz="1400"/>
              <a:t>() {</a:t>
            </a:r>
          </a:p>
          <a:p>
            <a:r>
              <a:rPr lang="bg-BG" sz="1400"/>
              <a:t>			</a:t>
            </a:r>
            <a:r>
              <a:rPr lang="bg-BG" sz="1400" err="1"/>
              <a:t>var</a:t>
            </a:r>
            <a:r>
              <a:rPr lang="bg-BG" sz="1400"/>
              <a:t> </a:t>
            </a:r>
            <a:r>
              <a:rPr lang="bg-BG" sz="1400" err="1"/>
              <a:t>person</a:t>
            </a:r>
            <a:r>
              <a:rPr lang="bg-BG" sz="1400"/>
              <a:t> = </a:t>
            </a:r>
            <a:r>
              <a:rPr lang="bg-BG" sz="1400" err="1"/>
              <a:t>prompt</a:t>
            </a:r>
            <a:r>
              <a:rPr lang="bg-BG" sz="1400"/>
              <a:t>("Моля, въведете Вашето име!", "Доника Стоянова");</a:t>
            </a:r>
          </a:p>
          <a:p>
            <a:r>
              <a:rPr lang="bg-BG" sz="1400"/>
              <a:t>			</a:t>
            </a:r>
            <a:r>
              <a:rPr lang="bg-BG" sz="1400" err="1"/>
              <a:t>if</a:t>
            </a:r>
            <a:r>
              <a:rPr lang="bg-BG" sz="1400"/>
              <a:t> (</a:t>
            </a:r>
            <a:r>
              <a:rPr lang="bg-BG" sz="1400" err="1"/>
              <a:t>person</a:t>
            </a:r>
            <a:r>
              <a:rPr lang="bg-BG" sz="1400"/>
              <a:t> != </a:t>
            </a:r>
            <a:r>
              <a:rPr lang="bg-BG" sz="1400" err="1"/>
              <a:t>null</a:t>
            </a:r>
            <a:r>
              <a:rPr lang="bg-BG" sz="1400"/>
              <a:t>) {</a:t>
            </a:r>
          </a:p>
          <a:p>
            <a:r>
              <a:rPr lang="bg-BG" sz="1400"/>
              <a:t>				</a:t>
            </a:r>
            <a:r>
              <a:rPr lang="bg-BG" sz="1400" err="1"/>
              <a:t>document.getElementById</a:t>
            </a:r>
            <a:r>
              <a:rPr lang="bg-BG" sz="1400"/>
              <a:t>("</a:t>
            </a:r>
            <a:r>
              <a:rPr lang="bg-BG" sz="1400" err="1"/>
              <a:t>demo</a:t>
            </a:r>
            <a:r>
              <a:rPr lang="bg-BG" sz="1400"/>
              <a:t>").</a:t>
            </a:r>
            <a:r>
              <a:rPr lang="bg-BG" sz="1400" err="1"/>
              <a:t>innerHTML</a:t>
            </a:r>
            <a:r>
              <a:rPr lang="bg-BG" sz="1400"/>
              <a:t> =</a:t>
            </a:r>
          </a:p>
          <a:p>
            <a:r>
              <a:rPr lang="bg-BG" sz="1400"/>
              <a:t>				"Здравейте, " + </a:t>
            </a:r>
            <a:r>
              <a:rPr lang="bg-BG" sz="1400" err="1"/>
              <a:t>person</a:t>
            </a:r>
            <a:r>
              <a:rPr lang="bg-BG" sz="1400"/>
              <a:t> + "! Как сте днес?";</a:t>
            </a:r>
          </a:p>
          <a:p>
            <a:r>
              <a:rPr lang="bg-BG" sz="1400"/>
              <a:t>			}</a:t>
            </a:r>
          </a:p>
          <a:p>
            <a:r>
              <a:rPr lang="bg-BG" sz="1400"/>
              <a:t>		}</a:t>
            </a:r>
          </a:p>
          <a:p>
            <a:r>
              <a:rPr lang="bg-BG" sz="1400"/>
              <a:t>	&lt;/</a:t>
            </a:r>
            <a:r>
              <a:rPr lang="bg-BG" sz="1400" err="1"/>
              <a:t>script</a:t>
            </a:r>
            <a:r>
              <a:rPr lang="bg-BG" sz="1400"/>
              <a:t>&gt;</a:t>
            </a:r>
          </a:p>
          <a:p>
            <a:r>
              <a:rPr lang="bg-BG" sz="1400"/>
              <a:t>&lt;/</a:t>
            </a:r>
            <a:r>
              <a:rPr lang="bg-BG" sz="1400" err="1"/>
              <a:t>body</a:t>
            </a:r>
            <a:r>
              <a:rPr lang="bg-BG" sz="1400"/>
              <a:t>&gt;</a:t>
            </a:r>
          </a:p>
          <a:p>
            <a:r>
              <a:rPr lang="bg-BG" sz="1400"/>
              <a:t>&lt;/</a:t>
            </a:r>
            <a:r>
              <a:rPr lang="bg-BG" sz="1400" err="1"/>
              <a:t>html</a:t>
            </a:r>
            <a:r>
              <a:rPr lang="bg-BG" sz="1400"/>
              <a:t>&gt;</a:t>
            </a: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C1A21907-8900-4961-8E34-E3D5CE651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283" y="2046744"/>
            <a:ext cx="3190434" cy="149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24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3AB1AC-497C-4E27-A53C-D5573C9D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err="1"/>
              <a:t>ИЗсКАЧАЩИ</a:t>
            </a:r>
            <a:r>
              <a:rPr lang="bg-BG"/>
              <a:t> ПРОЗОРЦИ</a:t>
            </a:r>
            <a:r>
              <a:rPr lang="en-US"/>
              <a:t> - CONFIRM</a:t>
            </a:r>
            <a:endParaRPr lang="bg-BG"/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0E430577-0ED5-4C2E-90FF-7AF6A79FD233}"/>
              </a:ext>
            </a:extLst>
          </p:cNvPr>
          <p:cNvSpPr txBox="1"/>
          <p:nvPr/>
        </p:nvSpPr>
        <p:spPr>
          <a:xfrm>
            <a:off x="1685924" y="2089337"/>
            <a:ext cx="1062037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&lt;!DOCTYPE html&gt;</a:t>
            </a:r>
          </a:p>
          <a:p>
            <a:r>
              <a:rPr lang="en-US" sz="1200"/>
              <a:t>&lt;html&gt;</a:t>
            </a:r>
          </a:p>
          <a:p>
            <a:r>
              <a:rPr lang="en-US" sz="1200"/>
              <a:t>&lt;body&gt;</a:t>
            </a:r>
          </a:p>
          <a:p>
            <a:r>
              <a:rPr lang="en-US" sz="1200"/>
              <a:t>	&lt;p&gt;</a:t>
            </a:r>
            <a:r>
              <a:rPr lang="bg-BG" sz="1200"/>
              <a:t>Натиснете бутона за демонстрация на </a:t>
            </a:r>
            <a:r>
              <a:rPr lang="bg-BG" sz="1200" err="1"/>
              <a:t>изкачащ</a:t>
            </a:r>
            <a:r>
              <a:rPr lang="bg-BG" sz="1200"/>
              <a:t> прозорец </a:t>
            </a:r>
            <a:r>
              <a:rPr lang="en-US" sz="1200"/>
              <a:t>confirm&lt;/p&gt;</a:t>
            </a:r>
          </a:p>
          <a:p>
            <a:r>
              <a:rPr lang="en-US" sz="1200"/>
              <a:t>	&lt;button onclick="</a:t>
            </a:r>
            <a:r>
              <a:rPr lang="en-US" sz="1200" err="1"/>
              <a:t>myFunction</a:t>
            </a:r>
            <a:r>
              <a:rPr lang="en-US" sz="1200"/>
              <a:t>()"&gt;</a:t>
            </a:r>
            <a:r>
              <a:rPr lang="bg-BG" sz="1200"/>
              <a:t>Натисни ме!&lt;/</a:t>
            </a:r>
            <a:r>
              <a:rPr lang="en-US" sz="1200"/>
              <a:t>button&gt;</a:t>
            </a:r>
          </a:p>
          <a:p>
            <a:r>
              <a:rPr lang="en-US" sz="1200"/>
              <a:t>	&lt;p id="demo"&gt;&lt;/p&gt;</a:t>
            </a:r>
          </a:p>
          <a:p>
            <a:r>
              <a:rPr lang="en-US" sz="1200"/>
              <a:t>	&lt;script&gt;</a:t>
            </a:r>
          </a:p>
          <a:p>
            <a:r>
              <a:rPr lang="en-US" sz="1200"/>
              <a:t>		function </a:t>
            </a:r>
            <a:r>
              <a:rPr lang="en-US" sz="1200" err="1"/>
              <a:t>myFunction</a:t>
            </a:r>
            <a:r>
              <a:rPr lang="en-US" sz="1200"/>
              <a:t>() {</a:t>
            </a:r>
          </a:p>
          <a:p>
            <a:r>
              <a:rPr lang="en-US" sz="1200"/>
              <a:t>			var txt;</a:t>
            </a:r>
          </a:p>
          <a:p>
            <a:r>
              <a:rPr lang="en-US" sz="1200"/>
              <a:t>			var r = confirm("</a:t>
            </a:r>
            <a:r>
              <a:rPr lang="bg-BG" sz="1200"/>
              <a:t>Искате ли да продължите да изучавате </a:t>
            </a:r>
            <a:r>
              <a:rPr lang="en-US" sz="1200"/>
              <a:t>JS?");</a:t>
            </a:r>
          </a:p>
          <a:p>
            <a:r>
              <a:rPr lang="en-US" sz="1200"/>
              <a:t>			if (r == true) {</a:t>
            </a:r>
          </a:p>
          <a:p>
            <a:r>
              <a:rPr lang="en-US" sz="1200"/>
              <a:t>				txt = "</a:t>
            </a:r>
            <a:r>
              <a:rPr lang="bg-BG" sz="1200"/>
              <a:t>Добро решение!";</a:t>
            </a:r>
          </a:p>
          <a:p>
            <a:r>
              <a:rPr lang="bg-BG" sz="1200"/>
              <a:t>			} </a:t>
            </a:r>
            <a:r>
              <a:rPr lang="en-US" sz="1200"/>
              <a:t>else {</a:t>
            </a:r>
          </a:p>
          <a:p>
            <a:r>
              <a:rPr lang="en-US" sz="1200"/>
              <a:t>				txt = "</a:t>
            </a:r>
            <a:r>
              <a:rPr lang="bg-BG" sz="1200"/>
              <a:t>Не знаете какво губите!";</a:t>
            </a:r>
          </a:p>
          <a:p>
            <a:r>
              <a:rPr lang="bg-BG" sz="1200"/>
              <a:t>			}</a:t>
            </a:r>
          </a:p>
          <a:p>
            <a:r>
              <a:rPr lang="bg-BG" sz="1200"/>
              <a:t>			</a:t>
            </a:r>
            <a:r>
              <a:rPr lang="en-US" sz="1200" err="1"/>
              <a:t>document.getElementById</a:t>
            </a:r>
            <a:r>
              <a:rPr lang="en-US" sz="1200"/>
              <a:t>("demo").</a:t>
            </a:r>
            <a:r>
              <a:rPr lang="en-US" sz="1200" err="1"/>
              <a:t>innerHTML</a:t>
            </a:r>
            <a:r>
              <a:rPr lang="en-US" sz="1200"/>
              <a:t> = txt;</a:t>
            </a:r>
          </a:p>
          <a:p>
            <a:r>
              <a:rPr lang="en-US" sz="1200"/>
              <a:t>		}</a:t>
            </a:r>
          </a:p>
          <a:p>
            <a:r>
              <a:rPr lang="en-US" sz="1200"/>
              <a:t>	&lt;/script&gt;</a:t>
            </a:r>
          </a:p>
          <a:p>
            <a:r>
              <a:rPr lang="en-US" sz="1200"/>
              <a:t>&lt;/body&gt;</a:t>
            </a:r>
          </a:p>
          <a:p>
            <a:r>
              <a:rPr lang="en-US" sz="1200"/>
              <a:t>&lt;/html&gt;</a:t>
            </a:r>
            <a:endParaRPr lang="bg-BG" sz="1200"/>
          </a:p>
        </p:txBody>
      </p:sp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DB0EAA8E-EF19-4E53-9388-DB623E55F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7108" y="804519"/>
            <a:ext cx="1848108" cy="466790"/>
          </a:xfr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E8CADCF9-AFB2-41FD-AAB4-39B7759D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919" y="2834694"/>
            <a:ext cx="4110566" cy="15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15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E72271-24B5-442C-96C8-DFDCD0C1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ФУНКЦИЯ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A0C818A-DBD0-482F-8337-C6BD14300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800" b="0" i="0" u="none" strike="noStrike" baseline="0">
              <a:solidFill>
                <a:srgbClr val="000000"/>
              </a:solidFill>
              <a:latin typeface="ENHAYB+Avenir-Medium"/>
            </a:endParaRPr>
          </a:p>
          <a:p>
            <a:pPr marL="0" indent="0">
              <a:buNone/>
            </a:pPr>
            <a:r>
              <a:rPr lang="ru-RU" sz="1800" b="0" i="0" u="none" strike="noStrike" baseline="0" err="1">
                <a:solidFill>
                  <a:srgbClr val="000000"/>
                </a:solidFill>
                <a:latin typeface="ENHAYB+Avenir-Medium"/>
              </a:rPr>
              <a:t>function</a:t>
            </a:r>
            <a:r>
              <a:rPr lang="ru-RU" sz="1800" b="0" i="0" u="none" strike="noStrike" baseline="0">
                <a:solidFill>
                  <a:srgbClr val="000000"/>
                </a:solidFill>
                <a:latin typeface="ENHAYB+Avenir-Medium"/>
              </a:rPr>
              <a:t> &lt;</a:t>
            </a:r>
            <a:r>
              <a:rPr lang="ru-RU" sz="1800" b="1" i="0" u="none" strike="noStrike" baseline="0" err="1">
                <a:solidFill>
                  <a:srgbClr val="000000"/>
                </a:solidFill>
                <a:latin typeface="YMHUDY+LucidaGrande-Bold"/>
              </a:rPr>
              <a:t>име</a:t>
            </a:r>
            <a:r>
              <a:rPr lang="ru-RU" sz="1800" b="1" i="0" u="none" strike="noStrike" baseline="0">
                <a:solidFill>
                  <a:srgbClr val="000000"/>
                </a:solidFill>
                <a:latin typeface="YMHUDY+LucidaGrande-Bold"/>
              </a:rPr>
              <a:t> на функция</a:t>
            </a:r>
            <a:r>
              <a:rPr lang="ru-RU" sz="1800" b="0" i="0" u="none" strike="noStrike" baseline="0">
                <a:solidFill>
                  <a:srgbClr val="000000"/>
                </a:solidFill>
                <a:latin typeface="ENHAYB+Avenir-Medium"/>
              </a:rPr>
              <a:t>&gt; ([</a:t>
            </a:r>
            <a:r>
              <a:rPr lang="ru-RU" sz="1800" b="1" i="0" u="none" strike="noStrike" baseline="0" err="1">
                <a:solidFill>
                  <a:srgbClr val="000000"/>
                </a:solidFill>
                <a:latin typeface="YMHUDY+LucidaGrande-Bold"/>
              </a:rPr>
              <a:t>параметри</a:t>
            </a:r>
            <a:r>
              <a:rPr lang="ru-RU" sz="1800" b="0" i="0" u="none" strike="noStrike" baseline="0">
                <a:solidFill>
                  <a:srgbClr val="000000"/>
                </a:solidFill>
                <a:latin typeface="ENHAYB+Avenir-Medium"/>
              </a:rPr>
              <a:t>]) {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ENHAYB+Avenir-Medium"/>
              </a:rPr>
              <a:t>	</a:t>
            </a:r>
            <a:r>
              <a:rPr lang="ru-RU" sz="1800" b="0" i="0" u="none" strike="noStrike" baseline="0">
                <a:solidFill>
                  <a:srgbClr val="000000"/>
                </a:solidFill>
                <a:latin typeface="ENHAYB+Avenir-Medium"/>
              </a:rPr>
              <a:t> &lt;</a:t>
            </a:r>
            <a:r>
              <a:rPr lang="ru-RU" sz="1800" b="1" i="0" u="none" strike="noStrike" baseline="0" err="1">
                <a:solidFill>
                  <a:srgbClr val="000000"/>
                </a:solidFill>
                <a:latin typeface="YMHUDY+LucidaGrande-Bold"/>
              </a:rPr>
              <a:t>тяло</a:t>
            </a:r>
            <a:r>
              <a:rPr lang="ru-RU" sz="1800" b="1" i="0" u="none" strike="noStrike" baseline="0">
                <a:solidFill>
                  <a:srgbClr val="000000"/>
                </a:solidFill>
                <a:latin typeface="YMHUDY+LucidaGrande-Bold"/>
              </a:rPr>
              <a:t> на </a:t>
            </a:r>
            <a:r>
              <a:rPr lang="ru-RU" sz="1800" b="1" i="0" u="none" strike="noStrike" baseline="0" err="1">
                <a:solidFill>
                  <a:srgbClr val="000000"/>
                </a:solidFill>
                <a:latin typeface="YMHUDY+LucidaGrande-Bold"/>
              </a:rPr>
              <a:t>функцията</a:t>
            </a:r>
            <a:r>
              <a:rPr lang="ru-RU" sz="1800" b="0" i="0" u="none" strike="noStrike" baseline="0">
                <a:solidFill>
                  <a:srgbClr val="000000"/>
                </a:solidFill>
                <a:latin typeface="ENHAYB+Avenir-Medium"/>
              </a:rPr>
              <a:t>&gt; </a:t>
            </a:r>
          </a:p>
          <a:p>
            <a:pPr marL="0" indent="0">
              <a:buNone/>
            </a:pPr>
            <a:r>
              <a:rPr lang="ru-RU" sz="1800" b="0" i="0" u="none" strike="noStrike" baseline="0">
                <a:solidFill>
                  <a:srgbClr val="000000"/>
                </a:solidFill>
                <a:latin typeface="ENHAYB+Avenir-Medium"/>
              </a:rPr>
              <a:t>	[</a:t>
            </a:r>
            <a:r>
              <a:rPr lang="ru-RU" sz="1800" b="0" i="0" u="none" strike="noStrike" baseline="0" err="1">
                <a:solidFill>
                  <a:srgbClr val="000000"/>
                </a:solidFill>
                <a:latin typeface="ENHAYB+Avenir-Medium"/>
              </a:rPr>
              <a:t>return</a:t>
            </a:r>
            <a:r>
              <a:rPr lang="ru-RU" sz="1800" b="0" i="0" u="none" strike="noStrike" baseline="0">
                <a:solidFill>
                  <a:srgbClr val="000000"/>
                </a:solidFill>
                <a:latin typeface="ENHAYB+Avenir-Medium"/>
              </a:rPr>
              <a:t> &lt;</a:t>
            </a:r>
            <a:r>
              <a:rPr lang="ru-RU" sz="1800" b="1" i="0" u="none" strike="noStrike" baseline="0" err="1">
                <a:solidFill>
                  <a:srgbClr val="000000"/>
                </a:solidFill>
                <a:latin typeface="YMHUDY+LucidaGrande-Bold"/>
              </a:rPr>
              <a:t>стойност</a:t>
            </a:r>
            <a:r>
              <a:rPr lang="ru-RU" sz="1800" b="0" i="0" u="none" strike="noStrike" baseline="0">
                <a:solidFill>
                  <a:srgbClr val="000000"/>
                </a:solidFill>
                <a:latin typeface="ENHAYB+Avenir-Medium"/>
              </a:rPr>
              <a:t>&gt;]</a:t>
            </a:r>
          </a:p>
          <a:p>
            <a:pPr marL="0" indent="0">
              <a:buNone/>
            </a:pPr>
            <a:r>
              <a:rPr lang="ru-RU" sz="1800" b="0" i="0" u="none" strike="noStrike" baseline="0">
                <a:solidFill>
                  <a:srgbClr val="000000"/>
                </a:solidFill>
                <a:latin typeface="ENHAYB+Avenir-Medium"/>
              </a:rPr>
              <a:t> 	} </a:t>
            </a:r>
          </a:p>
          <a:p>
            <a:pPr marL="0" indent="0">
              <a:buNone/>
            </a:pPr>
            <a:endParaRPr lang="ru-RU" sz="1800" b="0" i="0" u="none" strike="noStrike" baseline="0">
              <a:solidFill>
                <a:srgbClr val="000000"/>
              </a:solidFill>
              <a:latin typeface="ENHAYB+Avenir-Medium"/>
            </a:endParaRPr>
          </a:p>
          <a:p>
            <a:pPr marL="0" indent="0">
              <a:buNone/>
            </a:pPr>
            <a:endParaRPr lang="bg-BG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8056AFE-8D5A-44E3-8F9B-A63708F78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500" y="2253304"/>
            <a:ext cx="4549921" cy="223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01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086C854-1936-458B-884C-186F33B1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АНОНИМНА ФУНКЦИЯ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4FCD59F-7A60-42F6-A0C3-4110E1D5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0" i="0" u="none" strike="noStrike" baseline="0">
                <a:solidFill>
                  <a:srgbClr val="000000"/>
                </a:solidFill>
                <a:latin typeface="RSWUPU+Courier"/>
              </a:rPr>
              <a:t>var x = function() {</a:t>
            </a:r>
            <a:endParaRPr lang="bg-BG" sz="1800" b="0" i="0" u="none" strike="noStrike" baseline="0">
              <a:solidFill>
                <a:srgbClr val="000000"/>
              </a:solidFill>
              <a:latin typeface="RSWUPU+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0" u="none" strike="noStrike" baseline="0">
                <a:solidFill>
                  <a:srgbClr val="000000"/>
                </a:solidFill>
                <a:latin typeface="RSWUPU+Courier"/>
              </a:rPr>
              <a:t> </a:t>
            </a:r>
            <a:r>
              <a:rPr lang="bg-BG" sz="1800" b="0" i="0" u="none" strike="noStrike" baseline="0">
                <a:solidFill>
                  <a:srgbClr val="000000"/>
                </a:solidFill>
                <a:latin typeface="RSWUPU+Courier"/>
              </a:rPr>
              <a:t>    </a:t>
            </a:r>
            <a:r>
              <a:rPr lang="en-US" sz="1800" b="0" i="0" u="none" strike="noStrike" baseline="0" err="1">
                <a:solidFill>
                  <a:srgbClr val="000000"/>
                </a:solidFill>
                <a:latin typeface="RSWUPU+Courier"/>
              </a:rPr>
              <a:t>window.alert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RSWUPU+Courier"/>
              </a:rPr>
              <a:t>(‘Test’); </a:t>
            </a:r>
            <a:endParaRPr lang="bg-BG" sz="1800" b="0" i="0" u="none" strike="noStrike" baseline="0">
              <a:solidFill>
                <a:srgbClr val="000000"/>
              </a:solidFill>
              <a:latin typeface="RSWUPU+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0" u="none" strike="noStrike" baseline="0">
                <a:solidFill>
                  <a:srgbClr val="000000"/>
                </a:solidFill>
                <a:latin typeface="RSWUPU+Courier"/>
              </a:rPr>
              <a:t>} </a:t>
            </a:r>
            <a:endParaRPr lang="bg-BG" sz="1800" b="0" i="0" u="none" strike="noStrike" baseline="0">
              <a:solidFill>
                <a:srgbClr val="000000"/>
              </a:solidFill>
              <a:latin typeface="RSWUPU+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bg-BG" sz="1800">
                <a:solidFill>
                  <a:srgbClr val="000000"/>
                </a:solidFill>
                <a:latin typeface="RSWUPU+Courier"/>
              </a:rPr>
              <a:t>****</a:t>
            </a:r>
            <a:endParaRPr lang="bg-BG" sz="1800" b="0" i="0" u="none" strike="noStrike" baseline="0">
              <a:solidFill>
                <a:srgbClr val="000000"/>
              </a:solidFill>
              <a:latin typeface="RSWUPU+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0" u="none" strike="noStrike" baseline="0">
                <a:solidFill>
                  <a:srgbClr val="000000"/>
                </a:solidFill>
                <a:latin typeface="RSWUPU+Courier"/>
              </a:rPr>
              <a:t>x(); 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965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0AD3E46-7CA9-4B8E-B00D-2F13B0AF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err="1"/>
              <a:t>КАк</a:t>
            </a:r>
            <a:r>
              <a:rPr lang="bg-BG"/>
              <a:t> да ДОБАВИМ </a:t>
            </a:r>
            <a:r>
              <a:rPr lang="en-US"/>
              <a:t>JS </a:t>
            </a:r>
            <a:r>
              <a:rPr lang="bg-BG"/>
              <a:t>в страница?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50AD497-67F1-4D47-B6A8-B60D82F4E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Вмъкнат </a:t>
            </a:r>
            <a:r>
              <a:rPr lang="en-US"/>
              <a:t>JS </a:t>
            </a:r>
            <a:r>
              <a:rPr lang="bg-BG"/>
              <a:t>код – с таг </a:t>
            </a:r>
            <a:r>
              <a:rPr lang="en-US"/>
              <a:t>&lt;script&gt;</a:t>
            </a:r>
            <a:r>
              <a:rPr lang="bg-BG"/>
              <a:t> в </a:t>
            </a:r>
            <a:r>
              <a:rPr lang="en-US"/>
              <a:t>&lt;head&gt; </a:t>
            </a:r>
            <a:r>
              <a:rPr lang="bg-BG"/>
              <a:t>или </a:t>
            </a:r>
            <a:r>
              <a:rPr lang="en-US"/>
              <a:t>&lt;body&gt;</a:t>
            </a:r>
          </a:p>
          <a:p>
            <a:endParaRPr lang="en-US"/>
          </a:p>
          <a:p>
            <a:endParaRPr lang="bg-BG"/>
          </a:p>
        </p:txBody>
      </p:sp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D225EE27-467D-4242-8748-C1918637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17" y="2625218"/>
            <a:ext cx="5175345" cy="3176634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79EA9F9C-69D0-46D6-8F8C-88A7E9E9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166" y="2625218"/>
            <a:ext cx="3773013" cy="31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6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0AD3E46-7CA9-4B8E-B00D-2F13B0AF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err="1"/>
              <a:t>КАк</a:t>
            </a:r>
            <a:r>
              <a:rPr lang="bg-BG"/>
              <a:t> да ДОБАВИМ </a:t>
            </a:r>
            <a:r>
              <a:rPr lang="en-US"/>
              <a:t>JS </a:t>
            </a:r>
            <a:r>
              <a:rPr lang="bg-BG"/>
              <a:t>в страница?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50AD497-67F1-4D47-B6A8-B60D82F4E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Свързан </a:t>
            </a:r>
            <a:r>
              <a:rPr lang="en-US"/>
              <a:t>JS </a:t>
            </a:r>
            <a:r>
              <a:rPr lang="bg-BG"/>
              <a:t>код – с таг </a:t>
            </a:r>
            <a:r>
              <a:rPr lang="en-US"/>
              <a:t>&lt;script&gt;</a:t>
            </a:r>
            <a:r>
              <a:rPr lang="bg-BG"/>
              <a:t> в </a:t>
            </a:r>
            <a:r>
              <a:rPr lang="en-US"/>
              <a:t>&lt;head&gt;</a:t>
            </a:r>
          </a:p>
          <a:p>
            <a:endParaRPr lang="en-US"/>
          </a:p>
          <a:p>
            <a:endParaRPr lang="bg-BG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E2C42699-C456-4848-9763-2FF527EEF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5" y="2727067"/>
            <a:ext cx="6936261" cy="309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9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B5D277-617B-4DC5-8F66-BEEB2A27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HELLO WORLD! </a:t>
            </a:r>
            <a:r>
              <a:rPr lang="bg-BG"/>
              <a:t>Или Извеждане на СЪОБЩЕНИЕ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69F1209-16D6-4695-A397-7994A1BF6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window.alert</a:t>
            </a:r>
            <a:r>
              <a:rPr lang="en-US"/>
              <a:t>()</a:t>
            </a:r>
            <a:r>
              <a:rPr lang="bg-BG"/>
              <a:t> – </a:t>
            </a:r>
            <a:r>
              <a:rPr lang="bg-BG" err="1"/>
              <a:t>изкачащ</a:t>
            </a:r>
            <a:r>
              <a:rPr lang="bg-BG"/>
              <a:t> прозорец със съобщение</a:t>
            </a:r>
          </a:p>
          <a:p>
            <a:r>
              <a:rPr lang="en-US" err="1"/>
              <a:t>innerHTML</a:t>
            </a:r>
            <a:r>
              <a:rPr lang="bg-BG"/>
              <a:t> – променя </a:t>
            </a:r>
            <a:r>
              <a:rPr lang="en-US"/>
              <a:t>html</a:t>
            </a:r>
            <a:r>
              <a:rPr lang="bg-BG"/>
              <a:t> съдържанието на селектиран елемент</a:t>
            </a:r>
          </a:p>
          <a:p>
            <a:r>
              <a:rPr lang="en-US" err="1"/>
              <a:t>document.write</a:t>
            </a:r>
            <a:r>
              <a:rPr lang="en-US"/>
              <a:t>() </a:t>
            </a:r>
            <a:r>
              <a:rPr lang="bg-BG"/>
              <a:t>– записва в </a:t>
            </a:r>
            <a:r>
              <a:rPr lang="en-US"/>
              <a:t>html </a:t>
            </a:r>
            <a:r>
              <a:rPr lang="bg-BG"/>
              <a:t>на мястото на извикване </a:t>
            </a:r>
          </a:p>
          <a:p>
            <a:pPr marL="0" indent="0" algn="ctr">
              <a:buNone/>
            </a:pPr>
            <a:r>
              <a:rPr lang="bg-BG"/>
              <a:t>	</a:t>
            </a:r>
            <a:r>
              <a:rPr lang="bg-BG">
                <a:solidFill>
                  <a:srgbClr val="C00000"/>
                </a:solidFill>
              </a:rPr>
              <a:t>!!! Използвайте само за учебни цели</a:t>
            </a:r>
          </a:p>
          <a:p>
            <a:pPr marL="0" indent="0" algn="ctr">
              <a:buNone/>
            </a:pPr>
            <a:r>
              <a:rPr lang="en-US"/>
              <a:t>console.log() – </a:t>
            </a:r>
            <a:r>
              <a:rPr lang="bg-BG"/>
              <a:t>извежда резултата от изпълнението на кода в конзолата на браузъра</a:t>
            </a:r>
          </a:p>
          <a:p>
            <a:pPr marL="914400" lvl="2" indent="0" algn="ctr">
              <a:buNone/>
            </a:pPr>
            <a:r>
              <a:rPr lang="bg-BG" sz="2000">
                <a:solidFill>
                  <a:srgbClr val="C00000"/>
                </a:solidFill>
              </a:rPr>
              <a:t>Намира приложение при откриване на грешки </a:t>
            </a:r>
          </a:p>
          <a:p>
            <a:pPr marL="914400" lvl="2" indent="0">
              <a:buNone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177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25307D-08F7-4245-A79C-B5081340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window.alert</a:t>
            </a:r>
            <a:r>
              <a:rPr lang="en-US"/>
              <a:t>()</a:t>
            </a:r>
            <a:r>
              <a:rPr lang="bg-BG"/>
              <a:t> / </a:t>
            </a:r>
            <a:r>
              <a:rPr lang="en-US"/>
              <a:t>alert()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A07F363-E86F-41F2-9456-985C3DB8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3" y="2015732"/>
            <a:ext cx="10300252" cy="387904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&lt;title&gt;</a:t>
            </a:r>
            <a:r>
              <a:rPr lang="bg-BG" sz="1600"/>
              <a:t>Заглавие&lt;/</a:t>
            </a:r>
            <a:r>
              <a:rPr lang="en-US" sz="1600"/>
              <a:t>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&lt;p id="my"&gt;&lt;/p&gt;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	</a:t>
            </a:r>
            <a:r>
              <a:rPr lang="en-US" sz="1600">
                <a:solidFill>
                  <a:srgbClr val="C00000"/>
                </a:solidFill>
              </a:rPr>
              <a:t>alert("Hello World!");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&lt;/html&gt;</a:t>
            </a:r>
            <a:endParaRPr lang="bg-BG" sz="1600"/>
          </a:p>
        </p:txBody>
      </p:sp>
    </p:spTree>
    <p:extLst>
      <p:ext uri="{BB962C8B-B14F-4D97-AF65-F5344CB8AC3E}">
        <p14:creationId xmlns:p14="http://schemas.microsoft.com/office/powerpoint/2010/main" val="139112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25307D-08F7-4245-A79C-B5081340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innerHTML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A07F363-E86F-41F2-9456-985C3DB8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3" y="2015732"/>
            <a:ext cx="10300252" cy="387904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&lt;title&gt;</a:t>
            </a:r>
            <a:r>
              <a:rPr lang="bg-BG" sz="1600"/>
              <a:t>Заглавие&lt;/</a:t>
            </a:r>
            <a:r>
              <a:rPr lang="en-US" sz="1600"/>
              <a:t>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&lt;p id="my"&gt;&lt;/p&gt;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&lt;script type="text/</a:t>
            </a:r>
            <a:r>
              <a:rPr lang="en-US" sz="1600" err="1"/>
              <a:t>javascript</a:t>
            </a:r>
            <a:r>
              <a:rPr lang="en-US" sz="160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	</a:t>
            </a:r>
            <a:r>
              <a:rPr lang="en-US" sz="1600" err="1">
                <a:solidFill>
                  <a:srgbClr val="C00000"/>
                </a:solidFill>
              </a:rPr>
              <a:t>document.getElementById</a:t>
            </a:r>
            <a:r>
              <a:rPr lang="en-US" sz="1600">
                <a:solidFill>
                  <a:srgbClr val="C00000"/>
                </a:solidFill>
              </a:rPr>
              <a:t>("my").</a:t>
            </a:r>
            <a:r>
              <a:rPr lang="en-US" sz="1600" err="1">
                <a:solidFill>
                  <a:srgbClr val="C00000"/>
                </a:solidFill>
              </a:rPr>
              <a:t>innerHTML</a:t>
            </a:r>
            <a:r>
              <a:rPr lang="en-US" sz="1600">
                <a:solidFill>
                  <a:srgbClr val="C00000"/>
                </a:solidFill>
              </a:rPr>
              <a:t>="Hello world!";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	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/>
              <a:t>&lt;/html&gt;</a:t>
            </a:r>
            <a:endParaRPr lang="bg-BG" sz="1600"/>
          </a:p>
        </p:txBody>
      </p:sp>
    </p:spTree>
    <p:extLst>
      <p:ext uri="{BB962C8B-B14F-4D97-AF65-F5344CB8AC3E}">
        <p14:creationId xmlns:p14="http://schemas.microsoft.com/office/powerpoint/2010/main" val="93003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7BA45B-D189-4C95-82AA-746C82EB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document.write</a:t>
            </a:r>
            <a:r>
              <a:rPr lang="en-US"/>
              <a:t>()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9D6338-E660-4179-B6A6-D05F5603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&lt;title&gt;</a:t>
            </a:r>
            <a:r>
              <a:rPr lang="bg-BG"/>
              <a:t>Заглавие&lt;/</a:t>
            </a:r>
            <a:r>
              <a:rPr lang="en-US"/>
              <a:t>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&lt;p id="my"&gt;&lt;/p&gt;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&lt;script type="text/</a:t>
            </a:r>
            <a:r>
              <a:rPr lang="en-US" err="1"/>
              <a:t>javascript</a:t>
            </a:r>
            <a:r>
              <a:rPr lang="en-US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</a:t>
            </a:r>
            <a:r>
              <a:rPr lang="en-US" err="1">
                <a:solidFill>
                  <a:srgbClr val="C00000"/>
                </a:solidFill>
              </a:rPr>
              <a:t>document.write</a:t>
            </a:r>
            <a:r>
              <a:rPr lang="en-US">
                <a:solidFill>
                  <a:srgbClr val="C00000"/>
                </a:solidFill>
              </a:rPr>
              <a:t>("Hello world!");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&lt;/html&gt;</a:t>
            </a:r>
            <a:endParaRPr lang="bg-B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2F434-48F3-4625-907A-3BA3BA47B6E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8081952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и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9F0BFA9E7B20341B5311E885A7EC29E" ma:contentTypeVersion="9" ma:contentTypeDescription="Създаване на нов документ" ma:contentTypeScope="" ma:versionID="976c65575c0453281473861c2bb5ea4b">
  <xsd:schema xmlns:xsd="http://www.w3.org/2001/XMLSchema" xmlns:xs="http://www.w3.org/2001/XMLSchema" xmlns:p="http://schemas.microsoft.com/office/2006/metadata/properties" xmlns:ns2="b97ea456-258c-4c8d-8b25-e1b008e04765" xmlns:ns3="1f6aad77-2289-4b71-8fa0-aadc70f5fe15" targetNamespace="http://schemas.microsoft.com/office/2006/metadata/properties" ma:root="true" ma:fieldsID="c9272ca23d9326567c0cde8cbc2e01de" ns2:_="" ns3:_="">
    <xsd:import namespace="b97ea456-258c-4c8d-8b25-e1b008e04765"/>
    <xsd:import namespace="1f6aad77-2289-4b71-8fa0-aadc70f5fe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7ea456-258c-4c8d-8b25-e1b008e047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6aad77-2289-4b71-8fa0-aadc70f5fe1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79C7FC-F0F5-4850-BAA8-CE958344B1C2}">
  <ds:schemaRefs>
    <ds:schemaRef ds:uri="1f6aad77-2289-4b71-8fa0-aadc70f5fe15"/>
    <ds:schemaRef ds:uri="b97ea456-258c-4c8d-8b25-e1b008e047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F957CF3-55DA-41AE-9BC9-B2D28FD97992}">
  <ds:schemaRefs>
    <ds:schemaRef ds:uri="b97ea456-258c-4c8d-8b25-e1b008e04765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1f6aad77-2289-4b71-8fa0-aadc70f5fe1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690046D-3B9F-46B5-B951-1ECC6F7F9A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TM10001114[[fn=Галерия]]</Template>
  <TotalTime>0</TotalTime>
  <Words>1552</Words>
  <Application>Microsoft Office PowerPoint</Application>
  <PresentationFormat>Широк екран</PresentationFormat>
  <Paragraphs>321</Paragraphs>
  <Slides>36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9" baseType="lpstr">
      <vt:lpstr>Arial</vt:lpstr>
      <vt:lpstr>BSNENS+TimesNewRomanPSMT</vt:lpstr>
      <vt:lpstr>BWHHHO+TimesNewRomanPS-BoldMT</vt:lpstr>
      <vt:lpstr>EEQEDC+AvenirNext-DemiBold</vt:lpstr>
      <vt:lpstr>ENHAYB+Avenir-Medium</vt:lpstr>
      <vt:lpstr>GEUUTB+TimesNewRomanPSMT</vt:lpstr>
      <vt:lpstr>Gill Sans MT</vt:lpstr>
      <vt:lpstr>IODPQL+AvenirNext-Medium</vt:lpstr>
      <vt:lpstr>NUIZHP+Verdana</vt:lpstr>
      <vt:lpstr>RSWUPU+Courier</vt:lpstr>
      <vt:lpstr>YMHUDY+LucidaGrande-Bold</vt:lpstr>
      <vt:lpstr>ZSJRNR+AvenirNext-Medium</vt:lpstr>
      <vt:lpstr>Галерия</vt:lpstr>
      <vt:lpstr>ВЪВЕДЕНИЕ В JAVASCRIPT</vt:lpstr>
      <vt:lpstr>Презентация на PowerPoint</vt:lpstr>
      <vt:lpstr>JAVASCRIPT</vt:lpstr>
      <vt:lpstr>КАк да ДОБАВИМ JS в страница?</vt:lpstr>
      <vt:lpstr>КАк да ДОБАВИМ JS в страница?</vt:lpstr>
      <vt:lpstr>HELLO WORLD! Или Извеждане на СЪОБЩЕНИЕ</vt:lpstr>
      <vt:lpstr>window.alert() / alert()</vt:lpstr>
      <vt:lpstr>innerHTML</vt:lpstr>
      <vt:lpstr>document.write()</vt:lpstr>
      <vt:lpstr>document.write()</vt:lpstr>
      <vt:lpstr>console.log()</vt:lpstr>
      <vt:lpstr>ПРОменливи</vt:lpstr>
      <vt:lpstr>ПРОменливи</vt:lpstr>
      <vt:lpstr>VAR, LET, CONST</vt:lpstr>
      <vt:lpstr>VAR, LET, CONST </vt:lpstr>
      <vt:lpstr>ТИПОВЕ ДАННИ, които могат да се съдържат в променливите</vt:lpstr>
      <vt:lpstr>ТИПОВЕ ДАННИ, които могат да се съдържат в променливите</vt:lpstr>
      <vt:lpstr>ТИПОВЕ ДАННИ, които могат да се съдържат в променливите</vt:lpstr>
      <vt:lpstr>ТИПОВЕ ДАННИ, които могат да се съдържат в променливите</vt:lpstr>
      <vt:lpstr>Преобразуване на STRING В число</vt:lpstr>
      <vt:lpstr>АРИТМЕТИЧНИ ОПЕРАТОРИ</vt:lpstr>
      <vt:lpstr>ОПЕратори за присвояване</vt:lpstr>
      <vt:lpstr>ОПЕРАТОРИ ЗА Сравнение</vt:lpstr>
      <vt:lpstr>Логически оператори</vt:lpstr>
      <vt:lpstr>УСЛОВНИ ОПЕРАТОРИ</vt:lpstr>
      <vt:lpstr>ОПЕРАТОР SWITCH</vt:lpstr>
      <vt:lpstr>ОПЕРАТОРИ ЗА ЦИКЪЛ WHILE и Do… WHILE</vt:lpstr>
      <vt:lpstr>Оператор за цикъл for</vt:lpstr>
      <vt:lpstr>Оператор за цикъл for IN</vt:lpstr>
      <vt:lpstr>Оператор за цикъл for OF</vt:lpstr>
      <vt:lpstr>ОПЕРАТОРИ BREAK И CONTINUE</vt:lpstr>
      <vt:lpstr>ИЗсКАЧАЩИ ПРОЗОРЦИ - ALERT</vt:lpstr>
      <vt:lpstr>ИЗсКАЧАЩИ ПРОЗОРЦИ - PROMPT</vt:lpstr>
      <vt:lpstr>ИЗсКАЧАЩИ ПРОЗОРЦИ - CONFIRM</vt:lpstr>
      <vt:lpstr>ФУНКЦИЯ</vt:lpstr>
      <vt:lpstr>АНОНИМНА ФУНКЦИЯ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ас. Доника Георгиева Стоянова</dc:creator>
  <cp:lastModifiedBy>МИРА НИКОЛАЕВА НИКОЛОВА СИТ 1к</cp:lastModifiedBy>
  <cp:revision>6</cp:revision>
  <dcterms:created xsi:type="dcterms:W3CDTF">2021-10-10T20:39:25Z</dcterms:created>
  <dcterms:modified xsi:type="dcterms:W3CDTF">2021-11-26T15:14:08Z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0x01010009F0BFA9E7B20341B5311E885A7EC29E</vt:lpwstr>
  </property>
</Properties>
</file>