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6" r:id="rId3"/>
    <p:sldId id="26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9365B8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96" d="100"/>
          <a:sy n="96" d="100"/>
        </p:scale>
        <p:origin x="1662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Content box-a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29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94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Content box-a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65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3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5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3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1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3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Content box-a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2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Content box-a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6D1F-841E-421B-9AEC-016A023B513E}"/>
              </a:ext>
            </a:extLst>
          </p:cNvPr>
          <p:cNvSpPr txBox="1"/>
          <p:nvPr/>
        </p:nvSpPr>
        <p:spPr>
          <a:xfrm>
            <a:off x="251521" y="72252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flex-start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F82E09-49DE-4D36-AF2D-7ACF1BF36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82223"/>
            <a:ext cx="3143250" cy="819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CC5A3D-BCEB-4981-BAC9-4DDBC8C62C6A}"/>
              </a:ext>
            </a:extLst>
          </p:cNvPr>
          <p:cNvSpPr txBox="1"/>
          <p:nvPr/>
        </p:nvSpPr>
        <p:spPr>
          <a:xfrm>
            <a:off x="4644008" y="72252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C5778-C4F6-4838-AA4E-6F4968990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494495"/>
            <a:ext cx="3143250" cy="819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651DC6-D3BC-41AC-8A30-57A85C7D37EE}"/>
              </a:ext>
            </a:extLst>
          </p:cNvPr>
          <p:cNvSpPr txBox="1"/>
          <p:nvPr/>
        </p:nvSpPr>
        <p:spPr>
          <a:xfrm>
            <a:off x="253954" y="206541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CE818-AE07-4EB6-AF24-BA2547594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1848926"/>
            <a:ext cx="308610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35F0B8-A458-4F43-9412-A8916E0D5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437" y="1839401"/>
            <a:ext cx="3105150" cy="781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A0D74A-A050-49DE-8D60-F505A75B8005}"/>
              </a:ext>
            </a:extLst>
          </p:cNvPr>
          <p:cNvSpPr txBox="1"/>
          <p:nvPr/>
        </p:nvSpPr>
        <p:spPr>
          <a:xfrm>
            <a:off x="4644008" y="1937538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space-</a:t>
            </a:r>
          </a:p>
          <a:p>
            <a:r>
              <a:rPr lang="en-US" sz="1600" dirty="0"/>
              <a:t>between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9C79F4-8FC3-4F9D-B91E-586BA0FB4C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394" y="3168004"/>
            <a:ext cx="3124200" cy="781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1BB7C8-4A51-4CCD-99C1-99BCF95EB09C}"/>
              </a:ext>
            </a:extLst>
          </p:cNvPr>
          <p:cNvSpPr txBox="1"/>
          <p:nvPr/>
        </p:nvSpPr>
        <p:spPr>
          <a:xfrm>
            <a:off x="251520" y="3266141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space-around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50BE12-6606-463F-8ECF-B68DC3748698}"/>
              </a:ext>
            </a:extLst>
          </p:cNvPr>
          <p:cNvSpPr txBox="1"/>
          <p:nvPr/>
        </p:nvSpPr>
        <p:spPr>
          <a:xfrm>
            <a:off x="4716016" y="326614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space-evenly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AF7C58-EC61-4B37-B304-14003F9EFA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0397" y="3182913"/>
            <a:ext cx="3076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 Flex - parent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align-items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.flex-container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display: flex;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align-items: </a:t>
            </a:r>
            <a:r>
              <a:rPr lang="en-US" sz="1600" dirty="0"/>
              <a:t>stretch | flex-start | flex-end | center | baseline</a:t>
            </a:r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bg-BG" sz="1600" b="1" i="1" dirty="0"/>
          </a:p>
          <a:p>
            <a:r>
              <a:rPr lang="bg-BG" sz="1600" dirty="0"/>
              <a:t>Определя подравняването по напречната ос на текущата равнина.</a:t>
            </a:r>
          </a:p>
          <a:p>
            <a:r>
              <a:rPr lang="bg-BG" sz="1600" dirty="0"/>
              <a:t>Перпендикулярна на основната ос.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011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6D1F-841E-421B-9AEC-016A023B513E}"/>
              </a:ext>
            </a:extLst>
          </p:cNvPr>
          <p:cNvSpPr txBox="1"/>
          <p:nvPr/>
        </p:nvSpPr>
        <p:spPr>
          <a:xfrm>
            <a:off x="251521" y="72252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stretch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C5A3D-BCEB-4981-BAC9-4DDBC8C62C6A}"/>
              </a:ext>
            </a:extLst>
          </p:cNvPr>
          <p:cNvSpPr txBox="1"/>
          <p:nvPr/>
        </p:nvSpPr>
        <p:spPr>
          <a:xfrm>
            <a:off x="4644008" y="72252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51DC6-D3BC-41AC-8A30-57A85C7D37EE}"/>
              </a:ext>
            </a:extLst>
          </p:cNvPr>
          <p:cNvSpPr txBox="1"/>
          <p:nvPr/>
        </p:nvSpPr>
        <p:spPr>
          <a:xfrm>
            <a:off x="253954" y="20868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0D74A-A050-49DE-8D60-F505A75B8005}"/>
              </a:ext>
            </a:extLst>
          </p:cNvPr>
          <p:cNvSpPr txBox="1"/>
          <p:nvPr/>
        </p:nvSpPr>
        <p:spPr>
          <a:xfrm>
            <a:off x="4644008" y="20868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BB7C8-4A51-4CCD-99C1-99BCF95EB09C}"/>
              </a:ext>
            </a:extLst>
          </p:cNvPr>
          <p:cNvSpPr txBox="1"/>
          <p:nvPr/>
        </p:nvSpPr>
        <p:spPr>
          <a:xfrm>
            <a:off x="251520" y="338304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2FC29-396D-4458-81AF-94D2CD9FC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5" y="473393"/>
            <a:ext cx="3076575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604F1-55A4-4BBE-92F2-76890BD07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37" y="473292"/>
            <a:ext cx="3019425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DAB6E-8F5E-400A-A404-4D88BFEB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" y="1789658"/>
            <a:ext cx="30480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E7A3A2-3D74-456C-85B1-0BC16791A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306" y="1794892"/>
            <a:ext cx="310515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35E0F-C12D-4040-8A44-3EF6DB6927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385" y="3173215"/>
            <a:ext cx="3105150" cy="10191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59442B-5445-4E90-BA39-E849746EEE6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135385" y="968693"/>
            <a:ext cx="3076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949DE6-D13A-4E9D-A9C0-95DF7C4BCB3E}"/>
              </a:ext>
            </a:extLst>
          </p:cNvPr>
          <p:cNvCxnSpPr/>
          <p:nvPr/>
        </p:nvCxnSpPr>
        <p:spPr>
          <a:xfrm>
            <a:off x="5560437" y="497328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E9DA1A-CFDC-453C-A872-FEDB0AE10A0D}"/>
              </a:ext>
            </a:extLst>
          </p:cNvPr>
          <p:cNvCxnSpPr/>
          <p:nvPr/>
        </p:nvCxnSpPr>
        <p:spPr>
          <a:xfrm>
            <a:off x="1163960" y="357758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589873-7277-436F-BB41-781F70B44D4C}"/>
              </a:ext>
            </a:extLst>
          </p:cNvPr>
          <p:cNvCxnSpPr/>
          <p:nvPr/>
        </p:nvCxnSpPr>
        <p:spPr>
          <a:xfrm>
            <a:off x="5580112" y="2290192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2FA35-D46B-4042-9266-F3E4E6FC0EC4}"/>
              </a:ext>
            </a:extLst>
          </p:cNvPr>
          <p:cNvCxnSpPr>
            <a:cxnSpLocks/>
          </p:cNvCxnSpPr>
          <p:nvPr/>
        </p:nvCxnSpPr>
        <p:spPr>
          <a:xfrm>
            <a:off x="1163960" y="2713484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3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 Flex - parent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align-items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.flex-container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display: flex;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align-items: </a:t>
            </a:r>
            <a:r>
              <a:rPr lang="en-US" sz="1600" dirty="0"/>
              <a:t>stretch | flex-start | flex-end | center | baseline</a:t>
            </a:r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bg-BG" sz="1600" b="1" i="1" dirty="0"/>
          </a:p>
          <a:p>
            <a:r>
              <a:rPr lang="bg-BG" sz="1600" dirty="0"/>
              <a:t>Определя подравняването по напречната ос на текущата равнина.</a:t>
            </a:r>
          </a:p>
          <a:p>
            <a:r>
              <a:rPr lang="bg-BG" sz="1600" dirty="0"/>
              <a:t>Перпендикулярна на основната ос.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652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6D1F-841E-421B-9AEC-016A023B513E}"/>
              </a:ext>
            </a:extLst>
          </p:cNvPr>
          <p:cNvSpPr txBox="1"/>
          <p:nvPr/>
        </p:nvSpPr>
        <p:spPr>
          <a:xfrm>
            <a:off x="251521" y="72252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stretch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C5A3D-BCEB-4981-BAC9-4DDBC8C62C6A}"/>
              </a:ext>
            </a:extLst>
          </p:cNvPr>
          <p:cNvSpPr txBox="1"/>
          <p:nvPr/>
        </p:nvSpPr>
        <p:spPr>
          <a:xfrm>
            <a:off x="4644008" y="72252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51DC6-D3BC-41AC-8A30-57A85C7D37EE}"/>
              </a:ext>
            </a:extLst>
          </p:cNvPr>
          <p:cNvSpPr txBox="1"/>
          <p:nvPr/>
        </p:nvSpPr>
        <p:spPr>
          <a:xfrm>
            <a:off x="253954" y="20868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0D74A-A050-49DE-8D60-F505A75B8005}"/>
              </a:ext>
            </a:extLst>
          </p:cNvPr>
          <p:cNvSpPr txBox="1"/>
          <p:nvPr/>
        </p:nvSpPr>
        <p:spPr>
          <a:xfrm>
            <a:off x="4644008" y="20868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BB7C8-4A51-4CCD-99C1-99BCF95EB09C}"/>
              </a:ext>
            </a:extLst>
          </p:cNvPr>
          <p:cNvSpPr txBox="1"/>
          <p:nvPr/>
        </p:nvSpPr>
        <p:spPr>
          <a:xfrm>
            <a:off x="251520" y="338304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2FC29-396D-4458-81AF-94D2CD9FC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5" y="473393"/>
            <a:ext cx="3076575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604F1-55A4-4BBE-92F2-76890BD07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37" y="473292"/>
            <a:ext cx="3019425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DAB6E-8F5E-400A-A404-4D88BFEB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" y="1789658"/>
            <a:ext cx="30480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E7A3A2-3D74-456C-85B1-0BC16791A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306" y="1794892"/>
            <a:ext cx="310515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35E0F-C12D-4040-8A44-3EF6DB6927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385" y="3173215"/>
            <a:ext cx="3105150" cy="10191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59442B-5445-4E90-BA39-E849746EEE6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135385" y="968693"/>
            <a:ext cx="3076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949DE6-D13A-4E9D-A9C0-95DF7C4BCB3E}"/>
              </a:ext>
            </a:extLst>
          </p:cNvPr>
          <p:cNvCxnSpPr/>
          <p:nvPr/>
        </p:nvCxnSpPr>
        <p:spPr>
          <a:xfrm>
            <a:off x="5560437" y="497328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E9DA1A-CFDC-453C-A872-FEDB0AE10A0D}"/>
              </a:ext>
            </a:extLst>
          </p:cNvPr>
          <p:cNvCxnSpPr/>
          <p:nvPr/>
        </p:nvCxnSpPr>
        <p:spPr>
          <a:xfrm>
            <a:off x="1163960" y="357758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589873-7277-436F-BB41-781F70B44D4C}"/>
              </a:ext>
            </a:extLst>
          </p:cNvPr>
          <p:cNvCxnSpPr/>
          <p:nvPr/>
        </p:nvCxnSpPr>
        <p:spPr>
          <a:xfrm>
            <a:off x="5580112" y="2290192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2FA35-D46B-4042-9266-F3E4E6FC0EC4}"/>
              </a:ext>
            </a:extLst>
          </p:cNvPr>
          <p:cNvCxnSpPr>
            <a:cxnSpLocks/>
          </p:cNvCxnSpPr>
          <p:nvPr/>
        </p:nvCxnSpPr>
        <p:spPr>
          <a:xfrm>
            <a:off x="1163960" y="2713484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9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 - child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.item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order: </a:t>
            </a:r>
            <a:r>
              <a:rPr lang="en-US" sz="1600" dirty="0"/>
              <a:t>&lt;integer&gt; 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/*default 0 */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bg-BG" sz="1600" b="1" i="1" dirty="0"/>
          </a:p>
          <a:p>
            <a:r>
              <a:rPr lang="bg-BG" sz="1600" dirty="0"/>
              <a:t>Стандартно елементите са подредени последователно както са записани в </a:t>
            </a:r>
            <a:r>
              <a:rPr lang="en-US" sz="1600" dirty="0"/>
              <a:t>source-a</a:t>
            </a:r>
            <a:r>
              <a:rPr lang="bg-BG" sz="1600" dirty="0"/>
              <a:t>. 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490B6E-3ABE-4A6D-B9AD-D8173B540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855" y="3436227"/>
            <a:ext cx="4371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6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 - child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flex-grow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.item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flex-grow</a:t>
            </a:r>
            <a:r>
              <a:rPr lang="en-US" sz="1600" dirty="0"/>
              <a:t>: &lt;number&gt;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bg-BG" sz="1600" b="1" i="1" dirty="0"/>
          </a:p>
          <a:p>
            <a:r>
              <a:rPr lang="bg-BG" sz="1600" dirty="0"/>
              <a:t>Дефинира способността на даден елемент да „расте“. Приема за стойност </a:t>
            </a:r>
            <a:r>
              <a:rPr lang="bg-BG" sz="1600" b="1" dirty="0"/>
              <a:t>положително</a:t>
            </a:r>
            <a:r>
              <a:rPr lang="bg-BG" sz="1600" dirty="0"/>
              <a:t> число, което се ползва като пропорция. </a:t>
            </a:r>
          </a:p>
          <a:p>
            <a:endParaRPr lang="bg-BG" sz="1600" dirty="0"/>
          </a:p>
          <a:p>
            <a:r>
              <a:rPr lang="bg-BG" sz="1600" dirty="0"/>
              <a:t>Определя каква част от свободното пространство във </a:t>
            </a:r>
            <a:r>
              <a:rPr lang="en-US" sz="1600" dirty="0"/>
              <a:t>flex </a:t>
            </a:r>
            <a:r>
              <a:rPr lang="bg-BG" sz="1600" dirty="0"/>
              <a:t>контейнера елементът трябва да заеме.</a:t>
            </a:r>
          </a:p>
          <a:p>
            <a:endParaRPr lang="bg-BG" sz="1600" dirty="0"/>
          </a:p>
          <a:p>
            <a:r>
              <a:rPr lang="bg-BG" sz="1600" dirty="0"/>
              <a:t>Пример: Ако на всички елементи </a:t>
            </a:r>
            <a:r>
              <a:rPr lang="en-US" sz="1600" dirty="0"/>
              <a:t>flex grow e </a:t>
            </a:r>
            <a:r>
              <a:rPr lang="bg-BG" sz="1600" dirty="0"/>
              <a:t>заложен като 1, цялото пространство ще се раздели по равно между всички. Ако на даден елемент се зададе 2 – този елемент ще се опита да заеме два пъти по-голямо пространство от тези с 1. Елемент с зададена 0, не расте.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888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E0812-4055-40E4-BFCE-6E2496E6D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247" y="985292"/>
            <a:ext cx="4543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9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 - child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flex-shrink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.item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flex-shrink</a:t>
            </a:r>
            <a:r>
              <a:rPr lang="en-US" sz="1600" dirty="0"/>
              <a:t>: &lt;number&gt;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bg-BG" sz="1600" b="1" i="1" dirty="0"/>
          </a:p>
          <a:p>
            <a:r>
              <a:rPr lang="bg-BG" sz="1600" dirty="0"/>
              <a:t>Дефинира способността на даден елемент да се свива. Приема за стойност </a:t>
            </a:r>
            <a:r>
              <a:rPr lang="bg-BG" sz="1600" b="1" dirty="0"/>
              <a:t>положително</a:t>
            </a:r>
            <a:r>
              <a:rPr lang="bg-BG" sz="1600" dirty="0"/>
              <a:t> число, което се ползва като пропорция. </a:t>
            </a:r>
          </a:p>
        </p:txBody>
      </p:sp>
    </p:spTree>
    <p:extLst>
      <p:ext uri="{BB962C8B-B14F-4D97-AF65-F5344CB8AC3E}">
        <p14:creationId xmlns:p14="http://schemas.microsoft.com/office/powerpoint/2010/main" val="211686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B57827-CB4E-4F4B-8CAE-E6271534E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697260"/>
            <a:ext cx="5381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76708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Flexbox layout (old Flexible Box) </a:t>
            </a:r>
            <a:r>
              <a:rPr lang="bg-BG" sz="1600" dirty="0">
                <a:latin typeface="+mj-lt"/>
              </a:rPr>
              <a:t>цели да ни предостави по-ефективен метод за</a:t>
            </a:r>
          </a:p>
          <a:p>
            <a:r>
              <a:rPr lang="bg-BG" sz="1600" dirty="0">
                <a:latin typeface="+mj-lt"/>
              </a:rPr>
              <a:t>изграждане на </a:t>
            </a:r>
            <a:r>
              <a:rPr lang="en-US" sz="1600" dirty="0">
                <a:latin typeface="+mj-lt"/>
              </a:rPr>
              <a:t>layout, </a:t>
            </a:r>
            <a:r>
              <a:rPr lang="bg-BG" sz="1600" dirty="0">
                <a:latin typeface="+mj-lt"/>
              </a:rPr>
              <a:t>позициониране, подреждане и дистрибутиране на отстояния между отделните елементи, дори</a:t>
            </a:r>
            <a:r>
              <a:rPr lang="bg-BG" sz="1600" b="1" dirty="0">
                <a:latin typeface="+mj-lt"/>
              </a:rPr>
              <a:t> </a:t>
            </a:r>
            <a:r>
              <a:rPr lang="bg-BG" sz="1600" dirty="0">
                <a:latin typeface="+mj-lt"/>
              </a:rPr>
              <a:t>когато не знаем размера на тези елементи или техния размер може да се променя динамично.</a:t>
            </a:r>
          </a:p>
          <a:p>
            <a:endParaRPr lang="bg-BG" sz="1600" dirty="0">
              <a:latin typeface="+mj-lt"/>
            </a:endParaRPr>
          </a:p>
          <a:p>
            <a:r>
              <a:rPr lang="bg-BG" sz="1600" dirty="0">
                <a:latin typeface="+mj-lt"/>
              </a:rPr>
              <a:t>Идеята, която стои зад </a:t>
            </a:r>
            <a:r>
              <a:rPr lang="en-US" sz="1600" dirty="0">
                <a:latin typeface="+mj-lt"/>
              </a:rPr>
              <a:t>flex,</a:t>
            </a:r>
            <a:r>
              <a:rPr lang="bg-BG" sz="1600" dirty="0">
                <a:latin typeface="+mj-lt"/>
              </a:rPr>
              <a:t> е даден </a:t>
            </a:r>
            <a:r>
              <a:rPr lang="bg-BG" sz="1600" b="1" dirty="0">
                <a:latin typeface="+mj-lt"/>
              </a:rPr>
              <a:t>контейнер</a:t>
            </a:r>
            <a:r>
              <a:rPr lang="bg-BG" sz="1600" dirty="0">
                <a:latin typeface="+mj-lt"/>
              </a:rPr>
              <a:t> да има способността да променя </a:t>
            </a:r>
            <a:r>
              <a:rPr lang="en-US" sz="1600" dirty="0">
                <a:latin typeface="+mj-lt"/>
              </a:rPr>
              <a:t>height </a:t>
            </a:r>
            <a:r>
              <a:rPr lang="bg-BG" sz="1600" dirty="0">
                <a:latin typeface="+mj-lt"/>
              </a:rPr>
              <a:t>и/или </a:t>
            </a:r>
            <a:r>
              <a:rPr lang="en-US" sz="1600" dirty="0">
                <a:latin typeface="+mj-lt"/>
              </a:rPr>
              <a:t>width </a:t>
            </a:r>
            <a:r>
              <a:rPr lang="bg-BG" sz="1600" dirty="0">
                <a:latin typeface="+mj-lt"/>
              </a:rPr>
              <a:t>на неговите „</a:t>
            </a:r>
            <a:r>
              <a:rPr lang="bg-BG" sz="1600" b="1" dirty="0">
                <a:latin typeface="+mj-lt"/>
              </a:rPr>
              <a:t>деца</a:t>
            </a:r>
            <a:r>
              <a:rPr lang="bg-BG" sz="1600" dirty="0">
                <a:latin typeface="+mj-lt"/>
              </a:rPr>
              <a:t>“ така, че максимално добре да запълва празното пространство.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bg-BG" sz="1600" dirty="0">
                <a:latin typeface="+mj-lt"/>
              </a:rPr>
              <a:t>От своя страна използването на </a:t>
            </a:r>
            <a:r>
              <a:rPr lang="en-US" sz="1600" dirty="0">
                <a:latin typeface="+mj-lt"/>
              </a:rPr>
              <a:t>CSS Flex </a:t>
            </a:r>
            <a:r>
              <a:rPr lang="bg-BG" sz="1600" dirty="0">
                <a:latin typeface="+mj-lt"/>
              </a:rPr>
              <a:t>ни позволява да променяме и отделни свойства </a:t>
            </a:r>
            <a:r>
              <a:rPr lang="en-US" sz="1600" dirty="0">
                <a:latin typeface="+mj-lt"/>
              </a:rPr>
              <a:t>(properties)</a:t>
            </a:r>
            <a:r>
              <a:rPr lang="bg-BG" sz="1600" dirty="0">
                <a:latin typeface="+mj-lt"/>
              </a:rPr>
              <a:t> и на самите деца, ако искаме от тях специфично поведение.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50151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 - child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flex-basis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.item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flex-basis</a:t>
            </a:r>
            <a:r>
              <a:rPr lang="en-US" sz="1600" dirty="0"/>
              <a:t>: &lt;length&gt; | auto 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/*default auto*/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bg-BG" sz="1600" b="1" i="1" dirty="0"/>
          </a:p>
          <a:p>
            <a:r>
              <a:rPr lang="bg-BG" sz="1600" dirty="0"/>
              <a:t>Дефинира стандартния размер на елемент </a:t>
            </a:r>
            <a:r>
              <a:rPr lang="bg-BG" sz="1600" b="1" dirty="0"/>
              <a:t>преди </a:t>
            </a:r>
            <a:r>
              <a:rPr lang="bg-BG" sz="1600" dirty="0"/>
              <a:t>оставащото пространство в контейнера да бъде разпределено – може да се зададе в релативни или абсолютни единици (</a:t>
            </a:r>
            <a:r>
              <a:rPr lang="en-US" sz="1600" dirty="0"/>
              <a:t>20%, 200px</a:t>
            </a:r>
            <a:r>
              <a:rPr lang="bg-BG" sz="1600" dirty="0"/>
              <a:t>)</a:t>
            </a:r>
            <a:r>
              <a:rPr lang="en-US" sz="1600" dirty="0"/>
              <a:t>. </a:t>
            </a:r>
            <a:endParaRPr lang="bg-BG" sz="1600" dirty="0"/>
          </a:p>
          <a:p>
            <a:endParaRPr lang="bg-BG" sz="1600" dirty="0"/>
          </a:p>
          <a:p>
            <a:r>
              <a:rPr lang="bg-BG" sz="1600" dirty="0"/>
              <a:t>Задаването на </a:t>
            </a:r>
            <a:r>
              <a:rPr lang="en-US" sz="1600" dirty="0"/>
              <a:t>auto – </a:t>
            </a:r>
            <a:r>
              <a:rPr lang="bg-BG" sz="1600" dirty="0"/>
              <a:t>означава, че </a:t>
            </a:r>
            <a:r>
              <a:rPr lang="en-US" sz="1600" dirty="0"/>
              <a:t>flex basis </a:t>
            </a:r>
            <a:r>
              <a:rPr lang="bg-BG" sz="1600" dirty="0"/>
              <a:t>ще бъде определен от зададения </a:t>
            </a:r>
            <a:r>
              <a:rPr lang="en-US" sz="1600" dirty="0"/>
              <a:t>width/height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8069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 - child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.item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flex</a:t>
            </a:r>
            <a:r>
              <a:rPr lang="en-US" sz="1600" dirty="0"/>
              <a:t>: none | flex-grow     flex-shrink     flex-basis;</a:t>
            </a:r>
            <a:endParaRPr lang="en-US" sz="16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bg-BG" sz="1600" b="1" i="1" dirty="0"/>
          </a:p>
          <a:p>
            <a:r>
              <a:rPr lang="bg-BG" sz="1600" dirty="0"/>
              <a:t>Начин за съкратено изписване на стойностите за </a:t>
            </a:r>
            <a:r>
              <a:rPr lang="en-US" sz="1600" dirty="0"/>
              <a:t>flex-grow, shrink &amp; basis.</a:t>
            </a:r>
          </a:p>
          <a:p>
            <a:endParaRPr lang="en-US" sz="1600" dirty="0"/>
          </a:p>
          <a:p>
            <a:r>
              <a:rPr lang="en-US" sz="1600" b="1" dirty="0"/>
              <a:t>NB! </a:t>
            </a:r>
            <a:r>
              <a:rPr lang="en-US" sz="1600" dirty="0"/>
              <a:t>float, clear &amp; vertical-align </a:t>
            </a:r>
            <a:r>
              <a:rPr lang="bg-BG" sz="1600" b="1" dirty="0"/>
              <a:t>нямат ефект </a:t>
            </a:r>
            <a:r>
              <a:rPr lang="bg-BG" sz="1600" dirty="0"/>
              <a:t>върху </a:t>
            </a:r>
            <a:r>
              <a:rPr lang="en-US" sz="1600" dirty="0"/>
              <a:t>flex </a:t>
            </a:r>
            <a:r>
              <a:rPr lang="bg-BG" sz="1600"/>
              <a:t>елементи</a:t>
            </a:r>
            <a:endParaRPr lang="bg-BG" sz="1600" b="1" dirty="0"/>
          </a:p>
        </p:txBody>
      </p:sp>
    </p:spTree>
    <p:extLst>
      <p:ext uri="{BB962C8B-B14F-4D97-AF65-F5344CB8AC3E}">
        <p14:creationId xmlns:p14="http://schemas.microsoft.com/office/powerpoint/2010/main" val="267333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Свойства на контейнера / </a:t>
            </a:r>
            <a:r>
              <a:rPr lang="en-US" dirty="0"/>
              <a:t>parent – display: flex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.flex-container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display: flex </a:t>
            </a:r>
            <a:r>
              <a:rPr lang="en-US" sz="1600" i="1" dirty="0"/>
              <a:t>/* inline-flex */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en-US" sz="1600" dirty="0"/>
          </a:p>
          <a:p>
            <a:r>
              <a:rPr lang="bg-BG" sz="1600" dirty="0"/>
              <a:t>Дефинира даден блок като </a:t>
            </a:r>
            <a:r>
              <a:rPr lang="en-US" sz="1600" dirty="0"/>
              <a:t>flex </a:t>
            </a:r>
            <a:r>
              <a:rPr lang="bg-BG" sz="1600" dirty="0"/>
              <a:t>контейнер, което прилага т.нар</a:t>
            </a:r>
          </a:p>
          <a:p>
            <a:r>
              <a:rPr lang="en-US" sz="1600" dirty="0"/>
              <a:t>flex context </a:t>
            </a:r>
            <a:r>
              <a:rPr lang="bg-BG" sz="1600" dirty="0"/>
              <a:t>на </a:t>
            </a:r>
            <a:r>
              <a:rPr lang="bg-BG" sz="1600" b="1" dirty="0"/>
              <a:t>всички негови </a:t>
            </a:r>
            <a:r>
              <a:rPr lang="en-US" sz="1600" b="1" dirty="0"/>
              <a:t>child </a:t>
            </a:r>
            <a:r>
              <a:rPr lang="bg-BG" sz="1600" b="1" dirty="0"/>
              <a:t>елементи</a:t>
            </a:r>
            <a:r>
              <a:rPr lang="en-US" sz="1600" b="1" dirty="0"/>
              <a:t>;</a:t>
            </a:r>
          </a:p>
          <a:p>
            <a:endParaRPr lang="en-US" sz="1600" b="1" dirty="0"/>
          </a:p>
          <a:p>
            <a:r>
              <a:rPr lang="bg-BG" sz="1600" dirty="0"/>
              <a:t>При </a:t>
            </a:r>
            <a:r>
              <a:rPr lang="en-US" sz="1600" dirty="0"/>
              <a:t>flex </a:t>
            </a:r>
            <a:r>
              <a:rPr lang="bg-BG" sz="1600" dirty="0"/>
              <a:t>и </a:t>
            </a:r>
            <a:r>
              <a:rPr lang="en-US" sz="1600" dirty="0"/>
              <a:t>inline-flex </a:t>
            </a:r>
            <a:r>
              <a:rPr lang="bg-BG" sz="1600" dirty="0"/>
              <a:t>може да се направи аналогия като при </a:t>
            </a:r>
            <a:endParaRPr lang="en-US" sz="1600" dirty="0"/>
          </a:p>
          <a:p>
            <a:r>
              <a:rPr lang="en-US" sz="1600" dirty="0"/>
              <a:t>block </a:t>
            </a:r>
            <a:r>
              <a:rPr lang="bg-BG" sz="1600" dirty="0"/>
              <a:t>и </a:t>
            </a:r>
            <a:r>
              <a:rPr lang="en-US" sz="1600" dirty="0"/>
              <a:t>inline-block </a:t>
            </a:r>
            <a:r>
              <a:rPr lang="bg-BG" sz="1600" dirty="0"/>
              <a:t>елементи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534C7-506B-40B8-A5CB-49A054DD8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55" y="1111002"/>
            <a:ext cx="6753225" cy="1314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263F0D-0F01-49EF-ACF8-AE6B444B4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55" y="3214092"/>
            <a:ext cx="516255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3E6D1F-841E-421B-9AEC-016A023B513E}"/>
              </a:ext>
            </a:extLst>
          </p:cNvPr>
          <p:cNvSpPr txBox="1"/>
          <p:nvPr/>
        </p:nvSpPr>
        <p:spPr>
          <a:xfrm>
            <a:off x="906746" y="718352"/>
            <a:ext cx="650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display: flex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E2D85-0CEC-4F98-A07C-0C8F79ED7E6B}"/>
              </a:ext>
            </a:extLst>
          </p:cNvPr>
          <p:cNvSpPr txBox="1"/>
          <p:nvPr/>
        </p:nvSpPr>
        <p:spPr>
          <a:xfrm>
            <a:off x="880782" y="2840935"/>
            <a:ext cx="650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display: inline-flex </a:t>
            </a:r>
          </a:p>
        </p:txBody>
      </p:sp>
    </p:spTree>
    <p:extLst>
      <p:ext uri="{BB962C8B-B14F-4D97-AF65-F5344CB8AC3E}">
        <p14:creationId xmlns:p14="http://schemas.microsoft.com/office/powerpoint/2010/main" val="113007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 Flex - parent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.flex-container {</a:t>
            </a:r>
          </a:p>
          <a:p>
            <a:r>
              <a:rPr lang="en-US" dirty="0">
                <a:solidFill>
                  <a:schemeClr val="accent5"/>
                </a:solidFill>
              </a:rPr>
              <a:t>    display: flex;</a:t>
            </a:r>
          </a:p>
          <a:p>
            <a:r>
              <a:rPr lang="en-US" dirty="0">
                <a:solidFill>
                  <a:schemeClr val="accent5"/>
                </a:solidFill>
              </a:rPr>
              <a:t>    flex-direction: row | row-reverse | column | column-reverse;</a:t>
            </a:r>
          </a:p>
          <a:p>
            <a:r>
              <a:rPr lang="en-US" dirty="0">
                <a:solidFill>
                  <a:schemeClr val="accent5"/>
                </a:solidFill>
              </a:rPr>
              <a:t>}</a:t>
            </a:r>
          </a:p>
          <a:p>
            <a:endParaRPr lang="en-US" dirty="0"/>
          </a:p>
          <a:p>
            <a:r>
              <a:rPr lang="bg-BG" sz="1600" dirty="0"/>
              <a:t>Дефинира основната равнина – хоризонтална или вертикална по която </a:t>
            </a:r>
          </a:p>
          <a:p>
            <a:r>
              <a:rPr lang="en-US" sz="1600" dirty="0"/>
              <a:t>flex container-a</a:t>
            </a:r>
            <a:r>
              <a:rPr lang="bg-BG" sz="1600" dirty="0"/>
              <a:t> подрежда елементите, които съдържа</a:t>
            </a:r>
          </a:p>
          <a:p>
            <a:endParaRPr lang="bg-BG" sz="1600" dirty="0"/>
          </a:p>
          <a:p>
            <a:r>
              <a:rPr lang="en-US" sz="1600" b="1" i="1" dirty="0"/>
              <a:t>row by default</a:t>
            </a:r>
          </a:p>
        </p:txBody>
      </p:sp>
    </p:spTree>
    <p:extLst>
      <p:ext uri="{BB962C8B-B14F-4D97-AF65-F5344CB8AC3E}">
        <p14:creationId xmlns:p14="http://schemas.microsoft.com/office/powerpoint/2010/main" val="135663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6D1F-841E-421B-9AEC-016A023B513E}"/>
              </a:ext>
            </a:extLst>
          </p:cNvPr>
          <p:cNvSpPr txBox="1"/>
          <p:nvPr/>
        </p:nvSpPr>
        <p:spPr>
          <a:xfrm>
            <a:off x="251520" y="718352"/>
            <a:ext cx="650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flex-direction: row        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7AF93-56D1-4AA3-AE5D-F01C32C1E233}"/>
              </a:ext>
            </a:extLst>
          </p:cNvPr>
          <p:cNvSpPr txBox="1"/>
          <p:nvPr/>
        </p:nvSpPr>
        <p:spPr>
          <a:xfrm>
            <a:off x="251520" y="19213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flex-direction: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38CB1-9F2A-4030-8C95-CEDF0D320EED}"/>
              </a:ext>
            </a:extLst>
          </p:cNvPr>
          <p:cNvSpPr txBox="1"/>
          <p:nvPr/>
        </p:nvSpPr>
        <p:spPr>
          <a:xfrm>
            <a:off x="4211959" y="1921396"/>
            <a:ext cx="273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flex-direction: column-reverse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964A60-9BA6-4454-AFE0-EAA8B5F78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112" y="438547"/>
            <a:ext cx="5095875" cy="1266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9DE94C-0932-4D78-BD37-D8747E3CB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794" y="1921396"/>
            <a:ext cx="1754218" cy="29981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6F4D22-9FF2-4233-A456-1893286E1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446" y="1944013"/>
            <a:ext cx="1795576" cy="29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 Flex - parent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flex-wrap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.flex-container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display: flex;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flex-wrap: </a:t>
            </a:r>
            <a:r>
              <a:rPr lang="en-US" sz="1600" dirty="0" err="1">
                <a:solidFill>
                  <a:schemeClr val="accent5"/>
                </a:solidFill>
              </a:rPr>
              <a:t>nowrap</a:t>
            </a:r>
            <a:r>
              <a:rPr lang="en-US" sz="1600" dirty="0">
                <a:solidFill>
                  <a:schemeClr val="accent5"/>
                </a:solidFill>
              </a:rPr>
              <a:t> | wrap | wrap-reverse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bg-BG" sz="1600" b="1" i="1" dirty="0"/>
          </a:p>
          <a:p>
            <a:r>
              <a:rPr lang="bg-BG" sz="1600" dirty="0"/>
              <a:t>По презумпция всички елементи във </a:t>
            </a:r>
            <a:r>
              <a:rPr lang="en-US" sz="1600" dirty="0"/>
              <a:t>flex </a:t>
            </a:r>
            <a:r>
              <a:rPr lang="bg-BG" sz="1600" dirty="0"/>
              <a:t>контейнер ще се опитат да се съберат на един ред. Това поведение може да бъде променено чрез промяна на </a:t>
            </a:r>
            <a:r>
              <a:rPr lang="en-US" sz="1600" dirty="0"/>
              <a:t>flex-wrap </a:t>
            </a:r>
            <a:r>
              <a:rPr lang="bg-BG" sz="1600" dirty="0"/>
              <a:t>стойността</a:t>
            </a:r>
          </a:p>
          <a:p>
            <a:endParaRPr lang="bg-BG" sz="1600" dirty="0"/>
          </a:p>
          <a:p>
            <a:r>
              <a:rPr lang="en-US" sz="1600" dirty="0" err="1"/>
              <a:t>nowrap</a:t>
            </a:r>
            <a:r>
              <a:rPr lang="en-US" sz="1600" dirty="0"/>
              <a:t> – </a:t>
            </a:r>
            <a:r>
              <a:rPr lang="bg-BG" sz="1600" dirty="0"/>
              <a:t>всички елементи на една линия</a:t>
            </a:r>
          </a:p>
          <a:p>
            <a:r>
              <a:rPr lang="en-US" sz="1600" dirty="0"/>
              <a:t>wrap – </a:t>
            </a:r>
            <a:r>
              <a:rPr lang="bg-BG" sz="1600" dirty="0"/>
              <a:t>ако няма достатъчно място елементите ще отидат на нов ред отгоре надолу</a:t>
            </a:r>
          </a:p>
          <a:p>
            <a:r>
              <a:rPr lang="en-US" sz="1600" dirty="0"/>
              <a:t>Wrap-reverse – </a:t>
            </a:r>
            <a:r>
              <a:rPr lang="bg-BG" sz="1600" dirty="0"/>
              <a:t>ако няма достатъчно място елементите ще запълват новите редове отдолу нагоре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474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6D1F-841E-421B-9AEC-016A023B513E}"/>
              </a:ext>
            </a:extLst>
          </p:cNvPr>
          <p:cNvSpPr txBox="1"/>
          <p:nvPr/>
        </p:nvSpPr>
        <p:spPr>
          <a:xfrm>
            <a:off x="251520" y="718352"/>
            <a:ext cx="650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flex-wrap: </a:t>
            </a:r>
            <a:r>
              <a:rPr lang="en-US" sz="1600" dirty="0" err="1"/>
              <a:t>nowrap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7AF93-56D1-4AA3-AE5D-F01C32C1E233}"/>
              </a:ext>
            </a:extLst>
          </p:cNvPr>
          <p:cNvSpPr txBox="1"/>
          <p:nvPr/>
        </p:nvSpPr>
        <p:spPr>
          <a:xfrm>
            <a:off x="251520" y="223091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flex-wrap: wrap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631E9-229C-497E-8B1D-B8A45BCB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782956"/>
            <a:ext cx="4876800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A5762-2A7D-4863-80DF-2582D1E06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569468"/>
            <a:ext cx="2971800" cy="1809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67914A-DF06-42BD-8CC0-42CC68D85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2641527"/>
            <a:ext cx="2952750" cy="1752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45C6C6-6372-4CE8-B203-FBF9BE6DA416}"/>
              </a:ext>
            </a:extLst>
          </p:cNvPr>
          <p:cNvSpPr txBox="1"/>
          <p:nvPr/>
        </p:nvSpPr>
        <p:spPr>
          <a:xfrm>
            <a:off x="4904765" y="2230914"/>
            <a:ext cx="240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flex-wrap: wrap-reverse</a:t>
            </a:r>
          </a:p>
        </p:txBody>
      </p:sp>
    </p:spTree>
    <p:extLst>
      <p:ext uri="{BB962C8B-B14F-4D97-AF65-F5344CB8AC3E}">
        <p14:creationId xmlns:p14="http://schemas.microsoft.com/office/powerpoint/2010/main" val="40838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 Flex - parent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justify-content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56995" y="1402159"/>
            <a:ext cx="6505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.flex-container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display: flex;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   justify-content: </a:t>
            </a:r>
            <a:r>
              <a:rPr lang="en-US" sz="1600" dirty="0"/>
              <a:t>flex-start | flex-end | center | space-between | space-around | space-evenly </a:t>
            </a:r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endParaRPr lang="bg-BG" sz="1600" b="1" i="1" dirty="0"/>
          </a:p>
          <a:p>
            <a:r>
              <a:rPr lang="bg-BG" sz="1600" dirty="0"/>
              <a:t>Определя подравняването на елементите спрямо основната зададена ос (хоризонтала или вертикала). Задава как да се разпредели оставащото свободно пространство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788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1864</TotalTime>
  <Words>1005</Words>
  <Application>Microsoft Office PowerPoint</Application>
  <PresentationFormat>On-screen Show (16:10)</PresentationFormat>
  <Paragraphs>205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354</cp:revision>
  <dcterms:created xsi:type="dcterms:W3CDTF">2015-10-11T06:58:48Z</dcterms:created>
  <dcterms:modified xsi:type="dcterms:W3CDTF">2019-10-22T13:26:53Z</dcterms:modified>
</cp:coreProperties>
</file>