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AA2"/>
    <a:srgbClr val="9365B8"/>
    <a:srgbClr val="38B9AF"/>
    <a:srgbClr val="268BD2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67401" autoAdjust="0"/>
  </p:normalViewPr>
  <p:slideViewPr>
    <p:cSldViewPr>
      <p:cViewPr varScale="1">
        <p:scale>
          <a:sx n="97" d="100"/>
          <a:sy n="97" d="100"/>
        </p:scale>
        <p:origin x="120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6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1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1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sizing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15.5.2018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77805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Елементи с </a:t>
            </a:r>
            <a:r>
              <a:rPr lang="en-US" sz="1600" dirty="0" smtClean="0"/>
              <a:t>position: fixed </a:t>
            </a:r>
            <a:r>
              <a:rPr lang="bg-BG" sz="1600" dirty="0" smtClean="0"/>
              <a:t>се държат по начин, сходен на тези, които са позиционирани</a:t>
            </a:r>
          </a:p>
          <a:p>
            <a:r>
              <a:rPr lang="bg-BG" sz="1600" i="1" dirty="0" smtClean="0"/>
              <a:t>абсолютно</a:t>
            </a:r>
            <a:r>
              <a:rPr lang="bg-BG" sz="1600" dirty="0" smtClean="0"/>
              <a:t>, с изключение на:</a:t>
            </a:r>
          </a:p>
          <a:p>
            <a:endParaRPr lang="bg-BG" sz="1600" dirty="0" smtClean="0"/>
          </a:p>
          <a:p>
            <a:r>
              <a:rPr lang="bg-BG" sz="1600" dirty="0" smtClean="0"/>
              <a:t>1. Не биват афектирани от </a:t>
            </a:r>
            <a:r>
              <a:rPr lang="en-US" sz="1600" dirty="0" smtClean="0"/>
              <a:t>scroll</a:t>
            </a:r>
            <a:r>
              <a:rPr lang="bg-BG" sz="1600" dirty="0" smtClean="0"/>
              <a:t> на страницата</a:t>
            </a:r>
            <a:r>
              <a:rPr lang="en-US" sz="1600" dirty="0" smtClean="0"/>
              <a:t> </a:t>
            </a:r>
            <a:endParaRPr lang="bg-BG" sz="1600" dirty="0" smtClean="0"/>
          </a:p>
          <a:p>
            <a:r>
              <a:rPr lang="bg-BG" sz="1600" dirty="0" smtClean="0"/>
              <a:t>2. Не биват позиционирани спрямо релативно декралиран родител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16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427AA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398233"/>
            <a:ext cx="8140246" cy="29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4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3337" y="1273324"/>
            <a:ext cx="760176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 smtClean="0"/>
              <a:t>Може да се каже, че </a:t>
            </a:r>
            <a:r>
              <a:rPr lang="en-US" sz="1400" dirty="0" smtClean="0"/>
              <a:t>sticky </a:t>
            </a:r>
            <a:r>
              <a:rPr lang="bg-BG" sz="1400" dirty="0" smtClean="0"/>
              <a:t>е компромис/хибрид между </a:t>
            </a:r>
            <a:r>
              <a:rPr lang="en-US" sz="1400" i="1" dirty="0" smtClean="0"/>
              <a:t>relative </a:t>
            </a:r>
            <a:r>
              <a:rPr lang="bg-BG" sz="1400" dirty="0" smtClean="0"/>
              <a:t>и </a:t>
            </a:r>
            <a:r>
              <a:rPr lang="en-US" sz="1400" i="1" dirty="0" smtClean="0"/>
              <a:t>fixed.</a:t>
            </a:r>
          </a:p>
          <a:p>
            <a:r>
              <a:rPr lang="bg-BG" sz="1400" i="1" dirty="0" smtClean="0"/>
              <a:t>В момента не всички </a:t>
            </a:r>
            <a:r>
              <a:rPr lang="en-US" sz="1400" i="1" dirty="0" smtClean="0"/>
              <a:t>browser-</a:t>
            </a:r>
            <a:r>
              <a:rPr lang="bg-BG" sz="1400" i="1" dirty="0" smtClean="0"/>
              <a:t>и имат пълна и точна поддръжка на този тип позициониране;</a:t>
            </a:r>
            <a:endParaRPr lang="en-US" sz="1400" i="1" dirty="0" smtClean="0"/>
          </a:p>
          <a:p>
            <a:endParaRPr lang="en-US" sz="1400" i="1" dirty="0"/>
          </a:p>
          <a:p>
            <a:r>
              <a:rPr lang="bg-BG" sz="1400" dirty="0" smtClean="0"/>
              <a:t>Елементът ще се държи като релативно позициониран, до момента в който юзера достигне чрез</a:t>
            </a:r>
          </a:p>
          <a:p>
            <a:r>
              <a:rPr lang="bg-BG" sz="1400" dirty="0" smtClean="0"/>
              <a:t>скролване до него; след тази точка елементът ще се разглежда като фиксиран;</a:t>
            </a:r>
          </a:p>
          <a:p>
            <a:endParaRPr lang="bg-BG" sz="1400" i="1" dirty="0"/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05" y="2555171"/>
            <a:ext cx="5616624" cy="2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1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top, right, bottom &amp; left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398233"/>
            <a:ext cx="89089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365B8"/>
                </a:solidFill>
              </a:rPr>
              <a:t>t</a:t>
            </a:r>
            <a:r>
              <a:rPr lang="en-US" sz="1600" b="1" dirty="0" smtClean="0">
                <a:solidFill>
                  <a:srgbClr val="9365B8"/>
                </a:solidFill>
              </a:rPr>
              <a:t>op</a:t>
            </a:r>
            <a:r>
              <a:rPr lang="en-US" sz="1600" dirty="0" smtClean="0"/>
              <a:t> </a:t>
            </a:r>
            <a:r>
              <a:rPr lang="bg-BG" sz="1600" dirty="0" smtClean="0"/>
              <a:t>влияе на вертикалната позиция на елемент и ако този елемент не е изрично </a:t>
            </a:r>
            <a:r>
              <a:rPr lang="bg-BG" sz="1600" i="1" dirty="0" smtClean="0"/>
              <a:t>позициониран</a:t>
            </a:r>
            <a:r>
              <a:rPr lang="bg-BG" sz="1600" dirty="0" smtClean="0"/>
              <a:t>,</a:t>
            </a:r>
          </a:p>
          <a:p>
            <a:r>
              <a:rPr lang="en-US" sz="1600" dirty="0" smtClean="0"/>
              <a:t>property</a:t>
            </a:r>
            <a:r>
              <a:rPr lang="bg-BG" sz="1600" dirty="0" smtClean="0"/>
              <a:t>-то няма да окаже влияние.</a:t>
            </a:r>
            <a:endParaRPr lang="en-US" sz="1600" dirty="0" smtClean="0"/>
          </a:p>
          <a:p>
            <a:endParaRPr lang="en-US" sz="1600" dirty="0"/>
          </a:p>
          <a:p>
            <a:r>
              <a:rPr lang="bg-BG" sz="1600" dirty="0" smtClean="0"/>
              <a:t>При </a:t>
            </a:r>
            <a:r>
              <a:rPr lang="en-US" sz="1600" dirty="0" smtClean="0"/>
              <a:t>position: </a:t>
            </a:r>
            <a:r>
              <a:rPr lang="en-US" sz="1600" dirty="0" smtClean="0">
                <a:solidFill>
                  <a:srgbClr val="427AA2"/>
                </a:solidFill>
              </a:rPr>
              <a:t>absolute/fixed</a:t>
            </a:r>
            <a:r>
              <a:rPr lang="en-US" sz="1600" dirty="0" smtClean="0"/>
              <a:t> </a:t>
            </a:r>
            <a:r>
              <a:rPr lang="bg-BG" sz="1600" dirty="0" smtClean="0"/>
              <a:t>– </a:t>
            </a:r>
            <a:r>
              <a:rPr lang="en-US" sz="1600" dirty="0" smtClean="0">
                <a:solidFill>
                  <a:srgbClr val="9365B8"/>
                </a:solidFill>
              </a:rPr>
              <a:t>top,</a:t>
            </a:r>
            <a:r>
              <a:rPr lang="bg-BG" sz="1600" dirty="0" smtClean="0">
                <a:solidFill>
                  <a:srgbClr val="9365B8"/>
                </a:solidFill>
              </a:rPr>
              <a:t>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ще позиционира горния край на елемента спрямо горния край </a:t>
            </a:r>
          </a:p>
          <a:p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н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а най-близкия </a:t>
            </a:r>
            <a:r>
              <a:rPr lang="bg-BG" sz="1600" i="1" dirty="0" smtClean="0">
                <a:solidFill>
                  <a:schemeClr val="tx2">
                    <a:lumMod val="75000"/>
                  </a:schemeClr>
                </a:solidFill>
              </a:rPr>
              <a:t>позициониран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родител;</a:t>
            </a:r>
          </a:p>
          <a:p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600" dirty="0"/>
              <a:t>При </a:t>
            </a:r>
            <a:r>
              <a:rPr lang="en-US" sz="1600" dirty="0"/>
              <a:t>position: </a:t>
            </a:r>
            <a:r>
              <a:rPr lang="en-US" sz="1600" dirty="0" smtClean="0">
                <a:solidFill>
                  <a:srgbClr val="427AA2"/>
                </a:solidFill>
              </a:rPr>
              <a:t>relative</a:t>
            </a:r>
            <a:r>
              <a:rPr lang="bg-BG" sz="1600" dirty="0" smtClean="0"/>
              <a:t>– </a:t>
            </a:r>
            <a:r>
              <a:rPr lang="en-US" sz="1600" dirty="0">
                <a:solidFill>
                  <a:srgbClr val="9365B8"/>
                </a:solidFill>
              </a:rPr>
              <a:t>top,</a:t>
            </a:r>
            <a:r>
              <a:rPr lang="bg-BG" sz="1600" dirty="0">
                <a:solidFill>
                  <a:srgbClr val="9365B8"/>
                </a:solidFill>
              </a:rPr>
              <a:t> 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ще позиционира горния край на елемента спрямо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нормалната </a:t>
            </a:r>
          </a:p>
          <a:p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позиция на елемента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600" dirty="0"/>
              <a:t>При </a:t>
            </a:r>
            <a:r>
              <a:rPr lang="en-US" sz="1600" dirty="0"/>
              <a:t>position: </a:t>
            </a:r>
            <a:r>
              <a:rPr lang="en-US" sz="1600" dirty="0" smtClean="0">
                <a:solidFill>
                  <a:srgbClr val="427AA2"/>
                </a:solidFill>
              </a:rPr>
              <a:t>sticky</a:t>
            </a:r>
            <a:r>
              <a:rPr lang="bg-BG" sz="1600" dirty="0" smtClean="0"/>
              <a:t>– </a:t>
            </a:r>
            <a:r>
              <a:rPr lang="en-US" sz="1600" dirty="0">
                <a:solidFill>
                  <a:srgbClr val="9365B8"/>
                </a:solidFill>
              </a:rPr>
              <a:t>top,</a:t>
            </a:r>
            <a:r>
              <a:rPr lang="bg-BG" sz="1600" dirty="0">
                <a:solidFill>
                  <a:srgbClr val="9365B8"/>
                </a:solidFill>
              </a:rPr>
              <a:t> 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ще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се държи както при </a:t>
            </a:r>
            <a:r>
              <a:rPr lang="en-US" sz="1600" dirty="0" smtClean="0">
                <a:solidFill>
                  <a:srgbClr val="427AA2"/>
                </a:solidFill>
              </a:rPr>
              <a:t>position relative,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докато елементът е във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viewport-a,</a:t>
            </a:r>
          </a:p>
          <a:p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И като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position fixed,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когато е извън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viewport-a;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600" dirty="0"/>
              <a:t>При </a:t>
            </a:r>
            <a:r>
              <a:rPr lang="en-US" sz="1600" dirty="0"/>
              <a:t>position: </a:t>
            </a:r>
            <a:r>
              <a:rPr lang="en-US" sz="1600" dirty="0" smtClean="0">
                <a:solidFill>
                  <a:srgbClr val="427AA2"/>
                </a:solidFill>
              </a:rPr>
              <a:t>static</a:t>
            </a:r>
            <a:r>
              <a:rPr lang="bg-BG" sz="1600" dirty="0" smtClean="0"/>
              <a:t>– </a:t>
            </a:r>
            <a:r>
              <a:rPr lang="en-US" sz="1600" dirty="0" smtClean="0">
                <a:solidFill>
                  <a:srgbClr val="9365B8"/>
                </a:solidFill>
              </a:rPr>
              <a:t>top</a:t>
            </a:r>
            <a:r>
              <a:rPr lang="bg-BG" sz="1600" dirty="0" smtClean="0">
                <a:solidFill>
                  <a:srgbClr val="9365B8"/>
                </a:solidFill>
              </a:rPr>
              <a:t> 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няма да окаже влияние;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46967" y="1429225"/>
            <a:ext cx="707450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Пропърти</a:t>
            </a:r>
            <a:r>
              <a:rPr lang="bg-BG" sz="1600" b="1" dirty="0" smtClean="0"/>
              <a:t> </a:t>
            </a:r>
            <a:r>
              <a:rPr lang="en-US" sz="1600" b="1" dirty="0" smtClean="0">
                <a:solidFill>
                  <a:srgbClr val="9365B8"/>
                </a:solidFill>
              </a:rPr>
              <a:t>position</a:t>
            </a:r>
            <a:r>
              <a:rPr lang="en-US" sz="1600" b="1" dirty="0" smtClean="0"/>
              <a:t> </a:t>
            </a:r>
            <a:r>
              <a:rPr lang="bg-BG" sz="1600" dirty="0" smtClean="0"/>
              <a:t>дефинира </a:t>
            </a:r>
            <a:r>
              <a:rPr lang="bg-BG" sz="1600" i="1" dirty="0" smtClean="0"/>
              <a:t>типът </a:t>
            </a:r>
            <a:r>
              <a:rPr lang="bg-BG" sz="1600" dirty="0" smtClean="0"/>
              <a:t>на метода за позициониране на елемент.</a:t>
            </a:r>
          </a:p>
          <a:p>
            <a:r>
              <a:rPr lang="bg-BG" sz="1600" dirty="0" smtClean="0"/>
              <a:t>Има 5 възможни стойности:</a:t>
            </a:r>
          </a:p>
          <a:p>
            <a:endParaRPr lang="bg-BG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27AA2"/>
                </a:solidFill>
              </a:rPr>
              <a:t>s</a:t>
            </a:r>
            <a:r>
              <a:rPr lang="en-US" sz="1600" dirty="0" smtClean="0">
                <a:solidFill>
                  <a:srgbClr val="427AA2"/>
                </a:solidFill>
              </a:rPr>
              <a:t>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27AA2"/>
                </a:solidFill>
              </a:rPr>
              <a:t>r</a:t>
            </a:r>
            <a:r>
              <a:rPr lang="en-US" sz="1600" dirty="0" smtClean="0">
                <a:solidFill>
                  <a:srgbClr val="427AA2"/>
                </a:solidFill>
              </a:rPr>
              <a:t>elative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27AA2"/>
                </a:solidFill>
              </a:rPr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27AA2"/>
                </a:solidFill>
              </a:rPr>
              <a:t>absolute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427AA2"/>
                </a:solidFill>
              </a:rPr>
              <a:t>sticky</a:t>
            </a:r>
            <a:r>
              <a:rPr lang="en-US" sz="1600" b="1" dirty="0" smtClean="0">
                <a:solidFill>
                  <a:srgbClr val="427AA2"/>
                </a:solidFill>
              </a:rPr>
              <a:t> </a:t>
            </a:r>
            <a:endParaRPr lang="bg-BG" sz="1600" b="1" dirty="0" smtClean="0">
              <a:solidFill>
                <a:srgbClr val="427A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b="1" dirty="0">
              <a:solidFill>
                <a:srgbClr val="427AA2"/>
              </a:solidFill>
            </a:endParaRPr>
          </a:p>
          <a:p>
            <a:r>
              <a:rPr lang="bg-BG" sz="1600" b="1" dirty="0" smtClean="0">
                <a:solidFill>
                  <a:schemeClr val="tx2">
                    <a:lumMod val="75000"/>
                  </a:schemeClr>
                </a:solidFill>
              </a:rPr>
              <a:t>Какво е позициониран елемент? </a:t>
            </a:r>
          </a:p>
          <a:p>
            <a:endParaRPr lang="bg-BG" sz="16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Позиционирани елементи са всички на които изрично е дадена стойност на </a:t>
            </a:r>
          </a:p>
          <a:p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пропърти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, различно от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static.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static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77355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 </a:t>
            </a:r>
            <a:r>
              <a:rPr lang="bg-BG" sz="1600" dirty="0" smtClean="0"/>
              <a:t>елементите са позиционирани по  този начин по презумпция </a:t>
            </a:r>
            <a:r>
              <a:rPr lang="en-US" sz="1600" dirty="0" smtClean="0"/>
              <a:t>(by default).</a:t>
            </a:r>
          </a:p>
          <a:p>
            <a:endParaRPr lang="en-US" sz="1600" dirty="0"/>
          </a:p>
          <a:p>
            <a:r>
              <a:rPr lang="bg-BG" sz="1600" dirty="0" smtClean="0"/>
              <a:t>На позиционираните чрез този метод елементи не могат да се прилагат </a:t>
            </a:r>
            <a:r>
              <a:rPr lang="en-US" sz="1600" dirty="0" smtClean="0"/>
              <a:t>property</a:t>
            </a:r>
            <a:r>
              <a:rPr lang="bg-BG" sz="1600" dirty="0" smtClean="0"/>
              <a:t>-та </a:t>
            </a:r>
          </a:p>
          <a:p>
            <a:r>
              <a:rPr lang="en-US" sz="1600" dirty="0">
                <a:solidFill>
                  <a:srgbClr val="427AA2"/>
                </a:solidFill>
              </a:rPr>
              <a:t>t</a:t>
            </a:r>
            <a:r>
              <a:rPr lang="en-US" sz="1600" dirty="0" smtClean="0">
                <a:solidFill>
                  <a:srgbClr val="427AA2"/>
                </a:solidFill>
              </a:rPr>
              <a:t>op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427AA2"/>
                </a:solidFill>
              </a:rPr>
              <a:t>right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427AA2"/>
                </a:solidFill>
              </a:rPr>
              <a:t>bottom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427AA2"/>
                </a:solidFill>
              </a:rPr>
              <a:t>left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bg-BG" sz="1600" dirty="0" smtClean="0"/>
              <a:t>На елемент с </a:t>
            </a:r>
            <a:r>
              <a:rPr lang="en-US" sz="1600" dirty="0" smtClean="0">
                <a:solidFill>
                  <a:srgbClr val="427AA2"/>
                </a:solidFill>
              </a:rPr>
              <a:t>position: static;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не се прилагат специфични правила, той е част от </a:t>
            </a: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стандартния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flow, </a:t>
            </a:r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стандартния поток и позициониране на елементите.</a:t>
            </a:r>
          </a:p>
          <a:p>
            <a:endParaRPr lang="bg-BG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Не е необходимо да бъде дефиниран, освен ако не презаписва предишна стойност на</a:t>
            </a:r>
          </a:p>
          <a:p>
            <a:r>
              <a:rPr lang="bg-BG" sz="1600" dirty="0" smtClean="0">
                <a:solidFill>
                  <a:schemeClr val="bg2">
                    <a:lumMod val="25000"/>
                  </a:schemeClr>
                </a:solidFill>
              </a:rPr>
              <a:t>На този елемент</a:t>
            </a:r>
            <a:endParaRPr lang="en-US" sz="1600" dirty="0" smtClean="0">
              <a:solidFill>
                <a:srgbClr val="427A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static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427AA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805" y="1567510"/>
            <a:ext cx="5838825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64805" y="3007691"/>
            <a:ext cx="3653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427AA2"/>
                </a:solidFill>
              </a:rPr>
              <a:t>t</a:t>
            </a:r>
            <a:r>
              <a:rPr lang="en-US" sz="1600" b="1" i="1" dirty="0" smtClean="0">
                <a:solidFill>
                  <a:srgbClr val="427AA2"/>
                </a:solidFill>
              </a:rPr>
              <a:t>op </a:t>
            </a:r>
            <a:r>
              <a:rPr lang="en-US" sz="1600" i="1" dirty="0" smtClean="0">
                <a:solidFill>
                  <a:srgbClr val="427AA2"/>
                </a:solidFill>
              </a:rPr>
              <a:t>&amp;</a:t>
            </a:r>
            <a:r>
              <a:rPr lang="en-US" sz="1600" b="1" i="1" dirty="0" smtClean="0">
                <a:solidFill>
                  <a:srgbClr val="427AA2"/>
                </a:solidFill>
              </a:rPr>
              <a:t> left </a:t>
            </a:r>
            <a:r>
              <a:rPr lang="bg-BG" sz="1600" i="1" dirty="0" smtClean="0">
                <a:solidFill>
                  <a:srgbClr val="427AA2"/>
                </a:solidFill>
              </a:rPr>
              <a:t>в случая НЕ оказват влияние;</a:t>
            </a:r>
          </a:p>
        </p:txBody>
      </p:sp>
    </p:spTree>
    <p:extLst>
      <p:ext uri="{BB962C8B-B14F-4D97-AF65-F5344CB8AC3E}">
        <p14:creationId xmlns:p14="http://schemas.microsoft.com/office/powerpoint/2010/main" val="8001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7772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Релативно позициониран елемент остава на нормалното си място във </a:t>
            </a:r>
            <a:r>
              <a:rPr lang="en-US" sz="1600" dirty="0" smtClean="0"/>
              <a:t>flow-a </a:t>
            </a:r>
            <a:r>
              <a:rPr lang="bg-BG" sz="1600" dirty="0" smtClean="0"/>
              <a:t>на </a:t>
            </a:r>
          </a:p>
          <a:p>
            <a:r>
              <a:rPr lang="bg-BG" sz="1600" dirty="0" smtClean="0"/>
              <a:t>страницата, но за разлика от статичния вече може да бъде манипулиран чрез</a:t>
            </a:r>
          </a:p>
          <a:p>
            <a:r>
              <a:rPr lang="en-US" sz="1600" dirty="0" smtClean="0"/>
              <a:t>top, right, left, bottom &amp; </a:t>
            </a:r>
            <a:r>
              <a:rPr lang="en-US" sz="1600" b="1" dirty="0" smtClean="0"/>
              <a:t>z-index.</a:t>
            </a:r>
          </a:p>
          <a:p>
            <a:endParaRPr lang="en-US" sz="1600" b="1" dirty="0"/>
          </a:p>
          <a:p>
            <a:r>
              <a:rPr lang="bg-BG" sz="1600" dirty="0" smtClean="0"/>
              <a:t>Манипулирането на този елемент, чрез изброените горе пропъртита, </a:t>
            </a:r>
            <a:r>
              <a:rPr lang="bg-BG" sz="1600" b="1" dirty="0" smtClean="0"/>
              <a:t>няма </a:t>
            </a:r>
            <a:r>
              <a:rPr lang="bg-BG" sz="1600" dirty="0" smtClean="0"/>
              <a:t>да засегне </a:t>
            </a:r>
          </a:p>
          <a:p>
            <a:r>
              <a:rPr lang="bg-BG" sz="1600" dirty="0" smtClean="0"/>
              <a:t>елементите около него.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712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427AA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98233"/>
            <a:ext cx="8328581" cy="34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811536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Елемент с </a:t>
            </a:r>
            <a:r>
              <a:rPr lang="en-US" sz="1600" dirty="0" smtClean="0"/>
              <a:t>position: absolute</a:t>
            </a:r>
            <a:r>
              <a:rPr lang="bg-BG" sz="1600" dirty="0" smtClean="0"/>
              <a:t> бива „изваден“ от нормалния </a:t>
            </a:r>
            <a:r>
              <a:rPr lang="en-US" sz="1600" dirty="0" smtClean="0"/>
              <a:t>flow </a:t>
            </a:r>
            <a:r>
              <a:rPr lang="bg-BG" sz="1600" dirty="0" smtClean="0"/>
              <a:t>на документа.</a:t>
            </a:r>
          </a:p>
          <a:p>
            <a:endParaRPr lang="bg-BG" sz="1600" dirty="0"/>
          </a:p>
          <a:p>
            <a:r>
              <a:rPr lang="bg-BG" sz="1600" dirty="0" smtClean="0"/>
              <a:t>Позицията на  такъв елемент, както и релативните, може да бъде манипулирана чрез</a:t>
            </a:r>
          </a:p>
          <a:p>
            <a:r>
              <a:rPr lang="en-US" sz="1600" dirty="0" smtClean="0"/>
              <a:t>top, right, bottom, left &amp; z-index;</a:t>
            </a:r>
          </a:p>
          <a:p>
            <a:endParaRPr lang="en-US" sz="1600" dirty="0"/>
          </a:p>
          <a:p>
            <a:r>
              <a:rPr lang="bg-BG" sz="1600" dirty="0" smtClean="0"/>
              <a:t>Ако </a:t>
            </a:r>
            <a:r>
              <a:rPr lang="en-US" sz="1600" dirty="0" smtClean="0"/>
              <a:t>parent</a:t>
            </a:r>
            <a:r>
              <a:rPr lang="bg-BG" sz="1600" dirty="0" smtClean="0"/>
              <a:t> елемент съдържа елемент с позиция </a:t>
            </a:r>
            <a:r>
              <a:rPr lang="en-US" sz="1600" dirty="0" smtClean="0"/>
              <a:t>absolute,</a:t>
            </a:r>
            <a:r>
              <a:rPr lang="bg-BG" sz="1600" dirty="0" smtClean="0"/>
              <a:t> то родителя, ще се държи </a:t>
            </a:r>
          </a:p>
          <a:p>
            <a:r>
              <a:rPr lang="bg-BG" sz="1600" dirty="0" smtClean="0"/>
              <a:t>сякаш в него няма такъв елемент : )</a:t>
            </a:r>
            <a:r>
              <a:rPr lang="en-US" sz="1600" dirty="0" smtClean="0"/>
              <a:t> *</a:t>
            </a:r>
            <a:r>
              <a:rPr lang="en-US" sz="1600" i="1" dirty="0" smtClean="0"/>
              <a:t>nested element with position absolute</a:t>
            </a:r>
          </a:p>
          <a:p>
            <a:endParaRPr lang="en-US" sz="1600" i="1" dirty="0"/>
          </a:p>
          <a:p>
            <a:r>
              <a:rPr lang="bg-BG" sz="1600" dirty="0" smtClean="0"/>
              <a:t>Ако „родителя“ е статичен елемент, то абсолютния елемент в него ще бъде позициониран</a:t>
            </a:r>
          </a:p>
          <a:p>
            <a:r>
              <a:rPr lang="bg-BG" sz="1600" dirty="0" smtClean="0"/>
              <a:t>спрямо първия елемент нагоре по </a:t>
            </a:r>
            <a:r>
              <a:rPr lang="en-US" sz="1600" dirty="0" smtClean="0"/>
              <a:t>DOM</a:t>
            </a:r>
            <a:r>
              <a:rPr lang="bg-BG" sz="1600" dirty="0" smtClean="0"/>
              <a:t> дървото, който е позициониран елемент. Ако не</a:t>
            </a:r>
          </a:p>
          <a:p>
            <a:r>
              <a:rPr lang="bg-BG" sz="1600" dirty="0"/>
              <a:t>н</a:t>
            </a:r>
            <a:r>
              <a:rPr lang="bg-BG" sz="1600" dirty="0" smtClean="0"/>
              <a:t>амери такъв то тогава ще се позиционира спрямо </a:t>
            </a:r>
            <a:r>
              <a:rPr lang="en-US" sz="1600" dirty="0" smtClean="0"/>
              <a:t>document</a:t>
            </a:r>
            <a:r>
              <a:rPr lang="bg-BG" sz="1600" dirty="0" smtClean="0"/>
              <a:t> </a:t>
            </a:r>
            <a:r>
              <a:rPr lang="en-US" sz="1600" dirty="0" smtClean="0"/>
              <a:t>body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76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position:</a:t>
            </a:r>
            <a:r>
              <a:rPr lang="bg-BG" dirty="0" smtClean="0"/>
              <a:t> </a:t>
            </a:r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427AA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89348"/>
            <a:ext cx="8532440" cy="28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2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Positioning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xmlns="" id="{682EAE92-D6DF-494B-9CC1-FF2B7145CC2C}"/>
              </a:ext>
            </a:extLst>
          </p:cNvPr>
          <p:cNvSpPr/>
          <p:nvPr/>
        </p:nvSpPr>
        <p:spPr>
          <a:xfrm>
            <a:off x="1271850" y="625571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Nested element with position:</a:t>
            </a:r>
            <a:r>
              <a:rPr lang="bg-BG" dirty="0" smtClean="0"/>
              <a:t> </a:t>
            </a:r>
            <a:r>
              <a:rPr lang="en-US" dirty="0" smtClean="0"/>
              <a:t>absolute*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9498" y="139823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rgbClr val="427AA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5" y="1398233"/>
            <a:ext cx="8536434" cy="297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1729</TotalTime>
  <Words>590</Words>
  <Application>Microsoft Office PowerPoint</Application>
  <PresentationFormat>On-screen Show (16:10)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Потребител на Windows</cp:lastModifiedBy>
  <cp:revision>257</cp:revision>
  <dcterms:created xsi:type="dcterms:W3CDTF">2015-10-11T06:58:48Z</dcterms:created>
  <dcterms:modified xsi:type="dcterms:W3CDTF">2018-05-15T08:17:09Z</dcterms:modified>
</cp:coreProperties>
</file>