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6" r:id="rId3"/>
    <p:sldId id="277" r:id="rId4"/>
    <p:sldId id="280" r:id="rId5"/>
    <p:sldId id="281" r:id="rId6"/>
    <p:sldId id="283" r:id="rId7"/>
    <p:sldId id="282" r:id="rId8"/>
    <p:sldId id="284" r:id="rId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AA2"/>
    <a:srgbClr val="9365B8"/>
    <a:srgbClr val="38B9AF"/>
    <a:srgbClr val="268BD2"/>
    <a:srgbClr val="3B566A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4" autoAdjust="0"/>
    <p:restoredTop sz="91910" autoAdjust="0"/>
  </p:normalViewPr>
  <p:slideViewPr>
    <p:cSldViewPr>
      <p:cViewPr varScale="1">
        <p:scale>
          <a:sx n="131" d="100"/>
          <a:sy n="131" d="100"/>
        </p:scale>
        <p:origin x="672" y="1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https://css-tricks.com/snippets/css/complete-guide-grid/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https://css-tricks.com/snippets/css/complete-guide-grid/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https://css-tricks.com/snippets/css/complete-guide-grid/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4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.container { grid-template-columns: 40px 50px auto 50px 40px; grid-template-rows: 25% 100px auto;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2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.container { grid-template-columns: 40px 50px auto 50px 40px; grid-template-rows: 25% 100px auto;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65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.container { grid-template-columns: 40px 50px auto 50px 40px; grid-template-rows: 25% 100px auto;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4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4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5.11.2019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5.11.2019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5.11.2019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5.11.2019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5.11.2019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5.11.2019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learncssgrid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id.malven.co/" TargetMode="External"/><Relationship Id="rId5" Type="http://schemas.openxmlformats.org/officeDocument/2006/relationships/hyperlink" Target="https://gridbyexample.com/" TargetMode="External"/><Relationship Id="rId4" Type="http://schemas.openxmlformats.org/officeDocument/2006/relationships/hyperlink" Target="https://css-tricks.com/snippets/css/complete-guide-gri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717546" y="1397595"/>
            <a:ext cx="81072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CSS Grid Layout </a:t>
            </a:r>
            <a:r>
              <a:rPr lang="bg-BG" sz="1600" dirty="0"/>
              <a:t>към момента е най-силния и завършен инструмент за изграждане </a:t>
            </a:r>
          </a:p>
          <a:p>
            <a:r>
              <a:rPr lang="bg-BG" sz="1600" dirty="0"/>
              <a:t>на </a:t>
            </a:r>
            <a:r>
              <a:rPr lang="en-GB" sz="1600" dirty="0"/>
              <a:t>layout </a:t>
            </a:r>
            <a:r>
              <a:rPr lang="bg-BG" sz="1600" dirty="0"/>
              <a:t>/ оформление, подреждане на страница. За разлика от </a:t>
            </a:r>
            <a:r>
              <a:rPr lang="en-US" sz="1600" dirty="0"/>
              <a:t>CSS Flex</a:t>
            </a:r>
            <a:endParaRPr lang="bg-BG" sz="1600" dirty="0"/>
          </a:p>
          <a:p>
            <a:r>
              <a:rPr lang="bg-BG" sz="1600" dirty="0"/>
              <a:t>който според  режима си действа или в хоризонтала или във вертикала, </a:t>
            </a:r>
            <a:r>
              <a:rPr lang="en-US" sz="1600" dirty="0"/>
              <a:t>Grid </a:t>
            </a:r>
            <a:r>
              <a:rPr lang="bg-BG" sz="1600" dirty="0"/>
              <a:t>ни позволява</a:t>
            </a:r>
          </a:p>
          <a:p>
            <a:r>
              <a:rPr lang="bg-BG" sz="1600" dirty="0"/>
              <a:t>да менажираме елементите в двете измерения едновремено.</a:t>
            </a:r>
          </a:p>
          <a:p>
            <a:endParaRPr lang="bg-BG" sz="1600" dirty="0"/>
          </a:p>
          <a:p>
            <a:r>
              <a:rPr lang="bg-BG" sz="1600" dirty="0"/>
              <a:t>Стилизирането както и при </a:t>
            </a:r>
            <a:r>
              <a:rPr lang="en-US" sz="1600" dirty="0"/>
              <a:t>Flex </a:t>
            </a:r>
            <a:r>
              <a:rPr lang="bg-BG" sz="1600" dirty="0"/>
              <a:t>се извършва чрез прилагане на стилове върху</a:t>
            </a:r>
            <a:r>
              <a:rPr lang="en-US" sz="1600" dirty="0"/>
              <a:t>:</a:t>
            </a:r>
          </a:p>
          <a:p>
            <a:r>
              <a:rPr lang="bg-BG" sz="1600" dirty="0"/>
              <a:t> </a:t>
            </a:r>
          </a:p>
          <a:p>
            <a:pPr marL="342900" indent="-342900">
              <a:buAutoNum type="arabicPeriod"/>
            </a:pPr>
            <a:r>
              <a:rPr lang="en-US" sz="1600" b="1" dirty="0"/>
              <a:t>Container – parent element</a:t>
            </a:r>
          </a:p>
          <a:p>
            <a:pPr marL="342900" indent="-342900">
              <a:buAutoNum type="arabicPeriod"/>
            </a:pPr>
            <a:r>
              <a:rPr lang="en-US" sz="1600" b="1" dirty="0"/>
              <a:t>Grid item – child elements</a:t>
            </a:r>
            <a:endParaRPr lang="bg-BG" sz="1600" b="1" dirty="0"/>
          </a:p>
          <a:p>
            <a:pPr marL="342900" indent="-342900">
              <a:buAutoNum type="arabicPeriod"/>
            </a:pPr>
            <a:endParaRPr lang="bg-BG" sz="1600" b="1" dirty="0"/>
          </a:p>
          <a:p>
            <a:pPr marL="342900" indent="-342900">
              <a:buAutoNum type="arabicPeriod"/>
            </a:pPr>
            <a:endParaRPr lang="bg-BG" sz="1600" b="1" dirty="0"/>
          </a:p>
          <a:p>
            <a:r>
              <a:rPr lang="en-US" sz="1600" b="1" dirty="0"/>
              <a:t>NB! </a:t>
            </a:r>
            <a:r>
              <a:rPr lang="en-US" sz="1600" i="1" dirty="0"/>
              <a:t>float, inline-block, table-cell, vertical-align </a:t>
            </a:r>
            <a:r>
              <a:rPr lang="bg-BG" sz="1600" b="1" i="1" dirty="0"/>
              <a:t>НЕ </a:t>
            </a:r>
            <a:r>
              <a:rPr lang="bg-BG" sz="1600" i="1" dirty="0"/>
              <a:t>оказват влияние върху </a:t>
            </a:r>
            <a:r>
              <a:rPr lang="en-US" sz="1600" i="1" dirty="0"/>
              <a:t>grid items!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5202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299A1D-8F9A-4300-B60F-37CBAE635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69" y="697260"/>
            <a:ext cx="8392661" cy="347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 – grid container / parent element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717546" y="1397595"/>
            <a:ext cx="81807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Дефинирането на елемент като </a:t>
            </a:r>
            <a:r>
              <a:rPr lang="en-US" sz="1600" b="1" dirty="0"/>
              <a:t>grid container</a:t>
            </a:r>
            <a:r>
              <a:rPr lang="bg-BG" sz="1600" dirty="0"/>
              <a:t>, става чрез задаване на стойност </a:t>
            </a:r>
            <a:endParaRPr lang="en-US" sz="1600" dirty="0"/>
          </a:p>
          <a:p>
            <a:r>
              <a:rPr lang="en-US" sz="1600" dirty="0"/>
              <a:t>grid/inline-grid </a:t>
            </a:r>
            <a:r>
              <a:rPr lang="bg-BG" sz="1600" dirty="0"/>
              <a:t>на </a:t>
            </a:r>
            <a:r>
              <a:rPr lang="en-US" sz="1600" dirty="0"/>
              <a:t>property </a:t>
            </a:r>
            <a:r>
              <a:rPr lang="en-GB" sz="1600" dirty="0"/>
              <a:t>display.</a:t>
            </a:r>
          </a:p>
          <a:p>
            <a:r>
              <a:rPr lang="bg-BG" sz="1600" dirty="0"/>
              <a:t>По този начин създавате нов „решетъчен“ контекст за елементите поместени в контейнера</a:t>
            </a:r>
          </a:p>
          <a:p>
            <a:r>
              <a:rPr lang="bg-BG" sz="1600" dirty="0"/>
              <a:t>(т.нар </a:t>
            </a:r>
            <a:r>
              <a:rPr lang="en-US" sz="1600" dirty="0"/>
              <a:t>item</a:t>
            </a:r>
            <a:r>
              <a:rPr lang="en-GB" sz="1600" dirty="0"/>
              <a:t>-</a:t>
            </a:r>
            <a:r>
              <a:rPr lang="bg-BG" sz="1600" dirty="0"/>
              <a:t>и)</a:t>
            </a:r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>
                <a:solidFill>
                  <a:srgbClr val="427AA2"/>
                </a:solidFill>
              </a:rPr>
              <a:t>.container</a:t>
            </a:r>
            <a:r>
              <a:rPr lang="en-GB" sz="1600" dirty="0"/>
              <a:t> { </a:t>
            </a:r>
          </a:p>
          <a:p>
            <a:r>
              <a:rPr lang="en-GB" sz="1600" dirty="0"/>
              <a:t>     display: </a:t>
            </a:r>
            <a:r>
              <a:rPr lang="en-GB" sz="1600" dirty="0">
                <a:solidFill>
                  <a:srgbClr val="9365B8"/>
                </a:solidFill>
              </a:rPr>
              <a:t>grid | inline-grid; </a:t>
            </a:r>
          </a:p>
          <a:p>
            <a:r>
              <a:rPr lang="en-GB" sz="1600" dirty="0"/>
              <a:t>}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07520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 – templates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717546" y="1263451"/>
            <a:ext cx="79087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Дефинира</a:t>
            </a:r>
            <a:r>
              <a:rPr lang="en-US" sz="1600" dirty="0"/>
              <a:t> </a:t>
            </a:r>
            <a:r>
              <a:rPr lang="bg-BG" sz="1600" dirty="0"/>
              <a:t>колоните и редовете на </a:t>
            </a:r>
            <a:r>
              <a:rPr lang="en-US" sz="1600" dirty="0"/>
              <a:t>grid-a,</a:t>
            </a:r>
            <a:r>
              <a:rPr lang="bg-BG" sz="1600" dirty="0"/>
              <a:t> като стойностите на отделните колона или ред</a:t>
            </a:r>
          </a:p>
          <a:p>
            <a:r>
              <a:rPr lang="bg-BG" sz="1600" dirty="0"/>
              <a:t>следва да се разделят чрез празно място между тях.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427AA2"/>
                </a:solidFill>
              </a:rPr>
              <a:t>.container </a:t>
            </a:r>
            <a:r>
              <a:rPr lang="en-GB" sz="1600" dirty="0"/>
              <a:t>{ </a:t>
            </a:r>
          </a:p>
          <a:p>
            <a:r>
              <a:rPr lang="en-GB" sz="1600" dirty="0"/>
              <a:t>      grid-template-columns: </a:t>
            </a:r>
            <a:r>
              <a:rPr lang="en-GB" sz="1600" dirty="0">
                <a:solidFill>
                  <a:srgbClr val="9365B8"/>
                </a:solidFill>
              </a:rPr>
              <a:t>&lt;track-size&gt; ... | &lt;line-name&gt; &lt;track-size&gt; ...; </a:t>
            </a:r>
          </a:p>
          <a:p>
            <a:r>
              <a:rPr lang="en-GB" sz="1600" dirty="0"/>
              <a:t>      grid-template-rows: </a:t>
            </a:r>
            <a:r>
              <a:rPr lang="en-GB" sz="1600" dirty="0">
                <a:solidFill>
                  <a:srgbClr val="9365B8"/>
                </a:solidFill>
              </a:rPr>
              <a:t>&lt;track-size&gt; ... | &lt;line-name&gt; &lt;track-size&gt; ...; </a:t>
            </a:r>
          </a:p>
          <a:p>
            <a:r>
              <a:rPr lang="en-GB" sz="1600" dirty="0"/>
              <a:t>}</a:t>
            </a:r>
            <a:endParaRPr lang="bg-BG" sz="1600" dirty="0"/>
          </a:p>
        </p:txBody>
      </p:sp>
      <p:sp>
        <p:nvSpPr>
          <p:cNvPr id="7" name="Rectangle 6"/>
          <p:cNvSpPr/>
          <p:nvPr/>
        </p:nvSpPr>
        <p:spPr>
          <a:xfrm>
            <a:off x="717546" y="2954767"/>
            <a:ext cx="81749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427AA2"/>
                </a:solidFill>
              </a:rPr>
              <a:t>.container </a:t>
            </a:r>
            <a:r>
              <a:rPr lang="en-GB" sz="1600" dirty="0"/>
              <a:t>{ </a:t>
            </a:r>
          </a:p>
          <a:p>
            <a:r>
              <a:rPr lang="en-GB" sz="1600" dirty="0"/>
              <a:t>      grid-template-columns: 40px 50px auto 50px 40px </a:t>
            </a:r>
          </a:p>
          <a:p>
            <a:r>
              <a:rPr lang="en-GB" sz="1600" dirty="0"/>
              <a:t>      grid-template-rows: 25% 100px auto; </a:t>
            </a:r>
          </a:p>
          <a:p>
            <a:r>
              <a:rPr lang="en-GB" sz="1600" dirty="0"/>
              <a:t>}</a:t>
            </a:r>
            <a:endParaRPr lang="bg-BG" sz="1600" dirty="0"/>
          </a:p>
          <a:p>
            <a:endParaRPr lang="en-US" sz="1600" dirty="0"/>
          </a:p>
          <a:p>
            <a:r>
              <a:rPr lang="en-US" sz="1600" dirty="0"/>
              <a:t>*</a:t>
            </a:r>
            <a:r>
              <a:rPr lang="en-US" sz="1600" i="1" dirty="0" err="1"/>
              <a:t>fr</a:t>
            </a:r>
            <a:r>
              <a:rPr lang="en-US" sz="1600" i="1" dirty="0"/>
              <a:t> – </a:t>
            </a:r>
            <a:r>
              <a:rPr lang="bg-BG" sz="1600" dirty="0"/>
              <a:t>фракция - част, пропорция от оставащото свободно пространство. Свободното пространство се изчислява </a:t>
            </a:r>
            <a:r>
              <a:rPr lang="bg-BG" sz="1600" b="1" i="1" dirty="0"/>
              <a:t>след </a:t>
            </a:r>
            <a:r>
              <a:rPr lang="bg-BG" sz="1600" dirty="0"/>
              <a:t>всички елементи, които не са</a:t>
            </a:r>
            <a:r>
              <a:rPr lang="en-GB" sz="1600" dirty="0"/>
              <a:t> </a:t>
            </a:r>
            <a:r>
              <a:rPr lang="bg-BG" sz="1600" dirty="0"/>
              <a:t>„гъвкави“ – имат определен размер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366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66" y="697260"/>
            <a:ext cx="5213404" cy="410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 – items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717546" y="1397595"/>
            <a:ext cx="62167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427AA2"/>
                </a:solidFill>
              </a:rPr>
              <a:t>grid-column-start</a:t>
            </a:r>
            <a:br>
              <a:rPr lang="en-GB" sz="1600" dirty="0">
                <a:solidFill>
                  <a:srgbClr val="427AA2"/>
                </a:solidFill>
              </a:rPr>
            </a:br>
            <a:r>
              <a:rPr lang="en-GB" sz="1600" dirty="0">
                <a:solidFill>
                  <a:srgbClr val="427AA2"/>
                </a:solidFill>
              </a:rPr>
              <a:t>grid-column-end</a:t>
            </a:r>
            <a:br>
              <a:rPr lang="en-GB" sz="1600" dirty="0">
                <a:solidFill>
                  <a:srgbClr val="427AA2"/>
                </a:solidFill>
              </a:rPr>
            </a:br>
            <a:r>
              <a:rPr lang="en-GB" sz="1600" dirty="0">
                <a:solidFill>
                  <a:srgbClr val="427AA2"/>
                </a:solidFill>
              </a:rPr>
              <a:t>grid-row-start</a:t>
            </a:r>
            <a:br>
              <a:rPr lang="en-GB" sz="1600" dirty="0">
                <a:solidFill>
                  <a:srgbClr val="427AA2"/>
                </a:solidFill>
              </a:rPr>
            </a:br>
            <a:r>
              <a:rPr lang="en-GB" sz="1600" dirty="0">
                <a:solidFill>
                  <a:srgbClr val="427AA2"/>
                </a:solidFill>
              </a:rPr>
              <a:t>grid-row-end</a:t>
            </a:r>
          </a:p>
          <a:p>
            <a:endParaRPr lang="bg-BG" sz="1600" dirty="0"/>
          </a:p>
          <a:p>
            <a:endParaRPr lang="en-GB" sz="1600" dirty="0"/>
          </a:p>
          <a:p>
            <a:r>
              <a:rPr lang="en-GB" sz="1600" dirty="0">
                <a:solidFill>
                  <a:srgbClr val="427AA2"/>
                </a:solidFill>
              </a:rPr>
              <a:t>.container </a:t>
            </a:r>
            <a:r>
              <a:rPr lang="en-GB" sz="1600" dirty="0"/>
              <a:t>{ </a:t>
            </a:r>
          </a:p>
          <a:p>
            <a:r>
              <a:rPr lang="en-GB" sz="1600" dirty="0"/>
              <a:t>      grid-template-columns: </a:t>
            </a:r>
            <a:r>
              <a:rPr lang="en-GB" sz="1600" dirty="0">
                <a:solidFill>
                  <a:srgbClr val="9365B8"/>
                </a:solidFill>
              </a:rPr>
              <a:t>&lt;track-size&gt; ... | &lt;line-name&gt; &lt;track-size&gt; ...; </a:t>
            </a:r>
          </a:p>
          <a:p>
            <a:r>
              <a:rPr lang="en-GB" sz="1600" dirty="0"/>
              <a:t>      grid-template-rows: </a:t>
            </a:r>
            <a:r>
              <a:rPr lang="en-GB" sz="1600" dirty="0">
                <a:solidFill>
                  <a:srgbClr val="9365B8"/>
                </a:solidFill>
              </a:rPr>
              <a:t>&lt;track-size&gt; ... | &lt;line-name&gt; &lt;track-size&gt; ...; </a:t>
            </a:r>
          </a:p>
          <a:p>
            <a:r>
              <a:rPr lang="en-GB" sz="1600" dirty="0"/>
              <a:t>}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41866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Grid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8FC3F-71B1-44C3-81B8-043B15082659}"/>
              </a:ext>
            </a:extLst>
          </p:cNvPr>
          <p:cNvSpPr txBox="1"/>
          <p:nvPr/>
        </p:nvSpPr>
        <p:spPr>
          <a:xfrm>
            <a:off x="717546" y="1397595"/>
            <a:ext cx="492134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https://css-tricks.com/snippets/css/complete-guide-grid/</a:t>
            </a:r>
            <a:endParaRPr lang="en-US" sz="1600" dirty="0">
              <a:hlinkClick r:id="rId5"/>
            </a:endParaRPr>
          </a:p>
          <a:p>
            <a:endParaRPr lang="en-US" sz="1600" dirty="0">
              <a:hlinkClick r:id="rId5"/>
            </a:endParaRPr>
          </a:p>
          <a:p>
            <a:r>
              <a:rPr lang="en-US" sz="1600" dirty="0">
                <a:hlinkClick r:id="rId5"/>
              </a:rPr>
              <a:t>https://gridbyexample.com/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hlinkClick r:id="rId6"/>
              </a:rPr>
              <a:t>http://grid.malven.co/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hlinkClick r:id="rId7"/>
              </a:rPr>
              <a:t>https://learncssgrid.com/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76546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1757</TotalTime>
  <Words>430</Words>
  <Application>Microsoft Office PowerPoint</Application>
  <PresentationFormat>On-screen Show (16:10)</PresentationFormat>
  <Paragraphs>82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304</cp:revision>
  <dcterms:created xsi:type="dcterms:W3CDTF">2015-10-11T06:58:48Z</dcterms:created>
  <dcterms:modified xsi:type="dcterms:W3CDTF">2019-11-05T08:06:05Z</dcterms:modified>
</cp:coreProperties>
</file>