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6" r:id="rId3"/>
    <p:sldId id="317" r:id="rId4"/>
    <p:sldId id="318" r:id="rId5"/>
    <p:sldId id="331" r:id="rId6"/>
    <p:sldId id="332" r:id="rId7"/>
    <p:sldId id="333" r:id="rId8"/>
    <p:sldId id="319" r:id="rId9"/>
    <p:sldId id="325" r:id="rId10"/>
    <p:sldId id="321" r:id="rId11"/>
    <p:sldId id="322" r:id="rId12"/>
    <p:sldId id="323" r:id="rId13"/>
    <p:sldId id="326" r:id="rId14"/>
    <p:sldId id="330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008080"/>
    <a:srgbClr val="127994"/>
    <a:srgbClr val="FFFFFF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01" autoAdjust="0"/>
  </p:normalViewPr>
  <p:slideViewPr>
    <p:cSldViewPr>
      <p:cViewPr varScale="1">
        <p:scale>
          <a:sx n="96" d="100"/>
          <a:sy n="96" d="100"/>
        </p:scale>
        <p:origin x="1878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Font_family_(HTML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ss-tricks.com/snippets/css/using-font-face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Font_family_(HTML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ss-tricks.com/snippets/css/using-font-face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Font_family_(HTML)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ss-tricks.com/snippets/css/using-font-face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Font_family_(HTML)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ss-tricks.com/snippets/css/using-font-face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Monospace – Courier, Courier New, Monaco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9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2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3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6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https://websitesetup.org/web-safe-fonts-html-css/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https://en.m.wikipedia.org/wiki/Font_family_(HTML)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https://css-tricks.com/snippets/css/using-font-face/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https://websitesetup.org/web-safe-fonts-html-css/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https://en.m.wikipedia.org/wiki/Font_family_(HTML)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https://css-tricks.com/snippets/css/using-font-face/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9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https://websitesetup.org/web-safe-fonts-html-css/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https://en.m.wikipedia.org/wiki/Font_family_(HTML)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https://css-tricks.com/snippets/css/using-font-face/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https://websitesetup.org/web-safe-fonts-html-css/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https://en.m.wikipedia.org/wiki/Font_family_(HTML)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https://css-tricks.com/snippets/css/using-font-face/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6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http://shyfonts.com/when-to-use-serif-vs-sans-serif-fonts/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https://www.webdesignerdepot.com/2013/03/serif-vs-sans-the-final-battle/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Sans-serif 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Arial, Geneva, Helvetica, Lucida Sans, Trebuchet</a:t>
            </a:r>
            <a:br>
              <a:rPr lang="en-US" dirty="0"/>
            </a:br>
            <a:r>
              <a:rPr lang="en-US" dirty="0"/>
              <a:t>Serif – Garamond, Georgia, Times, Times New Roman</a:t>
            </a:r>
          </a:p>
          <a:p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https://www.cssfontstack.com/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Helvetica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Tahoma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Verdana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 Sans Serif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https://www.cssfontstack.com/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Times, Times New Roman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Courier, Courier New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Georgia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 Serif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using-font-face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adobe.com/products/type/opentyp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xis-praxis.org/specimens/__DEFAULT__" TargetMode="External"/><Relationship Id="rId5" Type="http://schemas.openxmlformats.org/officeDocument/2006/relationships/hyperlink" Target="https://developers.google.com/web/fundamentals/design-and-ux/typography/variable-fonts/" TargetMode="External"/><Relationship Id="rId4" Type="http://schemas.openxmlformats.org/officeDocument/2006/relationships/hyperlink" Target="https://fonts.goog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Serif &amp; Sans-serif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9E2F8-B6D9-43BF-8487-376B74350F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2" y="1489348"/>
            <a:ext cx="6876256" cy="27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and </a:t>
            </a:r>
            <a:r>
              <a:rPr lang="en-US"/>
              <a:t>monospaced fonts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69059-327F-4FD3-BE4A-95614F1DD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16" y="1489348"/>
            <a:ext cx="4347567" cy="31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font-size</a:t>
            </a:r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724055" y="1364783"/>
            <a:ext cx="769588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 (px)</a:t>
            </a:r>
          </a:p>
          <a:p>
            <a:r>
              <a:rPr lang="bg-BG" sz="1600" dirty="0"/>
              <a:t>Най-лесната за ползване мярка за размер. Като такава обаче тя предоставя по-малко</a:t>
            </a:r>
          </a:p>
          <a:p>
            <a:r>
              <a:rPr lang="bg-BG" sz="1600" dirty="0"/>
              <a:t>възможности и ни ограничава в различни ситуации. </a:t>
            </a:r>
          </a:p>
          <a:p>
            <a:endParaRPr lang="bg-BG" dirty="0"/>
          </a:p>
          <a:p>
            <a:r>
              <a:rPr lang="en-US" dirty="0" err="1"/>
              <a:t>em</a:t>
            </a:r>
            <a:r>
              <a:rPr lang="en-US" dirty="0"/>
              <a:t> </a:t>
            </a:r>
          </a:p>
          <a:p>
            <a:r>
              <a:rPr lang="bg-BG" sz="1600" dirty="0"/>
              <a:t>Тази мярка е равна на </a:t>
            </a:r>
            <a:r>
              <a:rPr lang="en-US" sz="1600" dirty="0"/>
              <a:t>font-size-</a:t>
            </a:r>
            <a:r>
              <a:rPr lang="bg-BG" sz="1600" dirty="0"/>
              <a:t>а на </a:t>
            </a:r>
            <a:r>
              <a:rPr lang="en-US" sz="1600" dirty="0"/>
              <a:t>parent</a:t>
            </a:r>
            <a:r>
              <a:rPr lang="bg-BG" sz="1600" dirty="0"/>
              <a:t> елемента. </a:t>
            </a:r>
            <a:r>
              <a:rPr lang="en-US" sz="1600" dirty="0"/>
              <a:t>A</a:t>
            </a:r>
            <a:r>
              <a:rPr lang="bg-BG" sz="1600" dirty="0"/>
              <a:t>ко парент елемента няма зада-</a:t>
            </a:r>
          </a:p>
          <a:p>
            <a:r>
              <a:rPr lang="bg-BG" sz="1600" dirty="0"/>
              <a:t>ден изрично размер,  </a:t>
            </a:r>
            <a:r>
              <a:rPr lang="en-US" sz="1600" dirty="0"/>
              <a:t>child </a:t>
            </a:r>
            <a:r>
              <a:rPr lang="bg-BG" sz="1600" dirty="0"/>
              <a:t>елемента ще продължи да търси нагоре по </a:t>
            </a:r>
            <a:r>
              <a:rPr lang="en-US" sz="1600" dirty="0"/>
              <a:t>parent</a:t>
            </a:r>
            <a:r>
              <a:rPr lang="bg-BG" sz="1600" dirty="0"/>
              <a:t>-ите,</a:t>
            </a:r>
          </a:p>
          <a:p>
            <a:r>
              <a:rPr lang="bg-BG" sz="1600" dirty="0"/>
              <a:t> докато намери стойност за </a:t>
            </a:r>
            <a:r>
              <a:rPr lang="en-US" sz="1600" dirty="0"/>
              <a:t>font-size</a:t>
            </a:r>
            <a:r>
              <a:rPr lang="bg-BG" sz="1600" dirty="0"/>
              <a:t>, достигайки в кране случай до </a:t>
            </a:r>
            <a:r>
              <a:rPr lang="en-US" sz="1600" dirty="0"/>
              <a:t>root </a:t>
            </a:r>
            <a:r>
              <a:rPr lang="bg-BG" sz="1600" dirty="0"/>
              <a:t>елемент-а</a:t>
            </a:r>
          </a:p>
          <a:p>
            <a:endParaRPr lang="bg-BG" dirty="0"/>
          </a:p>
          <a:p>
            <a:r>
              <a:rPr lang="en-US" dirty="0"/>
              <a:t>rem </a:t>
            </a:r>
          </a:p>
          <a:p>
            <a:r>
              <a:rPr lang="bg-BG" sz="1600" dirty="0"/>
              <a:t>Обвързани са с </a:t>
            </a:r>
            <a:r>
              <a:rPr lang="en-US" sz="1600" dirty="0"/>
              <a:t>root element</a:t>
            </a:r>
            <a:r>
              <a:rPr lang="bg-BG" sz="1600" dirty="0"/>
              <a:t> – </a:t>
            </a:r>
            <a:r>
              <a:rPr lang="en-US" sz="1600" dirty="0"/>
              <a:t>html element-a</a:t>
            </a:r>
            <a:r>
              <a:rPr lang="bg-BG" sz="1600" dirty="0"/>
              <a:t>, а не с директния родител</a:t>
            </a:r>
          </a:p>
        </p:txBody>
      </p:sp>
    </p:spTree>
    <p:extLst>
      <p:ext uri="{BB962C8B-B14F-4D97-AF65-F5344CB8AC3E}">
        <p14:creationId xmlns:p14="http://schemas.microsoft.com/office/powerpoint/2010/main" val="179437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layout properties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layout properties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323528" y="1201316"/>
            <a:ext cx="310758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text-align: left, center, right, justify;</a:t>
            </a:r>
          </a:p>
          <a:p>
            <a:endParaRPr lang="en-US" sz="1600" dirty="0"/>
          </a:p>
          <a:p>
            <a:r>
              <a:rPr lang="en-US" sz="1600" dirty="0"/>
              <a:t>line-height;</a:t>
            </a:r>
          </a:p>
          <a:p>
            <a:endParaRPr lang="en-US" sz="1600" dirty="0"/>
          </a:p>
          <a:p>
            <a:r>
              <a:rPr lang="en-US" sz="1600" dirty="0"/>
              <a:t>letter- and word-spacing;</a:t>
            </a:r>
          </a:p>
          <a:p>
            <a:endParaRPr lang="en-US" sz="1600" dirty="0"/>
          </a:p>
          <a:p>
            <a:r>
              <a:rPr lang="en-US" sz="1600" dirty="0"/>
              <a:t>text-indent;</a:t>
            </a:r>
          </a:p>
          <a:p>
            <a:endParaRPr lang="en-US" sz="1600" dirty="0"/>
          </a:p>
          <a:p>
            <a:r>
              <a:rPr lang="en-US" sz="1600" dirty="0"/>
              <a:t>text-overflow;</a:t>
            </a:r>
          </a:p>
          <a:p>
            <a:endParaRPr lang="en-US" sz="1600" dirty="0"/>
          </a:p>
          <a:p>
            <a:r>
              <a:rPr lang="en-US" sz="1600" dirty="0"/>
              <a:t>white-space;</a:t>
            </a:r>
          </a:p>
          <a:p>
            <a:endParaRPr lang="en-US" sz="1600" dirty="0"/>
          </a:p>
          <a:p>
            <a:r>
              <a:rPr lang="en-US" sz="1600" dirty="0"/>
              <a:t>word-break;</a:t>
            </a:r>
          </a:p>
          <a:p>
            <a:endParaRPr lang="en-US" sz="1600" dirty="0"/>
          </a:p>
          <a:p>
            <a:r>
              <a:rPr lang="en-US" sz="1600" dirty="0"/>
              <a:t>word-wrap;</a:t>
            </a:r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07895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323528" y="1201316"/>
            <a:ext cx="799456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https://fonts.google.com/</a:t>
            </a:r>
            <a:endParaRPr lang="en-US" sz="1600" dirty="0"/>
          </a:p>
          <a:p>
            <a:endParaRPr lang="bg-BG" sz="1600" dirty="0"/>
          </a:p>
          <a:p>
            <a:pPr>
              <a:defRPr/>
            </a:pPr>
            <a:r>
              <a:rPr lang="en-US" sz="1600" dirty="0">
                <a:hlinkClick r:id="rId5"/>
              </a:rPr>
              <a:t>https://developers.google.com/web/fundamentals/design-and-ux/typography/variable-fonts/</a:t>
            </a: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hlinkClick r:id="rId6"/>
              </a:rPr>
              <a:t>https://www.axis-praxis.org/specimens/__DEFAULT__</a:t>
            </a: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hlinkClick r:id="rId7"/>
              </a:rPr>
              <a:t>https://www.adobe.com/products/type/opentype.html</a:t>
            </a: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hlinkClick r:id="rId8"/>
              </a:rPr>
              <a:t>https://css-tricks.com/snippets/css/using-font-face/</a:t>
            </a:r>
            <a:endParaRPr lang="en-US" sz="1600" dirty="0"/>
          </a:p>
          <a:p>
            <a:endParaRPr lang="en-US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44454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HTML, CSS &amp;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728" y="1489348"/>
            <a:ext cx="8795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Текст поставен в </a:t>
            </a:r>
            <a:r>
              <a:rPr lang="en-US" sz="1600" dirty="0"/>
              <a:t>HTML </a:t>
            </a:r>
            <a:r>
              <a:rPr lang="bg-BG" sz="1600" dirty="0"/>
              <a:t>елемент, се позиционира в горния ляв ъгъл на </a:t>
            </a:r>
            <a:r>
              <a:rPr lang="en-US" sz="1600" dirty="0"/>
              <a:t>content box-a. </a:t>
            </a:r>
          </a:p>
          <a:p>
            <a:r>
              <a:rPr lang="en-US" sz="1600" dirty="0"/>
              <a:t>(</a:t>
            </a:r>
            <a:r>
              <a:rPr lang="bg-BG" sz="1600" dirty="0"/>
              <a:t>или десен в случай на </a:t>
            </a:r>
            <a:r>
              <a:rPr lang="en-US" sz="1600" dirty="0"/>
              <a:t>RTL </a:t>
            </a:r>
            <a:r>
              <a:rPr lang="bg-BG" sz="1600" dirty="0"/>
              <a:t>режим на писане</a:t>
            </a:r>
            <a:r>
              <a:rPr lang="en-US" sz="1600" dirty="0"/>
              <a:t>)</a:t>
            </a:r>
            <a:r>
              <a:rPr lang="bg-BG" sz="1600" dirty="0"/>
              <a:t>. </a:t>
            </a:r>
            <a:endParaRPr lang="en-US" sz="1600" dirty="0"/>
          </a:p>
          <a:p>
            <a:endParaRPr lang="en-US" sz="1600" dirty="0"/>
          </a:p>
          <a:p>
            <a:r>
              <a:rPr lang="bg-BG" sz="1600" dirty="0"/>
              <a:t>Текстовото съдържание се държи като серии от </a:t>
            </a:r>
            <a:r>
              <a:rPr lang="en-US" sz="1600" dirty="0"/>
              <a:t>inline </a:t>
            </a:r>
            <a:r>
              <a:rPr lang="en-US" sz="1600" dirty="0" err="1"/>
              <a:t>позиционирани</a:t>
            </a:r>
            <a:r>
              <a:rPr lang="en-US" sz="1600" dirty="0"/>
              <a:t> </a:t>
            </a:r>
            <a:r>
              <a:rPr lang="en-US" sz="1600" dirty="0" err="1"/>
              <a:t>елементи</a:t>
            </a:r>
            <a:r>
              <a:rPr lang="en-US" sz="1600" dirty="0"/>
              <a:t> – </a:t>
            </a:r>
            <a:r>
              <a:rPr lang="en-US" sz="1600" dirty="0" err="1"/>
              <a:t>започва</a:t>
            </a:r>
            <a:r>
              <a:rPr lang="en-US" sz="1600" dirty="0"/>
              <a:t> </a:t>
            </a:r>
            <a:r>
              <a:rPr lang="bg-BG" sz="1600" dirty="0"/>
              <a:t>от </a:t>
            </a:r>
            <a:endParaRPr lang="en-US" sz="1600" dirty="0"/>
          </a:p>
          <a:p>
            <a:r>
              <a:rPr lang="bg-BG" sz="1600" dirty="0"/>
              <a:t>началото на реда, запълва свободното пространство и продължава на следващ ред, до момента </a:t>
            </a:r>
            <a:endParaRPr lang="en-US" sz="1600" dirty="0"/>
          </a:p>
          <a:p>
            <a:r>
              <a:rPr lang="bg-BG" sz="1600" dirty="0"/>
              <a:t>в който целият тект е позициониран в </a:t>
            </a:r>
            <a:r>
              <a:rPr lang="en-US" sz="1600" dirty="0"/>
              <a:t>content box-a.</a:t>
            </a:r>
            <a:endParaRPr lang="bg-BG" sz="1600" dirty="0"/>
          </a:p>
          <a:p>
            <a:endParaRPr lang="en-US" sz="1600" dirty="0"/>
          </a:p>
          <a:p>
            <a:r>
              <a:rPr lang="bg-BG" sz="1600" dirty="0"/>
              <a:t>При необходимост може да се предизвика умишлено прекъсване на текстовото съдържание </a:t>
            </a:r>
            <a:endParaRPr lang="en-US" sz="1600" dirty="0"/>
          </a:p>
          <a:p>
            <a:r>
              <a:rPr lang="bg-BG" sz="1600" dirty="0"/>
              <a:t>чрез ползване на </a:t>
            </a:r>
            <a:r>
              <a:rPr lang="en-US" sz="1600" dirty="0"/>
              <a:t>tag 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endParaRPr lang="bg-BG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72165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properties related to text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293728" y="1489348"/>
            <a:ext cx="870308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/>
              <a:t>I.     Font styles - </a:t>
            </a:r>
            <a:r>
              <a:rPr lang="bg-BG" sz="1600" dirty="0"/>
              <a:t>засягат конкретно шрифта -  тип</a:t>
            </a:r>
            <a:r>
              <a:rPr lang="en-US" sz="1600" dirty="0"/>
              <a:t>(font-family)</a:t>
            </a:r>
            <a:r>
              <a:rPr lang="bg-BG" sz="1600" dirty="0"/>
              <a:t>, размер</a:t>
            </a:r>
            <a:r>
              <a:rPr lang="en-US" sz="1600" dirty="0"/>
              <a:t>(font-size)</a:t>
            </a:r>
            <a:r>
              <a:rPr lang="bg-BG" sz="1600" dirty="0"/>
              <a:t>, тежест на шрифта </a:t>
            </a:r>
          </a:p>
          <a:p>
            <a:pPr lvl="0"/>
            <a:r>
              <a:rPr lang="en-US" sz="1600" dirty="0"/>
              <a:t>(font-weight)</a:t>
            </a:r>
            <a:r>
              <a:rPr lang="bg-BG" sz="1600" dirty="0"/>
              <a:t>, цвят </a:t>
            </a:r>
            <a:r>
              <a:rPr lang="en-US" sz="1600" dirty="0"/>
              <a:t>(color)</a:t>
            </a:r>
            <a:r>
              <a:rPr lang="bg-BG" sz="1600" dirty="0"/>
              <a:t>;</a:t>
            </a:r>
          </a:p>
          <a:p>
            <a:pPr lvl="0"/>
            <a:endParaRPr lang="bg-BG" sz="1600" dirty="0"/>
          </a:p>
          <a:p>
            <a:pPr lvl="0"/>
            <a:r>
              <a:rPr lang="en-US" sz="1600" dirty="0"/>
              <a:t>II.    Text layout styles: </a:t>
            </a:r>
            <a:r>
              <a:rPr lang="bg-BG" sz="1600" dirty="0"/>
              <a:t>отнасят се за пропъртита които оказват влияние върху цялостното </a:t>
            </a:r>
            <a:endParaRPr lang="en-US" sz="1600" dirty="0"/>
          </a:p>
          <a:p>
            <a:pPr lvl="0"/>
            <a:r>
              <a:rPr lang="bg-BG" sz="1600" dirty="0"/>
              <a:t>позициониране и визия на шрифта – отстояние между буквите</a:t>
            </a:r>
            <a:r>
              <a:rPr lang="en-US" sz="1600" dirty="0"/>
              <a:t>(letter-spacing)</a:t>
            </a:r>
            <a:r>
              <a:rPr lang="bg-BG" sz="1600" dirty="0"/>
              <a:t>, </a:t>
            </a:r>
            <a:endParaRPr lang="en-US" sz="1600" dirty="0"/>
          </a:p>
          <a:p>
            <a:pPr lvl="0"/>
            <a:r>
              <a:rPr lang="bg-BG" sz="1600" dirty="0"/>
              <a:t>височина на линията</a:t>
            </a:r>
            <a:r>
              <a:rPr lang="en-US" sz="1600" dirty="0"/>
              <a:t>(line-height);</a:t>
            </a:r>
          </a:p>
          <a:p>
            <a:pPr lvl="0"/>
            <a:endParaRPr lang="en-US" sz="1600" dirty="0"/>
          </a:p>
          <a:p>
            <a:r>
              <a:rPr lang="en-US" sz="1600" dirty="0"/>
              <a:t>NB! </a:t>
            </a:r>
            <a:r>
              <a:rPr lang="en-US" sz="1600" dirty="0" err="1"/>
              <a:t>Намиращите</a:t>
            </a:r>
            <a:r>
              <a:rPr lang="en-US" sz="1600" dirty="0"/>
              <a:t> </a:t>
            </a:r>
            <a:r>
              <a:rPr lang="en-US" sz="1600" dirty="0" err="1"/>
              <a:t>се</a:t>
            </a:r>
            <a:r>
              <a:rPr lang="en-US" sz="1600" dirty="0"/>
              <a:t> в </a:t>
            </a:r>
            <a:r>
              <a:rPr lang="en-US" sz="1600" dirty="0" err="1"/>
              <a:t>един</a:t>
            </a:r>
            <a:r>
              <a:rPr lang="en-US" sz="1600" dirty="0"/>
              <a:t> и </a:t>
            </a:r>
            <a:r>
              <a:rPr lang="en-US" sz="1600" dirty="0" err="1"/>
              <a:t>същ</a:t>
            </a:r>
            <a:r>
              <a:rPr lang="en-US" sz="1600" dirty="0"/>
              <a:t> </a:t>
            </a:r>
            <a:r>
              <a:rPr lang="en-US" sz="1600" dirty="0" err="1"/>
              <a:t>елемент</a:t>
            </a:r>
            <a:r>
              <a:rPr lang="en-US" sz="1600" dirty="0"/>
              <a:t>, </a:t>
            </a:r>
            <a:r>
              <a:rPr lang="en-US" sz="1600" dirty="0" err="1"/>
              <a:t>тексто</a:t>
            </a:r>
            <a:r>
              <a:rPr lang="bg-BG" sz="1600" dirty="0"/>
              <a:t>ве</a:t>
            </a:r>
            <a:r>
              <a:rPr lang="en-US" sz="1600" dirty="0"/>
              <a:t> </a:t>
            </a:r>
            <a:r>
              <a:rPr lang="en-US" sz="1600" dirty="0" err="1"/>
              <a:t>ще</a:t>
            </a:r>
            <a:r>
              <a:rPr lang="en-US" sz="1600" dirty="0"/>
              <a:t> </a:t>
            </a:r>
            <a:r>
              <a:rPr lang="en-US" sz="1600" dirty="0" err="1"/>
              <a:t>бъдат</a:t>
            </a:r>
            <a:r>
              <a:rPr lang="en-US" sz="1600" dirty="0"/>
              <a:t> </a:t>
            </a:r>
            <a:r>
              <a:rPr lang="en-US" sz="1600" dirty="0" err="1"/>
              <a:t>разглеждани</a:t>
            </a:r>
            <a:r>
              <a:rPr lang="en-US" sz="1600" dirty="0"/>
              <a:t> и </a:t>
            </a:r>
            <a:r>
              <a:rPr lang="en-US" sz="1600" dirty="0" err="1"/>
              <a:t>манипулирани</a:t>
            </a:r>
            <a:r>
              <a:rPr lang="en-US" sz="1600" dirty="0"/>
              <a:t> , </a:t>
            </a:r>
          </a:p>
          <a:p>
            <a:r>
              <a:rPr lang="en-US" sz="1600" dirty="0" err="1"/>
              <a:t>като</a:t>
            </a:r>
            <a:r>
              <a:rPr lang="en-US" sz="1600" dirty="0"/>
              <a:t> </a:t>
            </a:r>
            <a:r>
              <a:rPr lang="en-US" sz="1600" dirty="0" err="1"/>
              <a:t>едно</a:t>
            </a:r>
            <a:r>
              <a:rPr lang="en-US" sz="1600" dirty="0"/>
              <a:t> </a:t>
            </a:r>
            <a:r>
              <a:rPr lang="en-US" sz="1600" dirty="0" err="1"/>
              <a:t>общо</a:t>
            </a:r>
            <a:r>
              <a:rPr lang="en-US" sz="1600" dirty="0"/>
              <a:t> </a:t>
            </a:r>
            <a:r>
              <a:rPr lang="en-US" sz="1600" dirty="0" err="1"/>
              <a:t>цяло</a:t>
            </a:r>
            <a:r>
              <a:rPr lang="en-US" sz="1600" dirty="0"/>
              <a:t> (</a:t>
            </a:r>
            <a:r>
              <a:rPr lang="bg-BG" sz="1600" dirty="0"/>
              <a:t>вашите промени ще бъдат приложени върху целия текст</a:t>
            </a:r>
            <a:r>
              <a:rPr lang="en-US" sz="1600" dirty="0"/>
              <a:t>)</a:t>
            </a:r>
            <a:r>
              <a:rPr lang="bg-BG" sz="1600" dirty="0"/>
              <a:t>. Части на текста </a:t>
            </a:r>
          </a:p>
          <a:p>
            <a:r>
              <a:rPr lang="bg-BG" sz="1600" dirty="0"/>
              <a:t>могат да бъдат отделени и стилизирани ако бъдат поставени в други </a:t>
            </a:r>
            <a:r>
              <a:rPr lang="en-US" sz="1600" dirty="0"/>
              <a:t>HTML </a:t>
            </a:r>
            <a:r>
              <a:rPr lang="bg-BG" sz="1600" dirty="0"/>
              <a:t>елементи </a:t>
            </a:r>
            <a:r>
              <a:rPr lang="en-US" sz="1600" dirty="0"/>
              <a:t>span, strong</a:t>
            </a:r>
          </a:p>
          <a:p>
            <a:r>
              <a:rPr lang="bg-BG" sz="1600" dirty="0"/>
              <a:t>и т.н.</a:t>
            </a:r>
          </a:p>
          <a:p>
            <a:pPr lvl="0"/>
            <a:endParaRPr lang="bg-BG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910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@font-face and font-family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1489348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@font-face rule </a:t>
            </a:r>
            <a:r>
              <a:rPr lang="bg-BG" sz="1600" dirty="0"/>
              <a:t>– </a:t>
            </a:r>
            <a:r>
              <a:rPr lang="en-US" sz="1600" dirty="0"/>
              <a:t>CSS </a:t>
            </a:r>
            <a:r>
              <a:rPr lang="bg-BG" sz="1600" dirty="0"/>
              <a:t>правило, което позволява да свалим конкретен шрифт и да го представим на </a:t>
            </a:r>
            <a:r>
              <a:rPr lang="en-US" sz="1600" dirty="0"/>
              <a:t>web </a:t>
            </a:r>
            <a:r>
              <a:rPr lang="bg-BG" sz="1600" dirty="0"/>
              <a:t>страница, </a:t>
            </a:r>
            <a:r>
              <a:rPr lang="en-US" sz="1600" dirty="0"/>
              <a:t>a</a:t>
            </a:r>
            <a:r>
              <a:rPr lang="bg-BG" sz="1600" dirty="0"/>
              <a:t>ко потребителя няма този шрифт.</a:t>
            </a:r>
          </a:p>
          <a:p>
            <a:pPr lvl="0"/>
            <a:endParaRPr lang="bg-BG" sz="1600" dirty="0"/>
          </a:p>
          <a:p>
            <a:pPr lvl="0"/>
            <a:r>
              <a:rPr lang="bg-BG" sz="1600" dirty="0"/>
              <a:t>Използването на @</a:t>
            </a:r>
            <a:r>
              <a:rPr lang="en-US" sz="1600" dirty="0"/>
              <a:t>font-face </a:t>
            </a:r>
            <a:r>
              <a:rPr lang="bg-BG" sz="1600" dirty="0"/>
              <a:t>ни позволява да приложим шрифт по наше усмотрение, който е извън групата на т.нар. </a:t>
            </a:r>
            <a:r>
              <a:rPr lang="en-US" sz="1600" dirty="0"/>
              <a:t>Web Safe Fonts.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Web safe fonts – </a:t>
            </a:r>
            <a:r>
              <a:rPr lang="bg-BG" sz="1600" dirty="0"/>
              <a:t>достъпни са до голям набор от операционни системи</a:t>
            </a:r>
            <a:r>
              <a:rPr lang="en-US" sz="1600" dirty="0"/>
              <a:t>, </a:t>
            </a:r>
            <a:r>
              <a:rPr lang="bg-BG" sz="1600" dirty="0"/>
              <a:t>инсталирани са </a:t>
            </a:r>
          </a:p>
          <a:p>
            <a:pPr lvl="0"/>
            <a:r>
              <a:rPr lang="bg-BG" sz="1600" dirty="0"/>
              <a:t>предварително и служат като </a:t>
            </a:r>
            <a:r>
              <a:rPr lang="en-US" sz="1600" i="1" dirty="0"/>
              <a:t>fallback*</a:t>
            </a:r>
            <a:r>
              <a:rPr lang="bg-BG" sz="1600" i="1" dirty="0"/>
              <a:t>.</a:t>
            </a:r>
          </a:p>
          <a:p>
            <a:pPr lvl="0"/>
            <a:endParaRPr lang="bg-BG" sz="1600" i="1" dirty="0"/>
          </a:p>
          <a:p>
            <a:pPr lvl="0"/>
            <a:r>
              <a:rPr lang="en-US" sz="1600" i="1" dirty="0"/>
              <a:t>Arial, Helvetica, Times New Roman, Courier, Courier New,</a:t>
            </a:r>
            <a:r>
              <a:rPr lang="bg-BG" sz="1600" i="1" dirty="0"/>
              <a:t> </a:t>
            </a:r>
            <a:r>
              <a:rPr lang="en-US" sz="1600" i="1" dirty="0"/>
              <a:t>Verdana, Georgia…</a:t>
            </a:r>
          </a:p>
          <a:p>
            <a:pPr lvl="0"/>
            <a:endParaRPr lang="en-US" sz="1600" i="1" dirty="0"/>
          </a:p>
          <a:p>
            <a:pPr lvl="0"/>
            <a:r>
              <a:rPr lang="en-US" sz="1600" dirty="0"/>
              <a:t>font-family – CSS property</a:t>
            </a:r>
            <a:r>
              <a:rPr lang="bg-BG" sz="1600" dirty="0"/>
              <a:t> което дефинира шрифта на даден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181135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@font-face and font-family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1489348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71C021-C7B6-49C8-BFB7-D7D2364BC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06" y="1489348"/>
            <a:ext cx="6227787" cy="333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7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@import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1489348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09A50-8DBF-4D9D-A550-00F20210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276" y="1658625"/>
            <a:ext cx="52673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2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&lt;link&gt;</a:t>
            </a:r>
            <a:r>
              <a:rPr lang="en-US" dirty="0" err="1"/>
              <a:t>ing</a:t>
            </a:r>
            <a:r>
              <a:rPr lang="en-US" dirty="0"/>
              <a:t> a stylesheet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1489348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FC7417-00F6-405F-B97B-0AC84FCA5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2185987"/>
            <a:ext cx="76581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9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Serif &amp; Sans-serif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72468-919C-4184-B207-7B8877AA2381}"/>
              </a:ext>
            </a:extLst>
          </p:cNvPr>
          <p:cNvSpPr txBox="1"/>
          <p:nvPr/>
        </p:nvSpPr>
        <p:spPr>
          <a:xfrm>
            <a:off x="323528" y="1417340"/>
            <a:ext cx="87471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Малките детайли завършващи буквите са известни като </a:t>
            </a:r>
            <a:r>
              <a:rPr lang="en-US" dirty="0"/>
              <a:t>“serifs”.</a:t>
            </a:r>
          </a:p>
          <a:p>
            <a:endParaRPr lang="en-US" dirty="0"/>
          </a:p>
          <a:p>
            <a:r>
              <a:rPr lang="bg-BG" dirty="0"/>
              <a:t>Кога и защо да използваме </a:t>
            </a:r>
            <a:r>
              <a:rPr lang="en-US" dirty="0"/>
              <a:t>serif/sans serif </a:t>
            </a:r>
            <a:r>
              <a:rPr lang="bg-BG" dirty="0"/>
              <a:t>шрифтове?</a:t>
            </a:r>
            <a:endParaRPr lang="en-US" dirty="0"/>
          </a:p>
          <a:p>
            <a:endParaRPr lang="en-US" dirty="0"/>
          </a:p>
          <a:p>
            <a:r>
              <a:rPr lang="bg-BG" i="1" dirty="0"/>
              <a:t>Най-добрият избор на шрифтове е този, който не се забелязва от потребителя : )</a:t>
            </a:r>
          </a:p>
          <a:p>
            <a:endParaRPr lang="bg-BG" i="1" dirty="0"/>
          </a:p>
          <a:p>
            <a:r>
              <a:rPr lang="bg-BG" dirty="0"/>
              <a:t>Серифните букви заради детайлите си са по-различими и лесни за разпознаване. </a:t>
            </a:r>
          </a:p>
          <a:p>
            <a:r>
              <a:rPr lang="bg-BG" dirty="0"/>
              <a:t>Използват се най-често в лога и хедъри. В големи блокове от текст обаче те действат</a:t>
            </a:r>
          </a:p>
          <a:p>
            <a:r>
              <a:rPr lang="bg-BG" dirty="0"/>
              <a:t>заблуждаващо за нашия мозък и четенето е по-трудно.</a:t>
            </a:r>
          </a:p>
          <a:p>
            <a:endParaRPr lang="bg-BG" dirty="0"/>
          </a:p>
          <a:p>
            <a:r>
              <a:rPr lang="bg-BG" dirty="0"/>
              <a:t>Шрифтовете без серифи са подходящи за </a:t>
            </a:r>
            <a:r>
              <a:rPr lang="en-US" dirty="0"/>
              <a:t>web </a:t>
            </a:r>
            <a:r>
              <a:rPr lang="bg-BG" dirty="0"/>
              <a:t>и по специално за големи блокове от </a:t>
            </a:r>
          </a:p>
          <a:p>
            <a:r>
              <a:rPr lang="bg-BG" dirty="0"/>
              <a:t>ситен текст.</a:t>
            </a:r>
          </a:p>
        </p:txBody>
      </p:sp>
    </p:spTree>
    <p:extLst>
      <p:ext uri="{BB962C8B-B14F-4D97-AF65-F5344CB8AC3E}">
        <p14:creationId xmlns:p14="http://schemas.microsoft.com/office/powerpoint/2010/main" val="411319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Serif &amp; Sans-serif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62685-A834-4C9F-88F3-E6560946C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58811"/>
            <a:ext cx="7812360" cy="31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2292</TotalTime>
  <Words>957</Words>
  <Application>Microsoft Office PowerPoint</Application>
  <PresentationFormat>On-screen Show (16:10)</PresentationFormat>
  <Paragraphs>181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356</cp:revision>
  <dcterms:created xsi:type="dcterms:W3CDTF">2015-10-11T06:58:48Z</dcterms:created>
  <dcterms:modified xsi:type="dcterms:W3CDTF">2019-10-28T13:59:26Z</dcterms:modified>
</cp:coreProperties>
</file>