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4"/>
  </p:notesMasterIdLst>
  <p:handoutMasterIdLst>
    <p:handoutMasterId r:id="rId55"/>
  </p:handoutMasterIdLst>
  <p:sldIdLst>
    <p:sldId id="507" r:id="rId2"/>
    <p:sldId id="508" r:id="rId3"/>
    <p:sldId id="509" r:id="rId4"/>
    <p:sldId id="516" r:id="rId5"/>
    <p:sldId id="517" r:id="rId6"/>
    <p:sldId id="570" r:id="rId7"/>
    <p:sldId id="571" r:id="rId8"/>
    <p:sldId id="600" r:id="rId9"/>
    <p:sldId id="510" r:id="rId10"/>
    <p:sldId id="511" r:id="rId11"/>
    <p:sldId id="598" r:id="rId12"/>
    <p:sldId id="581" r:id="rId13"/>
    <p:sldId id="597" r:id="rId14"/>
    <p:sldId id="580" r:id="rId15"/>
    <p:sldId id="607" r:id="rId16"/>
    <p:sldId id="608" r:id="rId17"/>
    <p:sldId id="522" r:id="rId18"/>
    <p:sldId id="519" r:id="rId19"/>
    <p:sldId id="599" r:id="rId20"/>
    <p:sldId id="613" r:id="rId21"/>
    <p:sldId id="614" r:id="rId22"/>
    <p:sldId id="615" r:id="rId23"/>
    <p:sldId id="616" r:id="rId24"/>
    <p:sldId id="567" r:id="rId25"/>
    <p:sldId id="601" r:id="rId26"/>
    <p:sldId id="568" r:id="rId27"/>
    <p:sldId id="565" r:id="rId28"/>
    <p:sldId id="569" r:id="rId29"/>
    <p:sldId id="566" r:id="rId30"/>
    <p:sldId id="609" r:id="rId31"/>
    <p:sldId id="579" r:id="rId32"/>
    <p:sldId id="590" r:id="rId33"/>
    <p:sldId id="604" r:id="rId34"/>
    <p:sldId id="592" r:id="rId35"/>
    <p:sldId id="593" r:id="rId36"/>
    <p:sldId id="612" r:id="rId37"/>
    <p:sldId id="610" r:id="rId38"/>
    <p:sldId id="611" r:id="rId39"/>
    <p:sldId id="594" r:id="rId40"/>
    <p:sldId id="617" r:id="rId41"/>
    <p:sldId id="606" r:id="rId42"/>
    <p:sldId id="602" r:id="rId43"/>
    <p:sldId id="583" r:id="rId44"/>
    <p:sldId id="586" r:id="rId45"/>
    <p:sldId id="587" r:id="rId46"/>
    <p:sldId id="588" r:id="rId47"/>
    <p:sldId id="589" r:id="rId48"/>
    <p:sldId id="578" r:id="rId49"/>
    <p:sldId id="401" r:id="rId50"/>
    <p:sldId id="575" r:id="rId51"/>
    <p:sldId id="493" r:id="rId52"/>
    <p:sldId id="4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9A4788-6958-4C72-805D-7ADE51ED4262}">
          <p14:sldIdLst>
            <p14:sldId id="507"/>
            <p14:sldId id="508"/>
            <p14:sldId id="509"/>
          </p14:sldIdLst>
        </p14:section>
        <p14:section name="QA Introduction" id="{78196172-882D-4F58-A0FD-A6B1E5F3243F}">
          <p14:sldIdLst>
            <p14:sldId id="516"/>
            <p14:sldId id="517"/>
          </p14:sldIdLst>
        </p14:section>
        <p14:section name="QA Role and Responsibilities" id="{009BC259-6DA0-4258-B911-C8FB3831991A}">
          <p14:sldIdLst>
            <p14:sldId id="570"/>
            <p14:sldId id="571"/>
            <p14:sldId id="600"/>
          </p14:sldIdLst>
        </p14:section>
        <p14:section name="Bugs and Bug Trackers" id="{24B4AF2C-D4A7-4969-80DF-B3F022E33373}">
          <p14:sldIdLst>
            <p14:sldId id="510"/>
            <p14:sldId id="511"/>
            <p14:sldId id="598"/>
            <p14:sldId id="581"/>
            <p14:sldId id="597"/>
            <p14:sldId id="580"/>
            <p14:sldId id="607"/>
            <p14:sldId id="608"/>
          </p14:sldIdLst>
        </p14:section>
        <p14:section name="Software Testing" id="{C7EC6758-1B2A-40F1-9271-09C2F4612B80}">
          <p14:sldIdLst>
            <p14:sldId id="522"/>
            <p14:sldId id="519"/>
            <p14:sldId id="599"/>
            <p14:sldId id="613"/>
            <p14:sldId id="614"/>
            <p14:sldId id="615"/>
            <p14:sldId id="616"/>
            <p14:sldId id="567"/>
            <p14:sldId id="601"/>
            <p14:sldId id="568"/>
            <p14:sldId id="565"/>
            <p14:sldId id="569"/>
            <p14:sldId id="566"/>
            <p14:sldId id="609"/>
          </p14:sldIdLst>
        </p14:section>
        <p14:section name="Test Automation" id="{0672694D-43CB-4650-9D71-ACC181F401E5}">
          <p14:sldIdLst>
            <p14:sldId id="579"/>
            <p14:sldId id="590"/>
            <p14:sldId id="604"/>
            <p14:sldId id="592"/>
            <p14:sldId id="593"/>
            <p14:sldId id="612"/>
            <p14:sldId id="610"/>
            <p14:sldId id="611"/>
            <p14:sldId id="594"/>
            <p14:sldId id="617"/>
            <p14:sldId id="606"/>
            <p14:sldId id="602"/>
            <p14:sldId id="583"/>
          </p14:sldIdLst>
        </p14:section>
        <p14:section name="CI-CD Pipeline" id="{015C701E-0D9C-499F-B26A-0A958693D109}">
          <p14:sldIdLst>
            <p14:sldId id="586"/>
            <p14:sldId id="587"/>
            <p14:sldId id="588"/>
            <p14:sldId id="589"/>
          </p14:sldIdLst>
        </p14:section>
        <p14:section name="Conclusion" id="{61442DED-5213-4170-A052-CDABA3C5AFDB}">
          <p14:sldIdLst>
            <p14:sldId id="578"/>
            <p14:sldId id="401"/>
            <p14:sldId id="575"/>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52678" autoAdjust="0"/>
  </p:normalViewPr>
  <p:slideViewPr>
    <p:cSldViewPr showGuides="1">
      <p:cViewPr>
        <p:scale>
          <a:sx n="40" d="100"/>
          <a:sy n="40" d="100"/>
        </p:scale>
        <p:origin x="1973" y="67"/>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2184"/>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3.9.2020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03-Sep-20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uides.github.com/introduction/flow/"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python.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182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063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42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a:sym typeface="Wingdings" panose="05000000000000000000" pitchFamily="2" charset="2"/>
              </a:rPr>
              <a:t>status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5693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85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337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a:t>
            </a:r>
            <a:endParaRPr lang="bg-BG" sz="1200" b="0" dirty="0"/>
          </a:p>
          <a:p>
            <a:pPr marL="171450" indent="-171450">
              <a:buFont typeface="Arial" panose="020B0604020202020204" pitchFamily="34" charset="0"/>
              <a:buChar char="•"/>
            </a:pPr>
            <a:r>
              <a:rPr lang="en-US" sz="1200" b="0" dirty="0"/>
              <a:t>used by most developers in GitHub</a:t>
            </a:r>
            <a:r>
              <a:rPr lang="bg-BG" sz="1200" b="0" dirty="0"/>
              <a:t>.</a:t>
            </a:r>
            <a:endParaRPr lang="en-US" sz="1200" b="0" dirty="0"/>
          </a:p>
          <a:p>
            <a:pPr marL="0" indent="0">
              <a:buFont typeface="Arial" panose="020B0604020202020204" pitchFamily="34" charset="0"/>
              <a:buNone/>
            </a:pPr>
            <a:r>
              <a:rPr lang="en-US" dirty="0"/>
              <a:t>The process starts when 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 also known as "</a:t>
            </a:r>
            <a:r>
              <a:rPr lang="en-US" b="1" dirty="0"/>
              <a:t>GitHub Flow</a:t>
            </a:r>
            <a:r>
              <a:rPr lang="en-US" dirty="0"/>
              <a:t>",</a:t>
            </a:r>
          </a:p>
          <a:p>
            <a:pPr marL="171450" indent="-171450">
              <a:buFont typeface="Arial" panose="020B0604020202020204" pitchFamily="34" charset="0"/>
              <a:buChar char="•"/>
            </a:pPr>
            <a:r>
              <a:rPr lang="en-US" dirty="0"/>
              <a:t>and it is highly recommended by GitHub.</a:t>
            </a:r>
          </a:p>
          <a:p>
            <a:pPr marL="0" indent="0">
              <a:buFont typeface="Arial" panose="020B0604020202020204" pitchFamily="34" charset="0"/>
              <a:buNone/>
            </a:pPr>
            <a:r>
              <a:rPr lang="en-US" dirty="0"/>
              <a:t>You can learn more about the </a:t>
            </a:r>
            <a:r>
              <a:rPr lang="en-US" b="1" dirty="0"/>
              <a:t>GitHub flow </a:t>
            </a:r>
            <a:r>
              <a:rPr lang="en-US" dirty="0"/>
              <a:t>at </a:t>
            </a:r>
            <a:r>
              <a:rPr lang="en-US" dirty="0">
                <a:hlinkClick r:id="rId3"/>
              </a:rPr>
              <a:t>https://guides.github.com/introduction/flow/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36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41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870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8425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unit test </a:t>
            </a:r>
            <a:r>
              <a:rPr lang="en-US" dirty="0"/>
              <a:t>is a piece of code, written by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tests a certain </a:t>
            </a:r>
            <a:r>
              <a:rPr lang="en-US" b="1" dirty="0"/>
              <a:t>use case </a:t>
            </a:r>
            <a:r>
              <a:rPr lang="en-US" dirty="0"/>
              <a:t>of certain software component.</a:t>
            </a:r>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which should be </a:t>
            </a:r>
            <a:r>
              <a:rPr lang="en-US" b="1" dirty="0"/>
              <a:t>isolated</a:t>
            </a:r>
            <a:r>
              <a:rPr lang="en-US" dirty="0"/>
              <a:t> from its dependencies.</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isolated unit </a:t>
            </a:r>
            <a:r>
              <a:rPr lang="en-US" dirty="0"/>
              <a:t>with simulation of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10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9297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Unit tests</a:t>
            </a:r>
            <a:r>
              <a:rPr lang="en-US" dirty="0"/>
              <a:t> are pieces of code, functions or scripts, which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a:t>
            </a:r>
            <a:r>
              <a:rPr lang="en-US" b="1" dirty="0"/>
              <a:t>example</a:t>
            </a:r>
            <a:r>
              <a:rPr lang="en-US" dirty="0"/>
              <a:t>, a set of unit tests can demonstrate that</a:t>
            </a:r>
            <a:endParaRPr lang="bg-BG" dirty="0"/>
          </a:p>
          <a:p>
            <a:pPr marL="171450" lvl="0" indent="-171450">
              <a:buFont typeface="Arial" panose="020B0604020202020204" pitchFamily="34" charset="0"/>
              <a:buChar char="•"/>
            </a:pPr>
            <a:r>
              <a:rPr lang="en-US" dirty="0"/>
              <a:t>the function for </a:t>
            </a:r>
            <a:r>
              <a:rPr lang="en-US" b="1" dirty="0"/>
              <a:t>registering a new user</a:t>
            </a:r>
            <a:r>
              <a:rPr lang="bg-BG" b="0" dirty="0"/>
              <a:t> </a:t>
            </a:r>
            <a:r>
              <a:rPr lang="en-US" b="0" dirty="0"/>
              <a:t>checks for duplicated username and invalid password</a:t>
            </a:r>
            <a:endParaRPr lang="en-US" b="1" dirty="0"/>
          </a:p>
          <a:p>
            <a:pPr marL="171450" lvl="0" indent="-171450">
              <a:buFont typeface="Arial" panose="020B0604020202020204" pitchFamily="34" charset="0"/>
              <a:buChar char="•"/>
            </a:pPr>
            <a:r>
              <a:rPr lang="en-US" dirty="0"/>
              <a:t>and when the input data is correct, it stores the new user in the user repository.</a:t>
            </a:r>
          </a:p>
          <a:p>
            <a:pPr marL="171450" lvl="0" indent="-171450">
              <a:buFont typeface="Arial" panose="020B0604020202020204" pitchFamily="34" charset="0"/>
              <a:buChar char="•"/>
            </a:pPr>
            <a:r>
              <a:rPr lang="en-US" dirty="0"/>
              <a:t>In this case, the unit tests </a:t>
            </a:r>
            <a:r>
              <a:rPr lang="en-US" b="1" dirty="0"/>
              <a:t>will not use a real database </a:t>
            </a:r>
            <a:r>
              <a:rPr lang="en-US" dirty="0"/>
              <a:t>(which is an external component).</a:t>
            </a:r>
          </a:p>
          <a:p>
            <a:pPr marL="171450" lvl="0" indent="-171450">
              <a:buFont typeface="Arial" panose="020B0604020202020204" pitchFamily="34" charset="0"/>
              <a:buChar char="•"/>
            </a:pPr>
            <a:r>
              <a:rPr lang="en-US" dirty="0"/>
              <a:t>Instead they will use a </a:t>
            </a:r>
            <a:r>
              <a:rPr lang="en-US" b="1" dirty="0"/>
              <a:t>fake implementation</a:t>
            </a:r>
            <a:r>
              <a:rPr lang="en-US" b="0" dirty="0"/>
              <a:t> </a:t>
            </a:r>
            <a:r>
              <a:rPr lang="en-US" dirty="0"/>
              <a:t>of the database access functions </a:t>
            </a:r>
            <a:r>
              <a:rPr lang="en-US" b="0" dirty="0"/>
              <a:t>(called "</a:t>
            </a:r>
            <a:r>
              <a:rPr lang="en-US" b="1" dirty="0"/>
              <a:t>mocked database"</a:t>
            </a:r>
            <a:r>
              <a:rPr lang="en-US" b="0" dirty="0"/>
              <a:t>).</a:t>
            </a:r>
            <a:endParaRPr lang="en-US" dirty="0"/>
          </a:p>
          <a:p>
            <a:pPr marL="171450" lvl="0" indent="-171450">
              <a:buFont typeface="Arial" panose="020B0604020202020204" pitchFamily="34" charset="0"/>
              <a:buChar char="•"/>
            </a:pPr>
            <a:r>
              <a:rPr lang="en-US" dirty="0"/>
              <a:t>The fake database user repository (representing the database table holding the users)</a:t>
            </a:r>
          </a:p>
          <a:p>
            <a:pPr marL="171450" lvl="0" indent="-171450">
              <a:buFont typeface="Arial" panose="020B0604020202020204" pitchFamily="34" charset="0"/>
              <a:buChar char="•"/>
            </a:pPr>
            <a:r>
              <a:rPr lang="en-US" dirty="0"/>
              <a:t>will use a hard-coded array of users instead of real database server.</a:t>
            </a:r>
          </a:p>
          <a:p>
            <a:pPr marL="0" lvl="0" indent="0">
              <a:buFont typeface="Arial" panose="020B0604020202020204" pitchFamily="34" charset="0"/>
              <a:buNone/>
            </a:pPr>
            <a:r>
              <a:rPr lang="en-US" dirty="0"/>
              <a:t>This way the unit tests </a:t>
            </a:r>
            <a:r>
              <a:rPr lang="en-US" b="0" dirty="0"/>
              <a:t>check</a:t>
            </a:r>
            <a:r>
              <a:rPr lang="en-US" b="1" dirty="0"/>
              <a:t> only certain component</a:t>
            </a:r>
            <a:r>
              <a:rPr lang="en-US" dirty="0"/>
              <a:t>,</a:t>
            </a:r>
          </a:p>
          <a:p>
            <a:pPr marL="171450" lvl="0" indent="-171450">
              <a:buFont typeface="Arial" panose="020B0604020202020204" pitchFamily="34" charset="0"/>
              <a:buChar char="•"/>
            </a:pPr>
            <a:r>
              <a:rPr lang="en-US" b="1" dirty="0"/>
              <a:t>isolated from the other components</a:t>
            </a:r>
            <a:r>
              <a:rPr lang="en-US" dirty="0"/>
              <a:t>, which may still not exist at the time of testing.</a:t>
            </a:r>
          </a:p>
          <a:p>
            <a:pPr marL="171450" lvl="0" indent="-171450">
              <a:buFont typeface="Arial" panose="020B0604020202020204" pitchFamily="34" charset="0"/>
              <a:buChar char="•"/>
            </a:pPr>
            <a:endParaRPr lang="en-US" b="1" i="0" dirty="0">
              <a:solidFill>
                <a:srgbClr val="454545"/>
              </a:solidFill>
              <a:effectLst/>
              <a:latin typeface="Roboto" panose="02000000000000000000" pitchFamily="2" charset="0"/>
            </a:endParaRPr>
          </a:p>
          <a:p>
            <a:pPr marL="0" lvl="0" indent="0">
              <a:buFont typeface="Arial" panose="020B0604020202020204" pitchFamily="34" charset="0"/>
              <a:buNone/>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 </a:t>
            </a:r>
            <a:r>
              <a:rPr lang="en-US" b="1" i="0" dirty="0">
                <a:solidFill>
                  <a:srgbClr val="454545"/>
                </a:solidFill>
                <a:effectLst/>
                <a:latin typeface="Roboto" panose="02000000000000000000" pitchFamily="2" charset="0"/>
              </a:rPr>
              <a:t>standalone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by </a:t>
            </a:r>
            <a:r>
              <a:rPr lang="en-US" b="1" i="0" dirty="0">
                <a:solidFill>
                  <a:srgbClr val="454545"/>
                </a:solidFill>
                <a:effectLst/>
                <a:latin typeface="Roboto" panose="02000000000000000000" pitchFamily="2" charset="0"/>
              </a:rPr>
              <a:t>isolating </a:t>
            </a:r>
            <a:r>
              <a:rPr lang="en-US" b="0" i="0" dirty="0">
                <a:solidFill>
                  <a:srgbClr val="454545"/>
                </a:solidFill>
                <a:effectLst/>
                <a:latin typeface="Roboto" panose="02000000000000000000" pitchFamily="2" charset="0"/>
              </a:rPr>
              <a:t>it from the other components</a:t>
            </a:r>
            <a:endParaRPr lang="bg-BG" b="0" i="0" dirty="0">
              <a:solidFill>
                <a:srgbClr val="454545"/>
              </a:solidFill>
              <a:effectLst/>
              <a:latin typeface="Roboto" panose="02000000000000000000" pitchFamily="2" charset="0"/>
            </a:endParaRP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0" lvl="0" indent="0">
              <a:buFont typeface="Arial" panose="020B0604020202020204" pitchFamily="34" charset="0"/>
              <a:buNone/>
            </a:pPr>
            <a:r>
              <a:rPr lang="en-US" dirty="0"/>
              <a:t>When a component is dependent on other components,</a:t>
            </a:r>
          </a:p>
          <a:p>
            <a:pPr marL="171450" lvl="0" indent="-171450">
              <a:buFont typeface="Arial" panose="020B0604020202020204" pitchFamily="34" charset="0"/>
              <a:buChar char="•"/>
            </a:pPr>
            <a:r>
              <a:rPr lang="en-US" dirty="0"/>
              <a:t>the external dependencies are replaced during the testing</a:t>
            </a:r>
          </a:p>
          <a:p>
            <a:pPr marL="171450" lvl="0" indent="-171450">
              <a:buFont typeface="Arial" panose="020B0604020202020204" pitchFamily="34" charset="0"/>
              <a:buChar char="•"/>
            </a:pPr>
            <a:r>
              <a:rPr lang="en-US" dirty="0"/>
              <a:t>by </a:t>
            </a:r>
            <a:r>
              <a:rPr lang="en-US" b="1" dirty="0"/>
              <a:t>mock objects</a:t>
            </a:r>
            <a:r>
              <a:rPr lang="en-US" dirty="0"/>
              <a:t>, </a:t>
            </a:r>
            <a:r>
              <a:rPr lang="en-US" b="1" dirty="0"/>
              <a:t>stubs</a:t>
            </a:r>
            <a:r>
              <a:rPr lang="en-US" dirty="0"/>
              <a:t> or using other techniques.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Unit tests are </a:t>
            </a:r>
            <a:r>
              <a:rPr lang="en-US" b="1" dirty="0"/>
              <a:t>automated tests,</a:t>
            </a:r>
            <a:r>
              <a:rPr lang="en-US" dirty="0"/>
              <a:t> </a:t>
            </a:r>
            <a:r>
              <a:rPr lang="en-US" b="1" dirty="0"/>
              <a:t>written by developers</a:t>
            </a:r>
            <a:r>
              <a:rPr lang="en-US" dirty="0"/>
              <a:t>,</a:t>
            </a:r>
          </a:p>
          <a:p>
            <a:pPr marL="171450" lvl="0"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tests are typically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 engineers.</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unit testing is implemented,</a:t>
            </a:r>
          </a:p>
          <a:p>
            <a:pPr marL="171450" lvl="0" indent="-171450">
              <a:buFont typeface="Arial" panose="020B0604020202020204" pitchFamily="34" charset="0"/>
              <a:buChar char="•"/>
            </a:pPr>
            <a:r>
              <a:rPr lang="en-US" dirty="0"/>
              <a:t>for each unit, developers write </a:t>
            </a:r>
            <a:r>
              <a:rPr lang="en-US" b="1" dirty="0"/>
              <a:t>multiple unit tests</a:t>
            </a:r>
            <a:r>
              <a:rPr lang="en-US" dirty="0"/>
              <a:t>,</a:t>
            </a:r>
          </a:p>
          <a:p>
            <a:pPr marL="171450" lvl="0" indent="-171450">
              <a:buFont typeface="Arial" panose="020B0604020202020204" pitchFamily="34" charset="0"/>
              <a:buChar char="•"/>
            </a:pPr>
            <a:r>
              <a:rPr lang="en-US" dirty="0"/>
              <a:t>to cover fully its functionality.</a:t>
            </a:r>
          </a:p>
          <a:p>
            <a:pPr marL="0" lvl="0" indent="0">
              <a:buFont typeface="Arial" panose="020B0604020202020204" pitchFamily="34" charset="0"/>
              <a:buNone/>
            </a:pPr>
            <a:r>
              <a:rPr lang="en-US" dirty="0"/>
              <a:t>These </a:t>
            </a:r>
            <a:r>
              <a:rPr lang="en-US" b="1" dirty="0"/>
              <a:t>sets of unit tests </a:t>
            </a:r>
            <a:r>
              <a:rPr lang="en-US" dirty="0"/>
              <a:t>are typically grouped in "</a:t>
            </a:r>
            <a:r>
              <a:rPr lang="en-US" b="1" dirty="0"/>
              <a:t>test suits</a:t>
            </a:r>
            <a:r>
              <a:rPr lang="en-US" dirty="0"/>
              <a:t>".</a:t>
            </a:r>
          </a:p>
          <a:p>
            <a:pPr marL="171450" lvl="0" indent="-171450">
              <a:buFont typeface="Arial" panose="020B0604020202020204" pitchFamily="34" charset="0"/>
              <a:buChar char="•"/>
            </a:pPr>
            <a:r>
              <a:rPr lang="en-US" b="1" dirty="0"/>
              <a:t>Test suits </a:t>
            </a:r>
            <a:r>
              <a:rPr lang="en-US" dirty="0"/>
              <a:t>group related tests together.</a:t>
            </a:r>
          </a:p>
          <a:p>
            <a:pPr marL="171450" lvl="0" indent="-171450">
              <a:buFont typeface="Arial" panose="020B0604020202020204" pitchFamily="34" charset="0"/>
              <a:buChar char="•"/>
            </a:pPr>
            <a:r>
              <a:rPr lang="en-US" dirty="0"/>
              <a:t>They are usually written and executed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NUnit or Mocha.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learn how to write simple unit tests with </a:t>
            </a:r>
            <a:r>
              <a:rPr lang="en-US" b="1" dirty="0"/>
              <a:t>live code examples </a:t>
            </a:r>
            <a:r>
              <a:rPr lang="en-US" dirty="0"/>
              <a:t>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23875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b="0" dirty="0">
                <a:solidFill>
                  <a:schemeClr val="bg1"/>
                </a:solidFill>
              </a:rPr>
              <a:t>They test multiple components together, not a single component.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Integration testing </a:t>
            </a:r>
            <a:r>
              <a:rPr lang="en-US" dirty="0"/>
              <a:t>aims to expose faults in the </a:t>
            </a:r>
            <a:r>
              <a:rPr lang="en-US" b="1" dirty="0">
                <a:solidFill>
                  <a:schemeClr val="bg1"/>
                </a:solidFill>
              </a:rPr>
              <a:t>interaction between integrated components</a:t>
            </a:r>
            <a:r>
              <a:rPr lang="en-US" b="0" dirty="0">
                <a:solidFill>
                  <a:schemeClr val="bg1"/>
                </a:solidFill>
              </a:rPr>
              <a:t> (units).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dirty="0"/>
              <a:t>For </a:t>
            </a:r>
            <a:r>
              <a:rPr lang="en-US" b="1" dirty="0"/>
              <a:t>example</a:t>
            </a:r>
            <a:r>
              <a:rPr lang="en-US" dirty="0"/>
              <a:t>, if we test whether the </a:t>
            </a:r>
            <a:r>
              <a:rPr lang="en-US" b="1" dirty="0"/>
              <a:t>user registration service</a:t>
            </a:r>
            <a:r>
              <a:rPr lang="en-US" b="0" dirty="0"/>
              <a:t> in the back-end</a:t>
            </a:r>
          </a:p>
          <a:p>
            <a:pPr marL="171450" lvl="0"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171450" lvl="0" indent="-171450">
              <a:buFont typeface="Arial" panose="020B0604020202020204" pitchFamily="34" charset="0"/>
              <a:buChar char="•"/>
            </a:pPr>
            <a:r>
              <a:rPr lang="en-US" dirty="0"/>
              <a:t>This integration test </a:t>
            </a:r>
            <a:r>
              <a:rPr lang="en-US" b="1" dirty="0"/>
              <a:t>checks several components </a:t>
            </a:r>
            <a:r>
              <a:rPr lang="en-US" dirty="0"/>
              <a:t>together:</a:t>
            </a:r>
          </a:p>
          <a:p>
            <a:pPr marL="628650" lvl="1" indent="-171450">
              <a:buFont typeface="Arial" panose="020B0604020202020204" pitchFamily="34" charset="0"/>
              <a:buChar char="•"/>
            </a:pPr>
            <a:r>
              <a:rPr lang="en-US" dirty="0"/>
              <a:t>the user registration function in the back-end API,</a:t>
            </a:r>
          </a:p>
          <a:p>
            <a:pPr marL="628650" lvl="1" indent="-171450">
              <a:buFont typeface="Arial" panose="020B0604020202020204" pitchFamily="34" charset="0"/>
              <a:buChar char="•"/>
            </a:pPr>
            <a:r>
              <a:rPr lang="en-US" dirty="0"/>
              <a:t>the data access services and data storage logic,</a:t>
            </a:r>
          </a:p>
          <a:p>
            <a:pPr marL="628650" lvl="1" indent="-171450">
              <a:buFont typeface="Arial" panose="020B0604020202020204" pitchFamily="34" charset="0"/>
              <a:buChar char="•"/>
            </a:pPr>
            <a:r>
              <a:rPr lang="en-US" dirty="0"/>
              <a:t>and their interaction with the database server.</a:t>
            </a:r>
          </a:p>
          <a:p>
            <a:pPr marL="171450" lvl="0" indent="-171450">
              <a:buFont typeface="Arial" panose="020B0604020202020204" pitchFamily="34" charset="0"/>
              <a:buChar char="•"/>
            </a:pPr>
            <a:r>
              <a:rPr lang="en-US" dirty="0"/>
              <a:t>This integration test </a:t>
            </a:r>
            <a:r>
              <a:rPr lang="en-US" b="1" dirty="0"/>
              <a:t>does not test the entire system</a:t>
            </a:r>
            <a:r>
              <a:rPr lang="en-US" dirty="0"/>
              <a:t>.</a:t>
            </a:r>
          </a:p>
          <a:p>
            <a:pPr marL="628650" lvl="1" indent="-171450">
              <a:buFont typeface="Arial" panose="020B0604020202020204" pitchFamily="34" charset="0"/>
              <a:buChar char="•"/>
            </a:pPr>
            <a:r>
              <a:rPr lang="en-US" dirty="0"/>
              <a:t>It does not care about all the system components, but just few of them.</a:t>
            </a:r>
          </a:p>
          <a:p>
            <a:pPr marL="628650" lvl="1" indent="-171450">
              <a:buFont typeface="Arial" panose="020B0604020202020204" pitchFamily="34" charset="0"/>
              <a:buChar char="•"/>
            </a:pPr>
            <a:r>
              <a:rPr lang="en-US" dirty="0"/>
              <a:t>In our example, the user integration test does not cover the front-end and the user interface.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Integration tests are examples of </a:t>
            </a:r>
            <a:r>
              <a:rPr lang="en-US" b="1" dirty="0"/>
              <a:t>automated, functional tests</a:t>
            </a:r>
            <a:r>
              <a:rPr lang="en-US" dirty="0"/>
              <a:t>,</a:t>
            </a:r>
          </a:p>
          <a:p>
            <a:pPr marL="171450" lvl="0" indent="-171450">
              <a:buFont typeface="Arial" panose="020B0604020202020204" pitchFamily="34" charset="0"/>
              <a:buChar char="•"/>
            </a:pPr>
            <a:r>
              <a:rPr lang="en-US" dirty="0"/>
              <a:t>and are usually based on some </a:t>
            </a:r>
            <a:r>
              <a:rPr lang="en-US" b="1" dirty="0"/>
              <a:t>automated testing framework</a:t>
            </a:r>
            <a:r>
              <a:rPr lang="en-US" b="0" dirty="0"/>
              <a:t> (like Mocha or JUnit)</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difference </a:t>
            </a:r>
            <a:r>
              <a:rPr lang="en-US" dirty="0"/>
              <a:t>between unit testing and integration testing is that</a:t>
            </a:r>
          </a:p>
          <a:p>
            <a:pPr marL="171450" lvl="0"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simulate (or mock) the external dependencies,</a:t>
            </a:r>
          </a:p>
          <a:p>
            <a:pPr marL="171450" lvl="0" indent="-171450">
              <a:buFont typeface="Arial" panose="020B0604020202020204" pitchFamily="34" charset="0"/>
              <a:buChar char="•"/>
            </a:pPr>
            <a:r>
              <a:rPr lang="en-US" dirty="0"/>
              <a:t>while </a:t>
            </a:r>
            <a:r>
              <a:rPr lang="en-US" b="1" dirty="0"/>
              <a:t>integration tests </a:t>
            </a:r>
            <a:r>
              <a:rPr lang="en-US" dirty="0"/>
              <a:t>examine the functionality of </a:t>
            </a:r>
            <a:r>
              <a:rPr lang="en-US" b="1" dirty="0"/>
              <a:t>several units together</a:t>
            </a:r>
          </a:p>
          <a:p>
            <a:pPr marL="171450" lvl="0" indent="-171450">
              <a:buFont typeface="Arial" panose="020B0604020202020204" pitchFamily="34" charset="0"/>
              <a:buChar char="•"/>
            </a:pPr>
            <a:r>
              <a:rPr lang="en-US" dirty="0"/>
              <a:t>and </a:t>
            </a:r>
            <a:r>
              <a:rPr lang="en-US" b="1" dirty="0"/>
              <a:t>test the integration </a:t>
            </a:r>
            <a:r>
              <a:rPr lang="en-US" dirty="0"/>
              <a:t>between the dependent units.</a:t>
            </a:r>
          </a:p>
          <a:p>
            <a:pPr marL="0" lvl="0" indent="0">
              <a:buFont typeface="Arial" panose="020B0604020202020204" pitchFamily="34" charset="0"/>
              <a:buNone/>
            </a:pPr>
            <a:r>
              <a:rPr lang="en-US" b="1" dirty="0"/>
              <a:t>Unit tests </a:t>
            </a:r>
            <a:r>
              <a:rPr lang="en-US" dirty="0"/>
              <a:t>are more-simple than the integration tests and have </a:t>
            </a:r>
            <a:r>
              <a:rPr lang="en-US" b="1" dirty="0"/>
              <a:t>smaller scope</a:t>
            </a:r>
            <a:r>
              <a:rPr lang="en-US" dirty="0"/>
              <a:t>.</a:t>
            </a:r>
          </a:p>
          <a:p>
            <a:pPr marL="171450" lvl="0" indent="-171450">
              <a:buFont typeface="Arial" panose="020B0604020202020204" pitchFamily="34" charset="0"/>
              <a:buChar char="•"/>
            </a:pPr>
            <a:r>
              <a:rPr lang="en-US" dirty="0"/>
              <a:t>They usually test a </a:t>
            </a:r>
            <a:r>
              <a:rPr lang="en-US" b="1" dirty="0"/>
              <a:t>single public method</a:t>
            </a:r>
            <a:r>
              <a:rPr lang="en-US" b="0" dirty="0"/>
              <a:t> (or function) in the code</a:t>
            </a:r>
            <a:r>
              <a:rPr lang="en-US" dirty="0"/>
              <a:t>.</a:t>
            </a:r>
          </a:p>
          <a:p>
            <a:pPr marL="0" lvl="0" indent="0">
              <a:buFont typeface="Arial" panose="020B0604020202020204" pitchFamily="34" charset="0"/>
              <a:buNone/>
            </a:pPr>
            <a:r>
              <a:rPr lang="en-US" b="1" dirty="0"/>
              <a:t>Integration tests </a:t>
            </a:r>
            <a:r>
              <a:rPr lang="en-US" dirty="0"/>
              <a:t>implement more complex scenarios.</a:t>
            </a:r>
            <a:endParaRPr lang="bg-BG" dirty="0"/>
          </a:p>
          <a:p>
            <a:pPr marL="171450" lvl="0"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not by QA engineers, but this depends on the team structure and internal team roles.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learn how to write simple integration tests with </a:t>
            </a:r>
            <a:r>
              <a:rPr lang="en-US" b="1" dirty="0"/>
              <a:t>live code examples </a:t>
            </a:r>
            <a:r>
              <a:rPr lang="en-US" dirty="0"/>
              <a:t>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23231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 (software developers in test).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171450" lvl="0"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171450" lvl="0" indent="-171450">
              <a:buFont typeface="Arial" panose="020B0604020202020204" pitchFamily="34" charset="0"/>
              <a:buChar char="•"/>
            </a:pPr>
            <a:r>
              <a:rPr lang="en-US" dirty="0"/>
              <a:t>This system test </a:t>
            </a:r>
            <a:r>
              <a:rPr lang="en-US" b="1" dirty="0"/>
              <a:t>checks all system components </a:t>
            </a:r>
            <a:r>
              <a:rPr lang="en-US" dirty="0"/>
              <a:t>together:</a:t>
            </a:r>
          </a:p>
          <a:p>
            <a:pPr marL="628650" lvl="1"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628650" lvl="1"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628650" lvl="1"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628650" lvl="1"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stores the app data.</a:t>
            </a:r>
          </a:p>
          <a:p>
            <a:pPr marL="171450" lvl="0" indent="-171450">
              <a:buFont typeface="Arial" panose="020B0604020202020204" pitchFamily="34" charset="0"/>
              <a:buChar char="•"/>
            </a:pPr>
            <a:r>
              <a:rPr lang="en-US" dirty="0"/>
              <a:t>To implement this system test, QA engineers</a:t>
            </a:r>
          </a:p>
          <a:p>
            <a:pPr marL="628650" lvl="1" indent="-171450">
              <a:buFont typeface="Arial" panose="020B0604020202020204" pitchFamily="34" charset="0"/>
              <a:buChar char="•"/>
            </a:pPr>
            <a:r>
              <a:rPr lang="en-US" dirty="0"/>
              <a:t>run the software in a testing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628650" lvl="1" indent="-171450">
              <a:buFont typeface="Arial" panose="020B0604020202020204" pitchFamily="34" charset="0"/>
              <a:buChar char="•"/>
            </a:pPr>
            <a:r>
              <a:rPr lang="en-US" dirty="0"/>
              <a:t>run the back-end server-side components,</a:t>
            </a:r>
            <a:endParaRPr lang="bg-BG" dirty="0"/>
          </a:p>
          <a:p>
            <a:pPr marL="628650" lvl="1" indent="-171450">
              <a:buFont typeface="Arial" panose="020B0604020202020204" pitchFamily="34" charset="0"/>
              <a:buChar char="•"/>
            </a:pPr>
            <a:r>
              <a:rPr lang="en-US" dirty="0"/>
              <a:t>run the front-end components (the mobile app in our scenario),</a:t>
            </a:r>
          </a:p>
          <a:p>
            <a:pPr marL="628650" lvl="1" indent="-171450">
              <a:buFont typeface="Arial" panose="020B0604020202020204" pitchFamily="34" charset="0"/>
              <a:buChar char="•"/>
            </a:pPr>
            <a:r>
              <a:rPr lang="en-US" dirty="0"/>
              <a:t>fill some data in the user registration form, submit the data,</a:t>
            </a:r>
          </a:p>
          <a:p>
            <a:pPr marL="628650" lvl="1"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dirty="0"/>
              <a:t>then check the data stored in the database.</a:t>
            </a:r>
          </a:p>
          <a:p>
            <a:pPr marL="171450" lvl="0"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628650" lvl="1" indent="-171450">
              <a:buFont typeface="Arial" panose="020B0604020202020204" pitchFamily="34" charset="0"/>
              <a:buChar char="•"/>
            </a:pPr>
            <a:r>
              <a:rPr lang="en-US" b="0" dirty="0"/>
              <a:t>or can be automated (</a:t>
            </a:r>
            <a:r>
              <a:rPr lang="en-US" b="1" dirty="0"/>
              <a:t>automated system testing</a:t>
            </a:r>
            <a:r>
              <a:rPr lang="en-US" b="0" dirty="0"/>
              <a:t>).</a:t>
            </a:r>
          </a:p>
          <a:p>
            <a:pPr marL="457200" lvl="1" indent="0">
              <a:buFont typeface="Arial" panose="020B0604020202020204" pitchFamily="34" charset="0"/>
              <a:buNone/>
            </a:pPr>
            <a:endParaRPr lang="en-US" b="0" dirty="0"/>
          </a:p>
          <a:p>
            <a:pPr marL="0" lvl="0" indent="0">
              <a:buFont typeface="Arial" panose="020B0604020202020204" pitchFamily="34" charset="0"/>
              <a:buNone/>
            </a:pPr>
            <a:r>
              <a:rPr lang="en-US" b="1" dirty="0"/>
              <a:t>Automated system testing </a:t>
            </a:r>
            <a:r>
              <a:rPr lang="en-US" b="0" dirty="0"/>
              <a:t>can be implemented by using </a:t>
            </a:r>
            <a:r>
              <a:rPr lang="en-US" b="1" dirty="0"/>
              <a:t>DevOps tools </a:t>
            </a:r>
            <a:r>
              <a:rPr lang="en-US" b="0" dirty="0"/>
              <a:t>and techniques (like Docker and containers)</a:t>
            </a:r>
          </a:p>
          <a:p>
            <a:pPr marL="171450" lvl="0" indent="-171450">
              <a:buFont typeface="Arial" panose="020B0604020202020204" pitchFamily="34" charset="0"/>
              <a:buChar char="•"/>
            </a:pPr>
            <a:r>
              <a:rPr lang="en-US" b="0" dirty="0"/>
              <a:t>to automatically deploy and run the required system components</a:t>
            </a:r>
          </a:p>
          <a:p>
            <a:pPr marL="171450" lvl="0" indent="-171450">
              <a:buFont typeface="Arial" panose="020B0604020202020204" pitchFamily="34" charset="0"/>
              <a:buChar char="•"/>
            </a:pPr>
            <a:r>
              <a:rPr lang="en-US" b="0" dirty="0"/>
              <a:t>and perform UI tests in the mobile app, using a mobile testing framework.</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 only,</a:t>
            </a:r>
          </a:p>
          <a:p>
            <a:pPr marL="628650" lvl="1" indent="-171450">
              <a:buFont typeface="Arial" panose="020B0604020202020204" pitchFamily="34" charset="0"/>
              <a:buChar char="•"/>
            </a:pPr>
            <a:r>
              <a:rPr lang="en-US" b="0" dirty="0"/>
              <a:t>not the entire system with all its components.</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47301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whether the system </a:t>
            </a:r>
            <a:r>
              <a:rPr lang="en-US" b="1" i="0" dirty="0">
                <a:solidFill>
                  <a:srgbClr val="454545"/>
                </a:solidFill>
                <a:effectLst/>
                <a:latin typeface="Roboto" panose="02000000000000000000" pitchFamily="2" charset="0"/>
              </a:rPr>
              <a:t>complies with the business and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a:t>
            </a:r>
            <a:r>
              <a:rPr lang="en-US" b="1" i="0" dirty="0">
                <a:solidFill>
                  <a:srgbClr val="454545"/>
                </a:solidFill>
                <a:effectLst/>
                <a:latin typeface="Roboto" panose="02000000000000000000" pitchFamily="2" charset="0"/>
              </a:rPr>
              <a:t>ready</a:t>
            </a:r>
            <a:r>
              <a:rPr lang="en-US" b="0" i="0" dirty="0">
                <a:solidFill>
                  <a:srgbClr val="454545"/>
                </a:solidFill>
                <a:effectLst/>
                <a:latin typeface="Roboto" panose="02000000000000000000" pitchFamily="2" charset="0"/>
              </a:rPr>
              <a:t> for deployment in the production environment.</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a:t>
            </a:r>
            <a:r>
              <a:rPr lang="en-US" b="1" i="0" dirty="0">
                <a:solidFill>
                  <a:srgbClr val="454545"/>
                </a:solidFill>
                <a:effectLst/>
                <a:latin typeface="Roboto" panose="02000000000000000000" pitchFamily="2" charset="0"/>
              </a:rPr>
              <a:t>installed on the user’s environment</a:t>
            </a:r>
            <a:r>
              <a:rPr lang="en-US" b="0" i="0" dirty="0">
                <a:solidFill>
                  <a:srgbClr val="454545"/>
                </a:solidFill>
                <a:effectLst/>
                <a:latin typeface="Roboto" panose="02000000000000000000" pitchFamily="2" charset="0"/>
              </a:rPr>
              <a:t>.</a:t>
            </a:r>
          </a:p>
          <a:p>
            <a:pPr marL="0" lvl="0" indent="0">
              <a:buFont typeface="Arial" panose="020B0604020202020204" pitchFamily="34" charset="0"/>
              <a:buNone/>
            </a:pPr>
            <a:endParaRPr lang="en-US" b="1" i="0" dirty="0">
              <a:solidFill>
                <a:srgbClr val="454545"/>
              </a:solidFill>
              <a:effectLst/>
              <a:latin typeface="Roboto" panose="02000000000000000000" pitchFamily="2" charset="0"/>
            </a:endParaRP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together with all its functional and non-functional requirements.</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In large formal projects, the acceptance testing is the </a:t>
            </a:r>
            <a:r>
              <a:rPr lang="en-US" b="1" i="0" dirty="0">
                <a:solidFill>
                  <a:srgbClr val="454545"/>
                </a:solidFill>
                <a:effectLst/>
                <a:latin typeface="Roboto" panose="02000000000000000000" pitchFamily="2" charset="0"/>
              </a:rPr>
              <a:t>final milestone </a:t>
            </a:r>
            <a:r>
              <a:rPr lang="en-US" b="0" i="0" dirty="0">
                <a:solidFill>
                  <a:srgbClr val="454545"/>
                </a:solidFill>
                <a:effectLst/>
                <a:latin typeface="Roboto" panose="02000000000000000000" pitchFamily="2" charset="0"/>
              </a:rPr>
              <a:t>before the project is accepted</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is usually contractually linked with the </a:t>
            </a:r>
            <a:r>
              <a:rPr lang="en-US" b="1" i="0" dirty="0">
                <a:solidFill>
                  <a:srgbClr val="454545"/>
                </a:solidFill>
                <a:effectLst/>
                <a:latin typeface="Roboto" panose="02000000000000000000" pitchFamily="2" charset="0"/>
              </a:rPr>
              <a:t>last payment</a:t>
            </a:r>
            <a:r>
              <a:rPr lang="en-US" b="0" i="0" dirty="0">
                <a:solidFill>
                  <a:srgbClr val="454545"/>
                </a:solidFill>
                <a:effectLst/>
                <a:latin typeface="Roboto" panose="02000000000000000000" pitchFamily="2" charset="0"/>
              </a:rPr>
              <a:t> for the project delivery.</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2798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797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b="1" dirty="0"/>
              <a:t>Software quality assurance</a:t>
            </a:r>
            <a:r>
              <a:rPr lang="en-US" b="0" dirty="0"/>
              <a:t> is a broad engineering discipline,</a:t>
            </a:r>
          </a:p>
          <a:p>
            <a:pPr marL="171450" indent="-171450">
              <a:lnSpc>
                <a:spcPct val="100000"/>
              </a:lnSpc>
              <a:buFont typeface="Arial" panose="020B0604020202020204" pitchFamily="34" charset="0"/>
              <a:buChar char="•"/>
            </a:pPr>
            <a:r>
              <a:rPr lang="en-US" b="0" dirty="0"/>
              <a:t>which defines processes, practices and procedures, to ensure the software quality.</a:t>
            </a:r>
          </a:p>
          <a:p>
            <a:pPr marL="171450" indent="-171450">
              <a:lnSpc>
                <a:spcPct val="100000"/>
              </a:lnSpc>
              <a:buFont typeface="Arial" panose="020B0604020202020204" pitchFamily="34" charset="0"/>
              <a:buChar char="•"/>
            </a:pPr>
            <a:r>
              <a:rPr lang="en-US" b="1" dirty="0"/>
              <a:t>QA processes </a:t>
            </a:r>
            <a:r>
              <a:rPr lang="en-US" b="0" dirty="0"/>
              <a:t>include software testing, defect tracking, continuous integration and others.</a:t>
            </a:r>
          </a:p>
          <a:p>
            <a:pPr marL="0" indent="0">
              <a:lnSpc>
                <a:spcPct val="100000"/>
              </a:lnSpc>
              <a:buFont typeface="Arial" panose="020B0604020202020204" pitchFamily="34" charset="0"/>
              <a:buNone/>
            </a:pPr>
            <a:r>
              <a:rPr lang="en-US" b="1" dirty="0"/>
              <a:t>Quality control </a:t>
            </a:r>
            <a:r>
              <a:rPr lang="en-US" b="0" dirty="0"/>
              <a:t>is the process of evaluating the software quality by testing, inspections and other activities,</a:t>
            </a:r>
          </a:p>
          <a:p>
            <a:pPr marL="171450" indent="-171450">
              <a:lnSpc>
                <a:spcPct val="100000"/>
              </a:lnSpc>
              <a:buFont typeface="Arial" panose="020B0604020202020204" pitchFamily="34" charset="0"/>
              <a:buChar char="•"/>
            </a:pPr>
            <a:r>
              <a:rPr lang="en-US" b="0" dirty="0"/>
              <a:t>track the quality over time and take actions to maintain good quality and meet the customer expectations.</a:t>
            </a:r>
          </a:p>
          <a:p>
            <a:pPr marL="0" indent="0">
              <a:lnSpc>
                <a:spcPct val="100000"/>
              </a:lnSpc>
              <a:buFont typeface="Arial" panose="020B0604020202020204" pitchFamily="34" charset="0"/>
              <a:buNone/>
            </a:pPr>
            <a:r>
              <a:rPr lang="en-US" b="1" dirty="0"/>
              <a:t>Software testing </a:t>
            </a:r>
            <a:r>
              <a:rPr lang="en-US" b="0" dirty="0"/>
              <a:t>is the process of planning and execution of tests</a:t>
            </a:r>
          </a:p>
          <a:p>
            <a:pPr marL="171450" indent="-171450">
              <a:lnSpc>
                <a:spcPct val="100000"/>
              </a:lnSpc>
              <a:buFont typeface="Arial" panose="020B0604020202020204" pitchFamily="34" charset="0"/>
              <a:buChar char="•"/>
            </a:pPr>
            <a:r>
              <a:rPr lang="en-US" b="0" dirty="0"/>
              <a:t>to assess the software quality, find and report defects.</a:t>
            </a:r>
          </a:p>
          <a:p>
            <a:pPr>
              <a:lnSpc>
                <a:spcPct val="100000"/>
              </a:lnSpc>
            </a:pPr>
            <a:r>
              <a:rPr lang="en-US" b="1" dirty="0"/>
              <a:t>Testing </a:t>
            </a:r>
            <a:r>
              <a:rPr lang="en-US" dirty="0"/>
              <a:t>is </a:t>
            </a:r>
            <a:r>
              <a:rPr lang="en-US" dirty="0">
                <a:solidFill>
                  <a:schemeClr val="bg1"/>
                </a:solidFill>
              </a:rPr>
              <a:t>not just running tests</a:t>
            </a:r>
            <a:r>
              <a:rPr lang="en-US" dirty="0"/>
              <a:t>.</a:t>
            </a:r>
          </a:p>
          <a:p>
            <a:pPr marL="171450" indent="-171450">
              <a:lnSpc>
                <a:spcPct val="100000"/>
              </a:lnSpc>
              <a:buFont typeface="Arial" panose="020B0604020202020204" pitchFamily="34" charset="0"/>
              <a:buChar char="•"/>
            </a:pPr>
            <a:r>
              <a:rPr lang="en-US" dirty="0"/>
              <a:t>The </a:t>
            </a:r>
            <a:r>
              <a:rPr lang="en-US" b="1" dirty="0"/>
              <a:t>testing process </a:t>
            </a:r>
            <a:r>
              <a:rPr lang="en-US" dirty="0"/>
              <a:t>includes many steps, such as:</a:t>
            </a:r>
          </a:p>
          <a:p>
            <a:pPr marL="171450" indent="-171450">
              <a:lnSpc>
                <a:spcPct val="100000"/>
              </a:lnSpc>
              <a:buFont typeface="Arial" panose="020B0604020202020204" pitchFamily="34" charset="0"/>
              <a:buChar char="•"/>
            </a:pPr>
            <a:r>
              <a:rPr lang="en-US" dirty="0"/>
              <a:t>planning and control, test design, test implementation, test execution, test evaluation and reporting.</a:t>
            </a:r>
          </a:p>
          <a:p>
            <a:pPr marL="0" indent="0">
              <a:lnSpc>
                <a:spcPct val="100000"/>
              </a:lnSpc>
              <a:buFont typeface="Arial" panose="020B0604020202020204" pitchFamily="34" charset="0"/>
              <a:buNone/>
            </a:pPr>
            <a:r>
              <a:rPr lang="en-US" dirty="0"/>
              <a:t>Let's discuss these steps</a:t>
            </a:r>
            <a:r>
              <a:rPr lang="bg-BG" dirty="0"/>
              <a:t> </a:t>
            </a:r>
            <a:r>
              <a:rPr lang="en-US" dirty="0"/>
              <a:t>in the software testing process.</a:t>
            </a:r>
          </a:p>
          <a:p>
            <a:pPr marL="0" indent="0">
              <a:lnSpc>
                <a:spcPct val="100000"/>
              </a:lnSpc>
              <a:buFont typeface="Arial" panose="020B0604020202020204" pitchFamily="34" charset="0"/>
              <a:buNone/>
            </a:pPr>
            <a:endParaRPr lang="en-US" dirty="0"/>
          </a:p>
          <a:p>
            <a:pPr marL="0" indent="0">
              <a:lnSpc>
                <a:spcPct val="100000"/>
              </a:lnSpc>
              <a:buFont typeface="Arial" panose="020B0604020202020204" pitchFamily="34" charset="0"/>
              <a:buNone/>
            </a:pPr>
            <a:r>
              <a:rPr lang="en-US" dirty="0"/>
              <a:t>At the start, the </a:t>
            </a:r>
            <a:r>
              <a:rPr lang="en-US" b="1" dirty="0"/>
              <a:t>testing team</a:t>
            </a:r>
            <a:r>
              <a:rPr lang="en-US" dirty="0"/>
              <a:t> is involved</a:t>
            </a:r>
          </a:p>
          <a:p>
            <a:pPr marL="171450" indent="-171450">
              <a:lnSpc>
                <a:spcPct val="100000"/>
              </a:lnSpc>
              <a:buFont typeface="Arial" panose="020B0604020202020204" pitchFamily="34" charset="0"/>
              <a:buChar char="•"/>
            </a:pPr>
            <a:r>
              <a:rPr lang="en-US" dirty="0"/>
              <a:t>in the requirement analysis and early product design.</a:t>
            </a:r>
          </a:p>
          <a:p>
            <a:pPr>
              <a:lnSpc>
                <a:spcPct val="100000"/>
              </a:lnSpc>
            </a:pPr>
            <a:endParaRPr lang="en-US" dirty="0"/>
          </a:p>
          <a:p>
            <a:pPr>
              <a:lnSpc>
                <a:spcPct val="100000"/>
              </a:lnSpc>
            </a:pPr>
            <a:r>
              <a:rPr lang="en-US" dirty="0"/>
              <a:t>The next step is "</a:t>
            </a:r>
            <a:r>
              <a:rPr lang="en-US" b="1" dirty="0"/>
              <a:t>Test Planning</a:t>
            </a:r>
            <a:r>
              <a:rPr lang="en-US" dirty="0"/>
              <a:t>".</a:t>
            </a:r>
            <a:r>
              <a:rPr lang="en-US" b="1" i="0" dirty="0">
                <a:solidFill>
                  <a:srgbClr val="111111"/>
                </a:solidFill>
                <a:effectLst/>
                <a:latin typeface="open sans"/>
              </a:rPr>
              <a:t> </a:t>
            </a:r>
            <a:r>
              <a:rPr lang="en-US" b="0" i="0" dirty="0">
                <a:solidFill>
                  <a:srgbClr val="111111"/>
                </a:solidFill>
                <a:effectLst/>
                <a:latin typeface="open sans"/>
              </a:rPr>
              <a:t>It involves defining</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testing </a:t>
            </a:r>
            <a:r>
              <a:rPr lang="en-US" b="1" i="0" dirty="0">
                <a:solidFill>
                  <a:srgbClr val="111111"/>
                </a:solidFill>
                <a:effectLst/>
                <a:latin typeface="open sans"/>
              </a:rPr>
              <a:t>strategy</a:t>
            </a:r>
            <a:r>
              <a:rPr lang="en-US" b="0" i="0" dirty="0">
                <a:solidFill>
                  <a:srgbClr val="111111"/>
                </a:solidFill>
                <a:effectLst/>
                <a:latin typeface="open sans"/>
              </a:rPr>
              <a:t>,</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a:t>
            </a:r>
            <a:r>
              <a:rPr lang="en-US" b="1" i="0" dirty="0">
                <a:solidFill>
                  <a:srgbClr val="111111"/>
                </a:solidFill>
                <a:effectLst/>
                <a:latin typeface="open sans"/>
              </a:rPr>
              <a:t>goals </a:t>
            </a:r>
            <a:r>
              <a:rPr lang="en-US" b="0" i="0" dirty="0">
                <a:solidFill>
                  <a:srgbClr val="111111"/>
                </a:solidFill>
                <a:effectLst/>
                <a:latin typeface="open sans"/>
              </a:rPr>
              <a:t>of the testing process</a:t>
            </a:r>
            <a:r>
              <a:rPr lang="bg-BG" b="0" i="0" dirty="0">
                <a:solidFill>
                  <a:srgbClr val="111111"/>
                </a:solidFill>
                <a:effectLst/>
                <a:latin typeface="open sans"/>
              </a:rPr>
              <a:t>,</a:t>
            </a:r>
            <a:endParaRPr lang="en-US" b="0" i="0" dirty="0">
              <a:solidFill>
                <a:srgbClr val="111111"/>
              </a:solidFill>
              <a:effectLst/>
              <a:latin typeface="open sans"/>
            </a:endParaRP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a:t>
            </a:r>
            <a:r>
              <a:rPr lang="en-US" b="1" i="0" dirty="0">
                <a:solidFill>
                  <a:srgbClr val="111111"/>
                </a:solidFill>
                <a:effectLst/>
                <a:latin typeface="open sans"/>
              </a:rPr>
              <a:t>scope </a:t>
            </a:r>
            <a:r>
              <a:rPr lang="en-US" b="0" i="0" dirty="0">
                <a:solidFill>
                  <a:srgbClr val="111111"/>
                </a:solidFill>
                <a:effectLst/>
                <a:latin typeface="open sans"/>
              </a:rPr>
              <a:t>of testing (what to test),</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overall testing </a:t>
            </a:r>
            <a:r>
              <a:rPr lang="en-US" b="1" i="0" dirty="0">
                <a:solidFill>
                  <a:srgbClr val="111111"/>
                </a:solidFill>
                <a:effectLst/>
                <a:latin typeface="open sans"/>
              </a:rPr>
              <a:t>approach</a:t>
            </a:r>
            <a:r>
              <a:rPr lang="en-US" b="0" i="0" dirty="0">
                <a:solidFill>
                  <a:srgbClr val="111111"/>
                </a:solidFill>
                <a:effectLst/>
                <a:latin typeface="open sans"/>
              </a:rPr>
              <a:t> (how to test),</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a:t>
            </a:r>
            <a:r>
              <a:rPr lang="en-US" b="1" i="0" dirty="0">
                <a:solidFill>
                  <a:srgbClr val="111111"/>
                </a:solidFill>
                <a:effectLst/>
                <a:latin typeface="open sans"/>
              </a:rPr>
              <a:t>exit criteria </a:t>
            </a:r>
            <a:r>
              <a:rPr lang="en-US" b="0" i="0" dirty="0">
                <a:solidFill>
                  <a:srgbClr val="111111"/>
                </a:solidFill>
                <a:effectLst/>
                <a:latin typeface="open sans"/>
              </a:rPr>
              <a:t>for the testing process,</a:t>
            </a:r>
          </a:p>
          <a:p>
            <a:pPr marL="171450" lvl="0" indent="-171450">
              <a:lnSpc>
                <a:spcPct val="100000"/>
              </a:lnSpc>
              <a:buFont typeface="Arial" panose="020B0604020202020204" pitchFamily="34" charset="0"/>
              <a:buChar char="•"/>
            </a:pPr>
            <a:r>
              <a:rPr lang="en-US" b="1" i="0" dirty="0">
                <a:solidFill>
                  <a:srgbClr val="111111"/>
                </a:solidFill>
                <a:effectLst/>
                <a:latin typeface="open sans"/>
              </a:rPr>
              <a:t>scheduling</a:t>
            </a:r>
            <a:r>
              <a:rPr lang="en-US" b="0" i="0" dirty="0">
                <a:solidFill>
                  <a:srgbClr val="111111"/>
                </a:solidFill>
                <a:effectLst/>
                <a:latin typeface="open sans"/>
              </a:rPr>
              <a:t> the test design, implementation and execution process (when to test),</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and assigning </a:t>
            </a:r>
            <a:r>
              <a:rPr lang="en-US" b="1" i="0" dirty="0">
                <a:solidFill>
                  <a:srgbClr val="111111"/>
                </a:solidFill>
                <a:effectLst/>
                <a:latin typeface="open sans"/>
              </a:rPr>
              <a:t>resources</a:t>
            </a:r>
            <a:r>
              <a:rPr lang="en-US" b="0" i="0" dirty="0">
                <a:solidFill>
                  <a:srgbClr val="111111"/>
                </a:solidFill>
                <a:effectLst/>
                <a:latin typeface="open sans"/>
              </a:rPr>
              <a:t> for the planned activities.</a:t>
            </a:r>
          </a:p>
          <a:p>
            <a:pPr marL="0" lvl="0" indent="0">
              <a:lnSpc>
                <a:spcPct val="100000"/>
              </a:lnSpc>
              <a:buFont typeface="Arial" panose="020B0604020202020204" pitchFamily="34" charset="0"/>
              <a:buNone/>
            </a:pPr>
            <a:r>
              <a:rPr lang="en-US" b="0" i="0" dirty="0">
                <a:solidFill>
                  <a:srgbClr val="111111"/>
                </a:solidFill>
                <a:effectLst/>
                <a:latin typeface="open sans"/>
              </a:rPr>
              <a:t>Test planning is done </a:t>
            </a:r>
            <a:r>
              <a:rPr lang="en-US" b="1" i="0" dirty="0">
                <a:solidFill>
                  <a:srgbClr val="111111"/>
                </a:solidFill>
                <a:effectLst/>
                <a:latin typeface="open sans"/>
              </a:rPr>
              <a:t>together with the overall project plan </a:t>
            </a:r>
            <a:r>
              <a:rPr lang="en-US" b="0" i="0" dirty="0">
                <a:solidFill>
                  <a:srgbClr val="111111"/>
                </a:solidFill>
                <a:effectLst/>
                <a:latin typeface="open sans"/>
              </a:rPr>
              <a:t>and its milestones,</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and is aligned with the other project activities.</a:t>
            </a:r>
          </a:p>
          <a:p>
            <a:pPr marL="0" lvl="0" indent="0">
              <a:lnSpc>
                <a:spcPct val="100000"/>
              </a:lnSpc>
              <a:buFont typeface="Arial" panose="020B0604020202020204" pitchFamily="34" charset="0"/>
              <a:buNone/>
            </a:pPr>
            <a:endParaRPr lang="en-US" b="0" i="0" dirty="0">
              <a:solidFill>
                <a:srgbClr val="111111"/>
              </a:solidFill>
              <a:effectLst/>
              <a:latin typeface="open sans"/>
            </a:endParaRPr>
          </a:p>
          <a:p>
            <a:pPr marL="0" lvl="0" indent="0">
              <a:lnSpc>
                <a:spcPct val="100000"/>
              </a:lnSpc>
              <a:buFont typeface="Arial" panose="020B0604020202020204" pitchFamily="34" charset="0"/>
              <a:buNone/>
            </a:pPr>
            <a:r>
              <a:rPr lang="en-US" b="0" i="0" dirty="0">
                <a:solidFill>
                  <a:srgbClr val="111111"/>
                </a:solidFill>
                <a:effectLst/>
                <a:latin typeface="open sans"/>
              </a:rPr>
              <a:t>The next step is "</a:t>
            </a:r>
            <a:r>
              <a:rPr lang="en-US" b="1" i="0" dirty="0">
                <a:solidFill>
                  <a:srgbClr val="111111"/>
                </a:solidFill>
                <a:effectLst/>
                <a:latin typeface="open sans"/>
              </a:rPr>
              <a:t>Test Analysis and Design</a:t>
            </a:r>
            <a:r>
              <a:rPr lang="en-US" b="0" i="0" dirty="0">
                <a:solidFill>
                  <a:srgbClr val="111111"/>
                </a:solidFill>
                <a:effectLst/>
                <a:latin typeface="open sans"/>
              </a:rPr>
              <a:t>".</a:t>
            </a:r>
            <a:endParaRPr lang="bg-BG" b="0" i="0" dirty="0">
              <a:solidFill>
                <a:srgbClr val="111111"/>
              </a:solidFill>
              <a:effectLst/>
              <a:latin typeface="open sans"/>
            </a:endParaRPr>
          </a:p>
          <a:p>
            <a:pPr marL="171450" lvl="0" indent="-171450">
              <a:lnSpc>
                <a:spcPct val="100000"/>
              </a:lnSpc>
              <a:buFont typeface="Arial" panose="020B0604020202020204" pitchFamily="34" charset="0"/>
              <a:buChar char="•"/>
            </a:pPr>
            <a:r>
              <a:rPr lang="en-US" b="0" i="0" dirty="0">
                <a:solidFill>
                  <a:srgbClr val="111111"/>
                </a:solidFill>
                <a:effectLst/>
                <a:latin typeface="open sans"/>
              </a:rPr>
              <a:t>The QA team </a:t>
            </a:r>
            <a:r>
              <a:rPr lang="en-US" b="1" i="0" dirty="0">
                <a:solidFill>
                  <a:srgbClr val="111111"/>
                </a:solidFill>
                <a:effectLst/>
                <a:latin typeface="open sans"/>
              </a:rPr>
              <a:t>analyses</a:t>
            </a:r>
            <a:r>
              <a:rPr lang="en-US" b="0" i="0" dirty="0">
                <a:solidFill>
                  <a:srgbClr val="111111"/>
                </a:solidFill>
                <a:effectLst/>
                <a:latin typeface="open sans"/>
              </a:rPr>
              <a:t> the product requirements and project assets and</a:t>
            </a:r>
          </a:p>
          <a:p>
            <a:pPr marL="171450" lvl="0" indent="-171450">
              <a:lnSpc>
                <a:spcPct val="100000"/>
              </a:lnSpc>
              <a:buFont typeface="Arial" panose="020B0604020202020204" pitchFamily="34" charset="0"/>
              <a:buChar char="•"/>
            </a:pPr>
            <a:r>
              <a:rPr lang="en-US" b="1" i="0" dirty="0">
                <a:solidFill>
                  <a:srgbClr val="111111"/>
                </a:solidFill>
                <a:effectLst/>
                <a:latin typeface="open sans"/>
              </a:rPr>
              <a:t>designs the test suits, test scenarios, and test cases</a:t>
            </a:r>
            <a:r>
              <a:rPr lang="en-US" b="0" i="0" dirty="0">
                <a:solidFill>
                  <a:srgbClr val="111111"/>
                </a:solidFill>
                <a:effectLst/>
                <a:latin typeface="open sans"/>
              </a:rPr>
              <a:t> for each scenario,</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decides </a:t>
            </a:r>
            <a:r>
              <a:rPr lang="en-US" b="1" i="0" dirty="0">
                <a:solidFill>
                  <a:srgbClr val="111111"/>
                </a:solidFill>
                <a:effectLst/>
                <a:latin typeface="open sans"/>
              </a:rPr>
              <a:t>what</a:t>
            </a:r>
            <a:r>
              <a:rPr lang="en-US" b="0" i="0" dirty="0">
                <a:solidFill>
                  <a:srgbClr val="111111"/>
                </a:solidFill>
                <a:effectLst/>
                <a:latin typeface="open sans"/>
              </a:rPr>
              <a:t> and </a:t>
            </a:r>
            <a:r>
              <a:rPr lang="en-US" b="1" i="0" dirty="0">
                <a:solidFill>
                  <a:srgbClr val="111111"/>
                </a:solidFill>
                <a:effectLst/>
                <a:latin typeface="open sans"/>
              </a:rPr>
              <a:t>how</a:t>
            </a:r>
            <a:r>
              <a:rPr lang="en-US" b="0" i="0" dirty="0">
                <a:solidFill>
                  <a:srgbClr val="111111"/>
                </a:solidFill>
                <a:effectLst/>
                <a:latin typeface="open sans"/>
              </a:rPr>
              <a:t> to be tested, and to what extent,</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and decides on the structure of the </a:t>
            </a:r>
            <a:r>
              <a:rPr lang="en-US" b="1" i="0" dirty="0">
                <a:solidFill>
                  <a:srgbClr val="111111"/>
                </a:solidFill>
                <a:effectLst/>
                <a:latin typeface="open sans"/>
              </a:rPr>
              <a:t>test environment</a:t>
            </a:r>
            <a:r>
              <a:rPr lang="en-US" b="0" i="0" dirty="0">
                <a:solidFill>
                  <a:srgbClr val="111111"/>
                </a:solidFill>
                <a:effectLst/>
                <a:latin typeface="open sans"/>
              </a:rPr>
              <a:t>, infrastructure and tools.</a:t>
            </a:r>
          </a:p>
          <a:p>
            <a:pPr marL="0" lvl="0" indent="0">
              <a:lnSpc>
                <a:spcPct val="100000"/>
              </a:lnSpc>
              <a:buFont typeface="Arial" panose="020B0604020202020204" pitchFamily="34" charset="0"/>
              <a:buNone/>
            </a:pPr>
            <a:r>
              <a:rPr lang="en-US" b="0" i="0" dirty="0">
                <a:solidFill>
                  <a:srgbClr val="111111"/>
                </a:solidFill>
                <a:effectLst/>
                <a:latin typeface="open sans"/>
              </a:rPr>
              <a:t>In </a:t>
            </a:r>
            <a:r>
              <a:rPr lang="en-US" b="1" i="0" dirty="0">
                <a:solidFill>
                  <a:srgbClr val="111111"/>
                </a:solidFill>
                <a:effectLst/>
                <a:latin typeface="open sans"/>
              </a:rPr>
              <a:t>iterative development </a:t>
            </a:r>
            <a:r>
              <a:rPr lang="en-US" b="0" i="0" dirty="0">
                <a:solidFill>
                  <a:srgbClr val="111111"/>
                </a:solidFill>
                <a:effectLst/>
                <a:latin typeface="open sans"/>
              </a:rPr>
              <a:t>the test analysis and design and the following testing steps are performed</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for the currently planned set of features in the current iteration, not for the entire product.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11111"/>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111111"/>
                </a:solidFill>
                <a:effectLst/>
                <a:latin typeface="open sans"/>
              </a:rPr>
              <a:t>The next step is "</a:t>
            </a:r>
            <a:r>
              <a:rPr lang="en-US" b="1" i="0" dirty="0">
                <a:solidFill>
                  <a:srgbClr val="111111"/>
                </a:solidFill>
                <a:effectLst/>
                <a:latin typeface="open sans"/>
              </a:rPr>
              <a:t>Test Implementation and Execution</a:t>
            </a:r>
            <a:r>
              <a:rPr lang="en-US" b="0" i="0" dirty="0">
                <a:solidFill>
                  <a:srgbClr val="111111"/>
                </a:solidFill>
                <a:effectLst/>
                <a:latin typeface="open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11111"/>
                </a:solidFill>
                <a:effectLst/>
                <a:latin typeface="open sans"/>
              </a:rPr>
              <a:t>At this step, the planned tests are </a:t>
            </a:r>
            <a:r>
              <a:rPr lang="en-US" b="1" i="0" dirty="0">
                <a:solidFill>
                  <a:srgbClr val="111111"/>
                </a:solidFill>
                <a:effectLst/>
                <a:latin typeface="open sans"/>
              </a:rPr>
              <a:t>implemented</a:t>
            </a:r>
            <a:r>
              <a:rPr lang="en-US" b="0" i="0" dirty="0">
                <a:solidFill>
                  <a:srgbClr val="111111"/>
                </a:solidFill>
                <a:effectLst/>
                <a:latin typeface="open sans"/>
              </a:rPr>
              <a:t> (as test procedure or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11111"/>
                </a:solidFill>
                <a:effectLst/>
                <a:latin typeface="open sans"/>
              </a:rPr>
              <a:t>and are </a:t>
            </a:r>
            <a:r>
              <a:rPr lang="en-US" b="1" i="0" dirty="0">
                <a:solidFill>
                  <a:srgbClr val="111111"/>
                </a:solidFill>
                <a:effectLst/>
                <a:latin typeface="open sans"/>
              </a:rPr>
              <a:t>executed</a:t>
            </a:r>
            <a:r>
              <a:rPr lang="en-US" b="0" i="0" dirty="0">
                <a:solidFill>
                  <a:srgbClr val="111111"/>
                </a:solidFill>
                <a:effectLst/>
                <a:latin typeface="open sans"/>
              </a:rPr>
              <a:t> (manually or by automation).</a:t>
            </a:r>
          </a:p>
          <a:p>
            <a:pPr marL="0" lvl="0" indent="0">
              <a:lnSpc>
                <a:spcPct val="100000"/>
              </a:lnSpc>
              <a:buFont typeface="Arial" panose="020B0604020202020204" pitchFamily="34" charset="0"/>
              <a:buNone/>
            </a:pPr>
            <a:r>
              <a:rPr lang="en-US" b="0" i="0" dirty="0">
                <a:solidFill>
                  <a:srgbClr val="111111"/>
                </a:solidFill>
                <a:effectLst/>
                <a:latin typeface="open sans"/>
              </a:rPr>
              <a:t>Depending on the testing approach, the </a:t>
            </a:r>
            <a:r>
              <a:rPr lang="en-US" b="1" i="0" dirty="0">
                <a:solidFill>
                  <a:srgbClr val="111111"/>
                </a:solidFill>
                <a:effectLst/>
                <a:latin typeface="open sans"/>
              </a:rPr>
              <a:t>test implementation</a:t>
            </a:r>
            <a:r>
              <a:rPr lang="en-US" b="0" i="0" dirty="0">
                <a:solidFill>
                  <a:srgbClr val="111111"/>
                </a:solidFill>
                <a:effectLst/>
                <a:latin typeface="open sans"/>
              </a:rPr>
              <a:t> consists of</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either writing </a:t>
            </a:r>
            <a:r>
              <a:rPr lang="en-US" b="1" i="0" dirty="0">
                <a:solidFill>
                  <a:srgbClr val="111111"/>
                </a:solidFill>
                <a:effectLst/>
                <a:latin typeface="open sans"/>
              </a:rPr>
              <a:t>test procedures</a:t>
            </a:r>
            <a:r>
              <a:rPr lang="en-US" b="0" i="0" dirty="0">
                <a:solidFill>
                  <a:srgbClr val="111111"/>
                </a:solidFill>
                <a:effectLst/>
                <a:latin typeface="open sans"/>
              </a:rPr>
              <a:t> for each test case,</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or writing </a:t>
            </a:r>
            <a:r>
              <a:rPr lang="en-US" b="1" i="0" dirty="0">
                <a:solidFill>
                  <a:srgbClr val="111111"/>
                </a:solidFill>
                <a:effectLst/>
                <a:latin typeface="open sans"/>
              </a:rPr>
              <a:t>automated testing scripts </a:t>
            </a:r>
            <a:r>
              <a:rPr lang="en-US" b="0" i="0" dirty="0">
                <a:solidFill>
                  <a:srgbClr val="111111"/>
                </a:solidFill>
                <a:effectLst/>
                <a:latin typeface="open sans"/>
              </a:rPr>
              <a:t>for each test case,</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or </a:t>
            </a:r>
            <a:r>
              <a:rPr lang="en-US" b="1" i="0" dirty="0">
                <a:solidFill>
                  <a:srgbClr val="111111"/>
                </a:solidFill>
                <a:effectLst/>
                <a:latin typeface="open sans"/>
              </a:rPr>
              <a:t>mixing </a:t>
            </a:r>
            <a:r>
              <a:rPr lang="en-US" b="0" i="0" dirty="0">
                <a:solidFill>
                  <a:srgbClr val="111111"/>
                </a:solidFill>
                <a:effectLst/>
                <a:latin typeface="open sans"/>
              </a:rPr>
              <a:t>manual test procedures with automated testing scripts.</a:t>
            </a:r>
          </a:p>
          <a:p>
            <a:pPr marL="0" lvl="0" indent="0">
              <a:lnSpc>
                <a:spcPct val="100000"/>
              </a:lnSpc>
              <a:buFont typeface="Arial" panose="020B0604020202020204" pitchFamily="34" charset="0"/>
              <a:buNone/>
            </a:pPr>
            <a:r>
              <a:rPr lang="en-US" b="0" i="0" dirty="0">
                <a:solidFill>
                  <a:srgbClr val="111111"/>
                </a:solidFill>
                <a:effectLst/>
                <a:latin typeface="open sans"/>
              </a:rPr>
              <a:t>For each </a:t>
            </a:r>
            <a:r>
              <a:rPr lang="en-US" b="1" i="0" dirty="0">
                <a:solidFill>
                  <a:srgbClr val="111111"/>
                </a:solidFill>
                <a:effectLst/>
                <a:latin typeface="open sans"/>
              </a:rPr>
              <a:t>test case </a:t>
            </a:r>
            <a:r>
              <a:rPr lang="en-US" b="0" i="0" dirty="0">
                <a:solidFill>
                  <a:srgbClr val="111111"/>
                </a:solidFill>
                <a:effectLst/>
                <a:latin typeface="open sans"/>
              </a:rPr>
              <a:t>the </a:t>
            </a:r>
            <a:r>
              <a:rPr lang="en-US" b="1" i="0" dirty="0">
                <a:solidFill>
                  <a:srgbClr val="111111"/>
                </a:solidFill>
                <a:effectLst/>
                <a:latin typeface="open sans"/>
              </a:rPr>
              <a:t>input data and entrance conditions</a:t>
            </a:r>
            <a:r>
              <a:rPr lang="en-US" b="0" i="0" dirty="0">
                <a:solidFill>
                  <a:srgbClr val="111111"/>
                </a:solidFill>
                <a:effectLst/>
                <a:latin typeface="open sans"/>
              </a:rPr>
              <a:t> are prepared,</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together with the </a:t>
            </a:r>
            <a:r>
              <a:rPr lang="en-US" b="1" i="0" dirty="0">
                <a:solidFill>
                  <a:srgbClr val="111111"/>
                </a:solidFill>
                <a:effectLst/>
                <a:latin typeface="open sans"/>
              </a:rPr>
              <a:t>expected results and exit conditions</a:t>
            </a:r>
            <a:r>
              <a:rPr lang="en-US" b="0" i="0" dirty="0">
                <a:solidFill>
                  <a:srgbClr val="111111"/>
                </a:solidFill>
                <a:effectLst/>
                <a:latin typeface="open sans"/>
              </a:rPr>
              <a:t>.</a:t>
            </a:r>
          </a:p>
          <a:p>
            <a:pPr marL="0" lvl="0" indent="0">
              <a:lnSpc>
                <a:spcPct val="100000"/>
              </a:lnSpc>
              <a:buFont typeface="Arial" panose="020B0604020202020204" pitchFamily="34" charset="0"/>
              <a:buNone/>
            </a:pPr>
            <a:r>
              <a:rPr lang="en-US" b="0" i="0" dirty="0">
                <a:solidFill>
                  <a:srgbClr val="111111"/>
                </a:solidFill>
                <a:effectLst/>
                <a:latin typeface="open sans"/>
              </a:rPr>
              <a:t>The </a:t>
            </a:r>
            <a:r>
              <a:rPr lang="en-US" b="1" i="0" dirty="0">
                <a:solidFill>
                  <a:srgbClr val="111111"/>
                </a:solidFill>
                <a:effectLst/>
                <a:latin typeface="open sans"/>
              </a:rPr>
              <a:t>test execution</a:t>
            </a:r>
            <a:r>
              <a:rPr lang="en-US" b="0" i="0" dirty="0">
                <a:solidFill>
                  <a:srgbClr val="111111"/>
                </a:solidFill>
                <a:effectLst/>
                <a:latin typeface="open sans"/>
              </a:rPr>
              <a:t> consists of executing the </a:t>
            </a:r>
            <a:r>
              <a:rPr lang="en-US" b="1" i="0" dirty="0">
                <a:solidFill>
                  <a:srgbClr val="111111"/>
                </a:solidFill>
                <a:effectLst/>
                <a:latin typeface="open sans"/>
              </a:rPr>
              <a:t>test suits </a:t>
            </a:r>
            <a:r>
              <a:rPr lang="en-US" b="0" i="0" dirty="0">
                <a:solidFill>
                  <a:srgbClr val="111111"/>
                </a:solidFill>
                <a:effectLst/>
                <a:latin typeface="open sans"/>
              </a:rPr>
              <a:t>and</a:t>
            </a:r>
            <a:r>
              <a:rPr lang="en-US" b="1" i="0" dirty="0">
                <a:solidFill>
                  <a:srgbClr val="111111"/>
                </a:solidFill>
                <a:effectLst/>
                <a:latin typeface="open sans"/>
              </a:rPr>
              <a:t> test cases</a:t>
            </a:r>
            <a:r>
              <a:rPr lang="en-US" b="0" i="0" dirty="0">
                <a:solidFill>
                  <a:srgbClr val="111111"/>
                </a:solidFill>
                <a:effectLst/>
                <a:latin typeface="open sans"/>
              </a:rPr>
              <a:t>. This includes:</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executing the </a:t>
            </a:r>
            <a:r>
              <a:rPr lang="en-US" b="1" i="0" dirty="0">
                <a:solidFill>
                  <a:srgbClr val="111111"/>
                </a:solidFill>
                <a:effectLst/>
                <a:latin typeface="open sans"/>
              </a:rPr>
              <a:t>manual test procedures </a:t>
            </a:r>
            <a:r>
              <a:rPr lang="en-US" b="0" i="0" dirty="0">
                <a:solidFill>
                  <a:srgbClr val="111111"/>
                </a:solidFill>
                <a:effectLst/>
                <a:latin typeface="open sans"/>
              </a:rPr>
              <a:t>by hand,</a:t>
            </a:r>
          </a:p>
          <a:p>
            <a:pPr marL="171450" lvl="0" indent="-171450">
              <a:lnSpc>
                <a:spcPct val="100000"/>
              </a:lnSpc>
              <a:buFont typeface="Arial" panose="020B0604020202020204" pitchFamily="34" charset="0"/>
              <a:buChar char="•"/>
            </a:pPr>
            <a:r>
              <a:rPr lang="en-US" b="0" i="0" dirty="0">
                <a:solidFill>
                  <a:srgbClr val="111111"/>
                </a:solidFill>
                <a:effectLst/>
                <a:latin typeface="open sans"/>
              </a:rPr>
              <a:t>and running the </a:t>
            </a:r>
            <a:r>
              <a:rPr lang="en-US" b="1" i="0" dirty="0">
                <a:solidFill>
                  <a:srgbClr val="111111"/>
                </a:solidFill>
                <a:effectLst/>
                <a:latin typeface="open sans"/>
              </a:rPr>
              <a:t>automated testing scripts</a:t>
            </a:r>
            <a:r>
              <a:rPr lang="en-US" b="0" i="0" dirty="0">
                <a:solidFill>
                  <a:srgbClr val="111111"/>
                </a:solidFill>
                <a:effectLst/>
                <a:latin typeface="open sans"/>
              </a:rPr>
              <a:t>.</a:t>
            </a:r>
          </a:p>
          <a:p>
            <a:pPr marL="0" lvl="0" indent="0">
              <a:lnSpc>
                <a:spcPct val="100000"/>
              </a:lnSpc>
              <a:buFont typeface="Arial" panose="020B0604020202020204" pitchFamily="34" charset="0"/>
              <a:buNone/>
            </a:pPr>
            <a:r>
              <a:rPr lang="en-US" b="1" i="0" dirty="0">
                <a:solidFill>
                  <a:srgbClr val="111111"/>
                </a:solidFill>
                <a:effectLst/>
                <a:latin typeface="open sans"/>
              </a:rPr>
              <a:t>Test execution </a:t>
            </a:r>
            <a:r>
              <a:rPr lang="en-US" b="0" i="0" dirty="0">
                <a:solidFill>
                  <a:srgbClr val="111111"/>
                </a:solidFill>
                <a:effectLst/>
                <a:latin typeface="open sans"/>
              </a:rPr>
              <a:t>includes </a:t>
            </a:r>
            <a:r>
              <a:rPr lang="en-US" b="1" i="0" dirty="0">
                <a:solidFill>
                  <a:srgbClr val="111111"/>
                </a:solidFill>
                <a:effectLst/>
                <a:latin typeface="open sans"/>
              </a:rPr>
              <a:t>comparing</a:t>
            </a:r>
            <a:r>
              <a:rPr lang="en-US" sz="1200" b="1" dirty="0">
                <a:solidFill>
                  <a:schemeClr val="bg2"/>
                </a:solidFill>
              </a:rPr>
              <a:t> expected and actual results </a:t>
            </a:r>
            <a:r>
              <a:rPr lang="en-US" sz="1200" b="0" dirty="0">
                <a:solidFill>
                  <a:schemeClr val="bg2"/>
                </a:solidFill>
              </a:rPr>
              <a:t>for each executed test case</a:t>
            </a:r>
          </a:p>
          <a:p>
            <a:pPr marL="628650" lvl="1" indent="-171450">
              <a:lnSpc>
                <a:spcPct val="100000"/>
              </a:lnSpc>
              <a:buFont typeface="Arial" panose="020B0604020202020204" pitchFamily="34" charset="0"/>
              <a:buChar char="•"/>
            </a:pPr>
            <a:r>
              <a:rPr lang="en-US" sz="1200" b="0" dirty="0">
                <a:solidFill>
                  <a:schemeClr val="bg2"/>
                </a:solidFill>
              </a:rPr>
              <a:t>and reporting each test execution as "</a:t>
            </a:r>
            <a:r>
              <a:rPr lang="en-US" sz="1200" b="1" dirty="0">
                <a:solidFill>
                  <a:schemeClr val="bg2"/>
                </a:solidFill>
              </a:rPr>
              <a:t>success</a:t>
            </a:r>
            <a:r>
              <a:rPr lang="en-US" sz="1200" b="0" dirty="0">
                <a:solidFill>
                  <a:schemeClr val="bg2"/>
                </a:solidFill>
              </a:rPr>
              <a:t>" or "</a:t>
            </a:r>
            <a:r>
              <a:rPr lang="en-US" sz="1200" b="1" dirty="0">
                <a:solidFill>
                  <a:schemeClr val="bg2"/>
                </a:solidFill>
              </a:rPr>
              <a:t>failure</a:t>
            </a:r>
            <a:r>
              <a:rPr lang="en-US" sz="1200" b="0" dirty="0">
                <a:solidFill>
                  <a:schemeClr val="bg2"/>
                </a:solidFill>
              </a:rPr>
              <a:t>".</a:t>
            </a:r>
          </a:p>
          <a:p>
            <a:pPr marL="171450" lvl="0" indent="-171450">
              <a:lnSpc>
                <a:spcPct val="100000"/>
              </a:lnSpc>
              <a:buFont typeface="Arial" panose="020B0604020202020204" pitchFamily="34" charset="0"/>
              <a:buChar char="•"/>
            </a:pPr>
            <a:r>
              <a:rPr lang="en-US" sz="1200" b="0" dirty="0">
                <a:solidFill>
                  <a:schemeClr val="bg2"/>
                </a:solidFill>
              </a:rPr>
              <a:t>The output from </a:t>
            </a:r>
            <a:r>
              <a:rPr lang="en-US" sz="1200" b="1" dirty="0">
                <a:solidFill>
                  <a:schemeClr val="bg2"/>
                </a:solidFill>
              </a:rPr>
              <a:t>manual testing </a:t>
            </a:r>
            <a:r>
              <a:rPr lang="en-US" sz="1200" b="0" dirty="0">
                <a:solidFill>
                  <a:schemeClr val="bg2"/>
                </a:solidFill>
              </a:rPr>
              <a:t>is a report, which holds information about the executed tests, passed tests and failed tests.</a:t>
            </a:r>
          </a:p>
          <a:p>
            <a:pPr marL="171450" lvl="0" indent="-171450">
              <a:lnSpc>
                <a:spcPct val="100000"/>
              </a:lnSpc>
              <a:buFont typeface="Arial" panose="020B0604020202020204" pitchFamily="34" charset="0"/>
              <a:buChar char="•"/>
            </a:pPr>
            <a:r>
              <a:rPr lang="en-US" sz="1200" b="0" dirty="0">
                <a:solidFill>
                  <a:schemeClr val="bg2"/>
                </a:solidFill>
              </a:rPr>
              <a:t>The output from </a:t>
            </a:r>
            <a:r>
              <a:rPr lang="en-US" sz="1200" b="1" dirty="0">
                <a:solidFill>
                  <a:schemeClr val="bg2"/>
                </a:solidFill>
              </a:rPr>
              <a:t>automated testing </a:t>
            </a:r>
            <a:r>
              <a:rPr lang="en-US" sz="1200" b="0" dirty="0">
                <a:solidFill>
                  <a:schemeClr val="bg2"/>
                </a:solidFill>
              </a:rPr>
              <a:t>is a similar report, but it is automatically generated.</a:t>
            </a:r>
          </a:p>
          <a:p>
            <a:pPr marL="0" lvl="0" indent="0">
              <a:lnSpc>
                <a:spcPct val="100000"/>
              </a:lnSpc>
              <a:buFont typeface="Arial" panose="020B0604020202020204" pitchFamily="34" charset="0"/>
              <a:buNone/>
            </a:pPr>
            <a:r>
              <a:rPr lang="en-US" sz="1200" b="0" dirty="0">
                <a:solidFill>
                  <a:schemeClr val="bg2"/>
                </a:solidFill>
              </a:rPr>
              <a:t>The </a:t>
            </a:r>
            <a:r>
              <a:rPr lang="en-US" sz="1200" b="1" dirty="0">
                <a:solidFill>
                  <a:schemeClr val="bg2"/>
                </a:solidFill>
              </a:rPr>
              <a:t>defects </a:t>
            </a:r>
            <a:r>
              <a:rPr lang="en-US" sz="1200" b="0" dirty="0">
                <a:solidFill>
                  <a:schemeClr val="bg2"/>
                </a:solidFill>
              </a:rPr>
              <a:t>found by the failed test cases</a:t>
            </a:r>
          </a:p>
          <a:p>
            <a:pPr marL="171450" lvl="0" indent="-171450">
              <a:lnSpc>
                <a:spcPct val="100000"/>
              </a:lnSpc>
              <a:buFont typeface="Arial" panose="020B0604020202020204" pitchFamily="34" charset="0"/>
              <a:buChar char="•"/>
            </a:pPr>
            <a:r>
              <a:rPr lang="en-US" sz="1200" b="0" dirty="0">
                <a:solidFill>
                  <a:schemeClr val="bg2"/>
                </a:solidFill>
              </a:rPr>
              <a:t>are </a:t>
            </a:r>
            <a:r>
              <a:rPr lang="en-US" sz="1200" b="1" dirty="0">
                <a:solidFill>
                  <a:schemeClr val="bg2"/>
                </a:solidFill>
              </a:rPr>
              <a:t>entered </a:t>
            </a:r>
            <a:r>
              <a:rPr lang="en-US" sz="1200" b="0" dirty="0">
                <a:solidFill>
                  <a:schemeClr val="bg2"/>
                </a:solidFill>
              </a:rPr>
              <a:t>in the issue tracking system</a:t>
            </a:r>
            <a:r>
              <a:rPr lang="bg-BG" sz="1200" b="0" dirty="0">
                <a:solidFill>
                  <a:schemeClr val="bg2"/>
                </a:solidFill>
              </a:rPr>
              <a:t> </a:t>
            </a:r>
            <a:r>
              <a:rPr lang="en-US" sz="1200" b="0" dirty="0">
                <a:solidFill>
                  <a:schemeClr val="bg2"/>
                </a:solidFill>
              </a:rPr>
              <a:t>for fixing by the development team.</a:t>
            </a:r>
            <a:endParaRPr lang="en-US" b="0" i="0" dirty="0">
              <a:solidFill>
                <a:srgbClr val="111111"/>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this step, QA engineers </a:t>
            </a:r>
            <a:r>
              <a:rPr lang="en-US" b="1" dirty="0"/>
              <a:t>review the test execution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close</a:t>
            </a:r>
            <a:r>
              <a:rPr lang="en-US" dirty="0"/>
              <a:t> or </a:t>
            </a:r>
            <a:r>
              <a:rPr lang="en-US" b="1" dirty="0"/>
              <a:t>re-open</a:t>
            </a:r>
            <a:r>
              <a:rPr lang="en-US" dirty="0"/>
              <a:t> the pending issues from the issue tracker,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were covered by the executed tests.</a:t>
            </a:r>
          </a:p>
          <a:p>
            <a:pPr marL="0" lvl="0" indent="0">
              <a:lnSpc>
                <a:spcPct val="100000"/>
              </a:lnSpc>
              <a:buFont typeface="Arial" panose="020B0604020202020204" pitchFamily="34" charset="0"/>
              <a:buNone/>
            </a:pPr>
            <a:endParaRPr lang="en-US" b="0" i="0" dirty="0">
              <a:solidFill>
                <a:srgbClr val="111111"/>
              </a:solidFill>
              <a:effectLst/>
              <a:latin typeface="open sans"/>
            </a:endParaRPr>
          </a:p>
          <a:p>
            <a:pPr marL="0" lvl="0" indent="0">
              <a:lnSpc>
                <a:spcPct val="100000"/>
              </a:lnSpc>
              <a:buFont typeface="Arial" panose="020B0604020202020204" pitchFamily="34" charset="0"/>
              <a:buNone/>
            </a:pPr>
            <a:r>
              <a:rPr lang="en-US" b="0" i="0" dirty="0">
                <a:solidFill>
                  <a:srgbClr val="111111"/>
                </a:solidFill>
                <a:effectLst/>
                <a:latin typeface="open sans"/>
              </a:rPr>
              <a:t>The next step in the testing process is "</a:t>
            </a:r>
            <a:r>
              <a:rPr lang="en-US" b="1" i="0" dirty="0">
                <a:solidFill>
                  <a:srgbClr val="111111"/>
                </a:solidFill>
                <a:effectLst/>
                <a:latin typeface="open sans"/>
              </a:rPr>
              <a:t>Checking the exit criteria and reporting</a:t>
            </a:r>
            <a:r>
              <a:rPr lang="en-US" b="0" i="0" dirty="0">
                <a:solidFill>
                  <a:srgbClr val="111111"/>
                </a:solidFill>
                <a:effectLst/>
                <a:latin typeface="open sans"/>
              </a:rPr>
              <a:t>".</a:t>
            </a:r>
          </a:p>
          <a:p>
            <a:pPr marL="0" lvl="0" indent="0">
              <a:lnSpc>
                <a:spcPct val="100000"/>
              </a:lnSpc>
              <a:buFont typeface="Arial" panose="020B0604020202020204" pitchFamily="34" charset="0"/>
              <a:buNone/>
            </a:pPr>
            <a:r>
              <a:rPr lang="en-US" sz="1200" b="0" dirty="0">
                <a:solidFill>
                  <a:schemeClr val="bg2"/>
                </a:solidFill>
              </a:rPr>
              <a:t>During this step, the QA team decides </a:t>
            </a:r>
            <a:r>
              <a:rPr lang="en-US" sz="1200" b="1" dirty="0">
                <a:solidFill>
                  <a:schemeClr val="bg2"/>
                </a:solidFill>
              </a:rPr>
              <a:t>when to stop testing</a:t>
            </a:r>
            <a:r>
              <a:rPr lang="en-US" sz="1200" b="0" dirty="0">
                <a:solidFill>
                  <a:schemeClr val="bg2"/>
                </a:solidFill>
              </a:rPr>
              <a:t> (or when to stop writing automated tests).</a:t>
            </a:r>
          </a:p>
          <a:p>
            <a:pPr marL="171450" lvl="0" indent="-171450">
              <a:lnSpc>
                <a:spcPct val="100000"/>
              </a:lnSpc>
              <a:buFont typeface="Arial" panose="020B0604020202020204" pitchFamily="34" charset="0"/>
              <a:buChar char="•"/>
            </a:pPr>
            <a:r>
              <a:rPr lang="en-US" sz="1200" b="0" dirty="0">
                <a:solidFill>
                  <a:schemeClr val="bg2"/>
                </a:solidFill>
              </a:rPr>
              <a:t>This decision is usually based on the achieved </a:t>
            </a:r>
            <a:r>
              <a:rPr lang="en-US" sz="1200" b="1" dirty="0">
                <a:solidFill>
                  <a:schemeClr val="bg2"/>
                </a:solidFill>
              </a:rPr>
              <a:t>coverage of the functionality</a:t>
            </a:r>
            <a:r>
              <a:rPr lang="en-US" sz="1200" b="0" dirty="0">
                <a:solidFill>
                  <a:schemeClr val="bg2"/>
                </a:solidFill>
              </a:rPr>
              <a:t>,</a:t>
            </a:r>
            <a:endParaRPr lang="bg-BG" sz="1200" b="0" dirty="0">
              <a:solidFill>
                <a:schemeClr val="bg2"/>
              </a:solidFill>
            </a:endParaRPr>
          </a:p>
          <a:p>
            <a:pPr marL="171450" lvl="0" indent="-171450">
              <a:lnSpc>
                <a:spcPct val="100000"/>
              </a:lnSpc>
              <a:buFont typeface="Arial" panose="020B0604020202020204" pitchFamily="34" charset="0"/>
              <a:buChar char="•"/>
            </a:pPr>
            <a:r>
              <a:rPr lang="en-US" sz="1200" b="1" dirty="0">
                <a:solidFill>
                  <a:schemeClr val="bg2"/>
                </a:solidFill>
              </a:rPr>
              <a:t>code coverage,</a:t>
            </a:r>
            <a:r>
              <a:rPr lang="en-US" sz="1200" b="0" dirty="0">
                <a:solidFill>
                  <a:schemeClr val="bg2"/>
                </a:solidFill>
              </a:rPr>
              <a:t> </a:t>
            </a:r>
            <a:r>
              <a:rPr lang="en-US" sz="1200" b="1" dirty="0">
                <a:solidFill>
                  <a:schemeClr val="bg2"/>
                </a:solidFill>
              </a:rPr>
              <a:t>quality requirements</a:t>
            </a:r>
            <a:r>
              <a:rPr lang="en-US" sz="1200" b="0" dirty="0">
                <a:solidFill>
                  <a:schemeClr val="bg2"/>
                </a:solidFill>
              </a:rPr>
              <a:t> and available </a:t>
            </a:r>
            <a:r>
              <a:rPr lang="en-US" sz="1200" b="1" dirty="0">
                <a:solidFill>
                  <a:schemeClr val="bg2"/>
                </a:solidFill>
              </a:rPr>
              <a:t>resources</a:t>
            </a:r>
            <a:r>
              <a:rPr lang="en-US" sz="1200" b="0" dirty="0">
                <a:solidFill>
                  <a:schemeClr val="bg2"/>
                </a:solidFill>
              </a:rPr>
              <a:t>.</a:t>
            </a:r>
          </a:p>
          <a:p>
            <a:pPr marL="0" lvl="0" indent="0">
              <a:lnSpc>
                <a:spcPct val="100000"/>
              </a:lnSpc>
              <a:buFont typeface="Arial" panose="020B0604020202020204" pitchFamily="34" charset="0"/>
              <a:buNone/>
            </a:pPr>
            <a:r>
              <a:rPr lang="en-US" b="0" i="0" dirty="0">
                <a:solidFill>
                  <a:srgbClr val="333333"/>
                </a:solidFill>
                <a:effectLst/>
                <a:latin typeface="Open Sans"/>
              </a:rPr>
              <a:t>These criteria vary from project to project and are known as "</a:t>
            </a:r>
            <a:r>
              <a:rPr lang="en-US" b="1" i="0" dirty="0">
                <a:solidFill>
                  <a:srgbClr val="333333"/>
                </a:solidFill>
                <a:effectLst/>
                <a:latin typeface="Open Sans"/>
              </a:rPr>
              <a:t>exit criteria</a:t>
            </a:r>
            <a:r>
              <a:rPr lang="en-US" b="0" i="0" dirty="0">
                <a:solidFill>
                  <a:srgbClr val="333333"/>
                </a:solidFill>
                <a:effectLst/>
                <a:latin typeface="Open Sans"/>
              </a:rPr>
              <a:t>" or "</a:t>
            </a:r>
            <a:r>
              <a:rPr lang="en-US" b="1" i="0" dirty="0">
                <a:solidFill>
                  <a:srgbClr val="333333"/>
                </a:solidFill>
                <a:effectLst/>
                <a:latin typeface="Open Sans"/>
              </a:rPr>
              <a:t>acceptance criteria</a:t>
            </a:r>
            <a:r>
              <a:rPr lang="en-US" b="0" i="0" dirty="0">
                <a:solidFill>
                  <a:srgbClr val="333333"/>
                </a:solidFill>
                <a:effectLst/>
                <a:latin typeface="Open Sans"/>
              </a:rPr>
              <a:t>".</a:t>
            </a:r>
          </a:p>
          <a:p>
            <a:pPr marL="0" lvl="0" indent="0">
              <a:lnSpc>
                <a:spcPct val="100000"/>
              </a:lnSpc>
              <a:buFont typeface="Arial" panose="020B0604020202020204" pitchFamily="34" charset="0"/>
              <a:buNone/>
            </a:pPr>
            <a:r>
              <a:rPr lang="en-US" b="1" i="0" dirty="0">
                <a:solidFill>
                  <a:srgbClr val="333333"/>
                </a:solidFill>
                <a:effectLst/>
                <a:latin typeface="Open Sans"/>
              </a:rPr>
              <a:t>Exit criteria </a:t>
            </a:r>
            <a:r>
              <a:rPr lang="en-US" b="0" i="0" dirty="0">
                <a:solidFill>
                  <a:srgbClr val="333333"/>
                </a:solidFill>
                <a:effectLst/>
                <a:latin typeface="Open Sans"/>
              </a:rPr>
              <a:t>for the testing process come into picture, when:</a:t>
            </a:r>
          </a:p>
          <a:p>
            <a:pPr marL="171450" lvl="0" indent="-171450">
              <a:lnSpc>
                <a:spcPct val="100000"/>
              </a:lnSpc>
              <a:buFont typeface="Arial" panose="020B0604020202020204" pitchFamily="34" charset="0"/>
              <a:buChar char="•"/>
            </a:pPr>
            <a:r>
              <a:rPr lang="en-US" b="1" i="0" dirty="0">
                <a:solidFill>
                  <a:srgbClr val="333333"/>
                </a:solidFill>
                <a:effectLst/>
                <a:latin typeface="Open Sans"/>
              </a:rPr>
              <a:t>Enough test cases </a:t>
            </a:r>
            <a:r>
              <a:rPr lang="en-US" b="0" i="0" dirty="0">
                <a:solidFill>
                  <a:srgbClr val="333333"/>
                </a:solidFill>
                <a:effectLst/>
                <a:latin typeface="Open Sans"/>
              </a:rPr>
              <a:t>are executed with certain pass percentage.</a:t>
            </a:r>
          </a:p>
          <a:p>
            <a:pPr marL="171450" lvl="0" indent="-171450">
              <a:lnSpc>
                <a:spcPct val="100000"/>
              </a:lnSpc>
              <a:buFont typeface="Arial" panose="020B0604020202020204" pitchFamily="34" charset="0"/>
              <a:buChar char="•"/>
            </a:pPr>
            <a:r>
              <a:rPr lang="en-US" b="1" i="0" dirty="0">
                <a:solidFill>
                  <a:srgbClr val="333333"/>
                </a:solidFill>
                <a:effectLst/>
                <a:latin typeface="Open Sans"/>
              </a:rPr>
              <a:t>Bug rate </a:t>
            </a:r>
            <a:r>
              <a:rPr lang="en-US" b="0" i="0" dirty="0">
                <a:solidFill>
                  <a:srgbClr val="333333"/>
                </a:solidFill>
                <a:effectLst/>
                <a:latin typeface="Open Sans"/>
              </a:rPr>
              <a:t>falls below certain level.</a:t>
            </a:r>
          </a:p>
          <a:p>
            <a:pPr marL="171450" lvl="0" indent="-171450">
              <a:lnSpc>
                <a:spcPct val="100000"/>
              </a:lnSpc>
              <a:buFont typeface="Arial" panose="020B0604020202020204" pitchFamily="34" charset="0"/>
              <a:buChar char="•"/>
            </a:pPr>
            <a:r>
              <a:rPr lang="en-US" b="0" i="0" dirty="0">
                <a:solidFill>
                  <a:srgbClr val="333333"/>
                </a:solidFill>
                <a:effectLst/>
                <a:latin typeface="Open Sans"/>
              </a:rPr>
              <a:t>When the </a:t>
            </a:r>
            <a:r>
              <a:rPr lang="en-US" b="1" i="0" dirty="0">
                <a:solidFill>
                  <a:srgbClr val="333333"/>
                </a:solidFill>
                <a:effectLst/>
                <a:latin typeface="Open Sans"/>
              </a:rPr>
              <a:t>deadlines</a:t>
            </a:r>
            <a:r>
              <a:rPr lang="en-US" b="0" i="0" dirty="0">
                <a:solidFill>
                  <a:srgbClr val="333333"/>
                </a:solidFill>
                <a:effectLst/>
                <a:latin typeface="Open Sans"/>
              </a:rPr>
              <a:t> are reached.</a:t>
            </a:r>
            <a:endParaRPr lang="bg-BG" sz="1200" b="0" dirty="0">
              <a:solidFill>
                <a:schemeClr val="bg2"/>
              </a:solidFill>
            </a:endParaRPr>
          </a:p>
          <a:p>
            <a:pPr marL="0" lvl="0" indent="0">
              <a:lnSpc>
                <a:spcPct val="100000"/>
              </a:lnSpc>
              <a:buFont typeface="Arial" panose="020B0604020202020204" pitchFamily="34" charset="0"/>
              <a:buNone/>
            </a:pPr>
            <a:r>
              <a:rPr lang="en-US" sz="1200" b="0" dirty="0">
                <a:solidFill>
                  <a:schemeClr val="bg2"/>
                </a:solidFill>
              </a:rPr>
              <a:t>Finally, </a:t>
            </a:r>
            <a:r>
              <a:rPr lang="en-US" b="0" i="0" dirty="0">
                <a:solidFill>
                  <a:srgbClr val="333333"/>
                </a:solidFill>
                <a:effectLst/>
                <a:latin typeface="Open Sans"/>
              </a:rPr>
              <a:t>a </a:t>
            </a:r>
            <a:r>
              <a:rPr lang="en-US" b="1" i="0" dirty="0">
                <a:solidFill>
                  <a:srgbClr val="333333"/>
                </a:solidFill>
                <a:effectLst/>
                <a:latin typeface="Open Sans"/>
              </a:rPr>
              <a:t>test summary report </a:t>
            </a:r>
            <a:r>
              <a:rPr lang="en-US" b="0" i="0" dirty="0">
                <a:solidFill>
                  <a:srgbClr val="333333"/>
                </a:solidFill>
                <a:effectLst/>
                <a:latin typeface="Open Sans"/>
              </a:rPr>
              <a:t>is prepared for the project stakeholders.</a:t>
            </a:r>
            <a:endParaRPr lang="bg-BG" sz="1200" b="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bg2"/>
                </a:solidFill>
              </a:rPr>
              <a:t>The final step in the testing process is the </a:t>
            </a:r>
            <a:r>
              <a:rPr lang="en-US" dirty="0"/>
              <a:t>"</a:t>
            </a:r>
            <a:r>
              <a:rPr lang="en-US" sz="1200" b="1" dirty="0">
                <a:solidFill>
                  <a:schemeClr val="bg2"/>
                </a:solidFill>
              </a:rPr>
              <a:t>Test Closure Activities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this step, the QA team checks that </a:t>
            </a:r>
            <a:r>
              <a:rPr lang="en-US" b="0" i="0" dirty="0">
                <a:solidFill>
                  <a:srgbClr val="333333"/>
                </a:solidFill>
                <a:effectLst/>
                <a:latin typeface="Open Sans"/>
              </a:rPr>
              <a:t>planned deliverables are actually delivered,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Open Sans"/>
              </a:rPr>
              <a:t>and ensure that the</a:t>
            </a:r>
            <a:r>
              <a:rPr lang="en-US" b="1" i="0" dirty="0">
                <a:solidFill>
                  <a:srgbClr val="333333"/>
                </a:solidFill>
                <a:effectLst/>
                <a:latin typeface="Open Sans"/>
              </a:rPr>
              <a:t> defects reported have been resolved</a:t>
            </a:r>
            <a:r>
              <a:rPr lang="en-US" b="0" i="0" dirty="0">
                <a:solidFill>
                  <a:srgbClr val="333333"/>
                </a:solidFill>
                <a:effectLst/>
                <a:latin typeface="Open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QA team also creates a </a:t>
            </a:r>
            <a:r>
              <a:rPr lang="en-US" b="1" dirty="0"/>
              <a:t>final test report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about the performed tests, passed tests, failed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defects found, defects resolved, defects remained unfixed and others.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goal of the closing activities </a:t>
            </a:r>
            <a:r>
              <a:rPr lang="en-US" dirty="0"/>
              <a:t>is to ensure that the testing process was successful,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software meets the quality expectations.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testing process is </a:t>
            </a:r>
            <a:r>
              <a:rPr lang="en-US" b="1" dirty="0"/>
              <a:t>not straightforward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Often, at certain step the QA team finds that the previous steps are not performed well enough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QA activities continue back from a previous step.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a:t>
            </a:r>
            <a:r>
              <a:rPr lang="en-US" b="1" dirty="0"/>
              <a:t> example</a:t>
            </a:r>
            <a:r>
              <a:rPr lang="en-US" dirty="0"/>
              <a:t>, if the </a:t>
            </a:r>
            <a:r>
              <a:rPr lang="en-US" b="1" dirty="0"/>
              <a:t>exit criteria</a:t>
            </a:r>
            <a:r>
              <a:rPr lang="en-US" dirty="0"/>
              <a:t> are not met,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QA team should design, implement and execute more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evaluate the areas of the software, which are not well covered.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Another </a:t>
            </a:r>
            <a:r>
              <a:rPr lang="en-US" b="1" dirty="0"/>
              <a:t>example </a:t>
            </a:r>
            <a:r>
              <a:rPr lang="en-US" dirty="0"/>
              <a:t>is when during the </a:t>
            </a:r>
            <a:r>
              <a:rPr lang="en-US" b="1" dirty="0"/>
              <a:t>test closure activities </a:t>
            </a:r>
            <a:r>
              <a:rPr lang="en-US" dirty="0"/>
              <a:t>the QA team finds that the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quality expectations are not met, because most reported defects stay open or the test coverage is not enough,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testing and bug fixing should continue.</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At the end</a:t>
            </a:r>
            <a:r>
              <a:rPr lang="en-US" sz="1600" b="0" i="0" u="none" strike="noStrike" cap="none" dirty="0">
                <a:solidFill>
                  <a:schemeClr val="dk1"/>
                </a:solidFill>
                <a:latin typeface="Calibri"/>
                <a:ea typeface="Calibri"/>
                <a:cs typeface="Calibri"/>
                <a:sym typeface="Calibri"/>
              </a:rPr>
              <a:t> of the testing process,</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the software is expected to </a:t>
            </a:r>
            <a:r>
              <a:rPr lang="en-US" sz="1600" b="1" i="0" u="none" strike="noStrike" cap="none" dirty="0">
                <a:solidFill>
                  <a:schemeClr val="dk1"/>
                </a:solidFill>
                <a:latin typeface="Calibri"/>
                <a:ea typeface="Calibri"/>
                <a:cs typeface="Calibri"/>
                <a:sym typeface="Calibri"/>
              </a:rPr>
              <a:t>meet the quality criteria</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to be </a:t>
            </a:r>
            <a:r>
              <a:rPr lang="en-US" sz="1600" b="1" i="0" u="none" strike="noStrike" cap="none" dirty="0">
                <a:solidFill>
                  <a:schemeClr val="dk1"/>
                </a:solidFill>
                <a:latin typeface="Calibri"/>
                <a:ea typeface="Calibri"/>
                <a:cs typeface="Calibri"/>
                <a:sym typeface="Calibri"/>
              </a:rPr>
              <a:t>ready for releasing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Note that the above </a:t>
            </a:r>
            <a:r>
              <a:rPr lang="en-US" sz="1600" b="1" i="0" u="none" strike="noStrike" cap="none" dirty="0">
                <a:solidFill>
                  <a:schemeClr val="dk1"/>
                </a:solidFill>
                <a:latin typeface="Calibri"/>
                <a:ea typeface="Calibri"/>
                <a:cs typeface="Calibri"/>
                <a:sym typeface="Calibri"/>
              </a:rPr>
              <a:t>testing process </a:t>
            </a:r>
            <a:r>
              <a:rPr lang="en-US" sz="1600" b="0" i="0" u="none" strike="noStrike" cap="none" dirty="0">
                <a:solidFill>
                  <a:schemeClr val="dk1"/>
                </a:solidFill>
                <a:latin typeface="Calibri"/>
                <a:ea typeface="Calibri"/>
                <a:cs typeface="Calibri"/>
                <a:sym typeface="Calibri"/>
              </a:rPr>
              <a:t>is usually</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executed many times </a:t>
            </a:r>
            <a:r>
              <a:rPr lang="en-US" sz="1600" b="0" i="0" u="none" strike="noStrike" cap="none" dirty="0">
                <a:solidFill>
                  <a:schemeClr val="dk1"/>
                </a:solidFill>
                <a:latin typeface="Calibri"/>
                <a:ea typeface="Calibri"/>
                <a:cs typeface="Calibri"/>
                <a:sym typeface="Calibri"/>
              </a:rPr>
              <a:t>during the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for each feature of the product.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This follows the philosophy of </a:t>
            </a:r>
            <a:r>
              <a:rPr lang="en-US" sz="1600" b="1" i="0" u="none" strike="noStrike" cap="none" dirty="0">
                <a:solidFill>
                  <a:schemeClr val="dk1"/>
                </a:solidFill>
                <a:latin typeface="Calibri"/>
                <a:ea typeface="Calibri"/>
                <a:cs typeface="Calibri"/>
                <a:sym typeface="Calibri"/>
              </a:rPr>
              <a:t>iterative development</a:t>
            </a:r>
            <a:r>
              <a:rPr lang="en-US" sz="1600" b="0" i="0" u="none" strike="noStrike" cap="none" dirty="0">
                <a:solidFill>
                  <a:schemeClr val="dk1"/>
                </a:solidFill>
                <a:latin typeface="Calibri"/>
                <a:ea typeface="Calibri"/>
                <a:cs typeface="Calibri"/>
                <a:sym typeface="Calibri"/>
              </a:rPr>
              <a:t>, which is used in most modern software projects.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Iterative development </a:t>
            </a:r>
            <a:r>
              <a:rPr lang="en-US" sz="1600" b="0" i="0" u="none" strike="noStrike" cap="none" dirty="0">
                <a:solidFill>
                  <a:schemeClr val="dk1"/>
                </a:solidFill>
                <a:latin typeface="Calibri"/>
                <a:ea typeface="Calibri"/>
                <a:cs typeface="Calibri"/>
                <a:sym typeface="Calibri"/>
              </a:rPr>
              <a:t>splits the development into iterations.</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At each i</a:t>
            </a:r>
            <a:r>
              <a:rPr lang="en-US" sz="1600" b="1" i="0" u="none" strike="noStrike" cap="none" dirty="0">
                <a:solidFill>
                  <a:schemeClr val="dk1"/>
                </a:solidFill>
                <a:latin typeface="Calibri"/>
                <a:ea typeface="Calibri"/>
                <a:cs typeface="Calibri"/>
                <a:sym typeface="Calibri"/>
              </a:rPr>
              <a:t>teration</a:t>
            </a:r>
            <a:r>
              <a:rPr lang="en-US" sz="1600" b="0" i="0" u="none" strike="noStrike" cap="none" dirty="0">
                <a:solidFill>
                  <a:schemeClr val="dk1"/>
                </a:solidFill>
                <a:latin typeface="Calibri"/>
                <a:ea typeface="Calibri"/>
                <a:cs typeface="Calibri"/>
                <a:sym typeface="Calibri"/>
              </a:rPr>
              <a:t>, the development team plans which features to </a:t>
            </a:r>
            <a:r>
              <a:rPr lang="en-US" sz="1600" b="1" i="0" u="none" strike="noStrike" cap="none" dirty="0">
                <a:solidFill>
                  <a:schemeClr val="dk1"/>
                </a:solidFill>
                <a:latin typeface="Calibri"/>
                <a:ea typeface="Calibri"/>
                <a:cs typeface="Calibri"/>
                <a:sym typeface="Calibri"/>
              </a:rPr>
              <a:t>design</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implement</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release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At each iteration the QA team executes the above described testing process.</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The QAs plan the testing activities, test scenarios, test cases and exit criteria,</a:t>
            </a:r>
          </a:p>
          <a:p>
            <a:pPr marL="742950" marR="0" lvl="1"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design, implement and execute the test suites and test cases,</a:t>
            </a:r>
          </a:p>
          <a:p>
            <a:pPr marL="742950" marR="0" lvl="1"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report the bugs and checks the exit criteria</a:t>
            </a:r>
          </a:p>
          <a:p>
            <a:pPr marL="742950" marR="0" lvl="1"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order to meet the quality expectations for this iteration.</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Basically, </a:t>
            </a:r>
            <a:r>
              <a:rPr lang="en-US" sz="1600" b="1" i="0" u="none" strike="noStrike" cap="none" dirty="0">
                <a:solidFill>
                  <a:schemeClr val="dk1"/>
                </a:solidFill>
                <a:latin typeface="Calibri"/>
                <a:ea typeface="Calibri"/>
                <a:cs typeface="Calibri"/>
                <a:sym typeface="Calibri"/>
              </a:rPr>
              <a:t>this is the QA process </a:t>
            </a:r>
            <a:r>
              <a:rPr lang="en-US" sz="1600" b="0" i="0" u="none" strike="noStrike" cap="none" dirty="0">
                <a:solidFill>
                  <a:schemeClr val="dk1"/>
                </a:solidFill>
                <a:latin typeface="Calibri"/>
                <a:ea typeface="Calibri"/>
                <a:cs typeface="Calibri"/>
                <a:sym typeface="Calibri"/>
              </a:rPr>
              <a:t>for most software project.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Some teams follow it more formally.</a:t>
            </a:r>
          </a:p>
          <a:p>
            <a:pPr marL="742950" marR="0" lvl="1"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Others work less formally.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But </a:t>
            </a:r>
            <a:r>
              <a:rPr lang="en-US" sz="1600" b="1" i="0" u="none" strike="noStrike" cap="none" dirty="0">
                <a:solidFill>
                  <a:schemeClr val="dk1"/>
                </a:solidFill>
                <a:latin typeface="Calibri"/>
                <a:ea typeface="Calibri"/>
                <a:cs typeface="Calibri"/>
                <a:sym typeface="Calibri"/>
              </a:rPr>
              <a:t>testing</a:t>
            </a:r>
            <a:r>
              <a:rPr lang="en-US" sz="1600" b="0" i="0" u="none" strike="noStrike" cap="none" dirty="0">
                <a:solidFill>
                  <a:schemeClr val="dk1"/>
                </a:solidFill>
                <a:latin typeface="Calibri"/>
                <a:ea typeface="Calibri"/>
                <a:cs typeface="Calibri"/>
                <a:sym typeface="Calibri"/>
              </a:rPr>
              <a:t> is always a part of software development and </a:t>
            </a:r>
            <a:r>
              <a:rPr lang="en-US" sz="1600" b="1" i="0" u="none" strike="noStrike" cap="none" dirty="0">
                <a:solidFill>
                  <a:schemeClr val="dk1"/>
                </a:solidFill>
                <a:latin typeface="Calibri"/>
                <a:ea typeface="Calibri"/>
                <a:cs typeface="Calibri"/>
                <a:sym typeface="Calibri"/>
              </a:rPr>
              <a:t>cannot be skipped</a:t>
            </a:r>
            <a:r>
              <a:rPr lang="en-US" sz="1600" b="0" i="0" u="none" strike="noStrike" cap="none" dirty="0">
                <a:solidFill>
                  <a:schemeClr val="dk1"/>
                </a:solidFill>
                <a:latin typeface="Calibri"/>
                <a:ea typeface="Calibri"/>
                <a:cs typeface="Calibri"/>
                <a:sym typeface="Calibri"/>
              </a:rPr>
              <a:t>, even when the team has no QA engineers.</a:t>
            </a:r>
          </a:p>
          <a:p>
            <a:pPr marL="742950" marR="0" lvl="1"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case the developers or project stakeholders perform the testing activities.</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25</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692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explain in more detail</a:t>
            </a:r>
          </a:p>
          <a:p>
            <a:pPr marL="171450" indent="-171450">
              <a:buFont typeface="Arial" panose="020B0604020202020204" pitchFamily="34" charset="0"/>
              <a:buChar char="•"/>
            </a:pPr>
            <a:r>
              <a:rPr lang="en-US" dirty="0"/>
              <a:t>the concepts of "</a:t>
            </a:r>
            <a:r>
              <a:rPr lang="en-US" sz="1200" b="1" dirty="0"/>
              <a:t>test plan</a:t>
            </a:r>
            <a:r>
              <a:rPr lang="en-US" sz="1200" dirty="0"/>
              <a:t>", "</a:t>
            </a:r>
            <a:r>
              <a:rPr lang="en-US" sz="1200" b="1" dirty="0"/>
              <a:t>test scenarios</a:t>
            </a:r>
            <a:r>
              <a:rPr lang="en-US" sz="1200" dirty="0"/>
              <a:t>" and "</a:t>
            </a:r>
            <a:r>
              <a:rPr lang="en-US" sz="1200" b="1" dirty="0"/>
              <a:t>test cases</a:t>
            </a:r>
            <a:r>
              <a:rPr lang="en-US" sz="1200" dirty="0"/>
              <a:t>".</a:t>
            </a:r>
          </a:p>
          <a:p>
            <a:r>
              <a:rPr lang="en-US" dirty="0"/>
              <a:t>The </a:t>
            </a:r>
            <a:r>
              <a:rPr lang="en-US" b="1" dirty="0"/>
              <a:t>test plan </a:t>
            </a:r>
            <a:r>
              <a:rPr lang="en-US" dirty="0"/>
              <a:t>describes</a:t>
            </a:r>
            <a:endParaRPr lang="bg-BG" dirty="0"/>
          </a:p>
          <a:p>
            <a:pPr marL="171450" indent="-171450">
              <a:buFont typeface="Arial" panose="020B0604020202020204" pitchFamily="34" charset="0"/>
              <a:buChar char="•"/>
            </a:pPr>
            <a:r>
              <a:rPr lang="en-US" dirty="0">
                <a:solidFill>
                  <a:schemeClr val="bg1"/>
                </a:solidFill>
              </a:rPr>
              <a:t>how and when tests</a:t>
            </a:r>
            <a:r>
              <a:rPr lang="en-US" dirty="0"/>
              <a:t> will be designed, implemented and executed</a:t>
            </a:r>
            <a:r>
              <a:rPr lang="bg-BG" dirty="0"/>
              <a:t>.</a:t>
            </a:r>
          </a:p>
          <a:p>
            <a:pPr marL="0" indent="0">
              <a:buFont typeface="Arial" panose="020B0604020202020204" pitchFamily="34" charset="0"/>
              <a:buNone/>
            </a:pPr>
            <a:r>
              <a:rPr lang="en-US" dirty="0"/>
              <a:t>The test plan also defines the </a:t>
            </a:r>
            <a:r>
              <a:rPr lang="en-US" b="1" dirty="0"/>
              <a:t>scope of testing</a:t>
            </a:r>
            <a:r>
              <a:rPr lang="en-US" dirty="0"/>
              <a:t> and </a:t>
            </a:r>
            <a:r>
              <a:rPr lang="en-US" b="1" dirty="0"/>
              <a:t>exit criteria </a:t>
            </a:r>
          </a:p>
          <a:p>
            <a:pPr marL="171450" indent="-171450">
              <a:buFont typeface="Arial" panose="020B0604020202020204" pitchFamily="34" charset="0"/>
              <a:buChar char="•"/>
            </a:pPr>
            <a:r>
              <a:rPr lang="en-US" dirty="0"/>
              <a:t>(for example, 80% code coverage for the front-end and 70% coverage for the back-end).</a:t>
            </a:r>
            <a:endParaRPr lang="bg-BG" dirty="0"/>
          </a:p>
          <a:p>
            <a:endParaRPr lang="en-US" dirty="0">
              <a:solidFill>
                <a:schemeClr val="bg1"/>
              </a:solidFill>
            </a:endParaRPr>
          </a:p>
          <a:p>
            <a:r>
              <a:rPr lang="en-US" dirty="0">
                <a:solidFill>
                  <a:schemeClr val="bg1"/>
                </a:solidFill>
              </a:rPr>
              <a:t>The test plan </a:t>
            </a:r>
            <a:r>
              <a:rPr lang="en-US" b="1" dirty="0">
                <a:solidFill>
                  <a:schemeClr val="bg1"/>
                </a:solidFill>
              </a:rPr>
              <a:t>l</a:t>
            </a:r>
            <a:r>
              <a:rPr lang="en-US" b="1" dirty="0"/>
              <a:t>ist of QA and test activities </a:t>
            </a:r>
            <a:r>
              <a:rPr lang="en-US" dirty="0"/>
              <a:t>to be performed</a:t>
            </a:r>
          </a:p>
          <a:p>
            <a:pPr marL="628650" lvl="1" indent="-171450">
              <a:buFont typeface="Arial" panose="020B0604020202020204" pitchFamily="34" charset="0"/>
              <a:buChar char="•"/>
            </a:pPr>
            <a:r>
              <a:rPr lang="en-US" dirty="0"/>
              <a:t>to ensure </a:t>
            </a:r>
            <a:r>
              <a:rPr lang="en-US" dirty="0">
                <a:solidFill>
                  <a:schemeClr val="bg1"/>
                </a:solidFill>
              </a:rPr>
              <a:t>meeting the quality requirements.</a:t>
            </a:r>
          </a:p>
          <a:p>
            <a:pPr marL="171450" indent="-171450">
              <a:buFont typeface="Arial" panose="020B0604020202020204" pitchFamily="34" charset="0"/>
              <a:buChar char="•"/>
            </a:pPr>
            <a:r>
              <a:rPr lang="en-US" dirty="0">
                <a:solidFill>
                  <a:schemeClr val="bg1"/>
                </a:solidFill>
              </a:rPr>
              <a:t>These activities can be defined in a </a:t>
            </a:r>
            <a:r>
              <a:rPr lang="en-US" b="1" dirty="0">
                <a:solidFill>
                  <a:schemeClr val="bg1"/>
                </a:solidFill>
              </a:rPr>
              <a:t>more formal </a:t>
            </a:r>
            <a:r>
              <a:rPr lang="en-US" dirty="0">
                <a:solidFill>
                  <a:schemeClr val="bg1"/>
                </a:solidFill>
              </a:rPr>
              <a:t>way (as document) for bigger teams and projects</a:t>
            </a:r>
          </a:p>
          <a:p>
            <a:pPr marL="171450" indent="-171450">
              <a:buFont typeface="Arial" panose="020B0604020202020204" pitchFamily="34" charset="0"/>
              <a:buChar char="•"/>
            </a:pPr>
            <a:r>
              <a:rPr lang="en-US" dirty="0">
                <a:solidFill>
                  <a:schemeClr val="bg1"/>
                </a:solidFill>
              </a:rPr>
              <a:t>or in </a:t>
            </a:r>
            <a:r>
              <a:rPr lang="en-US" b="1" dirty="0">
                <a:solidFill>
                  <a:schemeClr val="bg1"/>
                </a:solidFill>
              </a:rPr>
              <a:t>less formal </a:t>
            </a:r>
            <a:r>
              <a:rPr lang="en-US" dirty="0">
                <a:solidFill>
                  <a:schemeClr val="bg1"/>
                </a:solidFill>
              </a:rPr>
              <a:t>format</a:t>
            </a:r>
            <a:r>
              <a:rPr lang="en-US" dirty="0"/>
              <a:t> (with no formal documentation) for smaller teams and projects.</a:t>
            </a:r>
          </a:p>
          <a:p>
            <a:endParaRPr lang="en-US" dirty="0"/>
          </a:p>
          <a:p>
            <a:r>
              <a:rPr lang="en-US" dirty="0"/>
              <a:t>The test plan specifies:</a:t>
            </a:r>
          </a:p>
          <a:p>
            <a:pPr marL="171450" indent="-171450">
              <a:buFont typeface="Arial" panose="020B0604020202020204" pitchFamily="34" charset="0"/>
              <a:buChar char="•"/>
            </a:pPr>
            <a:r>
              <a:rPr lang="en-US" dirty="0"/>
              <a:t>the </a:t>
            </a:r>
            <a:r>
              <a:rPr lang="en-US" b="1" dirty="0"/>
              <a:t>features to be tested</a:t>
            </a:r>
            <a:r>
              <a:rPr lang="en-US" dirty="0"/>
              <a:t> (the test </a:t>
            </a:r>
            <a:r>
              <a:rPr lang="en-US" dirty="0">
                <a:solidFill>
                  <a:schemeClr val="bg1"/>
                </a:solidFill>
              </a:rPr>
              <a:t>scenarios</a:t>
            </a:r>
            <a:r>
              <a:rPr lang="en-US" dirty="0"/>
              <a:t>)</a:t>
            </a:r>
          </a:p>
          <a:p>
            <a:pPr marL="171450" indent="-171450">
              <a:buFont typeface="Arial" panose="020B0604020202020204" pitchFamily="34" charset="0"/>
              <a:buChar char="•"/>
            </a:pPr>
            <a:r>
              <a:rPr lang="en-US" dirty="0">
                <a:solidFill>
                  <a:schemeClr val="bg1"/>
                </a:solidFill>
              </a:rPr>
              <a:t>test cases for each scenario</a:t>
            </a:r>
            <a:r>
              <a:rPr lang="en-US" dirty="0"/>
              <a:t>,</a:t>
            </a:r>
          </a:p>
          <a:p>
            <a:pPr marL="171450" indent="-171450">
              <a:buFont typeface="Arial" panose="020B0604020202020204" pitchFamily="34" charset="0"/>
              <a:buChar char="•"/>
            </a:pPr>
            <a:r>
              <a:rPr lang="en-US" dirty="0"/>
              <a:t>the testing </a:t>
            </a:r>
            <a:r>
              <a:rPr lang="en-US" b="1" dirty="0">
                <a:solidFill>
                  <a:schemeClr val="bg1"/>
                </a:solidFill>
              </a:rPr>
              <a:t>approach </a:t>
            </a:r>
            <a:r>
              <a:rPr lang="en-US" dirty="0">
                <a:solidFill>
                  <a:schemeClr val="bg1"/>
                </a:solidFill>
              </a:rPr>
              <a:t>(manual, automated, mixed)</a:t>
            </a:r>
            <a:r>
              <a:rPr lang="en-US" dirty="0"/>
              <a:t>,</a:t>
            </a:r>
          </a:p>
          <a:p>
            <a:pPr marL="171450" indent="-171450">
              <a:buFont typeface="Arial" panose="020B0604020202020204" pitchFamily="34" charset="0"/>
              <a:buChar char="•"/>
            </a:pPr>
            <a:r>
              <a:rPr lang="en-US" dirty="0"/>
              <a:t>test </a:t>
            </a:r>
            <a:r>
              <a:rPr lang="en-US" b="1" dirty="0">
                <a:solidFill>
                  <a:schemeClr val="bg1"/>
                </a:solidFill>
              </a:rPr>
              <a:t>schedule</a:t>
            </a:r>
            <a:r>
              <a:rPr lang="en-US" b="0" dirty="0">
                <a:solidFill>
                  <a:schemeClr val="bg1"/>
                </a:solidFill>
              </a:rPr>
              <a:t> (when tests will be designed, implemented and executed),</a:t>
            </a:r>
          </a:p>
          <a:p>
            <a:pPr marL="171450" indent="-171450">
              <a:buFont typeface="Arial" panose="020B0604020202020204" pitchFamily="34" charset="0"/>
              <a:buChar char="•"/>
            </a:pPr>
            <a:r>
              <a:rPr lang="en-US" b="1" dirty="0"/>
              <a:t>acceptance </a:t>
            </a:r>
            <a:r>
              <a:rPr lang="en-US" b="1" dirty="0">
                <a:solidFill>
                  <a:schemeClr val="bg1"/>
                </a:solidFill>
              </a:rPr>
              <a:t>criteria</a:t>
            </a:r>
            <a:r>
              <a:rPr lang="en-US" dirty="0">
                <a:solidFill>
                  <a:schemeClr val="bg1"/>
                </a:solidFill>
              </a:rPr>
              <a:t> (or exit criteria) for the testing process (e.g. 90% coverage),</a:t>
            </a:r>
          </a:p>
          <a:p>
            <a:pPr marL="171450" indent="-171450">
              <a:buFont typeface="Arial" panose="020B0604020202020204" pitchFamily="34" charset="0"/>
              <a:buChar char="•"/>
            </a:pPr>
            <a:r>
              <a:rPr lang="en-US" b="1" dirty="0">
                <a:solidFill>
                  <a:schemeClr val="bg1"/>
                </a:solidFill>
              </a:rPr>
              <a:t>testing environments</a:t>
            </a:r>
            <a:r>
              <a:rPr lang="en-US" dirty="0">
                <a:solidFill>
                  <a:schemeClr val="bg1"/>
                </a:solidFill>
              </a:rPr>
              <a:t>, infrastructure and tools.</a:t>
            </a:r>
          </a:p>
          <a:p>
            <a:endParaRPr lang="en-US" dirty="0"/>
          </a:p>
          <a:p>
            <a:r>
              <a:rPr lang="en-US" b="1" dirty="0"/>
              <a:t>Test scenarios </a:t>
            </a:r>
            <a:r>
              <a:rPr lang="en-US" dirty="0"/>
              <a:t>and </a:t>
            </a:r>
            <a:r>
              <a:rPr lang="en-US" b="1" dirty="0"/>
              <a:t>test cases </a:t>
            </a:r>
            <a:r>
              <a:rPr lang="en-US" dirty="0"/>
              <a:t>are the main entities when QAs plan, implement and execute tests.</a:t>
            </a:r>
          </a:p>
          <a:p>
            <a:pPr marL="171450" indent="-171450">
              <a:buFont typeface="Arial" panose="020B0604020202020204" pitchFamily="34" charset="0"/>
              <a:buChar char="•"/>
            </a:pPr>
            <a:r>
              <a:rPr lang="en-US" dirty="0"/>
              <a:t>Test cases are organized in </a:t>
            </a:r>
            <a:r>
              <a:rPr lang="en-US" b="1" dirty="0"/>
              <a:t>groups</a:t>
            </a:r>
            <a:r>
              <a:rPr lang="en-US" dirty="0"/>
              <a:t>, called "</a:t>
            </a:r>
            <a:r>
              <a:rPr lang="en-US" b="1" dirty="0"/>
              <a:t>test suits</a:t>
            </a:r>
            <a:r>
              <a:rPr lang="en-US" dirty="0"/>
              <a:t>".</a:t>
            </a:r>
          </a:p>
          <a:p>
            <a:pPr marL="171450" indent="-171450">
              <a:buFont typeface="Arial" panose="020B0604020202020204" pitchFamily="34" charset="0"/>
              <a:buChar char="•"/>
            </a:pPr>
            <a:r>
              <a:rPr lang="en-US" dirty="0"/>
              <a:t>Grouping is based on the covered test scenarios, software modules and types of functionality tested.</a:t>
            </a:r>
          </a:p>
          <a:p>
            <a:endParaRPr lang="en-US" dirty="0"/>
          </a:p>
          <a:p>
            <a:r>
              <a:rPr lang="en-US" b="1" dirty="0"/>
              <a:t>Test </a:t>
            </a:r>
            <a:r>
              <a:rPr lang="en-US" b="1" dirty="0">
                <a:solidFill>
                  <a:schemeClr val="bg1"/>
                </a:solidFill>
              </a:rPr>
              <a:t>scenarios</a:t>
            </a:r>
            <a:r>
              <a:rPr lang="en-US" dirty="0"/>
              <a:t> correspond to the </a:t>
            </a:r>
            <a:r>
              <a:rPr lang="en-US" b="1" dirty="0"/>
              <a:t>user stories</a:t>
            </a:r>
            <a:r>
              <a:rPr lang="en-US" dirty="0"/>
              <a:t> (or functionalities) to be tested.</a:t>
            </a:r>
          </a:p>
          <a:p>
            <a:pPr marL="171450" indent="-171450">
              <a:buFont typeface="Arial" panose="020B0604020202020204" pitchFamily="34" charset="0"/>
              <a:buChar char="•"/>
            </a:pPr>
            <a:r>
              <a:rPr lang="en-US" dirty="0"/>
              <a:t>For </a:t>
            </a:r>
            <a:r>
              <a:rPr lang="en-US" b="1" dirty="0"/>
              <a:t>example</a:t>
            </a:r>
            <a:r>
              <a:rPr lang="en-US" dirty="0"/>
              <a:t>, a </a:t>
            </a:r>
            <a:r>
              <a:rPr lang="en-US" b="1" dirty="0"/>
              <a:t>test scenario </a:t>
            </a:r>
            <a:r>
              <a:rPr lang="en-US" dirty="0"/>
              <a:t>is to test whether the </a:t>
            </a:r>
            <a:r>
              <a:rPr lang="en-US" b="1" dirty="0"/>
              <a:t>user registration</a:t>
            </a:r>
            <a:r>
              <a:rPr lang="en-US" dirty="0"/>
              <a:t> works correctly.</a:t>
            </a:r>
          </a:p>
          <a:p>
            <a:pPr marL="171450" indent="-171450">
              <a:buFont typeface="Arial" panose="020B0604020202020204" pitchFamily="34" charset="0"/>
              <a:buChar char="•"/>
            </a:pPr>
            <a:r>
              <a:rPr lang="en-US" dirty="0"/>
              <a:t>Test scenarios are </a:t>
            </a:r>
            <a:r>
              <a:rPr lang="en-US" b="1" dirty="0"/>
              <a:t>high-level </a:t>
            </a:r>
            <a:r>
              <a:rPr lang="en-US" b="0" dirty="0"/>
              <a:t>descriptions</a:t>
            </a:r>
            <a:r>
              <a:rPr lang="en-US" dirty="0"/>
              <a:t> of what to test, without much detail.</a:t>
            </a:r>
          </a:p>
          <a:p>
            <a:endParaRPr lang="en-US" dirty="0"/>
          </a:p>
          <a:p>
            <a:r>
              <a:rPr lang="en-US" b="1" dirty="0"/>
              <a:t>Test </a:t>
            </a:r>
            <a:r>
              <a:rPr lang="en-US" b="1" dirty="0">
                <a:solidFill>
                  <a:schemeClr val="bg1"/>
                </a:solidFill>
              </a:rPr>
              <a:t>cases</a:t>
            </a:r>
            <a:r>
              <a:rPr lang="en-US" dirty="0"/>
              <a:t> aim to test a single function of some software functionality.</a:t>
            </a:r>
          </a:p>
          <a:p>
            <a:pPr marL="171450" indent="-171450">
              <a:buFont typeface="Arial" panose="020B0604020202020204" pitchFamily="34" charset="0"/>
              <a:buChar char="•"/>
            </a:pPr>
            <a:r>
              <a:rPr lang="en-US" dirty="0"/>
              <a:t>For </a:t>
            </a:r>
            <a:r>
              <a:rPr lang="en-US" b="1" dirty="0"/>
              <a:t>example</a:t>
            </a:r>
            <a:r>
              <a:rPr lang="en-US" dirty="0"/>
              <a:t>, a </a:t>
            </a:r>
            <a:r>
              <a:rPr lang="en-US" b="1" dirty="0"/>
              <a:t>test case</a:t>
            </a:r>
            <a:r>
              <a:rPr lang="en-US" dirty="0"/>
              <a:t> can attempt to register a new user with empty username and password,</a:t>
            </a:r>
          </a:p>
          <a:p>
            <a:pPr marL="628650" lvl="1" indent="-171450">
              <a:buFont typeface="Arial" panose="020B0604020202020204" pitchFamily="34" charset="0"/>
              <a:buChar char="•"/>
            </a:pPr>
            <a:r>
              <a:rPr lang="en-US" dirty="0"/>
              <a:t>and check whether the displayed error message is meaningful.</a:t>
            </a:r>
          </a:p>
          <a:p>
            <a:pPr marL="171450" indent="-171450">
              <a:buFont typeface="Arial" panose="020B0604020202020204" pitchFamily="34" charset="0"/>
              <a:buChar char="•"/>
            </a:pPr>
            <a:r>
              <a:rPr lang="en-US" dirty="0"/>
              <a:t>Another </a:t>
            </a:r>
            <a:r>
              <a:rPr lang="en-US" b="1" dirty="0"/>
              <a:t>test case</a:t>
            </a:r>
            <a:r>
              <a:rPr lang="en-US" dirty="0"/>
              <a:t> can attempt to register a user with a </a:t>
            </a:r>
            <a:r>
              <a:rPr lang="en-US" b="1" dirty="0"/>
              <a:t>duplicated username</a:t>
            </a:r>
            <a:r>
              <a:rPr lang="en-US" dirty="0"/>
              <a:t>.</a:t>
            </a:r>
          </a:p>
          <a:p>
            <a:pPr marL="171450" indent="-171450">
              <a:buFont typeface="Arial" panose="020B0604020202020204" pitchFamily="34" charset="0"/>
              <a:buChar char="•"/>
            </a:pPr>
            <a:r>
              <a:rPr lang="en-US" dirty="0"/>
              <a:t>Test cases are described by a </a:t>
            </a:r>
            <a:r>
              <a:rPr lang="en-US" b="1" dirty="0"/>
              <a:t>sequence of steps</a:t>
            </a:r>
            <a:r>
              <a:rPr lang="en-US" b="0" dirty="0"/>
              <a:t>,</a:t>
            </a:r>
          </a:p>
          <a:p>
            <a:pPr marL="628650" lvl="1" indent="-171450">
              <a:buFont typeface="Arial" panose="020B0604020202020204" pitchFamily="34" charset="0"/>
              <a:buChar char="•"/>
            </a:pPr>
            <a:r>
              <a:rPr lang="en-US" b="0" dirty="0"/>
              <a:t>together with the </a:t>
            </a:r>
            <a:r>
              <a:rPr lang="en-US" dirty="0"/>
              <a:t>expected behavior after each step.</a:t>
            </a:r>
          </a:p>
          <a:p>
            <a:endParaRPr lang="en-US" dirty="0"/>
          </a:p>
          <a:p>
            <a:r>
              <a:rPr lang="en-US" dirty="0"/>
              <a:t>By concept, </a:t>
            </a:r>
            <a:r>
              <a:rPr lang="en-US" b="1" dirty="0"/>
              <a:t>each test scenario is covered by several test cases</a:t>
            </a:r>
            <a:r>
              <a:rPr lang="en-US" b="0" dirty="0"/>
              <a:t>.</a:t>
            </a:r>
          </a:p>
          <a:p>
            <a:pPr marL="171450" indent="-171450">
              <a:buFont typeface="Arial" panose="020B0604020202020204" pitchFamily="34" charset="0"/>
              <a:buChar char="•"/>
            </a:pPr>
            <a:r>
              <a:rPr lang="en-US" b="0" dirty="0"/>
              <a:t>Typically, the first test case </a:t>
            </a:r>
            <a:r>
              <a:rPr lang="en-US" b="1" dirty="0"/>
              <a:t>checks the usual </a:t>
            </a:r>
            <a:r>
              <a:rPr lang="en-US" b="0" dirty="0"/>
              <a:t>flow of execution,</a:t>
            </a:r>
          </a:p>
          <a:p>
            <a:pPr marL="628650" lvl="1" indent="-171450">
              <a:buFont typeface="Arial" panose="020B0604020202020204" pitchFamily="34" charset="0"/>
              <a:buChar char="•"/>
            </a:pPr>
            <a:r>
              <a:rPr lang="en-US" b="0" dirty="0"/>
              <a:t>for </a:t>
            </a:r>
            <a:r>
              <a:rPr lang="en-US" b="1" dirty="0"/>
              <a:t>example </a:t>
            </a:r>
            <a:r>
              <a:rPr lang="en-US" b="0" dirty="0"/>
              <a:t>"</a:t>
            </a:r>
            <a:r>
              <a:rPr lang="en-US" b="0" i="1" dirty="0"/>
              <a:t>register user with valid username and password</a:t>
            </a:r>
            <a:r>
              <a:rPr lang="en-US" b="0" dirty="0"/>
              <a:t>".</a:t>
            </a:r>
          </a:p>
          <a:p>
            <a:pPr marL="171450" lvl="0" indent="-171450">
              <a:buFont typeface="Arial" panose="020B0604020202020204" pitchFamily="34" charset="0"/>
              <a:buChar char="•"/>
            </a:pPr>
            <a:r>
              <a:rPr lang="en-US" b="0" dirty="0"/>
              <a:t>The next test cases typically check the </a:t>
            </a:r>
            <a:r>
              <a:rPr lang="en-US" b="1" dirty="0"/>
              <a:t>unusual flows of execution</a:t>
            </a:r>
            <a:r>
              <a:rPr lang="en-US" b="0" dirty="0"/>
              <a:t>,</a:t>
            </a:r>
          </a:p>
          <a:p>
            <a:pPr marL="628650" lvl="1" indent="-171450">
              <a:buFont typeface="Arial" panose="020B0604020202020204" pitchFamily="34" charset="0"/>
              <a:buChar char="•"/>
            </a:pPr>
            <a:r>
              <a:rPr lang="en-US" b="0" dirty="0"/>
              <a:t>such as incorrect input, invalid input state, border cases and others.</a:t>
            </a:r>
          </a:p>
          <a:p>
            <a:pPr marL="171450" lvl="0" indent="-171450">
              <a:buFont typeface="Arial" panose="020B0604020202020204" pitchFamily="34" charset="0"/>
              <a:buChar char="•"/>
            </a:pPr>
            <a:r>
              <a:rPr lang="en-US" b="0" dirty="0"/>
              <a:t>To ensure that certain functionality works correctly,</a:t>
            </a:r>
          </a:p>
          <a:p>
            <a:pPr marL="628650" lvl="1" indent="-171450">
              <a:buFont typeface="Arial" panose="020B0604020202020204" pitchFamily="34" charset="0"/>
              <a:buChar char="•"/>
            </a:pPr>
            <a:r>
              <a:rPr lang="en-US" b="0" dirty="0"/>
              <a:t>we need a </a:t>
            </a:r>
            <a:r>
              <a:rPr lang="en-US" b="1" dirty="0"/>
              <a:t>set of test cases</a:t>
            </a:r>
            <a:r>
              <a:rPr lang="en-US" b="0" dirty="0"/>
              <a:t>, which are grouped in test suits.</a:t>
            </a:r>
            <a:endParaRPr lang="en-US" b="1"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90404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look what's inside a </a:t>
            </a:r>
            <a:r>
              <a:rPr lang="en-US" sz="1600" b="1" i="0" u="none" strike="noStrike" cap="none" dirty="0">
                <a:solidFill>
                  <a:schemeClr val="dk1"/>
                </a:solidFill>
                <a:latin typeface="Calibri"/>
                <a:ea typeface="Calibri"/>
                <a:cs typeface="Calibri"/>
                <a:sym typeface="Calibri"/>
              </a:rPr>
              <a:t>test case</a:t>
            </a:r>
            <a:r>
              <a:rPr lang="en-US" sz="1600" b="0" i="0" u="none" strike="noStrike" cap="none" dirty="0">
                <a:solidFill>
                  <a:schemeClr val="dk1"/>
                </a:solidFill>
                <a:latin typeface="Calibri"/>
                <a:ea typeface="Calibri"/>
                <a:cs typeface="Calibri"/>
                <a:sym typeface="Calibri"/>
              </a:rPr>
              <a:t>.</a:t>
            </a:r>
          </a:p>
          <a:p>
            <a:pPr marL="180000" marR="0" lvl="0" indent="18000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 are the smallest entity in software testing.</a:t>
            </a:r>
          </a:p>
          <a:p>
            <a:pPr marL="180000" indent="180000">
              <a:lnSpc>
                <a:spcPct val="100000"/>
              </a:lnSpc>
              <a:buClr>
                <a:schemeClr val="tx1"/>
              </a:buClr>
              <a:buSzPts val="3400"/>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 </a:t>
            </a:r>
            <a:r>
              <a:rPr lang="en-US" sz="1600" b="1" i="0" u="none" strike="noStrike" cap="none" dirty="0">
                <a:solidFill>
                  <a:schemeClr val="dk1"/>
                </a:solidFill>
                <a:latin typeface="Calibri"/>
                <a:ea typeface="Calibri"/>
                <a:cs typeface="Calibri"/>
                <a:sym typeface="Calibri"/>
              </a:rPr>
              <a:t>test case </a:t>
            </a:r>
            <a:r>
              <a:rPr lang="en-US" sz="1600" b="0" i="0" u="none" strike="noStrike" cap="none" dirty="0">
                <a:solidFill>
                  <a:schemeClr val="dk1"/>
                </a:solidFill>
                <a:latin typeface="Calibri"/>
                <a:ea typeface="Calibri"/>
                <a:cs typeface="Calibri"/>
                <a:sym typeface="Calibri"/>
              </a:rPr>
              <a:t>holds a </a:t>
            </a:r>
            <a:r>
              <a:rPr lang="en-US" sz="3200" b="1" dirty="0">
                <a:ea typeface="Calibri"/>
                <a:cs typeface="Calibri"/>
                <a:sym typeface="Calibri"/>
              </a:rPr>
              <a:t>sequence of </a:t>
            </a:r>
            <a:r>
              <a:rPr lang="en-US" sz="3200" b="1" dirty="0">
                <a:solidFill>
                  <a:schemeClr val="bg1"/>
                </a:solidFill>
                <a:ea typeface="Calibri"/>
                <a:cs typeface="Calibri"/>
                <a:sym typeface="Calibri"/>
              </a:rPr>
              <a:t>steps</a:t>
            </a:r>
            <a:r>
              <a:rPr lang="en-US" sz="3200" b="1" dirty="0">
                <a:ea typeface="Calibri"/>
                <a:cs typeface="Calibri"/>
                <a:sym typeface="Calibri"/>
              </a:rPr>
              <a:t> </a:t>
            </a:r>
            <a:r>
              <a:rPr lang="en-US" sz="3200" dirty="0">
                <a:ea typeface="Calibri"/>
                <a:cs typeface="Calibri"/>
                <a:sym typeface="Calibri"/>
              </a:rPr>
              <a:t>to check the </a:t>
            </a:r>
            <a:r>
              <a:rPr lang="en-US" sz="3200" b="1" dirty="0">
                <a:solidFill>
                  <a:schemeClr val="bg1"/>
                </a:solidFill>
                <a:ea typeface="Calibri"/>
                <a:cs typeface="Calibri"/>
                <a:sym typeface="Calibri"/>
              </a:rPr>
              <a:t>correctness</a:t>
            </a:r>
            <a:r>
              <a:rPr lang="en-US" sz="3200" dirty="0">
                <a:ea typeface="Calibri"/>
                <a:cs typeface="Calibri"/>
                <a:sym typeface="Calibri"/>
              </a:rPr>
              <a:t> of something.</a:t>
            </a:r>
          </a:p>
          <a:p>
            <a:pPr marL="180000" indent="180000">
              <a:lnSpc>
                <a:spcPct val="100000"/>
              </a:lnSpc>
              <a:buClr>
                <a:schemeClr val="tx1"/>
              </a:buClr>
              <a:buSzPts val="3400"/>
              <a:buFont typeface="Arial" panose="020B0604020202020204" pitchFamily="34" charset="0"/>
              <a:buChar char="•"/>
            </a:pPr>
            <a:r>
              <a:rPr lang="en-US" sz="3200" dirty="0">
                <a:ea typeface="Calibri"/>
                <a:cs typeface="Calibri"/>
                <a:sym typeface="Calibri"/>
              </a:rPr>
              <a:t>A </a:t>
            </a:r>
            <a:r>
              <a:rPr lang="en-US" sz="3200" b="1" dirty="0">
                <a:ea typeface="Calibri"/>
                <a:cs typeface="Calibri"/>
                <a:sym typeface="Calibri"/>
              </a:rPr>
              <a:t>set of test cases </a:t>
            </a:r>
            <a:r>
              <a:rPr lang="en-US" sz="3200" dirty="0">
                <a:ea typeface="Calibri"/>
                <a:cs typeface="Calibri"/>
                <a:sym typeface="Calibri"/>
              </a:rPr>
              <a:t>covers certain software functionality (or user story).</a:t>
            </a:r>
          </a:p>
          <a:p>
            <a:pPr marL="180000" indent="180000">
              <a:lnSpc>
                <a:spcPct val="100000"/>
              </a:lnSpc>
              <a:buClr>
                <a:schemeClr val="tx1"/>
              </a:buClr>
              <a:buSzPts val="3400"/>
              <a:buFont typeface="Arial" panose="020B0604020202020204" pitchFamily="34" charset="0"/>
              <a:buChar char="•"/>
            </a:pPr>
            <a:r>
              <a:rPr lang="en-US" sz="3200" dirty="0">
                <a:ea typeface="Calibri"/>
                <a:cs typeface="Calibri"/>
                <a:sym typeface="Calibri"/>
              </a:rPr>
              <a:t>A single </a:t>
            </a:r>
            <a:r>
              <a:rPr lang="en-US" sz="3200" b="1" dirty="0">
                <a:ea typeface="Calibri"/>
                <a:cs typeface="Calibri"/>
                <a:sym typeface="Calibri"/>
              </a:rPr>
              <a:t>test case </a:t>
            </a:r>
            <a:r>
              <a:rPr lang="en-US" sz="3200" dirty="0">
                <a:ea typeface="Calibri"/>
                <a:cs typeface="Calibri"/>
                <a:sym typeface="Calibri"/>
              </a:rPr>
              <a:t>tests a part of certain software functionality,</a:t>
            </a:r>
          </a:p>
          <a:p>
            <a:pPr marL="360000" lvl="1" indent="180000">
              <a:lnSpc>
                <a:spcPct val="100000"/>
              </a:lnSpc>
              <a:buClr>
                <a:schemeClr val="tx1"/>
              </a:buClr>
              <a:buSzPts val="3400"/>
              <a:buFont typeface="Arial" panose="020B0604020202020204" pitchFamily="34" charset="0"/>
              <a:buChar char="•"/>
            </a:pPr>
            <a:r>
              <a:rPr lang="en-US" sz="3200" dirty="0">
                <a:ea typeface="Calibri"/>
                <a:cs typeface="Calibri"/>
                <a:sym typeface="Calibri"/>
              </a:rPr>
              <a:t>where certain input data and input conditions are carefully prepared</a:t>
            </a:r>
          </a:p>
          <a:p>
            <a:pPr marL="360000" lvl="1" indent="180000">
              <a:lnSpc>
                <a:spcPct val="100000"/>
              </a:lnSpc>
              <a:buClr>
                <a:schemeClr val="tx1"/>
              </a:buClr>
              <a:buSzPts val="3400"/>
              <a:buFont typeface="Arial" panose="020B0604020202020204" pitchFamily="34" charset="0"/>
              <a:buChar char="•"/>
            </a:pPr>
            <a:r>
              <a:rPr lang="en-US" sz="3200" dirty="0">
                <a:ea typeface="Calibri"/>
                <a:cs typeface="Calibri"/>
                <a:sym typeface="Calibri"/>
              </a:rPr>
              <a:t>to test some specific aspect of this functionality.</a:t>
            </a:r>
          </a:p>
          <a:p>
            <a:pPr>
              <a:lnSpc>
                <a:spcPct val="100000"/>
              </a:lnSpc>
              <a:buClr>
                <a:schemeClr val="tx1"/>
              </a:buClr>
              <a:buSzPts val="3400"/>
            </a:pPr>
            <a:endParaRPr lang="en-US" sz="3200" dirty="0"/>
          </a:p>
          <a:p>
            <a:pPr>
              <a:lnSpc>
                <a:spcPct val="100000"/>
              </a:lnSpc>
              <a:buClr>
                <a:schemeClr val="tx1"/>
              </a:buClr>
              <a:buSzPts val="3400"/>
            </a:pPr>
            <a:r>
              <a:rPr lang="en-US" sz="3200" dirty="0">
                <a:ea typeface="Calibri"/>
                <a:cs typeface="Calibri"/>
                <a:sym typeface="Calibri"/>
              </a:rPr>
              <a:t>At </a:t>
            </a:r>
            <a:r>
              <a:rPr lang="en-US" sz="3200" b="1" dirty="0">
                <a:solidFill>
                  <a:schemeClr val="bg1"/>
                </a:solidFill>
                <a:ea typeface="Calibri"/>
                <a:cs typeface="Calibri"/>
                <a:sym typeface="Calibri"/>
              </a:rPr>
              <a:t>least two cases </a:t>
            </a:r>
            <a:r>
              <a:rPr lang="en-US" sz="3200" b="0" dirty="0">
                <a:solidFill>
                  <a:schemeClr val="bg1"/>
                </a:solidFill>
                <a:ea typeface="Calibri"/>
                <a:cs typeface="Calibri"/>
                <a:sym typeface="Calibri"/>
              </a:rPr>
              <a:t>should be designed, implemented</a:t>
            </a:r>
            <a:r>
              <a:rPr lang="en-US" sz="3200" b="1" dirty="0">
                <a:solidFill>
                  <a:schemeClr val="bg1"/>
                </a:solidFill>
                <a:ea typeface="Calibri"/>
                <a:cs typeface="Calibri"/>
                <a:sym typeface="Calibri"/>
              </a:rPr>
              <a:t> </a:t>
            </a:r>
            <a:r>
              <a:rPr lang="en-US" sz="3200" b="0" dirty="0">
                <a:solidFill>
                  <a:schemeClr val="bg1"/>
                </a:solidFill>
                <a:ea typeface="Calibri"/>
                <a:cs typeface="Calibri"/>
                <a:sym typeface="Calibri"/>
              </a:rPr>
              <a:t>and executed</a:t>
            </a:r>
          </a:p>
          <a:p>
            <a:pPr marL="360000" indent="-180000">
              <a:lnSpc>
                <a:spcPct val="100000"/>
              </a:lnSpc>
              <a:buClr>
                <a:schemeClr val="tx1"/>
              </a:buClr>
              <a:buSzPts val="3400"/>
              <a:buFont typeface="Arial" panose="020B0604020202020204" pitchFamily="34" charset="0"/>
              <a:buChar char="•"/>
            </a:pPr>
            <a:r>
              <a:rPr lang="en-US" sz="3200" dirty="0">
                <a:ea typeface="Calibri"/>
                <a:cs typeface="Calibri"/>
                <a:sym typeface="Calibri"/>
              </a:rPr>
              <a:t>to fully test certain scenario: </a:t>
            </a:r>
            <a:r>
              <a:rPr lang="en-US" sz="3200" b="1" dirty="0">
                <a:ea typeface="Calibri"/>
                <a:cs typeface="Calibri"/>
                <a:sym typeface="Calibri"/>
              </a:rPr>
              <a:t>positive and negative test</a:t>
            </a:r>
            <a:r>
              <a:rPr lang="en-US" sz="3200" dirty="0">
                <a:ea typeface="Calibri"/>
                <a:cs typeface="Calibri"/>
                <a:sym typeface="Calibri"/>
              </a:rPr>
              <a:t>.</a:t>
            </a:r>
            <a:endParaRPr lang="en-US" sz="3200" dirty="0">
              <a:ea typeface="+mn-ea"/>
              <a:cs typeface="+mn-cs"/>
              <a:sym typeface="Calibri"/>
            </a:endParaRPr>
          </a:p>
          <a:p>
            <a:pPr marL="0" indent="0">
              <a:lnSpc>
                <a:spcPct val="100000"/>
              </a:lnSpc>
              <a:buClr>
                <a:schemeClr val="tx1"/>
              </a:buClr>
              <a:buSzPts val="3400"/>
              <a:buFont typeface="Arial" panose="020B0604020202020204" pitchFamily="34" charset="0"/>
              <a:buNone/>
            </a:pPr>
            <a:endParaRPr lang="en-US" sz="3200" dirty="0">
              <a:ea typeface="+mn-ea"/>
              <a:cs typeface="+mn-cs"/>
              <a:sym typeface="Calibri"/>
            </a:endParaRPr>
          </a:p>
          <a:p>
            <a:pPr marL="0" indent="0">
              <a:lnSpc>
                <a:spcPct val="100000"/>
              </a:lnSpc>
              <a:buClr>
                <a:schemeClr val="tx1"/>
              </a:buClr>
              <a:buSzPts val="3400"/>
              <a:buFont typeface="Arial" panose="020B0604020202020204" pitchFamily="34" charset="0"/>
              <a:buNone/>
            </a:pPr>
            <a:r>
              <a:rPr lang="en-US" sz="3200" dirty="0">
                <a:ea typeface="+mn-ea"/>
                <a:cs typeface="+mn-cs"/>
                <a:sym typeface="Calibri"/>
              </a:rPr>
              <a:t>The "</a:t>
            </a:r>
            <a:r>
              <a:rPr lang="en-US" sz="3200" b="1" dirty="0">
                <a:solidFill>
                  <a:schemeClr val="bg1"/>
                </a:solidFill>
                <a:ea typeface="Consolas"/>
                <a:cs typeface="Consolas"/>
                <a:sym typeface="Consolas"/>
              </a:rPr>
              <a:t>positive</a:t>
            </a:r>
            <a:r>
              <a:rPr lang="en-US" sz="3200" b="1" dirty="0">
                <a:ea typeface="Consolas"/>
                <a:cs typeface="Consolas"/>
                <a:sym typeface="Consolas"/>
              </a:rPr>
              <a:t> test</a:t>
            </a:r>
            <a:r>
              <a:rPr lang="en-US" sz="3200" dirty="0">
                <a:ea typeface="Consolas"/>
                <a:cs typeface="Consolas"/>
                <a:sym typeface="Consolas"/>
              </a:rPr>
              <a:t>" is th</a:t>
            </a:r>
            <a:r>
              <a:rPr lang="en-US" sz="3200" dirty="0">
                <a:ea typeface="+mn-ea"/>
                <a:cs typeface="+mn-cs"/>
                <a:sym typeface="Calibri"/>
              </a:rPr>
              <a:t>e first (and most important) test case.</a:t>
            </a:r>
            <a:endParaRPr lang="en-US" sz="3200" dirty="0">
              <a:ea typeface="Consolas"/>
              <a:cs typeface="Consolas"/>
              <a:sym typeface="Consolas"/>
            </a:endParaRPr>
          </a:p>
          <a:p>
            <a:pPr marL="180000" lvl="0" indent="180000">
              <a:lnSpc>
                <a:spcPct val="100000"/>
              </a:lnSpc>
              <a:buClr>
                <a:schemeClr val="tx1"/>
              </a:buClr>
              <a:buSzPts val="3400"/>
              <a:buFont typeface="Arial" panose="020B0604020202020204" pitchFamily="34" charset="0"/>
              <a:buChar char="•"/>
            </a:pPr>
            <a:r>
              <a:rPr lang="en-US" sz="3200" dirty="0">
                <a:ea typeface="Consolas"/>
                <a:cs typeface="Consolas"/>
                <a:sym typeface="Consolas"/>
              </a:rPr>
              <a:t>It checks the </a:t>
            </a:r>
            <a:r>
              <a:rPr lang="en-US" sz="3200" b="1" dirty="0">
                <a:ea typeface="Consolas"/>
                <a:cs typeface="Consolas"/>
                <a:sym typeface="Consolas"/>
              </a:rPr>
              <a:t>usual workflow</a:t>
            </a:r>
            <a:r>
              <a:rPr lang="en-US" sz="3200" dirty="0">
                <a:ea typeface="Consolas"/>
                <a:cs typeface="Consolas"/>
                <a:sym typeface="Consolas"/>
              </a:rPr>
              <a:t>, </a:t>
            </a:r>
            <a:r>
              <a:rPr lang="en-US" sz="3200" dirty="0">
                <a:ea typeface="+mn-ea"/>
                <a:cs typeface="+mn-cs"/>
                <a:sym typeface="Consolas"/>
              </a:rPr>
              <a:t>when the input data and conditions are </a:t>
            </a:r>
            <a:r>
              <a:rPr lang="en-US" sz="3200" b="1" dirty="0">
                <a:ea typeface="+mn-ea"/>
                <a:cs typeface="+mn-cs"/>
                <a:sym typeface="Consolas"/>
              </a:rPr>
              <a:t>valid</a:t>
            </a:r>
          </a:p>
          <a:p>
            <a:pPr marL="180000" lvl="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and the software should </a:t>
            </a:r>
            <a:r>
              <a:rPr lang="en-US" sz="3200" b="1" dirty="0">
                <a:ea typeface="+mn-ea"/>
                <a:cs typeface="+mn-cs"/>
                <a:sym typeface="Consolas"/>
              </a:rPr>
              <a:t>successfully</a:t>
            </a:r>
            <a:r>
              <a:rPr lang="en-US" sz="3200" dirty="0">
                <a:ea typeface="+mn-ea"/>
                <a:cs typeface="+mn-cs"/>
                <a:sym typeface="Consolas"/>
              </a:rPr>
              <a:t> perform the requested operation.</a:t>
            </a:r>
          </a:p>
          <a:p>
            <a:pPr marL="180000" lvl="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An </a:t>
            </a:r>
            <a:r>
              <a:rPr lang="en-US" sz="3200" b="1" dirty="0">
                <a:ea typeface="+mn-ea"/>
                <a:cs typeface="+mn-cs"/>
                <a:sym typeface="Consolas"/>
              </a:rPr>
              <a:t>example </a:t>
            </a:r>
            <a:r>
              <a:rPr lang="en-US" sz="3200" dirty="0">
                <a:ea typeface="+mn-ea"/>
                <a:cs typeface="+mn-cs"/>
                <a:sym typeface="Consolas"/>
              </a:rPr>
              <a:t>is to </a:t>
            </a:r>
            <a:r>
              <a:rPr lang="en-US" sz="3200" b="0" i="1" dirty="0">
                <a:ea typeface="+mn-ea"/>
                <a:cs typeface="+mn-cs"/>
                <a:sym typeface="Consolas"/>
              </a:rPr>
              <a:t>register a user with valid data</a:t>
            </a:r>
            <a:r>
              <a:rPr lang="en-US" sz="3200" dirty="0">
                <a:ea typeface="+mn-ea"/>
                <a:cs typeface="+mn-cs"/>
                <a:sym typeface="Consolas"/>
              </a:rPr>
              <a:t>.</a:t>
            </a:r>
          </a:p>
          <a:p>
            <a:pPr>
              <a:lnSpc>
                <a:spcPct val="100000"/>
              </a:lnSpc>
              <a:buClr>
                <a:schemeClr val="tx1"/>
              </a:buClr>
              <a:buSzPts val="3400"/>
            </a:pPr>
            <a:endParaRPr lang="en-US" sz="3200" dirty="0">
              <a:ea typeface="+mn-ea"/>
              <a:cs typeface="+mn-cs"/>
              <a:sym typeface="Consolas"/>
            </a:endParaRPr>
          </a:p>
          <a:p>
            <a:pPr marL="0" indent="0">
              <a:lnSpc>
                <a:spcPct val="100000"/>
              </a:lnSpc>
              <a:buClr>
                <a:schemeClr val="tx1"/>
              </a:buClr>
              <a:buSzPts val="3400"/>
              <a:buFont typeface="Arial" panose="020B0604020202020204" pitchFamily="34" charset="0"/>
              <a:buNone/>
            </a:pPr>
            <a:r>
              <a:rPr lang="en-US" sz="3200" dirty="0">
                <a:ea typeface="+mn-ea"/>
                <a:cs typeface="+mn-cs"/>
                <a:sym typeface="Calibri"/>
              </a:rPr>
              <a:t>The "</a:t>
            </a:r>
            <a:r>
              <a:rPr lang="en-US" sz="3200" b="1" dirty="0">
                <a:solidFill>
                  <a:schemeClr val="bg1"/>
                </a:solidFill>
                <a:ea typeface="Consolas"/>
                <a:cs typeface="Consolas"/>
                <a:sym typeface="Consolas"/>
              </a:rPr>
              <a:t>negative</a:t>
            </a:r>
            <a:r>
              <a:rPr lang="en-US" sz="3200" b="1" dirty="0">
                <a:ea typeface="Consolas"/>
                <a:cs typeface="Consolas"/>
                <a:sym typeface="Consolas"/>
              </a:rPr>
              <a:t> test</a:t>
            </a:r>
            <a:r>
              <a:rPr lang="en-US" sz="3200" dirty="0">
                <a:ea typeface="Consolas"/>
                <a:cs typeface="Consolas"/>
                <a:sym typeface="Consolas"/>
              </a:rPr>
              <a:t>" is th</a:t>
            </a:r>
            <a:r>
              <a:rPr lang="en-US" sz="3200" dirty="0">
                <a:ea typeface="+mn-ea"/>
                <a:cs typeface="+mn-cs"/>
                <a:sym typeface="Calibri"/>
              </a:rPr>
              <a:t>e second (and less important) test case.</a:t>
            </a:r>
            <a:endParaRPr lang="en-US" sz="3200" dirty="0">
              <a:ea typeface="Consolas"/>
              <a:cs typeface="Consolas"/>
              <a:sym typeface="Consolas"/>
            </a:endParaRPr>
          </a:p>
          <a:p>
            <a:pPr marL="180000" lvl="0" indent="180000">
              <a:lnSpc>
                <a:spcPct val="100000"/>
              </a:lnSpc>
              <a:buClr>
                <a:schemeClr val="tx1"/>
              </a:buClr>
              <a:buSzPts val="3400"/>
              <a:buFont typeface="Arial" panose="020B0604020202020204" pitchFamily="34" charset="0"/>
              <a:buChar char="•"/>
            </a:pPr>
            <a:r>
              <a:rPr lang="en-US" sz="3200" dirty="0">
                <a:ea typeface="Consolas"/>
                <a:cs typeface="Consolas"/>
                <a:sym typeface="Consolas"/>
              </a:rPr>
              <a:t>It checks the </a:t>
            </a:r>
            <a:r>
              <a:rPr lang="en-US" sz="3200" b="1" dirty="0">
                <a:ea typeface="Consolas"/>
                <a:cs typeface="Consolas"/>
                <a:sym typeface="Consolas"/>
              </a:rPr>
              <a:t>unusual workflow</a:t>
            </a:r>
            <a:r>
              <a:rPr lang="en-US" sz="3200" dirty="0">
                <a:ea typeface="Consolas"/>
                <a:cs typeface="Consolas"/>
                <a:sym typeface="Consolas"/>
              </a:rPr>
              <a:t>, </a:t>
            </a:r>
            <a:r>
              <a:rPr lang="en-US" sz="3200" dirty="0">
                <a:ea typeface="+mn-ea"/>
                <a:cs typeface="+mn-cs"/>
                <a:sym typeface="Consolas"/>
              </a:rPr>
              <a:t>when the input data or input conditions are </a:t>
            </a:r>
            <a:r>
              <a:rPr lang="en-US" sz="3200" b="1" dirty="0">
                <a:ea typeface="+mn-ea"/>
                <a:cs typeface="+mn-cs"/>
                <a:sym typeface="Consolas"/>
              </a:rPr>
              <a:t>invalid</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and the software should </a:t>
            </a:r>
            <a:r>
              <a:rPr lang="en-US" sz="3200" b="1" dirty="0">
                <a:ea typeface="+mn-ea"/>
                <a:cs typeface="+mn-cs"/>
                <a:sym typeface="Consolas"/>
              </a:rPr>
              <a:t>fail </a:t>
            </a:r>
            <a:r>
              <a:rPr lang="en-US" sz="3200" b="0" dirty="0">
                <a:ea typeface="+mn-ea"/>
                <a:cs typeface="+mn-cs"/>
                <a:sym typeface="Consolas"/>
              </a:rPr>
              <a:t>to</a:t>
            </a:r>
            <a:r>
              <a:rPr lang="en-US" sz="3200" dirty="0">
                <a:ea typeface="+mn-ea"/>
                <a:cs typeface="+mn-cs"/>
                <a:sym typeface="Consolas"/>
              </a:rPr>
              <a:t> perform the requested operation</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and should return an </a:t>
            </a:r>
            <a:r>
              <a:rPr lang="en-US" sz="3200" b="1" dirty="0">
                <a:ea typeface="+mn-ea"/>
                <a:cs typeface="+mn-cs"/>
                <a:sym typeface="Consolas"/>
              </a:rPr>
              <a:t>error</a:t>
            </a:r>
            <a:r>
              <a:rPr lang="en-US" sz="3200" dirty="0">
                <a:ea typeface="+mn-ea"/>
                <a:cs typeface="+mn-cs"/>
                <a:sym typeface="Consolas"/>
              </a:rPr>
              <a:t>.</a:t>
            </a:r>
          </a:p>
          <a:p>
            <a:pPr marL="180000" lvl="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An </a:t>
            </a:r>
            <a:r>
              <a:rPr lang="en-US" sz="3200" b="1" dirty="0">
                <a:ea typeface="+mn-ea"/>
                <a:cs typeface="+mn-cs"/>
                <a:sym typeface="Consolas"/>
              </a:rPr>
              <a:t>example </a:t>
            </a:r>
            <a:r>
              <a:rPr lang="en-US" sz="3200" dirty="0">
                <a:ea typeface="+mn-ea"/>
                <a:cs typeface="+mn-cs"/>
                <a:sym typeface="Consolas"/>
              </a:rPr>
              <a:t>is to </a:t>
            </a:r>
            <a:r>
              <a:rPr lang="en-US" sz="3200" b="0" i="1" dirty="0">
                <a:ea typeface="+mn-ea"/>
                <a:cs typeface="+mn-cs"/>
                <a:sym typeface="Consolas"/>
              </a:rPr>
              <a:t>try to register a user with empty username</a:t>
            </a:r>
            <a:r>
              <a:rPr lang="en-US" sz="3200" dirty="0">
                <a:ea typeface="+mn-ea"/>
                <a:cs typeface="+mn-cs"/>
                <a:sym typeface="Consolas"/>
              </a:rPr>
              <a:t>.</a:t>
            </a:r>
          </a:p>
          <a:p>
            <a:pPr marL="0" indent="0">
              <a:lnSpc>
                <a:spcPct val="100000"/>
              </a:lnSpc>
              <a:buClr>
                <a:schemeClr val="tx1"/>
              </a:buClr>
              <a:buSzPts val="3400"/>
              <a:buFont typeface="Arial" panose="020B0604020202020204" pitchFamily="34" charset="0"/>
              <a:buNone/>
            </a:pPr>
            <a:r>
              <a:rPr lang="en-US" sz="3200" dirty="0">
                <a:ea typeface="+mn-ea"/>
                <a:cs typeface="+mn-cs"/>
                <a:sym typeface="Consolas"/>
              </a:rPr>
              <a:t>For most scenarios, the </a:t>
            </a:r>
            <a:r>
              <a:rPr lang="en-US" sz="3200" b="1" dirty="0">
                <a:ea typeface="+mn-ea"/>
                <a:cs typeface="+mn-cs"/>
                <a:sym typeface="Consolas"/>
              </a:rPr>
              <a:t>unusual workflows are multiple</a:t>
            </a:r>
            <a:r>
              <a:rPr lang="en-US" sz="3200" dirty="0">
                <a:ea typeface="+mn-ea"/>
                <a:cs typeface="+mn-cs"/>
                <a:sym typeface="Consolas"/>
              </a:rPr>
              <a:t>,</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so the negative test cases should be several, for higher coverage.</a:t>
            </a:r>
          </a:p>
          <a:p>
            <a:pPr marL="180000" marR="0" lvl="0" indent="180000" algn="l" defTabSz="914400" rtl="0" eaLnBrk="1" fontAlgn="auto" latinLnBrk="0" hangingPunct="1">
              <a:lnSpc>
                <a:spcPct val="100000"/>
              </a:lnSpc>
              <a:spcBef>
                <a:spcPts val="0"/>
              </a:spcBef>
              <a:spcAft>
                <a:spcPts val="0"/>
              </a:spcAft>
              <a:buClr>
                <a:schemeClr val="tx1"/>
              </a:buClr>
              <a:buSzPts val="3400"/>
              <a:buFont typeface="Arial" panose="020B0604020202020204" pitchFamily="34" charset="0"/>
              <a:buChar char="•"/>
              <a:tabLst/>
              <a:defRPr/>
            </a:pPr>
            <a:r>
              <a:rPr lang="en-US" sz="3200" b="1" dirty="0">
                <a:ea typeface="+mn-ea"/>
                <a:cs typeface="+mn-cs"/>
                <a:sym typeface="Consolas"/>
              </a:rPr>
              <a:t>Examples of other negative test</a:t>
            </a:r>
            <a:r>
              <a:rPr lang="bg-BG" sz="3200" b="1" dirty="0">
                <a:ea typeface="+mn-ea"/>
                <a:cs typeface="+mn-cs"/>
                <a:sym typeface="Consolas"/>
              </a:rPr>
              <a:t> </a:t>
            </a:r>
            <a:r>
              <a:rPr lang="en-US" sz="3200" b="1" dirty="0">
                <a:ea typeface="+mn-ea"/>
                <a:cs typeface="+mn-cs"/>
                <a:sym typeface="Consolas"/>
              </a:rPr>
              <a:t>cases </a:t>
            </a:r>
            <a:r>
              <a:rPr lang="en-US" sz="3200" dirty="0">
                <a:ea typeface="+mn-ea"/>
                <a:cs typeface="+mn-cs"/>
                <a:sym typeface="Consolas"/>
              </a:rPr>
              <a:t>for the previous scenario are to:</a:t>
            </a:r>
          </a:p>
          <a:p>
            <a:pPr marL="637200" marR="0" lvl="1" indent="180000" algn="l" defTabSz="914400" rtl="0" eaLnBrk="1" fontAlgn="auto" latinLnBrk="0" hangingPunct="1">
              <a:lnSpc>
                <a:spcPct val="100000"/>
              </a:lnSpc>
              <a:spcBef>
                <a:spcPts val="0"/>
              </a:spcBef>
              <a:spcAft>
                <a:spcPts val="0"/>
              </a:spcAft>
              <a:buClr>
                <a:schemeClr val="tx1"/>
              </a:buClr>
              <a:buSzPts val="3400"/>
              <a:buFont typeface="Arial" panose="020B0604020202020204" pitchFamily="34" charset="0"/>
              <a:buChar char="•"/>
              <a:tabLst/>
              <a:defRPr/>
            </a:pPr>
            <a:r>
              <a:rPr lang="en-US" sz="3200" b="0" i="1" dirty="0">
                <a:ea typeface="+mn-ea"/>
                <a:cs typeface="+mn-cs"/>
                <a:sym typeface="Consolas"/>
              </a:rPr>
              <a:t>try to register a user with duplicated username</a:t>
            </a:r>
            <a:r>
              <a:rPr lang="en-US" sz="3200" dirty="0">
                <a:ea typeface="+mn-ea"/>
                <a:cs typeface="+mn-cs"/>
                <a:sym typeface="Consolas"/>
              </a:rPr>
              <a:t>,</a:t>
            </a:r>
          </a:p>
          <a:p>
            <a:pPr marL="637200" marR="0" lvl="1" indent="180000" algn="l" defTabSz="914400" rtl="0" eaLnBrk="1" fontAlgn="auto" latinLnBrk="0" hangingPunct="1">
              <a:lnSpc>
                <a:spcPct val="100000"/>
              </a:lnSpc>
              <a:spcBef>
                <a:spcPts val="0"/>
              </a:spcBef>
              <a:spcAft>
                <a:spcPts val="0"/>
              </a:spcAft>
              <a:buClr>
                <a:schemeClr val="tx1"/>
              </a:buClr>
              <a:buSzPts val="3400"/>
              <a:buFont typeface="Arial" panose="020B0604020202020204" pitchFamily="34" charset="0"/>
              <a:buChar char="•"/>
              <a:tabLst/>
              <a:defRPr/>
            </a:pPr>
            <a:r>
              <a:rPr lang="en-US" sz="3200" b="0" i="1" dirty="0">
                <a:ea typeface="+mn-ea"/>
                <a:cs typeface="+mn-cs"/>
                <a:sym typeface="Consolas"/>
              </a:rPr>
              <a:t>try to register a user with too long username (like 1000 chars)</a:t>
            </a:r>
            <a:r>
              <a:rPr lang="en-US" sz="3200" dirty="0">
                <a:ea typeface="+mn-ea"/>
                <a:cs typeface="+mn-cs"/>
                <a:sym typeface="Consolas"/>
              </a:rPr>
              <a:t>,</a:t>
            </a:r>
          </a:p>
          <a:p>
            <a:pPr marL="637200" marR="0" lvl="1" indent="180000" algn="l" defTabSz="914400" rtl="0" eaLnBrk="1" fontAlgn="auto" latinLnBrk="0" hangingPunct="1">
              <a:lnSpc>
                <a:spcPct val="100000"/>
              </a:lnSpc>
              <a:spcBef>
                <a:spcPts val="0"/>
              </a:spcBef>
              <a:spcAft>
                <a:spcPts val="0"/>
              </a:spcAft>
              <a:buClr>
                <a:schemeClr val="tx1"/>
              </a:buClr>
              <a:buSzPts val="3400"/>
              <a:buFont typeface="Arial" panose="020B0604020202020204" pitchFamily="34" charset="0"/>
              <a:buChar char="•"/>
              <a:tabLst/>
              <a:defRPr/>
            </a:pPr>
            <a:r>
              <a:rPr lang="en-US" sz="3200" b="0" i="1" dirty="0">
                <a:ea typeface="+mn-ea"/>
                <a:cs typeface="+mn-cs"/>
                <a:sym typeface="Consolas"/>
              </a:rPr>
              <a:t>try to register a user with empty password</a:t>
            </a:r>
            <a:r>
              <a:rPr lang="en-US" sz="3200" dirty="0">
                <a:ea typeface="+mn-ea"/>
                <a:cs typeface="+mn-cs"/>
                <a:sym typeface="Consolas"/>
              </a:rPr>
              <a:t>.</a:t>
            </a:r>
          </a:p>
          <a:p>
            <a:pPr>
              <a:lnSpc>
                <a:spcPct val="100000"/>
              </a:lnSpc>
              <a:buClr>
                <a:schemeClr val="tx1"/>
              </a:buClr>
              <a:buSzPts val="3400"/>
            </a:pPr>
            <a:endParaRPr lang="en-US" sz="3200" dirty="0"/>
          </a:p>
          <a:p>
            <a:pPr>
              <a:lnSpc>
                <a:spcPct val="100000"/>
              </a:lnSpc>
              <a:buClr>
                <a:schemeClr val="tx1"/>
              </a:buClr>
              <a:buSzPts val="3400"/>
            </a:pPr>
            <a:r>
              <a:rPr lang="en-US" sz="3200" b="1" dirty="0">
                <a:ea typeface="Calibri"/>
                <a:cs typeface="Calibri"/>
                <a:sym typeface="Calibri"/>
              </a:rPr>
              <a:t>Test cases</a:t>
            </a:r>
            <a:r>
              <a:rPr lang="en-US" sz="3200" dirty="0">
                <a:ea typeface="Calibri"/>
                <a:cs typeface="Calibri"/>
                <a:sym typeface="Calibri"/>
              </a:rPr>
              <a:t> consist of:</a:t>
            </a:r>
          </a:p>
          <a:p>
            <a:pPr marL="180000" indent="-180000">
              <a:lnSpc>
                <a:spcPct val="100000"/>
              </a:lnSpc>
              <a:buClr>
                <a:schemeClr val="tx1"/>
              </a:buClr>
              <a:buSzPts val="3400"/>
              <a:buFont typeface="Arial" panose="020B0604020202020204" pitchFamily="34" charset="0"/>
              <a:buChar char="•"/>
            </a:pPr>
            <a:r>
              <a:rPr lang="en-US" sz="3200" b="1" dirty="0">
                <a:ea typeface="Consolas"/>
                <a:cs typeface="Consolas"/>
                <a:sym typeface="Consolas"/>
              </a:rPr>
              <a:t>Title</a:t>
            </a:r>
            <a:r>
              <a:rPr lang="en-US" sz="3200" dirty="0">
                <a:ea typeface="Consolas"/>
                <a:cs typeface="Consolas"/>
                <a:sym typeface="Consolas"/>
              </a:rPr>
              <a:t>: this is a short one-line description, which explains what we test,</a:t>
            </a:r>
          </a:p>
          <a:p>
            <a:pPr marL="180000" indent="-180000">
              <a:lnSpc>
                <a:spcPct val="100000"/>
              </a:lnSpc>
              <a:buClr>
                <a:schemeClr val="tx1"/>
              </a:buClr>
              <a:buSzPts val="3400"/>
              <a:buFont typeface="Arial" panose="020B0604020202020204" pitchFamily="34" charset="0"/>
              <a:buChar char="•"/>
            </a:pPr>
            <a:r>
              <a:rPr lang="en-US" sz="3200" dirty="0">
                <a:ea typeface="Consolas"/>
                <a:cs typeface="Consolas"/>
                <a:sym typeface="Consolas"/>
              </a:rPr>
              <a:t>such as "</a:t>
            </a:r>
            <a:r>
              <a:rPr lang="en-US" sz="3200" i="1" dirty="0">
                <a:ea typeface="Consolas"/>
                <a:cs typeface="Consolas"/>
                <a:sym typeface="Consolas"/>
              </a:rPr>
              <a:t>Register user with duplicated username</a:t>
            </a:r>
            <a:r>
              <a:rPr lang="en-US" sz="3200" dirty="0">
                <a:ea typeface="Consolas"/>
                <a:cs typeface="Consolas"/>
                <a:sym typeface="Consolas"/>
              </a:rPr>
              <a:t>".</a:t>
            </a:r>
          </a:p>
          <a:p>
            <a:pPr>
              <a:lnSpc>
                <a:spcPct val="100000"/>
              </a:lnSpc>
              <a:buClr>
                <a:schemeClr val="tx1"/>
              </a:buClr>
              <a:buSzPts val="3400"/>
            </a:pPr>
            <a:endParaRPr lang="en-US" sz="3200" dirty="0">
              <a:ea typeface="Consolas"/>
              <a:cs typeface="Consolas"/>
              <a:sym typeface="Consolas"/>
            </a:endParaRPr>
          </a:p>
          <a:p>
            <a:pPr>
              <a:lnSpc>
                <a:spcPct val="100000"/>
              </a:lnSpc>
              <a:buClr>
                <a:schemeClr val="tx1"/>
              </a:buClr>
              <a:buSzPts val="3400"/>
            </a:pPr>
            <a:r>
              <a:rPr lang="en-US" sz="3200" b="1" dirty="0">
                <a:ea typeface="Consolas"/>
                <a:cs typeface="Consolas"/>
                <a:sym typeface="Consolas"/>
              </a:rPr>
              <a:t>Steps to follow</a:t>
            </a:r>
            <a:r>
              <a:rPr lang="en-US" sz="3200" dirty="0">
                <a:ea typeface="Consolas"/>
                <a:cs typeface="Consolas"/>
                <a:sym typeface="Consolas"/>
              </a:rPr>
              <a:t>:</a:t>
            </a:r>
          </a:p>
          <a:p>
            <a:pPr marL="18000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These are the </a:t>
            </a:r>
            <a:r>
              <a:rPr lang="en-US" sz="3200" b="1" dirty="0">
                <a:ea typeface="+mn-ea"/>
                <a:cs typeface="+mn-cs"/>
                <a:sym typeface="Consolas"/>
              </a:rPr>
              <a:t>instructions</a:t>
            </a:r>
            <a:r>
              <a:rPr lang="en-US" sz="3200" dirty="0">
                <a:ea typeface="+mn-ea"/>
                <a:cs typeface="+mn-cs"/>
                <a:sym typeface="Consolas"/>
              </a:rPr>
              <a:t> how to conduct the test, expressed as sequence of steps.</a:t>
            </a:r>
          </a:p>
          <a:p>
            <a:pPr marL="18000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Each step describes an action to be executed,</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such as "</a:t>
            </a:r>
            <a:r>
              <a:rPr lang="en-US" sz="3200" i="1" dirty="0">
                <a:ea typeface="+mn-ea"/>
                <a:cs typeface="+mn-cs"/>
                <a:sym typeface="Consolas"/>
              </a:rPr>
              <a:t>Open the user registration page</a:t>
            </a:r>
            <a:r>
              <a:rPr lang="en-US" sz="3200" dirty="0">
                <a:ea typeface="+mn-ea"/>
                <a:cs typeface="+mn-cs"/>
                <a:sym typeface="Consolas"/>
              </a:rPr>
              <a:t>"</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or "</a:t>
            </a:r>
            <a:r>
              <a:rPr lang="en-US" sz="3200" i="1" dirty="0">
                <a:ea typeface="+mn-ea"/>
                <a:cs typeface="+mn-cs"/>
                <a:sym typeface="Consolas"/>
              </a:rPr>
              <a:t>Enter 'peter' in the username text box</a:t>
            </a:r>
            <a:r>
              <a:rPr lang="en-US" sz="3200" dirty="0">
                <a:ea typeface="+mn-ea"/>
                <a:cs typeface="+mn-cs"/>
                <a:sym typeface="Consolas"/>
              </a:rPr>
              <a:t>".</a:t>
            </a:r>
          </a:p>
          <a:p>
            <a:pPr marL="18000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Steps may have</a:t>
            </a:r>
            <a:r>
              <a:rPr lang="en-US" sz="3200" b="1" dirty="0">
                <a:ea typeface="+mn-ea"/>
                <a:cs typeface="+mn-cs"/>
                <a:sym typeface="Consolas"/>
              </a:rPr>
              <a:t> pre-conditions </a:t>
            </a:r>
            <a:r>
              <a:rPr lang="en-US" sz="3200" dirty="0">
                <a:ea typeface="+mn-ea"/>
                <a:cs typeface="+mn-cs"/>
                <a:sym typeface="Consolas"/>
              </a:rPr>
              <a:t>and </a:t>
            </a:r>
            <a:r>
              <a:rPr lang="en-US" sz="3200" b="1" dirty="0">
                <a:ea typeface="+mn-ea"/>
                <a:cs typeface="+mn-cs"/>
                <a:sym typeface="Consolas"/>
              </a:rPr>
              <a:t>post-conditions </a:t>
            </a:r>
            <a:r>
              <a:rPr lang="en-US" sz="3200" dirty="0">
                <a:ea typeface="+mn-ea"/>
                <a:cs typeface="+mn-cs"/>
                <a:sym typeface="Consolas"/>
              </a:rPr>
              <a:t>(expected result).</a:t>
            </a:r>
          </a:p>
          <a:p>
            <a:pPr>
              <a:lnSpc>
                <a:spcPct val="100000"/>
              </a:lnSpc>
              <a:buClr>
                <a:schemeClr val="tx1"/>
              </a:buClr>
              <a:buSzPts val="3400"/>
            </a:pPr>
            <a:endParaRPr lang="en-US" sz="3200" dirty="0">
              <a:ea typeface="+mn-ea"/>
              <a:cs typeface="+mn-cs"/>
              <a:sym typeface="Consolas"/>
            </a:endParaRPr>
          </a:p>
          <a:p>
            <a:pPr>
              <a:lnSpc>
                <a:spcPct val="100000"/>
              </a:lnSpc>
              <a:buClr>
                <a:schemeClr val="tx1"/>
              </a:buClr>
              <a:buSzPts val="3400"/>
            </a:pPr>
            <a:r>
              <a:rPr lang="en-US" sz="3200" b="1" dirty="0">
                <a:ea typeface="Consolas"/>
                <a:cs typeface="Consolas"/>
                <a:sym typeface="Consolas"/>
              </a:rPr>
              <a:t>Expected result</a:t>
            </a:r>
            <a:r>
              <a:rPr lang="en-US" sz="3200" b="0" dirty="0">
                <a:ea typeface="Consolas"/>
                <a:cs typeface="Consolas"/>
                <a:sym typeface="Consolas"/>
              </a:rPr>
              <a:t>:</a:t>
            </a:r>
            <a:endParaRPr lang="en-US" sz="3200" dirty="0">
              <a:ea typeface="Consolas"/>
              <a:cs typeface="Consolas"/>
              <a:sym typeface="Consolas"/>
            </a:endParaRPr>
          </a:p>
          <a:p>
            <a:pPr marL="18000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It describes </a:t>
            </a:r>
            <a:r>
              <a:rPr lang="en-US" sz="3200" b="1" dirty="0">
                <a:ea typeface="+mn-ea"/>
                <a:cs typeface="+mn-cs"/>
                <a:sym typeface="Consolas"/>
              </a:rPr>
              <a:t>what should happen </a:t>
            </a:r>
            <a:r>
              <a:rPr lang="en-US" sz="3200" dirty="0">
                <a:ea typeface="+mn-ea"/>
                <a:cs typeface="+mn-cs"/>
                <a:sym typeface="Consolas"/>
              </a:rPr>
              <a:t>when we execute the described steps.</a:t>
            </a:r>
          </a:p>
          <a:p>
            <a:pPr marL="18000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If during the test case execution, the actual result is different than the expected result, we have a failing test.</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When a test is failing, the QA should check whether the </a:t>
            </a:r>
            <a:r>
              <a:rPr lang="en-US" sz="3200" b="1" dirty="0">
                <a:ea typeface="+mn-ea"/>
                <a:cs typeface="+mn-cs"/>
                <a:sym typeface="Consolas"/>
              </a:rPr>
              <a:t>test is incorrect</a:t>
            </a:r>
            <a:r>
              <a:rPr lang="en-US" sz="3200" dirty="0">
                <a:ea typeface="+mn-ea"/>
                <a:cs typeface="+mn-cs"/>
                <a:sym typeface="Consolas"/>
              </a:rPr>
              <a:t>, or the software demonstrates a </a:t>
            </a:r>
            <a:r>
              <a:rPr lang="en-US" sz="3200" b="1" dirty="0">
                <a:ea typeface="+mn-ea"/>
                <a:cs typeface="+mn-cs"/>
                <a:sym typeface="Consolas"/>
              </a:rPr>
              <a:t>defect</a:t>
            </a:r>
            <a:r>
              <a:rPr lang="en-US" sz="3200" dirty="0">
                <a:ea typeface="+mn-ea"/>
                <a:cs typeface="+mn-cs"/>
                <a:sym typeface="Consolas"/>
              </a:rPr>
              <a:t>.</a:t>
            </a:r>
          </a:p>
          <a:p>
            <a:pPr marL="637200" lvl="1" indent="-180000">
              <a:lnSpc>
                <a:spcPct val="100000"/>
              </a:lnSpc>
              <a:buClr>
                <a:schemeClr val="tx1"/>
              </a:buClr>
              <a:buSzPts val="3400"/>
              <a:buFont typeface="Arial" panose="020B0604020202020204" pitchFamily="34" charset="0"/>
              <a:buChar char="•"/>
            </a:pPr>
            <a:r>
              <a:rPr lang="en-US" sz="3200" b="1" dirty="0">
                <a:ea typeface="+mn-ea"/>
                <a:cs typeface="+mn-cs"/>
                <a:sym typeface="Consolas"/>
              </a:rPr>
              <a:t>Defects </a:t>
            </a:r>
            <a:r>
              <a:rPr lang="en-US" sz="3200" dirty="0">
                <a:ea typeface="+mn-ea"/>
                <a:cs typeface="+mn-cs"/>
                <a:sym typeface="Consolas"/>
              </a:rPr>
              <a:t>should be entered in the issue tracking system.</a:t>
            </a:r>
          </a:p>
          <a:p>
            <a:pPr marL="180000" lvl="0" indent="-180000">
              <a:lnSpc>
                <a:spcPct val="100000"/>
              </a:lnSpc>
              <a:buClr>
                <a:schemeClr val="tx1"/>
              </a:buClr>
              <a:buSzPts val="3400"/>
              <a:buFont typeface="Arial" panose="020B0604020202020204" pitchFamily="34" charset="0"/>
              <a:buChar char="•"/>
            </a:pPr>
            <a:r>
              <a:rPr lang="en-US" sz="3200" dirty="0">
                <a:ea typeface="+mn-ea"/>
                <a:cs typeface="+mn-cs"/>
                <a:sym typeface="Consolas"/>
              </a:rPr>
              <a:t>The </a:t>
            </a:r>
            <a:r>
              <a:rPr lang="en-US" sz="3200" b="1" dirty="0">
                <a:ea typeface="+mn-ea"/>
                <a:cs typeface="+mn-cs"/>
                <a:sym typeface="Consolas"/>
              </a:rPr>
              <a:t>expected result </a:t>
            </a:r>
            <a:r>
              <a:rPr lang="en-US" sz="3200" dirty="0">
                <a:ea typeface="+mn-ea"/>
                <a:cs typeface="+mn-cs"/>
                <a:sym typeface="Consolas"/>
              </a:rPr>
              <a:t>can be only one, after all the performed steps,</a:t>
            </a:r>
          </a:p>
          <a:p>
            <a:pPr marL="637200" lvl="1" indent="-180000">
              <a:lnSpc>
                <a:spcPct val="100000"/>
              </a:lnSpc>
              <a:buClr>
                <a:schemeClr val="tx1"/>
              </a:buClr>
              <a:buSzPts val="3400"/>
              <a:buFont typeface="Arial" panose="020B0604020202020204" pitchFamily="34" charset="0"/>
              <a:buChar char="•"/>
            </a:pPr>
            <a:r>
              <a:rPr lang="en-US" sz="3200" dirty="0">
                <a:ea typeface="+mn-ea"/>
                <a:cs typeface="+mn-cs"/>
                <a:sym typeface="Consolas"/>
              </a:rPr>
              <a:t>or separate expected result could follow each step in the test case.</a:t>
            </a:r>
          </a:p>
          <a:p>
            <a:pPr>
              <a:lnSpc>
                <a:spcPct val="100000"/>
              </a:lnSpc>
              <a:buClr>
                <a:schemeClr val="tx1"/>
              </a:buClr>
              <a:buSzPts val="3400"/>
            </a:pPr>
            <a:endParaRPr lang="en-US" sz="3200" b="0" dirty="0">
              <a:ea typeface="Consolas"/>
              <a:cs typeface="Consolas"/>
              <a:sym typeface="Consolas"/>
            </a:endParaRPr>
          </a:p>
          <a:p>
            <a:pPr>
              <a:lnSpc>
                <a:spcPct val="100000"/>
              </a:lnSpc>
              <a:buClr>
                <a:schemeClr val="tx1"/>
              </a:buClr>
              <a:buSzPts val="3400"/>
            </a:pPr>
            <a:endParaRPr lang="en-US" sz="3200" b="1" dirty="0"/>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27</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9169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real-world </a:t>
            </a:r>
            <a:r>
              <a:rPr lang="en-US" b="1" dirty="0"/>
              <a:t>example of test scenario and test cases</a:t>
            </a:r>
            <a:r>
              <a:rPr lang="en-US" dirty="0"/>
              <a:t>, which cover this scenario.</a:t>
            </a:r>
          </a:p>
          <a:p>
            <a:pPr marL="171450" indent="-171450">
              <a:buFont typeface="Arial" panose="020B0604020202020204" pitchFamily="34" charset="0"/>
              <a:buChar char="•"/>
            </a:pPr>
            <a:r>
              <a:rPr lang="en-US" dirty="0"/>
              <a:t>Our sample </a:t>
            </a:r>
            <a:r>
              <a:rPr lang="en-US" b="1" dirty="0">
                <a:solidFill>
                  <a:schemeClr val="bg1"/>
                </a:solidFill>
              </a:rPr>
              <a:t>test scenario</a:t>
            </a:r>
            <a:r>
              <a:rPr lang="en-US" dirty="0"/>
              <a:t> is "</a:t>
            </a:r>
            <a:r>
              <a:rPr lang="en-US" b="1" dirty="0"/>
              <a:t>user registration</a:t>
            </a:r>
            <a:r>
              <a:rPr lang="en-US" dirty="0"/>
              <a:t>".</a:t>
            </a:r>
          </a:p>
          <a:p>
            <a:pPr marL="171450" indent="-171450">
              <a:buFont typeface="Arial" panose="020B0604020202020204" pitchFamily="34" charset="0"/>
              <a:buChar char="•"/>
            </a:pPr>
            <a:r>
              <a:rPr lang="en-US" dirty="0">
                <a:solidFill>
                  <a:schemeClr val="tx2">
                    <a:lumMod val="75000"/>
                  </a:schemeClr>
                </a:solidFill>
              </a:rPr>
              <a:t>The expected functionality is illustrated at the </a:t>
            </a:r>
            <a:r>
              <a:rPr lang="en-US" b="1" dirty="0">
                <a:solidFill>
                  <a:schemeClr val="tx2">
                    <a:lumMod val="75000"/>
                  </a:schemeClr>
                </a:solidFill>
              </a:rPr>
              <a:t>screenshot</a:t>
            </a:r>
            <a:r>
              <a:rPr lang="en-US" dirty="0">
                <a:solidFill>
                  <a:schemeClr val="tx2">
                    <a:lumMod val="75000"/>
                  </a:schemeClr>
                </a:solidFill>
              </a:rPr>
              <a:t> on the right.</a:t>
            </a:r>
          </a:p>
          <a:p>
            <a:endParaRPr lang="en-US" b="1" dirty="0">
              <a:solidFill>
                <a:schemeClr val="bg1"/>
              </a:solidFill>
            </a:endParaRPr>
          </a:p>
          <a:p>
            <a:r>
              <a:rPr lang="en-US" b="0" dirty="0">
                <a:solidFill>
                  <a:schemeClr val="bg1"/>
                </a:solidFill>
              </a:rPr>
              <a:t>To cover this test scenario, we should design and implement several </a:t>
            </a:r>
            <a:r>
              <a:rPr lang="en-US" b="1" dirty="0">
                <a:solidFill>
                  <a:schemeClr val="bg1"/>
                </a:solidFill>
              </a:rPr>
              <a:t>test cases</a:t>
            </a:r>
            <a:r>
              <a:rPr lang="en-US" dirty="0"/>
              <a:t>:</a:t>
            </a:r>
          </a:p>
          <a:p>
            <a:pPr marL="171450" indent="-171450">
              <a:buFont typeface="Arial" panose="020B0604020202020204" pitchFamily="34" charset="0"/>
              <a:buChar char="•"/>
            </a:pPr>
            <a:r>
              <a:rPr lang="en-US" dirty="0"/>
              <a:t>The </a:t>
            </a:r>
            <a:r>
              <a:rPr lang="en-US" b="1" dirty="0"/>
              <a:t>first test case </a:t>
            </a:r>
            <a:r>
              <a:rPr lang="en-US" dirty="0"/>
              <a:t>is the "</a:t>
            </a:r>
            <a:r>
              <a:rPr lang="en-US" b="1" dirty="0"/>
              <a:t>usual workflow</a:t>
            </a:r>
            <a:r>
              <a:rPr lang="en-US" dirty="0"/>
              <a:t>" (the positive test),</a:t>
            </a:r>
          </a:p>
          <a:p>
            <a:pPr marL="628650" lvl="1" indent="-171450">
              <a:buFont typeface="Arial" panose="020B0604020202020204" pitchFamily="34" charset="0"/>
              <a:buChar char="•"/>
            </a:pPr>
            <a:r>
              <a:rPr lang="en-US" dirty="0"/>
              <a:t>when we have valid input data and free (non-duplicating) username.</a:t>
            </a:r>
          </a:p>
          <a:p>
            <a:pPr marL="628650" lvl="1" indent="-171450">
              <a:buFont typeface="Arial" panose="020B0604020202020204" pitchFamily="34" charset="0"/>
              <a:buChar char="•"/>
            </a:pPr>
            <a:r>
              <a:rPr lang="en-US" dirty="0"/>
              <a:t>In this case we expect the "</a:t>
            </a:r>
            <a:r>
              <a:rPr lang="en-US" b="1" dirty="0"/>
              <a:t>Register</a:t>
            </a:r>
            <a:r>
              <a:rPr lang="en-US" dirty="0"/>
              <a:t>" operation to </a:t>
            </a:r>
            <a:r>
              <a:rPr lang="en-US" b="1" dirty="0"/>
              <a:t>succeed</a:t>
            </a:r>
          </a:p>
          <a:p>
            <a:pPr marL="628650" lvl="1" indent="-171450">
              <a:buFont typeface="Arial" panose="020B0604020202020204" pitchFamily="34" charset="0"/>
              <a:buChar char="•"/>
            </a:pPr>
            <a:r>
              <a:rPr lang="en-US" dirty="0"/>
              <a:t>and the new user to be </a:t>
            </a:r>
            <a:r>
              <a:rPr lang="en-US" b="1" dirty="0"/>
              <a:t>successfully registered</a:t>
            </a:r>
            <a:r>
              <a:rPr lang="en-US" dirty="0"/>
              <a:t>.</a:t>
            </a:r>
          </a:p>
          <a:p>
            <a:pPr lvl="0"/>
            <a:endParaRPr lang="en-US" dirty="0"/>
          </a:p>
          <a:p>
            <a:pPr lvl="0"/>
            <a:r>
              <a:rPr lang="en-US" dirty="0"/>
              <a:t>The next few test cases cover the </a:t>
            </a:r>
            <a:r>
              <a:rPr lang="en-US" b="1" dirty="0"/>
              <a:t>unusual workflows</a:t>
            </a:r>
            <a:r>
              <a:rPr lang="en-US" dirty="0"/>
              <a:t> for the "user registration" scenario (the negative tests).</a:t>
            </a:r>
          </a:p>
          <a:p>
            <a:pPr marL="171450" lvl="0" indent="-171450">
              <a:buFont typeface="Arial" panose="020B0604020202020204" pitchFamily="34" charset="0"/>
              <a:buChar char="•"/>
            </a:pPr>
            <a:r>
              <a:rPr lang="en-US" dirty="0"/>
              <a:t>The </a:t>
            </a:r>
            <a:r>
              <a:rPr lang="en-US" b="1" dirty="0"/>
              <a:t>next test case</a:t>
            </a:r>
            <a:r>
              <a:rPr lang="en-US" dirty="0"/>
              <a:t> attempts to register a user with </a:t>
            </a:r>
            <a:r>
              <a:rPr lang="en-US" b="1" dirty="0"/>
              <a:t>duplicated username</a:t>
            </a:r>
            <a:r>
              <a:rPr lang="en-US" dirty="0"/>
              <a:t>.</a:t>
            </a:r>
          </a:p>
          <a:p>
            <a:pPr marL="628650" lvl="1" indent="-171450">
              <a:buFont typeface="Arial" panose="020B0604020202020204" pitchFamily="34" charset="0"/>
              <a:buChar char="•"/>
            </a:pPr>
            <a:r>
              <a:rPr lang="en-US" dirty="0"/>
              <a:t>The registration process should fail and display appropriate </a:t>
            </a:r>
            <a:r>
              <a:rPr lang="en-US" b="1" dirty="0">
                <a:sym typeface="Wingdings" panose="05000000000000000000" pitchFamily="2" charset="2"/>
              </a:rPr>
              <a:t>error</a:t>
            </a:r>
            <a:r>
              <a:rPr lang="en-US" dirty="0">
                <a:sym typeface="Wingdings" panose="05000000000000000000" pitchFamily="2" charset="2"/>
              </a:rPr>
              <a:t> message.</a:t>
            </a:r>
          </a:p>
          <a:p>
            <a:pPr lvl="0"/>
            <a:endParaRPr lang="en-US" dirty="0"/>
          </a:p>
          <a:p>
            <a:pPr marL="0" lvl="0" indent="0">
              <a:buFont typeface="Arial" panose="020B0604020202020204" pitchFamily="34" charset="0"/>
              <a:buNone/>
            </a:pPr>
            <a:r>
              <a:rPr lang="en-US" dirty="0"/>
              <a:t>The </a:t>
            </a:r>
            <a:r>
              <a:rPr lang="en-US" b="1" dirty="0"/>
              <a:t>next test case</a:t>
            </a:r>
            <a:r>
              <a:rPr lang="en-US" dirty="0"/>
              <a:t> attempts to register a user with </a:t>
            </a:r>
            <a:r>
              <a:rPr lang="en-US" b="1" dirty="0"/>
              <a:t>empty username or password</a:t>
            </a:r>
            <a:r>
              <a:rPr lang="en-US" dirty="0"/>
              <a:t>.</a:t>
            </a:r>
          </a:p>
          <a:p>
            <a:pPr marL="171450" lvl="0" indent="-171450">
              <a:buFont typeface="Arial" panose="020B0604020202020204" pitchFamily="34" charset="0"/>
              <a:buChar char="•"/>
            </a:pPr>
            <a:r>
              <a:rPr lang="en-US" dirty="0"/>
              <a:t>This is also the case when the username or password hold only spaces and tabs.</a:t>
            </a:r>
          </a:p>
          <a:p>
            <a:pPr marL="171450" lvl="0" indent="-171450">
              <a:buFont typeface="Arial" panose="020B0604020202020204" pitchFamily="34" charset="0"/>
              <a:buChar char="•"/>
            </a:pPr>
            <a:r>
              <a:rPr lang="en-US" dirty="0"/>
              <a:t>The registration process should fail and display appropriate </a:t>
            </a:r>
            <a:r>
              <a:rPr lang="en-US" b="1" dirty="0">
                <a:sym typeface="Wingdings" panose="05000000000000000000" pitchFamily="2" charset="2"/>
              </a:rPr>
              <a:t>error</a:t>
            </a:r>
            <a:r>
              <a:rPr lang="en-US" dirty="0">
                <a:sym typeface="Wingdings" panose="05000000000000000000" pitchFamily="2" charset="2"/>
              </a:rPr>
              <a:t> message.</a:t>
            </a:r>
          </a:p>
          <a:p>
            <a:pPr lvl="0"/>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t>
            </a:r>
            <a:r>
              <a:rPr lang="en-US" b="1" dirty="0"/>
              <a:t>unusual test case </a:t>
            </a:r>
            <a:r>
              <a:rPr lang="en-US" dirty="0"/>
              <a:t>is to attempt to register a user with </a:t>
            </a:r>
            <a:r>
              <a:rPr lang="en-US" b="1" dirty="0"/>
              <a:t>too long username or password</a:t>
            </a:r>
            <a:r>
              <a:rPr lang="en-US" dirty="0"/>
              <a:t>.</a:t>
            </a:r>
          </a:p>
          <a:p>
            <a:pPr marL="171450" lvl="0" indent="-171450">
              <a:buFont typeface="Arial" panose="020B0604020202020204" pitchFamily="34" charset="0"/>
              <a:buChar char="•"/>
            </a:pPr>
            <a:r>
              <a:rPr lang="en-US" dirty="0"/>
              <a:t>The registration process should fail and display appropriate </a:t>
            </a:r>
            <a:r>
              <a:rPr lang="en-US" b="1" dirty="0">
                <a:sym typeface="Wingdings" panose="05000000000000000000" pitchFamily="2" charset="2"/>
              </a:rPr>
              <a:t>error</a:t>
            </a:r>
            <a:r>
              <a:rPr lang="en-US" dirty="0">
                <a:sym typeface="Wingdings" panose="05000000000000000000" pitchFamily="2" charset="2"/>
              </a:rPr>
              <a:t> message.</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Yet another </a:t>
            </a:r>
            <a:r>
              <a:rPr lang="en-US" b="1" dirty="0"/>
              <a:t>unusual test case</a:t>
            </a:r>
            <a:r>
              <a:rPr lang="en-US" dirty="0"/>
              <a:t> is to attempt to register a user,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username or password hold </a:t>
            </a:r>
            <a:r>
              <a:rPr lang="en-US" b="1" dirty="0"/>
              <a:t>invalid characters</a:t>
            </a:r>
            <a:r>
              <a:rPr lang="en-US" dirty="0"/>
              <a:t>.</a:t>
            </a:r>
          </a:p>
          <a:p>
            <a:pPr marL="171450" lvl="0" indent="-171450">
              <a:buFont typeface="Arial" panose="020B0604020202020204" pitchFamily="34" charset="0"/>
              <a:buChar char="•"/>
            </a:pPr>
            <a:r>
              <a:rPr lang="en-US" dirty="0"/>
              <a:t>The registration process should fail and display appropriate </a:t>
            </a:r>
            <a:r>
              <a:rPr lang="en-US" b="1" dirty="0">
                <a:sym typeface="Wingdings" panose="05000000000000000000" pitchFamily="2" charset="2"/>
              </a:rPr>
              <a:t>error</a:t>
            </a:r>
            <a:r>
              <a:rPr lang="en-US" dirty="0">
                <a:sym typeface="Wingdings" panose="05000000000000000000" pitchFamily="2" charset="2"/>
              </a:rPr>
              <a:t> message.</a:t>
            </a:r>
          </a:p>
          <a:p>
            <a:r>
              <a:rPr lang="en-US" dirty="0"/>
              <a:t>If the </a:t>
            </a:r>
            <a:r>
              <a:rPr lang="en-US" b="1" dirty="0"/>
              <a:t>"full name" field </a:t>
            </a:r>
            <a:r>
              <a:rPr lang="en-US" dirty="0"/>
              <a:t>is required, then we should also check it:</a:t>
            </a:r>
          </a:p>
          <a:p>
            <a:pPr marL="171450" indent="-171450">
              <a:buFont typeface="Arial" panose="020B0604020202020204" pitchFamily="34" charset="0"/>
              <a:buChar char="•"/>
            </a:pPr>
            <a:r>
              <a:rPr lang="en-US" dirty="0"/>
              <a:t>With </a:t>
            </a:r>
            <a:r>
              <a:rPr lang="en-US" b="1" dirty="0"/>
              <a:t>empty or invalid full name</a:t>
            </a:r>
            <a:r>
              <a:rPr lang="en-US" dirty="0"/>
              <a:t> and with </a:t>
            </a:r>
            <a:r>
              <a:rPr lang="en-US" b="1" dirty="0"/>
              <a:t>too long full name</a:t>
            </a:r>
            <a:r>
              <a:rPr lang="en-US" dirty="0"/>
              <a:t>.</a:t>
            </a:r>
          </a:p>
          <a:p>
            <a:r>
              <a:rPr lang="en-US" dirty="0"/>
              <a:t>This is how the simple </a:t>
            </a:r>
            <a:r>
              <a:rPr lang="en-US" b="1" dirty="0"/>
              <a:t>test scenario "user registration"</a:t>
            </a:r>
          </a:p>
          <a:p>
            <a:pPr marL="171450" indent="-171450">
              <a:buFont typeface="Arial" panose="020B0604020202020204" pitchFamily="34" charset="0"/>
              <a:buChar char="•"/>
            </a:pPr>
            <a:r>
              <a:rPr lang="en-US" dirty="0"/>
              <a:t>is implemented with a </a:t>
            </a:r>
            <a:r>
              <a:rPr lang="en-US" b="1" dirty="0"/>
              <a:t>set of test cases</a:t>
            </a:r>
            <a:r>
              <a:rPr lang="en-US" dirty="0"/>
              <a:t>,</a:t>
            </a:r>
          </a:p>
          <a:p>
            <a:pPr marL="171450" indent="-171450">
              <a:buFont typeface="Arial" panose="020B0604020202020204" pitchFamily="34" charset="0"/>
              <a:buChar char="•"/>
            </a:pPr>
            <a:r>
              <a:rPr lang="en-US" dirty="0"/>
              <a:t>which test the various situations, which may arise, when we register a user.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49182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formal test case </a:t>
            </a:r>
            <a:r>
              <a:rPr lang="en-US" dirty="0"/>
              <a:t>description.</a:t>
            </a:r>
          </a:p>
          <a:p>
            <a:pPr marL="171450" indent="-171450">
              <a:buFont typeface="Arial" panose="020B0604020202020204" pitchFamily="34" charset="0"/>
              <a:buChar char="•"/>
            </a:pPr>
            <a:r>
              <a:rPr lang="en-US" dirty="0"/>
              <a:t>In this example we have the </a:t>
            </a:r>
            <a:r>
              <a:rPr lang="en-US" b="1" dirty="0"/>
              <a:t>"user login" scenario </a:t>
            </a:r>
            <a:r>
              <a:rPr lang="en-US" dirty="0"/>
              <a:t>with the usual workflow of "</a:t>
            </a:r>
            <a:r>
              <a:rPr lang="en-US" b="1" dirty="0"/>
              <a:t>login valid user</a:t>
            </a:r>
            <a:r>
              <a:rPr lang="en-US" dirty="0"/>
              <a:t>".</a:t>
            </a:r>
          </a:p>
          <a:p>
            <a:pPr marL="171450" indent="-171450">
              <a:buFont typeface="Arial" panose="020B0604020202020204" pitchFamily="34" charset="0"/>
              <a:buChar char="•"/>
            </a:pPr>
            <a:r>
              <a:rPr lang="en-US" dirty="0"/>
              <a:t>The test case </a:t>
            </a:r>
            <a:r>
              <a:rPr lang="en-US" b="1" dirty="0"/>
              <a:t>name</a:t>
            </a:r>
            <a:r>
              <a:rPr lang="en-US" dirty="0"/>
              <a:t> (or </a:t>
            </a:r>
            <a:r>
              <a:rPr lang="en-US" b="1" dirty="0"/>
              <a:t>title</a:t>
            </a:r>
            <a:r>
              <a:rPr lang="en-US" b="0" dirty="0"/>
              <a:t>)</a:t>
            </a:r>
            <a:r>
              <a:rPr lang="en-US" dirty="0"/>
              <a:t> is:</a:t>
            </a:r>
          </a:p>
          <a:p>
            <a:pPr marL="628650" lvl="1" indent="-171450">
              <a:buFont typeface="Arial" panose="020B0604020202020204" pitchFamily="34" charset="0"/>
              <a:buChar char="•"/>
            </a:pPr>
            <a:r>
              <a:rPr lang="en-US" dirty="0"/>
              <a:t>"</a:t>
            </a:r>
            <a:r>
              <a:rPr lang="en-US" b="1" dirty="0"/>
              <a:t>Test Login</a:t>
            </a:r>
            <a:r>
              <a:rPr lang="en-US" dirty="0"/>
              <a:t>".</a:t>
            </a:r>
          </a:p>
          <a:p>
            <a:pPr marL="171450" indent="-171450">
              <a:buFont typeface="Arial" panose="020B0604020202020204" pitchFamily="34" charset="0"/>
              <a:buChar char="•"/>
            </a:pPr>
            <a:r>
              <a:rPr lang="en-US" dirty="0"/>
              <a:t>The </a:t>
            </a:r>
            <a:r>
              <a:rPr lang="en-US" b="1" dirty="0"/>
              <a:t>description</a:t>
            </a:r>
            <a:r>
              <a:rPr lang="en-US" dirty="0"/>
              <a:t> of the test case is:</a:t>
            </a:r>
          </a:p>
          <a:p>
            <a:pPr marL="628650" lvl="1" indent="-171450">
              <a:buFont typeface="Arial" panose="020B0604020202020204" pitchFamily="34" charset="0"/>
              <a:buChar char="•"/>
            </a:pPr>
            <a:r>
              <a:rPr lang="en-US" dirty="0"/>
              <a:t>"</a:t>
            </a:r>
            <a:r>
              <a:rPr lang="en-US" b="1" dirty="0"/>
              <a:t>Check the basic login functionality</a:t>
            </a:r>
            <a:r>
              <a:rPr lang="en-US" dirty="0"/>
              <a:t>".</a:t>
            </a:r>
          </a:p>
          <a:p>
            <a:pPr marL="171450" indent="-171450">
              <a:buFont typeface="Arial" panose="020B0604020202020204" pitchFamily="34" charset="0"/>
              <a:buChar char="•"/>
            </a:pPr>
            <a:r>
              <a:rPr lang="en-US" dirty="0"/>
              <a:t>It has some attributes, such as:</a:t>
            </a:r>
          </a:p>
          <a:p>
            <a:pPr marL="628650" lvl="1" indent="-171450">
              <a:buFont typeface="Arial" panose="020B0604020202020204" pitchFamily="34" charset="0"/>
              <a:buChar char="•"/>
            </a:pPr>
            <a:r>
              <a:rPr lang="en-US" b="1" dirty="0"/>
              <a:t>design method</a:t>
            </a:r>
            <a:r>
              <a:rPr lang="en-US" b="0" dirty="0"/>
              <a:t>: </a:t>
            </a:r>
            <a:r>
              <a:rPr lang="en-US" b="1" dirty="0"/>
              <a:t>black box</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execution</a:t>
            </a:r>
            <a:r>
              <a:rPr lang="en-US" b="0" dirty="0"/>
              <a:t>: </a:t>
            </a:r>
            <a:r>
              <a:rPr lang="en-US" b="1" dirty="0"/>
              <a:t>manual</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priority</a:t>
            </a:r>
            <a:r>
              <a:rPr lang="en-US" b="0" dirty="0"/>
              <a:t>: </a:t>
            </a:r>
            <a:r>
              <a:rPr lang="en-US" b="1" dirty="0"/>
              <a:t>medium</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few others.</a:t>
            </a:r>
          </a:p>
          <a:p>
            <a:pPr marL="171450" lvl="0" indent="-171450">
              <a:buFont typeface="Arial" panose="020B0604020202020204" pitchFamily="34" charset="0"/>
              <a:buChar char="•"/>
            </a:pPr>
            <a:r>
              <a:rPr lang="en-US" dirty="0"/>
              <a:t>It holds a </a:t>
            </a:r>
            <a:r>
              <a:rPr lang="en-US" b="1" dirty="0"/>
              <a:t>sequence of steps</a:t>
            </a:r>
            <a:r>
              <a:rPr lang="en-US" dirty="0"/>
              <a:t> to be executed:</a:t>
            </a:r>
          </a:p>
          <a:p>
            <a:pPr marL="628650" lvl="1" indent="-171450">
              <a:buFont typeface="Arial" panose="020B0604020202020204" pitchFamily="34" charset="0"/>
              <a:buChar char="•"/>
            </a:pPr>
            <a:r>
              <a:rPr lang="en-US" b="1" i="1" dirty="0"/>
              <a:t>Open the login page</a:t>
            </a:r>
            <a:r>
              <a:rPr lang="en-US" dirty="0"/>
              <a:t> and expect that it loads correctly.</a:t>
            </a:r>
          </a:p>
          <a:p>
            <a:pPr marL="628650" lvl="1" indent="-171450">
              <a:buFont typeface="Arial" panose="020B0604020202020204" pitchFamily="34" charset="0"/>
              <a:buChar char="•"/>
            </a:pPr>
            <a:r>
              <a:rPr lang="en-US" b="1" i="1" dirty="0"/>
              <a:t>Enter username</a:t>
            </a:r>
            <a:r>
              <a:rPr lang="en-US" dirty="0"/>
              <a:t> (and expect that it will enter correctly).</a:t>
            </a:r>
          </a:p>
          <a:p>
            <a:pPr marL="628650" lvl="1" indent="-171450">
              <a:buFont typeface="Arial" panose="020B0604020202020204" pitchFamily="34" charset="0"/>
              <a:buChar char="•"/>
            </a:pPr>
            <a:r>
              <a:rPr lang="en-US" b="1" i="1" dirty="0"/>
              <a:t>Enter password </a:t>
            </a:r>
            <a:r>
              <a:rPr lang="en-US" dirty="0"/>
              <a:t>(and expect that the password will be invisible, shown as stars).</a:t>
            </a:r>
          </a:p>
          <a:p>
            <a:pPr marL="628650" lvl="1" indent="-171450">
              <a:buFont typeface="Arial" panose="020B0604020202020204" pitchFamily="34" charset="0"/>
              <a:buChar char="•"/>
            </a:pPr>
            <a:r>
              <a:rPr lang="en-US" b="1" i="1" dirty="0"/>
              <a:t>Press the login button</a:t>
            </a:r>
            <a:r>
              <a:rPr lang="en-US" dirty="0"/>
              <a:t> and expect the login is successful and the welcome screen is shown.</a:t>
            </a:r>
          </a:p>
          <a:p>
            <a:pPr marL="0" indent="0">
              <a:buFont typeface="Arial" panose="020B0604020202020204" pitchFamily="34" charset="0"/>
              <a:buNone/>
            </a:pPr>
            <a:r>
              <a:rPr lang="en-US" dirty="0"/>
              <a:t>Note that the above format of describing test cases is </a:t>
            </a:r>
            <a:r>
              <a:rPr lang="en-US" b="1" dirty="0"/>
              <a:t>too formal</a:t>
            </a:r>
            <a:r>
              <a:rPr lang="en-US" b="0" dirty="0"/>
              <a:t>.</a:t>
            </a:r>
          </a:p>
          <a:p>
            <a:pPr marL="171450" indent="-171450">
              <a:buFont typeface="Arial" panose="020B0604020202020204" pitchFamily="34" charset="0"/>
              <a:buChar char="•"/>
            </a:pPr>
            <a:r>
              <a:rPr lang="en-US" b="0" dirty="0"/>
              <a:t>In practice test cases are either described in less formal and less descriptive form, </a:t>
            </a:r>
          </a:p>
          <a:p>
            <a:pPr marL="628650" lvl="1" indent="-171450">
              <a:buFont typeface="Arial" panose="020B0604020202020204" pitchFamily="34" charset="0"/>
              <a:buChar char="•"/>
            </a:pPr>
            <a:r>
              <a:rPr lang="en-US" b="0" dirty="0"/>
              <a:t>mostly at the level of test scenarios,</a:t>
            </a:r>
          </a:p>
          <a:p>
            <a:pPr marL="171450" indent="-171450">
              <a:buFont typeface="Arial" panose="020B0604020202020204" pitchFamily="34" charset="0"/>
              <a:buChar char="•"/>
            </a:pPr>
            <a:r>
              <a:rPr lang="en-US" b="0" dirty="0"/>
              <a:t>or are stored in a specialized </a:t>
            </a:r>
            <a:r>
              <a:rPr lang="en-US" b="1" dirty="0"/>
              <a:t>test management software</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such as </a:t>
            </a:r>
            <a:r>
              <a:rPr lang="en-US" b="0" i="0" dirty="0">
                <a:solidFill>
                  <a:srgbClr val="4A4A4A"/>
                </a:solidFill>
                <a:effectLst/>
                <a:latin typeface="ibm-plex-sans"/>
              </a:rPr>
              <a:t>IBM Rational ClearQuest, TestRail, </a:t>
            </a:r>
            <a:r>
              <a:rPr lang="en-US" b="0" i="0" dirty="0" err="1">
                <a:solidFill>
                  <a:srgbClr val="4A4A4A"/>
                </a:solidFill>
                <a:effectLst/>
                <a:latin typeface="ibm-plex-sans"/>
              </a:rPr>
              <a:t>PractiTest</a:t>
            </a:r>
            <a:r>
              <a:rPr lang="en-US" b="0" i="0" dirty="0">
                <a:solidFill>
                  <a:srgbClr val="4A4A4A"/>
                </a:solidFill>
                <a:effectLst/>
                <a:latin typeface="ibm-plex-sans"/>
              </a:rPr>
              <a:t> and Zephyr.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9249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07752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this example I will show you two </a:t>
            </a:r>
            <a:r>
              <a:rPr lang="en-US" b="1" dirty="0"/>
              <a:t>examples</a:t>
            </a:r>
            <a:r>
              <a:rPr lang="en-US" dirty="0"/>
              <a:t>, which demonstrate how a </a:t>
            </a:r>
            <a:r>
              <a:rPr lang="en-US" b="1" dirty="0"/>
              <a:t>test plan </a:t>
            </a:r>
            <a:r>
              <a:rPr lang="en-US" dirty="0"/>
              <a:t>might look like.</a:t>
            </a:r>
          </a:p>
          <a:p>
            <a:pPr marL="171450" indent="-171450">
              <a:buFont typeface="Arial" panose="020B0604020202020204" pitchFamily="34" charset="0"/>
              <a:buChar char="•"/>
            </a:pPr>
            <a:r>
              <a:rPr lang="en-US" dirty="0"/>
              <a:t>I should first mention that </a:t>
            </a:r>
            <a:r>
              <a:rPr lang="en-US" b="1" dirty="0"/>
              <a:t>formal test plan document</a:t>
            </a:r>
          </a:p>
          <a:p>
            <a:pPr marL="628650" lvl="1" indent="-171450">
              <a:buFont typeface="Arial" panose="020B0604020202020204" pitchFamily="34" charset="0"/>
              <a:buChar char="•"/>
            </a:pPr>
            <a:r>
              <a:rPr lang="en-US" dirty="0"/>
              <a:t>is used only in </a:t>
            </a:r>
            <a:r>
              <a:rPr lang="en-US" b="1" dirty="0"/>
              <a:t>big organizations</a:t>
            </a:r>
            <a:r>
              <a:rPr lang="en-US" b="0" dirty="0"/>
              <a:t>,</a:t>
            </a:r>
          </a:p>
          <a:p>
            <a:pPr marL="628650" lvl="1" indent="-171450">
              <a:buFont typeface="Arial" panose="020B0604020202020204" pitchFamily="34" charset="0"/>
              <a:buChar char="•"/>
            </a:pPr>
            <a:r>
              <a:rPr lang="en-US" b="0" dirty="0"/>
              <a:t>which develop </a:t>
            </a:r>
            <a:r>
              <a:rPr lang="en-US" dirty="0"/>
              <a:t>big and heavy software projects (with hundreds of participants).</a:t>
            </a:r>
          </a:p>
          <a:p>
            <a:pPr marL="171450" indent="-171450">
              <a:buFont typeface="Arial" panose="020B0604020202020204" pitchFamily="34" charset="0"/>
              <a:buChar char="•"/>
            </a:pPr>
            <a:r>
              <a:rPr lang="en-US" dirty="0"/>
              <a:t>Smaller projects use </a:t>
            </a:r>
            <a:r>
              <a:rPr lang="en-US" b="1" dirty="0"/>
              <a:t>more agile and less formal test planning process</a:t>
            </a:r>
          </a:p>
          <a:p>
            <a:pPr marL="628650" lvl="1" indent="-171450">
              <a:buFont typeface="Arial" panose="020B0604020202020204" pitchFamily="34" charset="0"/>
              <a:buChar char="•"/>
            </a:pPr>
            <a:r>
              <a:rPr lang="en-US" dirty="0"/>
              <a:t>and they usually don’t create such test plan document.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Let's open the </a:t>
            </a:r>
            <a:r>
              <a:rPr lang="en-US" b="1" dirty="0"/>
              <a:t>first link</a:t>
            </a:r>
            <a:r>
              <a:rPr lang="en-US" dirty="0"/>
              <a:t>.</a:t>
            </a:r>
          </a:p>
          <a:p>
            <a:pPr marL="171450" lvl="0" indent="-171450">
              <a:buFont typeface="Arial" panose="020B0604020202020204" pitchFamily="34" charset="0"/>
              <a:buChar char="•"/>
            </a:pPr>
            <a:r>
              <a:rPr lang="en-US" dirty="0"/>
              <a:t>This document presents a strategy for testing, acceptance criteria, test related products and responsibilities related to quality assurance tasks in Melodic (which is a cloud management and optimization platform).</a:t>
            </a:r>
          </a:p>
          <a:p>
            <a:pPr marL="171450" lvl="0" indent="-171450">
              <a:buFont typeface="Arial" panose="020B0604020202020204" pitchFamily="34" charset="0"/>
              <a:buChar char="•"/>
            </a:pPr>
            <a:r>
              <a:rPr lang="en-US" dirty="0"/>
              <a:t>Let's jump to the </a:t>
            </a:r>
            <a:r>
              <a:rPr lang="en-US" b="1" dirty="0"/>
              <a:t>table of contents</a:t>
            </a:r>
            <a:r>
              <a:rPr lang="en-US" dirty="0"/>
              <a:t>. It holds: </a:t>
            </a:r>
          </a:p>
          <a:p>
            <a:pPr marL="628650" lvl="1" indent="-171450">
              <a:buFont typeface="Arial" panose="020B0604020202020204" pitchFamily="34" charset="0"/>
              <a:buChar char="•"/>
            </a:pPr>
            <a:r>
              <a:rPr lang="en-US" dirty="0"/>
              <a:t>test</a:t>
            </a:r>
            <a:r>
              <a:rPr lang="en-US" b="1" dirty="0"/>
              <a:t> strategy </a:t>
            </a:r>
            <a:r>
              <a:rPr lang="en-US" dirty="0"/>
              <a:t>and </a:t>
            </a:r>
            <a:r>
              <a:rPr lang="en-US" b="1" dirty="0"/>
              <a:t>scope </a:t>
            </a:r>
            <a:r>
              <a:rPr lang="en-US" dirty="0"/>
              <a:t>of testing,</a:t>
            </a:r>
          </a:p>
          <a:p>
            <a:pPr marL="628650" lvl="1" indent="-171450">
              <a:buFont typeface="Arial" panose="020B0604020202020204" pitchFamily="34" charset="0"/>
              <a:buChar char="•"/>
            </a:pPr>
            <a:r>
              <a:rPr lang="en-US" b="1" dirty="0"/>
              <a:t>levels </a:t>
            </a:r>
            <a:r>
              <a:rPr lang="en-US" b="0" dirty="0"/>
              <a:t>and </a:t>
            </a:r>
            <a:r>
              <a:rPr lang="en-US" b="1" dirty="0"/>
              <a:t>types </a:t>
            </a:r>
            <a:r>
              <a:rPr lang="en-US" dirty="0"/>
              <a:t>of testing (unit testing, smoke testing, functional testing, regression testing, non-functional testing),</a:t>
            </a:r>
          </a:p>
          <a:p>
            <a:pPr marL="628650" lvl="1" indent="-171450">
              <a:buFont typeface="Arial" panose="020B0604020202020204" pitchFamily="34" charset="0"/>
              <a:buChar char="•"/>
            </a:pPr>
            <a:r>
              <a:rPr lang="en-US" b="0" dirty="0"/>
              <a:t>test </a:t>
            </a:r>
            <a:r>
              <a:rPr lang="en-US" b="1" dirty="0"/>
              <a:t>environments</a:t>
            </a:r>
            <a:r>
              <a:rPr lang="en-US" dirty="0"/>
              <a:t> (development, integration and acceptance environments),</a:t>
            </a:r>
          </a:p>
          <a:p>
            <a:pPr marL="628650" lvl="1" indent="-171450">
              <a:buFont typeface="Arial" panose="020B0604020202020204" pitchFamily="34" charset="0"/>
              <a:buChar char="•"/>
            </a:pPr>
            <a:r>
              <a:rPr lang="en-US" b="1" dirty="0"/>
              <a:t>test process </a:t>
            </a:r>
            <a:r>
              <a:rPr lang="en-US" dirty="0"/>
              <a:t>and </a:t>
            </a:r>
            <a:r>
              <a:rPr lang="en-US" b="1" dirty="0"/>
              <a:t>acceptance criteria</a:t>
            </a:r>
            <a:r>
              <a:rPr lang="en-US" dirty="0"/>
              <a:t>,</a:t>
            </a:r>
          </a:p>
          <a:p>
            <a:pPr marL="628650" lvl="1" indent="-171450">
              <a:buFont typeface="Arial" panose="020B0604020202020204" pitchFamily="34" charset="0"/>
              <a:buChar char="•"/>
            </a:pPr>
            <a:r>
              <a:rPr lang="en-US" dirty="0"/>
              <a:t>bug tracking and testing </a:t>
            </a:r>
            <a:r>
              <a:rPr lang="en-US" b="1" dirty="0"/>
              <a:t>tools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a:t>
            </a:r>
            <a:r>
              <a:rPr lang="en-US" b="1" dirty="0"/>
              <a:t>scroll down </a:t>
            </a:r>
            <a:r>
              <a:rPr lang="en-US" b="0" dirty="0"/>
              <a:t>to quickly review what's inside.</a:t>
            </a:r>
          </a:p>
          <a:p>
            <a:pPr marL="171450" lvl="0" indent="-171450">
              <a:buFont typeface="Arial" panose="020B0604020202020204" pitchFamily="34" charset="0"/>
              <a:buChar char="•"/>
            </a:pPr>
            <a:r>
              <a:rPr lang="en-US" dirty="0"/>
              <a:t>I will not get into more details.</a:t>
            </a:r>
          </a:p>
          <a:p>
            <a:pPr marL="628650" lvl="1" indent="-171450">
              <a:buFont typeface="Arial" panose="020B0604020202020204" pitchFamily="34" charset="0"/>
              <a:buChar char="•"/>
            </a:pPr>
            <a:r>
              <a:rPr lang="en-US" dirty="0"/>
              <a:t>I just want to show you a sample </a:t>
            </a:r>
            <a:r>
              <a:rPr lang="en-US" b="1" dirty="0"/>
              <a:t>test planning document</a:t>
            </a:r>
            <a:r>
              <a:rPr lang="en-US" dirty="0"/>
              <a:t>.</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Let's see the </a:t>
            </a:r>
            <a:r>
              <a:rPr lang="en-US" b="1" dirty="0"/>
              <a:t>second example</a:t>
            </a:r>
            <a:r>
              <a:rPr lang="en-US" dirty="0"/>
              <a:t>. We open the second link.</a:t>
            </a:r>
          </a:p>
          <a:p>
            <a:pPr marL="171450" lvl="0" indent="-171450">
              <a:buFont typeface="Arial" panose="020B0604020202020204" pitchFamily="34" charset="0"/>
              <a:buChar char="•"/>
            </a:pPr>
            <a:r>
              <a:rPr lang="en-US" dirty="0"/>
              <a:t>It holds a heavy, </a:t>
            </a:r>
            <a:r>
              <a:rPr lang="en-US" b="1" dirty="0"/>
              <a:t>formal test planning document</a:t>
            </a:r>
            <a:r>
              <a:rPr lang="en-US" dirty="0"/>
              <a:t>, from the energetics industry.</a:t>
            </a:r>
          </a:p>
          <a:p>
            <a:pPr marL="171450" lvl="0" indent="-171450">
              <a:buFont typeface="Arial" panose="020B0604020202020204" pitchFamily="34" charset="0"/>
              <a:buChar char="•"/>
            </a:pPr>
            <a:r>
              <a:rPr lang="en-US" dirty="0"/>
              <a:t>Let's jump to the </a:t>
            </a:r>
            <a:r>
              <a:rPr lang="en-US" b="1" dirty="0"/>
              <a:t>table of contents</a:t>
            </a:r>
            <a:r>
              <a:rPr lang="en-US" b="0" dirty="0"/>
              <a:t> at page 6.</a:t>
            </a:r>
          </a:p>
          <a:p>
            <a:pPr marL="171450" lvl="0" indent="-171450">
              <a:buFont typeface="Arial" panose="020B0604020202020204" pitchFamily="34" charset="0"/>
              <a:buChar char="•"/>
            </a:pPr>
            <a:r>
              <a:rPr lang="en-US" b="0" dirty="0"/>
              <a:t>The document describes:</a:t>
            </a:r>
          </a:p>
          <a:p>
            <a:pPr marL="628650" lvl="1" indent="-171450">
              <a:buFont typeface="Arial" panose="020B0604020202020204" pitchFamily="34" charset="0"/>
              <a:buChar char="•"/>
            </a:pPr>
            <a:r>
              <a:rPr lang="en-US" b="0" dirty="0"/>
              <a:t>the testing </a:t>
            </a:r>
            <a:r>
              <a:rPr lang="en-US" b="1" dirty="0"/>
              <a:t>objectives</a:t>
            </a:r>
            <a:r>
              <a:rPr lang="en-US" b="0" dirty="0"/>
              <a:t>,</a:t>
            </a:r>
          </a:p>
          <a:p>
            <a:pPr marL="628650" lvl="1" indent="-171450">
              <a:buFont typeface="Arial" panose="020B0604020202020204" pitchFamily="34" charset="0"/>
              <a:buChar char="•"/>
            </a:pPr>
            <a:r>
              <a:rPr lang="en-US" b="0" dirty="0"/>
              <a:t>the planned testing </a:t>
            </a:r>
            <a:r>
              <a:rPr lang="en-US" b="1" dirty="0"/>
              <a:t>approach</a:t>
            </a:r>
            <a:r>
              <a:rPr lang="en-US" b="0" dirty="0"/>
              <a:t>,</a:t>
            </a:r>
          </a:p>
          <a:p>
            <a:pPr marL="628650" lvl="1" indent="-171450">
              <a:buFont typeface="Arial" panose="020B0604020202020204" pitchFamily="34" charset="0"/>
              <a:buChar char="•"/>
            </a:pPr>
            <a:r>
              <a:rPr lang="en-US" b="0" dirty="0"/>
              <a:t>testing </a:t>
            </a:r>
            <a:r>
              <a:rPr lang="en-US" b="1" dirty="0"/>
              <a:t>phases </a:t>
            </a:r>
            <a:r>
              <a:rPr lang="en-US" b="0" dirty="0"/>
              <a:t>and activities,</a:t>
            </a:r>
          </a:p>
          <a:p>
            <a:pPr marL="628650" lvl="1" indent="-171450">
              <a:buFont typeface="Arial" panose="020B0604020202020204" pitchFamily="34" charset="0"/>
              <a:buChar char="•"/>
            </a:pPr>
            <a:r>
              <a:rPr lang="en-US" b="0" dirty="0"/>
              <a:t>testing </a:t>
            </a:r>
            <a:r>
              <a:rPr lang="en-US" b="1" dirty="0"/>
              <a:t>procedures,</a:t>
            </a:r>
          </a:p>
          <a:p>
            <a:pPr marL="628650" lvl="1" indent="-171450">
              <a:buFont typeface="Arial" panose="020B0604020202020204" pitchFamily="34" charset="0"/>
              <a:buChar char="•"/>
            </a:pPr>
            <a:r>
              <a:rPr lang="en-US" b="0" dirty="0"/>
              <a:t>test result management and </a:t>
            </a:r>
            <a:r>
              <a:rPr lang="en-US" b="1" dirty="0"/>
              <a:t>reporting</a:t>
            </a:r>
            <a:r>
              <a:rPr lang="en-US" b="0" dirty="0"/>
              <a:t>,</a:t>
            </a:r>
          </a:p>
          <a:p>
            <a:pPr marL="628650" lvl="1" indent="-171450">
              <a:buFont typeface="Arial" panose="020B0604020202020204" pitchFamily="34" charset="0"/>
              <a:buChar char="•"/>
            </a:pPr>
            <a:r>
              <a:rPr lang="en-US" b="1" dirty="0"/>
              <a:t>acceptance </a:t>
            </a:r>
            <a:r>
              <a:rPr lang="en-US" b="0" dirty="0"/>
              <a:t>criteria,</a:t>
            </a:r>
          </a:p>
          <a:p>
            <a:pPr marL="628650" lvl="1" indent="-171450">
              <a:buFont typeface="Arial" panose="020B0604020202020204" pitchFamily="34" charset="0"/>
              <a:buChar char="•"/>
            </a:pPr>
            <a:r>
              <a:rPr lang="en-US" b="1" dirty="0"/>
              <a:t>issue tracking </a:t>
            </a:r>
            <a:r>
              <a:rPr lang="en-US" b="0" dirty="0"/>
              <a:t>and management</a:t>
            </a:r>
          </a:p>
          <a:p>
            <a:pPr marL="628650" lvl="1" indent="-171450">
              <a:buFont typeface="Arial" panose="020B0604020202020204" pitchFamily="34" charset="0"/>
              <a:buChar char="•"/>
            </a:pPr>
            <a:r>
              <a:rPr lang="en-US" b="0" dirty="0"/>
              <a:t>and other topics.</a:t>
            </a:r>
          </a:p>
          <a:p>
            <a:pPr marL="171450" lvl="0" indent="-171450">
              <a:buFont typeface="Arial" panose="020B0604020202020204" pitchFamily="34" charset="0"/>
              <a:buChar char="•"/>
            </a:pPr>
            <a:r>
              <a:rPr lang="en-US" b="0" dirty="0"/>
              <a:t>We can </a:t>
            </a:r>
            <a:r>
              <a:rPr lang="en-US" b="1" dirty="0"/>
              <a:t>scroll down </a:t>
            </a:r>
            <a:r>
              <a:rPr lang="en-US" b="0" dirty="0"/>
              <a:t>to quickly review what's inside.</a:t>
            </a:r>
          </a:p>
          <a:p>
            <a:pPr marL="171450" lvl="0" indent="-171450">
              <a:buFont typeface="Arial" panose="020B0604020202020204" pitchFamily="34" charset="0"/>
              <a:buChar char="•"/>
            </a:pPr>
            <a:r>
              <a:rPr lang="en-US" dirty="0"/>
              <a:t>I will not get into more details.</a:t>
            </a:r>
          </a:p>
          <a:p>
            <a:pPr marL="171450" lvl="0" indent="-171450">
              <a:buFont typeface="Arial" panose="020B0604020202020204" pitchFamily="34" charset="0"/>
              <a:buChar char="•"/>
            </a:pPr>
            <a:r>
              <a:rPr lang="en-US" dirty="0"/>
              <a:t>My goal was just to show you how a formal </a:t>
            </a:r>
            <a:r>
              <a:rPr lang="en-US" b="1" dirty="0"/>
              <a:t>test planning document</a:t>
            </a:r>
            <a:r>
              <a:rPr lang="en-US" dirty="0"/>
              <a:t> may look like.</a:t>
            </a:r>
          </a:p>
          <a:p>
            <a:pPr marL="171450" lvl="0" indent="-171450">
              <a:buFont typeface="Arial" panose="020B0604020202020204" pitchFamily="34" charset="0"/>
              <a:buChar char="•"/>
            </a:pPr>
            <a:r>
              <a:rPr lang="en-US" dirty="0"/>
              <a:t>Remember that most organizations are </a:t>
            </a:r>
            <a:r>
              <a:rPr lang="en-US" b="1" dirty="0"/>
              <a:t>not so formal</a:t>
            </a:r>
            <a:r>
              <a:rPr lang="en-US" b="0" dirty="0"/>
              <a:t>,</a:t>
            </a:r>
          </a:p>
          <a:p>
            <a:pPr marL="628650" lvl="1" indent="-171450">
              <a:buFont typeface="Arial" panose="020B0604020202020204" pitchFamily="34" charset="0"/>
              <a:buChar char="•"/>
            </a:pPr>
            <a:r>
              <a:rPr lang="en-US" dirty="0"/>
              <a:t>and their testing process is </a:t>
            </a:r>
            <a:r>
              <a:rPr lang="en-US" b="1" dirty="0"/>
              <a:t>lightweight</a:t>
            </a:r>
            <a:r>
              <a:rPr lang="en-US" dirty="0"/>
              <a:t>,</a:t>
            </a:r>
          </a:p>
          <a:p>
            <a:pPr marL="628650" lvl="1" indent="-171450">
              <a:buFont typeface="Arial" panose="020B0604020202020204" pitchFamily="34" charset="0"/>
              <a:buChar char="•"/>
            </a:pPr>
            <a:r>
              <a:rPr lang="en-US" dirty="0"/>
              <a:t>and does not maintain formal documentation.</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35641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get into more </a:t>
            </a:r>
            <a:r>
              <a:rPr lang="en-US" b="1" dirty="0"/>
              <a:t>practice</a:t>
            </a:r>
            <a:r>
              <a:rPr lang="en-US" dirty="0"/>
              <a:t>.</a:t>
            </a:r>
            <a:endParaRPr lang="bg-BG" dirty="0"/>
          </a:p>
          <a:p>
            <a:pPr marL="171450" indent="-171450">
              <a:buFont typeface="Arial" panose="020B0604020202020204" pitchFamily="34" charset="0"/>
              <a:buChar char="•"/>
            </a:pPr>
            <a:r>
              <a:rPr lang="en-US" dirty="0"/>
              <a:t>In this section I will explain and demonstrate </a:t>
            </a:r>
            <a:r>
              <a:rPr lang="en-US" b="1" dirty="0"/>
              <a:t>the concept of automated testing</a:t>
            </a:r>
            <a:r>
              <a:rPr lang="bg-BG" b="1" dirty="0"/>
              <a:t> </a:t>
            </a:r>
            <a:r>
              <a:rPr lang="en-US" dirty="0"/>
              <a:t>with </a:t>
            </a:r>
            <a:r>
              <a:rPr lang="en-US" b="1" dirty="0"/>
              <a:t>live code examples</a:t>
            </a:r>
            <a:r>
              <a:rPr lang="en-US" dirty="0"/>
              <a:t>.</a:t>
            </a:r>
            <a:endParaRPr lang="bg-BG" dirty="0"/>
          </a:p>
          <a:p>
            <a:pPr marL="0" indent="0">
              <a:buFont typeface="Arial" panose="020B0604020202020204" pitchFamily="34" charset="0"/>
              <a:buNone/>
            </a:pPr>
            <a:r>
              <a:rPr lang="en-US" dirty="0"/>
              <a:t>I will introduce the basics of </a:t>
            </a:r>
            <a:r>
              <a:rPr lang="en-US" b="1" dirty="0"/>
              <a:t>test automation</a:t>
            </a:r>
          </a:p>
          <a:p>
            <a:pPr marL="171450" indent="-171450">
              <a:buFont typeface="Arial" panose="020B0604020202020204" pitchFamily="34" charset="0"/>
              <a:buChar char="•"/>
            </a:pPr>
            <a:r>
              <a:rPr lang="en-US" dirty="0"/>
              <a:t>and test automation </a:t>
            </a:r>
            <a:r>
              <a:rPr lang="en-US" b="1" dirty="0"/>
              <a:t>frameworks</a:t>
            </a:r>
            <a:r>
              <a:rPr lang="en-US" dirty="0"/>
              <a:t> and </a:t>
            </a:r>
            <a:r>
              <a:rPr lang="en-US" b="1" dirty="0"/>
              <a:t>tools</a:t>
            </a:r>
            <a:r>
              <a:rPr lang="en-US" dirty="0"/>
              <a:t>.</a:t>
            </a:r>
          </a:p>
          <a:p>
            <a:pPr marL="0" indent="0">
              <a:buFont typeface="Arial" panose="020B0604020202020204" pitchFamily="34" charset="0"/>
              <a:buNone/>
            </a:pPr>
            <a:r>
              <a:rPr lang="en-US" dirty="0"/>
              <a:t>I will explain the role of "</a:t>
            </a:r>
            <a:r>
              <a:rPr lang="en-US" b="1" dirty="0"/>
              <a:t>test automation engineers</a:t>
            </a:r>
            <a:r>
              <a:rPr lang="en-US" dirty="0"/>
              <a:t>" in the software development process,</a:t>
            </a:r>
          </a:p>
          <a:p>
            <a:pPr marL="171450" indent="-171450">
              <a:buFont typeface="Arial" panose="020B0604020202020204" pitchFamily="34" charset="0"/>
              <a:buChar char="•"/>
            </a:pPr>
            <a:r>
              <a:rPr lang="en-US" dirty="0"/>
              <a:t>their responsibilities and skills.</a:t>
            </a:r>
          </a:p>
          <a:p>
            <a:pPr marL="0" indent="0">
              <a:buFont typeface="Arial" panose="020B0604020202020204" pitchFamily="34" charset="0"/>
              <a:buNone/>
            </a:pPr>
            <a:r>
              <a:rPr lang="en-US" dirty="0"/>
              <a:t>Next, I will explain the concept of "</a:t>
            </a:r>
            <a:r>
              <a:rPr lang="en-US" b="1" dirty="0"/>
              <a:t>unit testing</a:t>
            </a:r>
            <a:r>
              <a:rPr lang="en-US" dirty="0"/>
              <a:t>" and "</a:t>
            </a:r>
            <a:r>
              <a:rPr lang="en-US" b="1" dirty="0"/>
              <a:t>unit testing frameworks</a:t>
            </a:r>
            <a:r>
              <a:rPr lang="en-US" dirty="0"/>
              <a:t>",</a:t>
            </a:r>
          </a:p>
          <a:p>
            <a:pPr marL="171450" indent="-171450">
              <a:buFont typeface="Arial" panose="020B0604020202020204" pitchFamily="34" charset="0"/>
              <a:buChar char="•"/>
            </a:pPr>
            <a:r>
              <a:rPr lang="en-US" dirty="0"/>
              <a:t>and will demonstrate how to write </a:t>
            </a:r>
            <a:r>
              <a:rPr lang="en-US" b="1" dirty="0"/>
              <a:t>test suites </a:t>
            </a:r>
            <a:r>
              <a:rPr lang="en-US" dirty="0"/>
              <a:t>and </a:t>
            </a:r>
            <a:r>
              <a:rPr lang="en-US" b="1" dirty="0"/>
              <a:t>test cases </a:t>
            </a:r>
            <a:r>
              <a:rPr lang="en-US" dirty="0"/>
              <a:t>with </a:t>
            </a:r>
            <a:r>
              <a:rPr lang="en-US" b="1" dirty="0"/>
              <a:t>Mocha</a:t>
            </a:r>
            <a:r>
              <a:rPr lang="en-US" dirty="0"/>
              <a:t>,</a:t>
            </a:r>
          </a:p>
          <a:p>
            <a:pPr marL="171450" indent="-171450">
              <a:buFont typeface="Arial" panose="020B0604020202020204" pitchFamily="34" charset="0"/>
              <a:buChar char="•"/>
            </a:pPr>
            <a:r>
              <a:rPr lang="en-US" dirty="0"/>
              <a:t>which is a popular JavaScript </a:t>
            </a:r>
            <a:r>
              <a:rPr lang="en-US" b="1" dirty="0"/>
              <a:t>unit testing framework</a:t>
            </a:r>
            <a:r>
              <a:rPr lang="en-US" dirty="0"/>
              <a:t>.</a:t>
            </a:r>
          </a:p>
          <a:p>
            <a:pPr marL="0" indent="0">
              <a:buFont typeface="Arial" panose="020B0604020202020204" pitchFamily="34" charset="0"/>
              <a:buNone/>
            </a:pPr>
            <a:r>
              <a:rPr lang="en-US" dirty="0"/>
              <a:t>I will then continue with the concepts of "</a:t>
            </a:r>
            <a:r>
              <a:rPr lang="en-US" b="1" dirty="0"/>
              <a:t>integration testing</a:t>
            </a:r>
            <a:r>
              <a:rPr lang="en-US" dirty="0"/>
              <a:t>"</a:t>
            </a:r>
          </a:p>
          <a:p>
            <a:pPr marL="171450" indent="-171450">
              <a:buFont typeface="Arial" panose="020B0604020202020204" pitchFamily="34" charset="0"/>
              <a:buChar char="•"/>
            </a:pPr>
            <a:r>
              <a:rPr lang="en-US" dirty="0"/>
              <a:t>and will </a:t>
            </a:r>
            <a:r>
              <a:rPr lang="en-US" b="1" dirty="0"/>
              <a:t>demonstrate </a:t>
            </a:r>
            <a:r>
              <a:rPr lang="en-US" dirty="0"/>
              <a:t>how to write an integration tests in JavaScript.</a:t>
            </a:r>
          </a:p>
          <a:p>
            <a:pPr marL="0" indent="0">
              <a:buFont typeface="Arial" panose="020B0604020202020204" pitchFamily="34" charset="0"/>
              <a:buNone/>
            </a:pPr>
            <a:r>
              <a:rPr lang="en-US" dirty="0"/>
              <a:t>Finally, I will introduce the concept of </a:t>
            </a:r>
            <a:r>
              <a:rPr lang="en-US" b="1" dirty="0"/>
              <a:t>Web UI test automation</a:t>
            </a:r>
          </a:p>
          <a:p>
            <a:pPr marL="171450" indent="-171450">
              <a:buFont typeface="Arial" panose="020B0604020202020204" pitchFamily="34" charset="0"/>
              <a:buChar char="•"/>
            </a:pPr>
            <a:r>
              <a:rPr lang="en-US" dirty="0"/>
              <a:t>and will demonstrate how to write </a:t>
            </a:r>
            <a:r>
              <a:rPr lang="en-US" b="1" dirty="0"/>
              <a:t>automated Web UI tests </a:t>
            </a:r>
            <a:r>
              <a:rPr lang="en-US" dirty="0"/>
              <a:t>with </a:t>
            </a:r>
            <a:r>
              <a:rPr lang="en-US" b="1" dirty="0"/>
              <a:t>Selenium </a:t>
            </a:r>
            <a:r>
              <a:rPr lang="en-US" dirty="0"/>
              <a:t>WebDriver.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12343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2000"/>
              </a:lnSpc>
            </a:pPr>
            <a:r>
              <a:rPr lang="en-US" b="1" dirty="0">
                <a:solidFill>
                  <a:schemeClr val="bg1"/>
                </a:solidFill>
              </a:rPr>
              <a:t>Test automation </a:t>
            </a:r>
            <a:r>
              <a:rPr lang="en-US" dirty="0"/>
              <a:t>is an important part of software development.</a:t>
            </a:r>
          </a:p>
          <a:p>
            <a:pPr marL="171450" indent="-171450">
              <a:lnSpc>
                <a:spcPct val="112000"/>
              </a:lnSpc>
              <a:buFont typeface="Arial" panose="020B0604020202020204" pitchFamily="34" charset="0"/>
              <a:buChar char="•"/>
            </a:pPr>
            <a:r>
              <a:rPr lang="en-US" dirty="0"/>
              <a:t>Big software products and systems (like MS Office and Gmail) are </a:t>
            </a:r>
            <a:r>
              <a:rPr lang="en-US" b="0" dirty="0"/>
              <a:t>tested automatically</a:t>
            </a:r>
            <a:r>
              <a:rPr lang="en-US" dirty="0"/>
              <a:t>.</a:t>
            </a:r>
          </a:p>
          <a:p>
            <a:pPr marL="171450" indent="-171450">
              <a:lnSpc>
                <a:spcPct val="112000"/>
              </a:lnSpc>
              <a:buFont typeface="Arial" panose="020B0604020202020204" pitchFamily="34" charset="0"/>
              <a:buChar char="•"/>
            </a:pPr>
            <a:r>
              <a:rPr lang="en-US" dirty="0"/>
              <a:t>With </a:t>
            </a:r>
            <a:r>
              <a:rPr lang="en-US" b="1" dirty="0"/>
              <a:t>test automation </a:t>
            </a:r>
            <a:r>
              <a:rPr lang="en-US" dirty="0"/>
              <a:t>software systems </a:t>
            </a:r>
            <a:r>
              <a:rPr lang="en-US" b="1" dirty="0"/>
              <a:t>maintain their quality</a:t>
            </a:r>
            <a:r>
              <a:rPr lang="en-US" dirty="0"/>
              <a:t> over time.</a:t>
            </a:r>
          </a:p>
          <a:p>
            <a:pPr marL="171450" indent="-171450">
              <a:lnSpc>
                <a:spcPct val="112000"/>
              </a:lnSpc>
              <a:buFont typeface="Arial" panose="020B0604020202020204" pitchFamily="34" charset="0"/>
              <a:buChar char="•"/>
            </a:pPr>
            <a:r>
              <a:rPr lang="en-US" dirty="0"/>
              <a:t>Automated tests are </a:t>
            </a:r>
            <a:r>
              <a:rPr lang="en-US" b="1" dirty="0"/>
              <a:t>repeatable </a:t>
            </a:r>
            <a:r>
              <a:rPr lang="en-US" dirty="0"/>
              <a:t>and once written, they stay for a long time and are executed thousands of times.</a:t>
            </a:r>
          </a:p>
          <a:p>
            <a:pPr marL="171450" indent="-171450">
              <a:lnSpc>
                <a:spcPct val="112000"/>
              </a:lnSpc>
              <a:buFont typeface="Arial" panose="020B0604020202020204" pitchFamily="34" charset="0"/>
              <a:buChar char="•"/>
            </a:pPr>
            <a:r>
              <a:rPr lang="en-US" b="1" dirty="0"/>
              <a:t>Automated tests </a:t>
            </a:r>
            <a:r>
              <a:rPr lang="en-US" dirty="0"/>
              <a:t>are executed as part of the </a:t>
            </a:r>
            <a:r>
              <a:rPr lang="en-US" b="1" dirty="0"/>
              <a:t>continuous integration </a:t>
            </a:r>
            <a:r>
              <a:rPr lang="en-US" dirty="0"/>
              <a:t>system, after each major change in the code.</a:t>
            </a:r>
          </a:p>
          <a:p>
            <a:pPr marL="171450" indent="-171450">
              <a:lnSpc>
                <a:spcPct val="112000"/>
              </a:lnSpc>
              <a:buFont typeface="Arial" panose="020B0604020202020204" pitchFamily="34" charset="0"/>
              <a:buChar char="•"/>
            </a:pPr>
            <a:r>
              <a:rPr lang="en-US" dirty="0"/>
              <a:t>Thus, </a:t>
            </a:r>
            <a:r>
              <a:rPr lang="en-US" b="1" dirty="0"/>
              <a:t>automated tests find the bugs in the code early </a:t>
            </a:r>
            <a:r>
              <a:rPr lang="en-US" dirty="0"/>
              <a:t>and prevent them reaching the end users.</a:t>
            </a:r>
          </a:p>
          <a:p>
            <a:pPr>
              <a:lnSpc>
                <a:spcPct val="112000"/>
              </a:lnSpc>
            </a:pPr>
            <a:endParaRPr lang="en-US" dirty="0"/>
          </a:p>
          <a:p>
            <a:pPr>
              <a:lnSpc>
                <a:spcPct val="112000"/>
              </a:lnSpc>
            </a:pPr>
            <a:r>
              <a:rPr lang="en-US" dirty="0"/>
              <a:t>Test automation is done at </a:t>
            </a:r>
            <a:r>
              <a:rPr lang="en-US" b="1" dirty="0">
                <a:solidFill>
                  <a:schemeClr val="bg1"/>
                </a:solidFill>
              </a:rPr>
              <a:t>many levels</a:t>
            </a:r>
            <a:r>
              <a:rPr lang="en-US" dirty="0">
                <a:solidFill>
                  <a:schemeClr val="bg1"/>
                </a:solidFill>
              </a:rPr>
              <a:t>, such as unit testing, integration testing and system testing.</a:t>
            </a:r>
            <a:endParaRPr lang="en-US" dirty="0"/>
          </a:p>
          <a:p>
            <a:pPr>
              <a:lnSpc>
                <a:spcPct val="112000"/>
              </a:lnSpc>
            </a:pPr>
            <a:endParaRPr lang="en-US" dirty="0">
              <a:solidFill>
                <a:schemeClr val="bg1"/>
              </a:solidFill>
            </a:endParaRPr>
          </a:p>
          <a:p>
            <a:pPr lvl="0">
              <a:lnSpc>
                <a:spcPct val="112000"/>
              </a:lnSpc>
            </a:pPr>
            <a:r>
              <a:rPr lang="en-US" b="1" dirty="0">
                <a:solidFill>
                  <a:schemeClr val="bg1"/>
                </a:solidFill>
              </a:rPr>
              <a:t>Unit tests</a:t>
            </a:r>
            <a:r>
              <a:rPr lang="en-US" dirty="0"/>
              <a:t> are automated tests written by developers.</a:t>
            </a:r>
          </a:p>
          <a:p>
            <a:pPr marL="171450" lvl="0" indent="-171450">
              <a:lnSpc>
                <a:spcPct val="112000"/>
              </a:lnSpc>
              <a:buFont typeface="Arial" panose="020B0604020202020204" pitchFamily="34" charset="0"/>
              <a:buChar char="•"/>
            </a:pPr>
            <a:r>
              <a:rPr lang="en-US" b="1" dirty="0"/>
              <a:t>Unit tests </a:t>
            </a:r>
            <a:r>
              <a:rPr lang="en-US" dirty="0"/>
              <a:t>check the functionality of </a:t>
            </a:r>
            <a:r>
              <a:rPr lang="en-US" b="1" dirty="0"/>
              <a:t>isolated components </a:t>
            </a:r>
            <a:r>
              <a:rPr lang="en-US" dirty="0"/>
              <a:t>of the software.</a:t>
            </a:r>
          </a:p>
          <a:p>
            <a:pPr marL="171450" lvl="0" indent="-171450">
              <a:lnSpc>
                <a:spcPct val="112000"/>
              </a:lnSpc>
              <a:buFont typeface="Arial" panose="020B0604020202020204" pitchFamily="34" charset="0"/>
              <a:buChar char="•"/>
            </a:pPr>
            <a:r>
              <a:rPr lang="en-US" dirty="0"/>
              <a:t>Unit tests are </a:t>
            </a:r>
            <a:r>
              <a:rPr lang="en-US" b="1" dirty="0"/>
              <a:t>written by developers </a:t>
            </a:r>
            <a:r>
              <a:rPr lang="en-US" dirty="0"/>
              <a:t>to test a single method or function in the code.</a:t>
            </a:r>
          </a:p>
          <a:p>
            <a:pPr marL="171450" lvl="0" indent="-171450">
              <a:lnSpc>
                <a:spcPct val="112000"/>
              </a:lnSpc>
              <a:buFont typeface="Arial" panose="020B0604020202020204" pitchFamily="34" charset="0"/>
              <a:buChar char="•"/>
            </a:pPr>
            <a:r>
              <a:rPr lang="en-US" dirty="0"/>
              <a:t>Unit tests are </a:t>
            </a:r>
            <a:r>
              <a:rPr lang="en-US" b="1" dirty="0"/>
              <a:t>easy to be automated</a:t>
            </a:r>
            <a:r>
              <a:rPr lang="en-US" dirty="0"/>
              <a:t>: they </a:t>
            </a:r>
            <a:r>
              <a:rPr lang="en-US" b="1" dirty="0"/>
              <a:t>invoke</a:t>
            </a:r>
            <a:r>
              <a:rPr lang="en-US" dirty="0"/>
              <a:t> the target component with a predefined </a:t>
            </a:r>
            <a:r>
              <a:rPr lang="en-US" b="1" dirty="0"/>
              <a:t>input data</a:t>
            </a:r>
            <a:r>
              <a:rPr lang="en-US" dirty="0"/>
              <a:t> and check the </a:t>
            </a:r>
            <a:r>
              <a:rPr lang="en-US" b="1" dirty="0"/>
              <a:t>execution results</a:t>
            </a:r>
            <a:r>
              <a:rPr lang="en-US" dirty="0"/>
              <a:t>.</a:t>
            </a:r>
          </a:p>
          <a:p>
            <a:pPr lvl="0">
              <a:lnSpc>
                <a:spcPct val="112000"/>
              </a:lnSpc>
            </a:pPr>
            <a:endParaRPr lang="en-US" dirty="0"/>
          </a:p>
          <a:p>
            <a:pPr lvl="0">
              <a:lnSpc>
                <a:spcPct val="112000"/>
              </a:lnSpc>
            </a:pPr>
            <a:r>
              <a:rPr lang="en-US" b="1" dirty="0">
                <a:solidFill>
                  <a:schemeClr val="bg1"/>
                </a:solidFill>
              </a:rPr>
              <a:t>Integration tests</a:t>
            </a:r>
            <a:r>
              <a:rPr lang="bg-BG" dirty="0"/>
              <a:t> </a:t>
            </a:r>
            <a:r>
              <a:rPr lang="en-US" dirty="0"/>
              <a:t>are automated tests, which check the functionality of several software components together.</a:t>
            </a:r>
          </a:p>
          <a:p>
            <a:pPr marL="171450" lvl="0" indent="-171450">
              <a:lnSpc>
                <a:spcPct val="112000"/>
              </a:lnSpc>
              <a:buFont typeface="Arial" panose="020B0604020202020204" pitchFamily="34" charset="0"/>
              <a:buChar char="•"/>
            </a:pPr>
            <a:r>
              <a:rPr lang="en-US" dirty="0"/>
              <a:t>Integration tests </a:t>
            </a:r>
            <a:r>
              <a:rPr lang="en-US" b="1" dirty="0"/>
              <a:t>cover bigger areas of the code</a:t>
            </a:r>
            <a:r>
              <a:rPr lang="en-US" dirty="0"/>
              <a:t>, compared to unit tests.</a:t>
            </a:r>
          </a:p>
          <a:p>
            <a:pPr marL="171450" lvl="0" indent="-171450">
              <a:lnSpc>
                <a:spcPct val="112000"/>
              </a:lnSpc>
              <a:buFont typeface="Arial" panose="020B0604020202020204" pitchFamily="34" charset="0"/>
              <a:buChar char="•"/>
            </a:pPr>
            <a:r>
              <a:rPr lang="en-US" dirty="0"/>
              <a:t>Integration tests are </a:t>
            </a:r>
            <a:r>
              <a:rPr lang="en-US" b="1" dirty="0"/>
              <a:t>written by developers</a:t>
            </a:r>
            <a:r>
              <a:rPr lang="en-US" dirty="0"/>
              <a:t>, to ensure that certain sets of components work as expected.</a:t>
            </a:r>
          </a:p>
          <a:p>
            <a:pPr marL="171450" lvl="0" indent="-171450">
              <a:lnSpc>
                <a:spcPct val="112000"/>
              </a:lnSpc>
              <a:buFont typeface="Arial" panose="020B0604020202020204" pitchFamily="34" charset="0"/>
              <a:buChar char="•"/>
            </a:pPr>
            <a:r>
              <a:rPr lang="en-US" b="1" dirty="0"/>
              <a:t>Automated integration tests </a:t>
            </a:r>
            <a:r>
              <a:rPr lang="en-US" dirty="0"/>
              <a:t>are pieces of code, which setup a testing environment, prepare input data and input state, execute certain functionality and check for correctness the produced results and output state.</a:t>
            </a:r>
          </a:p>
          <a:p>
            <a:pPr lvl="0">
              <a:lnSpc>
                <a:spcPct val="112000"/>
              </a:lnSpc>
            </a:pPr>
            <a:endParaRPr lang="en-US" dirty="0"/>
          </a:p>
          <a:p>
            <a:pPr lvl="0">
              <a:lnSpc>
                <a:spcPct val="112000"/>
              </a:lnSpc>
            </a:pPr>
            <a:r>
              <a:rPr lang="en-US" b="1" dirty="0">
                <a:solidFill>
                  <a:schemeClr val="bg1"/>
                </a:solidFill>
              </a:rPr>
              <a:t>System tests </a:t>
            </a:r>
            <a:r>
              <a:rPr lang="en-US" dirty="0"/>
              <a:t>and</a:t>
            </a:r>
            <a:r>
              <a:rPr lang="en-US" dirty="0">
                <a:solidFill>
                  <a:schemeClr val="bg1"/>
                </a:solidFill>
              </a:rPr>
              <a:t> </a:t>
            </a:r>
            <a:r>
              <a:rPr lang="en-US" b="1" dirty="0">
                <a:solidFill>
                  <a:schemeClr val="bg1"/>
                </a:solidFill>
              </a:rPr>
              <a:t>UI tests</a:t>
            </a:r>
            <a:r>
              <a:rPr lang="en-US" b="1" dirty="0"/>
              <a:t> </a:t>
            </a:r>
            <a:r>
              <a:rPr lang="en-US" dirty="0"/>
              <a:t>are usually performed by </a:t>
            </a:r>
            <a:r>
              <a:rPr lang="en-US" b="1" dirty="0"/>
              <a:t>QA engineers</a:t>
            </a:r>
            <a:r>
              <a:rPr lang="en-US" dirty="0"/>
              <a:t>.</a:t>
            </a:r>
          </a:p>
          <a:p>
            <a:pPr marL="171450" lvl="0" indent="-171450">
              <a:lnSpc>
                <a:spcPct val="112000"/>
              </a:lnSpc>
              <a:buFont typeface="Arial" panose="020B0604020202020204" pitchFamily="34" charset="0"/>
              <a:buChar char="•"/>
            </a:pPr>
            <a:r>
              <a:rPr lang="en-US" b="1" dirty="0"/>
              <a:t>System tests </a:t>
            </a:r>
            <a:r>
              <a:rPr lang="en-US" dirty="0"/>
              <a:t>test check certain functionality of the entire system, with all its interacting layers, modules and components.</a:t>
            </a:r>
          </a:p>
          <a:p>
            <a:pPr marL="171450" lvl="0" indent="-171450">
              <a:lnSpc>
                <a:spcPct val="112000"/>
              </a:lnSpc>
              <a:buFont typeface="Arial" panose="020B0604020202020204" pitchFamily="34" charset="0"/>
              <a:buChar char="•"/>
            </a:pPr>
            <a:r>
              <a:rPr lang="en-US" b="1" dirty="0"/>
              <a:t>Systems tests </a:t>
            </a:r>
            <a:r>
              <a:rPr lang="en-US" dirty="0"/>
              <a:t>can be executed </a:t>
            </a:r>
            <a:r>
              <a:rPr lang="en-US" b="1" dirty="0"/>
              <a:t>manually </a:t>
            </a:r>
            <a:r>
              <a:rPr lang="en-US" dirty="0"/>
              <a:t>(by hand) or can be </a:t>
            </a:r>
            <a:r>
              <a:rPr lang="en-US" b="1" dirty="0"/>
              <a:t>automated</a:t>
            </a:r>
            <a:r>
              <a:rPr lang="en-US" dirty="0"/>
              <a:t>.</a:t>
            </a:r>
          </a:p>
          <a:p>
            <a:pPr marL="171450" marR="0" lvl="0" indent="-171450" algn="l" defTabSz="914400" rtl="0" eaLnBrk="1" fontAlgn="auto" latinLnBrk="0" hangingPunct="1">
              <a:lnSpc>
                <a:spcPct val="112000"/>
              </a:lnSpc>
              <a:spcBef>
                <a:spcPts val="0"/>
              </a:spcBef>
              <a:spcAft>
                <a:spcPts val="0"/>
              </a:spcAft>
              <a:buClrTx/>
              <a:buSzTx/>
              <a:buFont typeface="Arial" panose="020B0604020202020204" pitchFamily="34" charset="0"/>
              <a:buChar char="•"/>
              <a:tabLst/>
              <a:defRPr/>
            </a:pPr>
            <a:r>
              <a:rPr lang="en-US" b="1" dirty="0"/>
              <a:t>Automated system tests </a:t>
            </a:r>
            <a:r>
              <a:rPr lang="en-US" dirty="0"/>
              <a:t>are pieces of code, which setup a testing environment, deploy the system with all its layers, modules and components, fill sample data, prepare input data and input state, execute certain functionality and check for correctness the produced results and output state.</a:t>
            </a:r>
            <a:endParaRPr lang="en-US" b="1" dirty="0"/>
          </a:p>
          <a:p>
            <a:pPr marL="171450" lvl="0" indent="-171450">
              <a:lnSpc>
                <a:spcPct val="112000"/>
              </a:lnSpc>
              <a:buFont typeface="Arial" panose="020B0604020202020204" pitchFamily="34" charset="0"/>
              <a:buChar char="•"/>
            </a:pPr>
            <a:r>
              <a:rPr lang="en-US" b="1" dirty="0"/>
              <a:t>Automated user interface (UI) tests </a:t>
            </a:r>
            <a:r>
              <a:rPr lang="en-US" dirty="0"/>
              <a:t>automate the Web browser or the Desktop or mobile app with code to simulate user interaction</a:t>
            </a:r>
            <a:r>
              <a:rPr lang="bg-BG" dirty="0"/>
              <a:t> (</a:t>
            </a:r>
            <a:r>
              <a:rPr lang="en-US" dirty="0"/>
              <a:t>such as clicks on the UI elements), and check whether the software behaves as expected.</a:t>
            </a:r>
          </a:p>
          <a:p>
            <a:pPr>
              <a:lnSpc>
                <a:spcPct val="112000"/>
              </a:lnSpc>
            </a:pPr>
            <a:endParaRPr lang="en-US" b="1" dirty="0">
              <a:solidFill>
                <a:schemeClr val="bg1"/>
              </a:solidFill>
            </a:endParaRPr>
          </a:p>
          <a:p>
            <a:pPr>
              <a:lnSpc>
                <a:spcPct val="112000"/>
              </a:lnSpc>
            </a:pPr>
            <a:r>
              <a:rPr lang="en-US" b="1" dirty="0">
                <a:solidFill>
                  <a:schemeClr val="bg1"/>
                </a:solidFill>
              </a:rPr>
              <a:t>Test automation tools </a:t>
            </a:r>
            <a:r>
              <a:rPr lang="en-US" b="0" dirty="0">
                <a:solidFill>
                  <a:schemeClr val="bg1"/>
                </a:solidFill>
              </a:rPr>
              <a:t>simplify </a:t>
            </a:r>
            <a:r>
              <a:rPr lang="en-US" b="1" dirty="0">
                <a:solidFill>
                  <a:schemeClr val="bg1"/>
                </a:solidFill>
              </a:rPr>
              <a:t>writing</a:t>
            </a:r>
            <a:r>
              <a:rPr lang="en-US" b="0" dirty="0">
                <a:solidFill>
                  <a:schemeClr val="bg1"/>
                </a:solidFill>
              </a:rPr>
              <a:t>, </a:t>
            </a:r>
            <a:r>
              <a:rPr lang="en-US" b="1" dirty="0"/>
              <a:t>recording</a:t>
            </a:r>
            <a:r>
              <a:rPr lang="en-US" dirty="0"/>
              <a:t> and </a:t>
            </a:r>
            <a:r>
              <a:rPr lang="en-US" b="1" dirty="0"/>
              <a:t>executing</a:t>
            </a:r>
            <a:r>
              <a:rPr lang="en-US" dirty="0"/>
              <a:t> automated tests.</a:t>
            </a:r>
            <a:endParaRPr lang="bg-BG" dirty="0"/>
          </a:p>
          <a:p>
            <a:pPr marL="171450" indent="-171450">
              <a:lnSpc>
                <a:spcPct val="112000"/>
              </a:lnSpc>
              <a:buFont typeface="Arial" panose="020B0604020202020204" pitchFamily="34" charset="0"/>
              <a:buChar char="•"/>
            </a:pPr>
            <a:r>
              <a:rPr lang="en-US" dirty="0"/>
              <a:t>Such tools can </a:t>
            </a:r>
            <a:r>
              <a:rPr lang="en-US" b="1" dirty="0"/>
              <a:t>simplify writing automated tests </a:t>
            </a:r>
            <a:r>
              <a:rPr lang="en-US" dirty="0"/>
              <a:t>by providing platforms, frameworks, libraries, APIs for test automation.</a:t>
            </a:r>
            <a:endParaRPr lang="bg-BG" dirty="0"/>
          </a:p>
          <a:p>
            <a:pPr marL="171450" indent="-171450">
              <a:lnSpc>
                <a:spcPct val="112000"/>
              </a:lnSpc>
              <a:buFont typeface="Arial" panose="020B0604020202020204" pitchFamily="34" charset="0"/>
              <a:buChar char="•"/>
            </a:pPr>
            <a:r>
              <a:rPr lang="en-US" dirty="0"/>
              <a:t>Some test automation tools allow </a:t>
            </a:r>
            <a:r>
              <a:rPr lang="en-US" b="1" dirty="0"/>
              <a:t>recording the user behavior</a:t>
            </a:r>
            <a:r>
              <a:rPr lang="en-US" dirty="0"/>
              <a:t> (such as UI interaction and API calls) and can automatically repeat the recorded steps, or even generate source code to repeat the recorded steps.</a:t>
            </a:r>
          </a:p>
          <a:p>
            <a:pPr>
              <a:lnSpc>
                <a:spcPct val="112000"/>
              </a:lnSpc>
            </a:pPr>
            <a:endParaRPr lang="en-US" dirty="0"/>
          </a:p>
          <a:p>
            <a:pPr>
              <a:lnSpc>
                <a:spcPct val="112000"/>
              </a:lnSpc>
            </a:pPr>
            <a:r>
              <a:rPr lang="en-US" b="1" dirty="0"/>
              <a:t>Testing </a:t>
            </a:r>
            <a:r>
              <a:rPr lang="en-US" b="1" dirty="0">
                <a:solidFill>
                  <a:schemeClr val="bg1"/>
                </a:solidFill>
              </a:rPr>
              <a:t>frameworks</a:t>
            </a:r>
            <a:r>
              <a:rPr lang="en-US" dirty="0"/>
              <a:t> (such as JUnit, NUnit, Mocha, </a:t>
            </a:r>
            <a:r>
              <a:rPr lang="en-US" dirty="0" err="1"/>
              <a:t>PyTest</a:t>
            </a:r>
            <a:r>
              <a:rPr lang="en-US" dirty="0"/>
              <a:t>, Cucumber and many others) provide an </a:t>
            </a:r>
            <a:r>
              <a:rPr lang="en-US" b="1" dirty="0"/>
              <a:t>environment and building blocks for writing and executing automated tests</a:t>
            </a:r>
            <a:r>
              <a:rPr lang="en-US" dirty="0"/>
              <a:t>.</a:t>
            </a:r>
          </a:p>
          <a:p>
            <a:pPr marL="171450" indent="-171450">
              <a:lnSpc>
                <a:spcPct val="112000"/>
              </a:lnSpc>
              <a:buFont typeface="Arial" panose="020B0604020202020204" pitchFamily="34" charset="0"/>
              <a:buChar char="•"/>
            </a:pPr>
            <a:r>
              <a:rPr lang="en-US" dirty="0"/>
              <a:t>Testing frameworks define a way to define and implement </a:t>
            </a:r>
            <a:r>
              <a:rPr lang="en-US" b="1" dirty="0"/>
              <a:t>test cases</a:t>
            </a:r>
            <a:r>
              <a:rPr lang="en-US" dirty="0"/>
              <a:t> and </a:t>
            </a:r>
            <a:r>
              <a:rPr lang="en-US" b="1" dirty="0"/>
              <a:t>test suites</a:t>
            </a:r>
            <a:r>
              <a:rPr lang="en-US" dirty="0"/>
              <a:t>.</a:t>
            </a:r>
          </a:p>
          <a:p>
            <a:pPr marL="171450" indent="-171450">
              <a:lnSpc>
                <a:spcPct val="112000"/>
              </a:lnSpc>
              <a:buFont typeface="Arial" panose="020B0604020202020204" pitchFamily="34" charset="0"/>
              <a:buChar char="•"/>
            </a:pPr>
            <a:r>
              <a:rPr lang="en-US" dirty="0"/>
              <a:t>They also define the format in which to express </a:t>
            </a:r>
            <a:r>
              <a:rPr lang="en-US" b="1" dirty="0"/>
              <a:t>expectations</a:t>
            </a:r>
            <a:r>
              <a:rPr lang="en-US" dirty="0"/>
              <a:t> (the so-called </a:t>
            </a:r>
            <a:r>
              <a:rPr lang="en-US" b="1" dirty="0"/>
              <a:t>assertions</a:t>
            </a:r>
            <a:r>
              <a:rPr lang="en-US" dirty="0"/>
              <a:t>)</a:t>
            </a:r>
          </a:p>
          <a:p>
            <a:pPr marL="171450" indent="-171450">
              <a:lnSpc>
                <a:spcPct val="112000"/>
              </a:lnSpc>
              <a:buFont typeface="Arial" panose="020B0604020202020204" pitchFamily="34" charset="0"/>
              <a:buChar char="•"/>
            </a:pPr>
            <a:r>
              <a:rPr lang="en-US" dirty="0"/>
              <a:t>Provide a functionality to </a:t>
            </a:r>
            <a:r>
              <a:rPr lang="en-US" b="1" dirty="0"/>
              <a:t>setup the testing environment </a:t>
            </a:r>
            <a:r>
              <a:rPr lang="en-US" dirty="0"/>
              <a:t>before test execution and shut it down after the test execution.</a:t>
            </a:r>
          </a:p>
          <a:p>
            <a:pPr marL="171450" marR="0" lvl="0" indent="-171450" algn="l" defTabSz="914400" rtl="0" eaLnBrk="1" fontAlgn="auto" latinLnBrk="0" hangingPunct="1">
              <a:lnSpc>
                <a:spcPct val="112000"/>
              </a:lnSpc>
              <a:spcBef>
                <a:spcPts val="0"/>
              </a:spcBef>
              <a:spcAft>
                <a:spcPts val="0"/>
              </a:spcAft>
              <a:buClrTx/>
              <a:buSzTx/>
              <a:buFont typeface="Arial" panose="020B0604020202020204" pitchFamily="34" charset="0"/>
              <a:buChar char="•"/>
              <a:tabLst/>
              <a:defRPr/>
            </a:pPr>
            <a:r>
              <a:rPr lang="en-US" dirty="0"/>
              <a:t>Provide a mechanism to </a:t>
            </a:r>
            <a:r>
              <a:rPr lang="en-US" b="1" dirty="0"/>
              <a:t>hook into or drive the application under test</a:t>
            </a:r>
            <a:r>
              <a:rPr lang="en-US" dirty="0"/>
              <a:t>, for example, control the user clicks over the app UI.</a:t>
            </a:r>
          </a:p>
          <a:p>
            <a:pPr marL="171450" indent="-171450">
              <a:lnSpc>
                <a:spcPct val="112000"/>
              </a:lnSpc>
              <a:buFont typeface="Arial" panose="020B0604020202020204" pitchFamily="34" charset="0"/>
              <a:buChar char="•"/>
            </a:pPr>
            <a:r>
              <a:rPr lang="en-US" dirty="0"/>
              <a:t>Provide functionality and UI for </a:t>
            </a:r>
            <a:r>
              <a:rPr lang="en-US" b="1" dirty="0"/>
              <a:t>executing the tests </a:t>
            </a:r>
            <a:r>
              <a:rPr lang="en-US" dirty="0"/>
              <a:t>and </a:t>
            </a:r>
            <a:r>
              <a:rPr lang="en-US" b="1" dirty="0"/>
              <a:t>reporting the test execution results</a:t>
            </a:r>
            <a:r>
              <a:rPr lang="en-US" dirty="0"/>
              <a:t>.</a:t>
            </a:r>
          </a:p>
          <a:p>
            <a:pPr>
              <a:lnSpc>
                <a:spcPct val="112000"/>
              </a:lnSpc>
            </a:pPr>
            <a:endParaRPr lang="en-US" dirty="0"/>
          </a:p>
          <a:p>
            <a:pPr>
              <a:lnSpc>
                <a:spcPct val="112000"/>
              </a:lnSpc>
            </a:pPr>
            <a:r>
              <a:rPr lang="en-US" b="1" dirty="0"/>
              <a:t>Automated UI testing </a:t>
            </a:r>
            <a:r>
              <a:rPr lang="en-US" b="1" dirty="0">
                <a:solidFill>
                  <a:schemeClr val="bg1"/>
                </a:solidFill>
              </a:rPr>
              <a:t>tools</a:t>
            </a:r>
            <a:r>
              <a:rPr lang="en-US" b="1" dirty="0"/>
              <a:t> </a:t>
            </a:r>
            <a:r>
              <a:rPr lang="en-US" dirty="0"/>
              <a:t>(such as Selenium, Appium and Sikuli) provide an API, libraries and tools to automate the testing of Web, mobile, desktop or other user interface.</a:t>
            </a:r>
          </a:p>
          <a:p>
            <a:pPr marL="171450" indent="-171450">
              <a:lnSpc>
                <a:spcPct val="112000"/>
              </a:lnSpc>
              <a:buFont typeface="Arial" panose="020B0604020202020204" pitchFamily="34" charset="0"/>
              <a:buChar char="•"/>
            </a:pPr>
            <a:r>
              <a:rPr lang="en-US" dirty="0"/>
              <a:t>UI testing tools </a:t>
            </a:r>
            <a:r>
              <a:rPr lang="en-US" b="1" dirty="0"/>
              <a:t>allow recording and executing scripts</a:t>
            </a:r>
            <a:r>
              <a:rPr lang="en-US" dirty="0"/>
              <a:t>, which simulate </a:t>
            </a:r>
            <a:r>
              <a:rPr lang="en-US" b="1" dirty="0"/>
              <a:t>user interactions </a:t>
            </a:r>
            <a:r>
              <a:rPr lang="en-US" dirty="0"/>
              <a:t>with the app under test.</a:t>
            </a:r>
          </a:p>
          <a:p>
            <a:pPr marL="171450" indent="-171450">
              <a:lnSpc>
                <a:spcPct val="112000"/>
              </a:lnSpc>
              <a:buFont typeface="Arial" panose="020B0604020202020204" pitchFamily="34" charset="0"/>
              <a:buChar char="•"/>
            </a:pPr>
            <a:r>
              <a:rPr lang="en-US" dirty="0"/>
              <a:t>QA engineers can record test cases using a </a:t>
            </a:r>
            <a:r>
              <a:rPr lang="en-US" b="1" dirty="0"/>
              <a:t>test recording tools</a:t>
            </a:r>
            <a:r>
              <a:rPr lang="en-US" dirty="0"/>
              <a:t>.</a:t>
            </a:r>
          </a:p>
          <a:p>
            <a:pPr marL="171450" indent="-171450">
              <a:lnSpc>
                <a:spcPct val="112000"/>
              </a:lnSpc>
              <a:buFont typeface="Arial" panose="020B0604020202020204" pitchFamily="34" charset="0"/>
              <a:buChar char="•"/>
            </a:pPr>
            <a:r>
              <a:rPr lang="en-US" dirty="0"/>
              <a:t>Later, the </a:t>
            </a:r>
            <a:r>
              <a:rPr lang="en-US" b="1" dirty="0"/>
              <a:t>recorded test cases can be executed</a:t>
            </a:r>
            <a:r>
              <a:rPr lang="en-US" dirty="0"/>
              <a:t>, and the produced </a:t>
            </a:r>
            <a:r>
              <a:rPr lang="en-US" b="1" dirty="0"/>
              <a:t>results can be checked</a:t>
            </a:r>
            <a:r>
              <a:rPr lang="en-US" dirty="0"/>
              <a:t> and analyzed.</a:t>
            </a:r>
            <a:endParaRPr lang="bg-BG" dirty="0"/>
          </a:p>
          <a:p>
            <a:pPr marL="171450" indent="-171450">
              <a:lnSpc>
                <a:spcPct val="112000"/>
              </a:lnSpc>
              <a:buFont typeface="Arial" panose="020B0604020202020204" pitchFamily="34" charset="0"/>
              <a:buChar char="•"/>
            </a:pPr>
            <a:r>
              <a:rPr lang="en-US" b="1" dirty="0"/>
              <a:t>Selenium WebDriver </a:t>
            </a:r>
            <a:r>
              <a:rPr lang="en-US" dirty="0"/>
              <a:t>is an excellent example of </a:t>
            </a:r>
            <a:r>
              <a:rPr lang="en-US" b="1" dirty="0"/>
              <a:t>UI testing framework</a:t>
            </a:r>
            <a:r>
              <a:rPr lang="en-US" dirty="0"/>
              <a:t>. It runs a Web browser and controls it to load Web apps, click on their UI, fill and submit forms, simulate user interactions and check the obtained results. I will show you an example of Web app test automation with Selenium later.</a:t>
            </a:r>
          </a:p>
          <a:p>
            <a:pPr marL="171450" indent="-171450">
              <a:lnSpc>
                <a:spcPct val="112000"/>
              </a:lnSpc>
              <a:buFont typeface="Arial" panose="020B0604020202020204" pitchFamily="34" charset="0"/>
              <a:buChar char="•"/>
            </a:pPr>
            <a:r>
              <a:rPr lang="en-US" b="1" dirty="0"/>
              <a:t>Appium </a:t>
            </a:r>
            <a:r>
              <a:rPr lang="en-US" dirty="0"/>
              <a:t>is an example of </a:t>
            </a:r>
            <a:r>
              <a:rPr lang="en-US" b="1" dirty="0"/>
              <a:t>mobile app testing framework</a:t>
            </a:r>
            <a:r>
              <a:rPr lang="en-US" dirty="0"/>
              <a:t>, which can control mobile apps and simulate interactions with their UI.</a:t>
            </a:r>
          </a:p>
          <a:p>
            <a:pPr marL="171450" indent="-171450">
              <a:lnSpc>
                <a:spcPct val="112000"/>
              </a:lnSpc>
              <a:buFont typeface="Arial" panose="020B0604020202020204" pitchFamily="34" charset="0"/>
              <a:buChar char="•"/>
            </a:pPr>
            <a:r>
              <a:rPr lang="en-US" b="1" dirty="0"/>
              <a:t>Sikuli </a:t>
            </a:r>
            <a:r>
              <a:rPr lang="en-US" dirty="0"/>
              <a:t>is another example of </a:t>
            </a:r>
            <a:r>
              <a:rPr lang="en-US" b="1" dirty="0"/>
              <a:t>UI test automation tool</a:t>
            </a:r>
            <a:r>
              <a:rPr lang="en-US" dirty="0"/>
              <a:t>, which implements UI automation, based on </a:t>
            </a:r>
            <a:r>
              <a:rPr lang="en-US" b="1" dirty="0"/>
              <a:t>image recognition</a:t>
            </a:r>
            <a:r>
              <a:rPr lang="en-US" dirty="0"/>
              <a:t> of UI elements.</a:t>
            </a:r>
          </a:p>
          <a:p>
            <a:pPr>
              <a:lnSpc>
                <a:spcPct val="112000"/>
              </a:lnSpc>
            </a:pPr>
            <a:endParaRPr lang="en-US" dirty="0">
              <a:solidFill>
                <a:schemeClr val="bg1"/>
              </a:solidFill>
            </a:endParaRPr>
          </a:p>
          <a:p>
            <a:pPr>
              <a:lnSpc>
                <a:spcPct val="112000"/>
              </a:lnSpc>
            </a:pPr>
            <a:r>
              <a:rPr lang="en-US" b="1" dirty="0">
                <a:solidFill>
                  <a:schemeClr val="bg1"/>
                </a:solidFill>
              </a:rPr>
              <a:t>Test automation tools </a:t>
            </a:r>
            <a:r>
              <a:rPr lang="en-US" dirty="0">
                <a:solidFill>
                  <a:schemeClr val="bg1"/>
                </a:solidFill>
              </a:rPr>
              <a:t>can automate the testing of </a:t>
            </a:r>
            <a:r>
              <a:rPr lang="en-US" b="1" dirty="0">
                <a:solidFill>
                  <a:schemeClr val="bg1"/>
                </a:solidFill>
              </a:rPr>
              <a:t>front-end apps </a:t>
            </a:r>
            <a:r>
              <a:rPr lang="en-US" dirty="0">
                <a:solidFill>
                  <a:schemeClr val="bg1"/>
                </a:solidFill>
              </a:rPr>
              <a:t>(such as Web apps, mobile apps and desktop apps), </a:t>
            </a:r>
            <a:r>
              <a:rPr lang="en-US" b="1" dirty="0">
                <a:solidFill>
                  <a:schemeClr val="bg1"/>
                </a:solidFill>
              </a:rPr>
              <a:t>back-end apps</a:t>
            </a:r>
            <a:r>
              <a:rPr lang="en-US" b="0" dirty="0">
                <a:solidFill>
                  <a:schemeClr val="bg1"/>
                </a:solidFill>
              </a:rPr>
              <a:t> and components </a:t>
            </a:r>
            <a:r>
              <a:rPr lang="en-US" dirty="0">
                <a:solidFill>
                  <a:schemeClr val="bg1"/>
                </a:solidFill>
              </a:rPr>
              <a:t>(such as Web APIs, RESTful APIs, and APIs based on other protocols) and others.</a:t>
            </a:r>
          </a:p>
          <a:p>
            <a:pPr marL="171450" indent="-171450">
              <a:lnSpc>
                <a:spcPct val="112000"/>
              </a:lnSpc>
              <a:buFont typeface="Arial" panose="020B0604020202020204" pitchFamily="34" charset="0"/>
              <a:buChar char="•"/>
            </a:pPr>
            <a:r>
              <a:rPr lang="en-US" b="1" dirty="0">
                <a:solidFill>
                  <a:schemeClr val="bg1"/>
                </a:solidFill>
              </a:rPr>
              <a:t>Web</a:t>
            </a:r>
            <a:r>
              <a:rPr lang="en-US" b="1" dirty="0"/>
              <a:t> testing </a:t>
            </a:r>
            <a:r>
              <a:rPr lang="en-US" dirty="0"/>
              <a:t>automates the Web app execution inside a Web browser. It is usually implemented through the </a:t>
            </a:r>
            <a:r>
              <a:rPr lang="en-US" b="1" dirty="0"/>
              <a:t>WebDriver protocol</a:t>
            </a:r>
            <a:r>
              <a:rPr lang="en-US" dirty="0"/>
              <a:t>, supported by modern Web browsers and tools like </a:t>
            </a:r>
            <a:r>
              <a:rPr lang="en-US" b="1" dirty="0"/>
              <a:t>Selenium</a:t>
            </a:r>
            <a:r>
              <a:rPr lang="en-US" dirty="0"/>
              <a:t>.</a:t>
            </a:r>
          </a:p>
          <a:p>
            <a:pPr marL="171450" indent="-171450">
              <a:lnSpc>
                <a:spcPct val="112000"/>
              </a:lnSpc>
              <a:buFont typeface="Arial" panose="020B0604020202020204" pitchFamily="34" charset="0"/>
              <a:buChar char="•"/>
            </a:pPr>
            <a:r>
              <a:rPr lang="en-US" b="1" dirty="0">
                <a:solidFill>
                  <a:schemeClr val="bg1"/>
                </a:solidFill>
              </a:rPr>
              <a:t>Mobile</a:t>
            </a:r>
            <a:r>
              <a:rPr lang="en-US" b="1" dirty="0"/>
              <a:t> testing </a:t>
            </a:r>
            <a:r>
              <a:rPr lang="en-US" b="0" dirty="0"/>
              <a:t>automates</a:t>
            </a:r>
            <a:r>
              <a:rPr lang="en-US" b="1" dirty="0"/>
              <a:t> </a:t>
            </a:r>
            <a:r>
              <a:rPr lang="en-US" dirty="0"/>
              <a:t>the mobile app execution inside a mobile device simulator or native mobile device (such as iOS or </a:t>
            </a:r>
            <a:r>
              <a:rPr lang="en-US" dirty="0" err="1"/>
              <a:t>Andorid</a:t>
            </a:r>
            <a:r>
              <a:rPr lang="en-US" dirty="0"/>
              <a:t> device) and is usually implemented through the </a:t>
            </a:r>
            <a:r>
              <a:rPr lang="en-US" b="1" dirty="0"/>
              <a:t>WebDriver protocol</a:t>
            </a:r>
            <a:r>
              <a:rPr lang="en-US" dirty="0"/>
              <a:t> for mobile and mobile testing tools such as </a:t>
            </a:r>
            <a:r>
              <a:rPr lang="en-US" b="1" dirty="0"/>
              <a:t>Appium</a:t>
            </a:r>
            <a:r>
              <a:rPr lang="en-US" dirty="0"/>
              <a:t>.</a:t>
            </a:r>
          </a:p>
          <a:p>
            <a:pPr marL="171450" indent="-171450">
              <a:lnSpc>
                <a:spcPct val="112000"/>
              </a:lnSpc>
              <a:buFont typeface="Arial" panose="020B0604020202020204" pitchFamily="34" charset="0"/>
              <a:buChar char="•"/>
            </a:pPr>
            <a:r>
              <a:rPr lang="en-US" b="1" dirty="0">
                <a:solidFill>
                  <a:schemeClr val="bg1"/>
                </a:solidFill>
              </a:rPr>
              <a:t>API</a:t>
            </a:r>
            <a:r>
              <a:rPr lang="en-US" b="1" dirty="0"/>
              <a:t> testing </a:t>
            </a:r>
            <a:r>
              <a:rPr lang="en-US" dirty="0"/>
              <a:t>automates testing of </a:t>
            </a:r>
            <a:r>
              <a:rPr lang="en-US" b="1" dirty="0"/>
              <a:t>back-end APIs</a:t>
            </a:r>
            <a:r>
              <a:rPr lang="en-US" dirty="0"/>
              <a:t>, such as RESTful Web services. It is implemented by tools like </a:t>
            </a:r>
            <a:r>
              <a:rPr lang="en-US" b="1" dirty="0"/>
              <a:t>SoapUI</a:t>
            </a:r>
            <a:r>
              <a:rPr lang="en-US" dirty="0"/>
              <a:t> and </a:t>
            </a:r>
            <a:r>
              <a:rPr lang="en-US" b="1" dirty="0"/>
              <a:t>Postman</a:t>
            </a:r>
            <a:r>
              <a:rPr lang="en-US" dirty="0"/>
              <a:t>.</a:t>
            </a:r>
          </a:p>
          <a:p>
            <a:r>
              <a:rPr lang="en-US" b="1" dirty="0"/>
              <a:t>Test automation tools </a:t>
            </a:r>
            <a:r>
              <a:rPr lang="en-US" dirty="0"/>
              <a:t>dramatically simplified the job of writing and executing automated code-based tests for your apps and is part of most serious software projects today.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1411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bg1"/>
                </a:solidFill>
              </a:rPr>
              <a:t>Test automation engineers</a:t>
            </a:r>
            <a:r>
              <a:rPr lang="bg-BG" dirty="0"/>
              <a:t> </a:t>
            </a:r>
            <a:r>
              <a:rPr lang="en-US" dirty="0"/>
              <a:t>are software developers, who are focused on </a:t>
            </a:r>
            <a:r>
              <a:rPr lang="en-US" b="1" dirty="0"/>
              <a:t>software test automation</a:t>
            </a:r>
            <a:r>
              <a:rPr lang="en-US" dirty="0"/>
              <a:t>.</a:t>
            </a:r>
          </a:p>
          <a:p>
            <a:pPr marL="171450" indent="-171450">
              <a:lnSpc>
                <a:spcPct val="110000"/>
              </a:lnSpc>
              <a:buFont typeface="Arial" panose="020B0604020202020204" pitchFamily="34" charset="0"/>
              <a:buChar char="•"/>
            </a:pPr>
            <a:r>
              <a:rPr lang="en-US" dirty="0"/>
              <a:t>They are also called </a:t>
            </a:r>
            <a:r>
              <a:rPr lang="en-US" b="1" dirty="0"/>
              <a:t>software developers in test</a:t>
            </a:r>
            <a:r>
              <a:rPr lang="en-US" dirty="0"/>
              <a:t>.</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Software developers in test are d</a:t>
            </a:r>
            <a:r>
              <a:rPr lang="en-US" dirty="0">
                <a:solidFill>
                  <a:schemeClr val="bg1"/>
                </a:solidFill>
              </a:rPr>
              <a:t>evelopers</a:t>
            </a:r>
            <a:r>
              <a:rPr lang="en-US" dirty="0"/>
              <a:t> with </a:t>
            </a:r>
            <a:r>
              <a:rPr lang="en-US" b="1" dirty="0">
                <a:solidFill>
                  <a:schemeClr val="bg1"/>
                </a:solidFill>
              </a:rPr>
              <a:t>QA</a:t>
            </a:r>
            <a:r>
              <a:rPr lang="en-US" b="1" dirty="0"/>
              <a:t> automation</a:t>
            </a:r>
            <a:r>
              <a:rPr lang="en-US" dirty="0"/>
              <a:t> specialization.</a:t>
            </a:r>
          </a:p>
          <a:p>
            <a:pPr marL="171450" indent="-171450">
              <a:lnSpc>
                <a:spcPct val="110000"/>
              </a:lnSpc>
              <a:buFont typeface="Arial" panose="020B0604020202020204" pitchFamily="34" charset="0"/>
              <a:buChar char="•"/>
            </a:pPr>
            <a:r>
              <a:rPr lang="en-US" dirty="0"/>
              <a:t>They combine technical, coding, QA, DevOps and soft </a:t>
            </a:r>
            <a:r>
              <a:rPr lang="en-US" b="1" dirty="0"/>
              <a:t>skills</a:t>
            </a:r>
            <a:r>
              <a:rPr lang="en-US" dirty="0"/>
              <a:t>.</a:t>
            </a:r>
          </a:p>
          <a:p>
            <a:pPr marL="0" indent="0">
              <a:lnSpc>
                <a:spcPct val="110000"/>
              </a:lnSpc>
              <a:buFont typeface="Arial" panose="020B0604020202020204" pitchFamily="34" charset="0"/>
              <a:buNone/>
            </a:pPr>
            <a:endParaRPr lang="en-US" dirty="0"/>
          </a:p>
          <a:p>
            <a:pPr lvl="0">
              <a:lnSpc>
                <a:spcPct val="110000"/>
              </a:lnSpc>
            </a:pPr>
            <a:r>
              <a:rPr lang="en-US" b="0" dirty="0">
                <a:solidFill>
                  <a:schemeClr val="bg1"/>
                </a:solidFill>
              </a:rPr>
              <a:t>Test automation engineers </a:t>
            </a:r>
            <a:r>
              <a:rPr lang="en-US" dirty="0">
                <a:solidFill>
                  <a:schemeClr val="bg1"/>
                </a:solidFill>
              </a:rPr>
              <a:t>have </a:t>
            </a:r>
            <a:r>
              <a:rPr lang="en-US" b="1" dirty="0">
                <a:solidFill>
                  <a:schemeClr val="bg1"/>
                </a:solidFill>
              </a:rPr>
              <a:t>strong technical skills </a:t>
            </a:r>
            <a:r>
              <a:rPr lang="en-US" dirty="0">
                <a:solidFill>
                  <a:schemeClr val="bg1"/>
                </a:solidFill>
              </a:rPr>
              <a:t>in software development</a:t>
            </a:r>
            <a:r>
              <a:rPr lang="en-US" dirty="0"/>
              <a:t>:</a:t>
            </a:r>
          </a:p>
          <a:p>
            <a:pPr marL="171450" lvl="0" indent="-171450">
              <a:lnSpc>
                <a:spcPct val="110000"/>
              </a:lnSpc>
              <a:buFont typeface="Arial" panose="020B0604020202020204" pitchFamily="34" charset="0"/>
              <a:buChar char="•"/>
            </a:pPr>
            <a:r>
              <a:rPr lang="en-US" dirty="0"/>
              <a:t>Programming skills, writing code, using APIs and libraries, using back-end and front-end technologies</a:t>
            </a:r>
          </a:p>
          <a:p>
            <a:pPr marL="171450" lvl="0" indent="-171450">
              <a:lnSpc>
                <a:spcPct val="110000"/>
              </a:lnSpc>
              <a:buFont typeface="Arial" panose="020B0604020202020204" pitchFamily="34" charset="0"/>
              <a:buChar char="•"/>
            </a:pPr>
            <a:r>
              <a:rPr lang="en-US" dirty="0"/>
              <a:t>Object-oriented programming (OOP), classes, interfaces, inheritance, polymorphism</a:t>
            </a:r>
          </a:p>
          <a:p>
            <a:pPr marL="171450" lvl="0" indent="-171450">
              <a:lnSpc>
                <a:spcPct val="110000"/>
              </a:lnSpc>
              <a:buFont typeface="Arial" panose="020B0604020202020204" pitchFamily="34" charset="0"/>
              <a:buChar char="•"/>
            </a:pPr>
            <a:r>
              <a:rPr lang="en-US" dirty="0"/>
              <a:t>Web technologies and front-end: HTTP, HTML, CSS, JavaScript, JS frameworks</a:t>
            </a:r>
          </a:p>
          <a:p>
            <a:pPr marL="171450" lvl="0" indent="-171450">
              <a:lnSpc>
                <a:spcPct val="110000"/>
              </a:lnSpc>
              <a:buFont typeface="Arial" panose="020B0604020202020204" pitchFamily="34" charset="0"/>
              <a:buChar char="•"/>
            </a:pPr>
            <a:r>
              <a:rPr lang="en-US" dirty="0"/>
              <a:t>Back-end technologies, databases, services and APIs, REST</a:t>
            </a:r>
          </a:p>
          <a:p>
            <a:pPr marL="171450" lvl="0" indent="-171450">
              <a:lnSpc>
                <a:spcPct val="110000"/>
              </a:lnSpc>
              <a:buFont typeface="Arial" panose="020B0604020202020204" pitchFamily="34" charset="0"/>
              <a:buChar char="•"/>
            </a:pPr>
            <a:r>
              <a:rPr lang="en-US" dirty="0"/>
              <a:t>Software engineering, development methodologies and understanding the software development lifecycle (SDLC)</a:t>
            </a:r>
          </a:p>
          <a:p>
            <a:pPr lvl="0">
              <a:lnSpc>
                <a:spcPct val="110000"/>
              </a:lnSpc>
            </a:pPr>
            <a:endParaRPr lang="en-US" dirty="0"/>
          </a:p>
          <a:p>
            <a:pPr lvl="0">
              <a:lnSpc>
                <a:spcPct val="110000"/>
              </a:lnSpc>
            </a:pPr>
            <a:r>
              <a:rPr lang="en-US" dirty="0">
                <a:solidFill>
                  <a:schemeClr val="bg1"/>
                </a:solidFill>
              </a:rPr>
              <a:t>Software developers in test have strong </a:t>
            </a:r>
            <a:r>
              <a:rPr lang="en-US" b="1" dirty="0">
                <a:solidFill>
                  <a:schemeClr val="bg1"/>
                </a:solidFill>
              </a:rPr>
              <a:t>QA skills</a:t>
            </a:r>
            <a:r>
              <a:rPr lang="en-US" dirty="0"/>
              <a:t>.</a:t>
            </a:r>
          </a:p>
          <a:p>
            <a:pPr marL="171450" lvl="0" indent="-171450">
              <a:lnSpc>
                <a:spcPct val="110000"/>
              </a:lnSpc>
              <a:buFont typeface="Arial" panose="020B0604020202020204" pitchFamily="34" charset="0"/>
              <a:buChar char="•"/>
            </a:pPr>
            <a:r>
              <a:rPr lang="en-US" dirty="0"/>
              <a:t>They have deep understanding and experience with different </a:t>
            </a:r>
            <a:r>
              <a:rPr lang="en-US" b="1" dirty="0"/>
              <a:t>testing frameworks</a:t>
            </a:r>
            <a:r>
              <a:rPr lang="en-US" dirty="0"/>
              <a:t> (such as Junit and Mocha) and </a:t>
            </a:r>
            <a:r>
              <a:rPr lang="en-US" b="1" dirty="0"/>
              <a:t>test automation tools</a:t>
            </a:r>
            <a:r>
              <a:rPr lang="en-US" b="0" dirty="0"/>
              <a:t> (such as Selenium and Appium)</a:t>
            </a:r>
          </a:p>
          <a:p>
            <a:pPr marL="171450" lvl="0" indent="-171450">
              <a:lnSpc>
                <a:spcPct val="110000"/>
              </a:lnSpc>
              <a:buFont typeface="Arial" panose="020B0604020202020204" pitchFamily="34" charset="0"/>
              <a:buChar char="•"/>
            </a:pPr>
            <a:r>
              <a:rPr lang="en-US" b="0" dirty="0"/>
              <a:t>They understand very well the </a:t>
            </a:r>
            <a:r>
              <a:rPr lang="en-US" b="1" dirty="0"/>
              <a:t>software testing process</a:t>
            </a:r>
            <a:r>
              <a:rPr lang="en-US" b="0" dirty="0"/>
              <a:t>, different test levels, test types, testing approaches and how to design test cases</a:t>
            </a:r>
          </a:p>
          <a:p>
            <a:pPr lvl="0">
              <a:lnSpc>
                <a:spcPct val="110000"/>
              </a:lnSpc>
            </a:pPr>
            <a:endParaRPr lang="en-US" dirty="0"/>
          </a:p>
          <a:p>
            <a:pPr lvl="0">
              <a:lnSpc>
                <a:spcPct val="110000"/>
              </a:lnSpc>
            </a:pPr>
            <a:r>
              <a:rPr lang="en-US" dirty="0">
                <a:solidFill>
                  <a:schemeClr val="bg1"/>
                </a:solidFill>
              </a:rPr>
              <a:t>Test automation engineers have </a:t>
            </a:r>
            <a:r>
              <a:rPr lang="en-US" b="1" dirty="0">
                <a:solidFill>
                  <a:schemeClr val="bg1"/>
                </a:solidFill>
              </a:rPr>
              <a:t>DevOps</a:t>
            </a:r>
            <a:r>
              <a:rPr lang="en-US" b="1" dirty="0"/>
              <a:t> skills</a:t>
            </a:r>
            <a:r>
              <a:rPr lang="en-US" b="0" dirty="0"/>
              <a:t>.</a:t>
            </a:r>
            <a:endParaRPr lang="en-US" dirty="0"/>
          </a:p>
          <a:p>
            <a:pPr marL="171450" lvl="0" indent="-171450">
              <a:lnSpc>
                <a:spcPct val="110000"/>
              </a:lnSpc>
              <a:buFont typeface="Arial" panose="020B0604020202020204" pitchFamily="34" charset="0"/>
              <a:buChar char="•"/>
            </a:pPr>
            <a:r>
              <a:rPr lang="en-US" dirty="0"/>
              <a:t>They use </a:t>
            </a:r>
            <a:r>
              <a:rPr lang="en-US" b="1" dirty="0"/>
              <a:t>containers</a:t>
            </a:r>
            <a:r>
              <a:rPr lang="en-US" dirty="0"/>
              <a:t>, Docker and other platforms to implement the </a:t>
            </a:r>
            <a:r>
              <a:rPr lang="en-US" b="1" dirty="0"/>
              <a:t>continuous delivery</a:t>
            </a:r>
            <a:r>
              <a:rPr lang="en-US" dirty="0"/>
              <a:t>, </a:t>
            </a:r>
            <a:r>
              <a:rPr lang="en-US" b="1" dirty="0"/>
              <a:t>continuous deployment</a:t>
            </a:r>
            <a:r>
              <a:rPr lang="en-US" dirty="0"/>
              <a:t> and </a:t>
            </a:r>
            <a:r>
              <a:rPr lang="en-US" b="1" dirty="0"/>
              <a:t>continuous testing</a:t>
            </a:r>
            <a:r>
              <a:rPr lang="en-US" b="0" dirty="0"/>
              <a:t>.</a:t>
            </a:r>
            <a:endParaRPr lang="en-US" dirty="0"/>
          </a:p>
          <a:p>
            <a:pPr marL="171450" lvl="0" indent="-171450">
              <a:lnSpc>
                <a:spcPct val="110000"/>
              </a:lnSpc>
              <a:buFont typeface="Arial" panose="020B0604020202020204" pitchFamily="34" charset="0"/>
              <a:buChar char="•"/>
            </a:pPr>
            <a:r>
              <a:rPr lang="en-US" dirty="0"/>
              <a:t>They often use cloud infrastructure to build the test automation environments.</a:t>
            </a:r>
          </a:p>
          <a:p>
            <a:pPr marL="171450" lvl="0" indent="-171450">
              <a:lnSpc>
                <a:spcPct val="110000"/>
              </a:lnSpc>
              <a:buFont typeface="Arial" panose="020B0604020202020204" pitchFamily="34" charset="0"/>
              <a:buChar char="•"/>
            </a:pPr>
            <a:r>
              <a:rPr lang="en-US" dirty="0"/>
              <a:t>They implement and maintain the </a:t>
            </a:r>
            <a:r>
              <a:rPr lang="en-US" b="1" dirty="0"/>
              <a:t>CI/CD pipeline </a:t>
            </a:r>
            <a:r>
              <a:rPr lang="en-US" dirty="0"/>
              <a:t>for the project.</a:t>
            </a:r>
          </a:p>
          <a:p>
            <a:pPr lvl="0">
              <a:lnSpc>
                <a:spcPct val="110000"/>
              </a:lnSpc>
            </a:pPr>
            <a:endParaRPr lang="en-US" dirty="0"/>
          </a:p>
          <a:p>
            <a:pPr lvl="0">
              <a:lnSpc>
                <a:spcPct val="110000"/>
              </a:lnSpc>
            </a:pPr>
            <a:r>
              <a:rPr lang="en-US" dirty="0"/>
              <a:t>QA engineers have </a:t>
            </a:r>
            <a:r>
              <a:rPr lang="en-US" b="1" dirty="0"/>
              <a:t>logical thinking</a:t>
            </a:r>
            <a:r>
              <a:rPr lang="en-US" dirty="0"/>
              <a:t> and </a:t>
            </a:r>
            <a:r>
              <a:rPr lang="en-US" b="1" dirty="0"/>
              <a:t>problem-solving skills</a:t>
            </a:r>
            <a:r>
              <a:rPr lang="en-US" dirty="0"/>
              <a:t>.</a:t>
            </a:r>
          </a:p>
          <a:p>
            <a:pPr marL="171450" lvl="0" indent="-171450">
              <a:lnSpc>
                <a:spcPct val="110000"/>
              </a:lnSpc>
              <a:buFont typeface="Arial" panose="020B0604020202020204" pitchFamily="34" charset="0"/>
              <a:buChar char="•"/>
            </a:pPr>
            <a:r>
              <a:rPr lang="en-US" dirty="0"/>
              <a:t>Designing the test cases and feature coverage, analyzing the root cause for software faults and building the CI/CD pipeline requires </a:t>
            </a:r>
            <a:r>
              <a:rPr lang="en-US" b="1" dirty="0"/>
              <a:t>strong logical thinking </a:t>
            </a:r>
            <a:r>
              <a:rPr lang="en-US" dirty="0"/>
              <a:t>and serious engineering approach.</a:t>
            </a:r>
          </a:p>
          <a:p>
            <a:pPr marL="171450" lvl="0" indent="-171450">
              <a:lnSpc>
                <a:spcPct val="110000"/>
              </a:lnSpc>
              <a:buFont typeface="Arial" panose="020B0604020202020204" pitchFamily="34" charset="0"/>
              <a:buChar char="•"/>
            </a:pPr>
            <a:endParaRPr lang="en-US" dirty="0"/>
          </a:p>
          <a:p>
            <a:pPr lvl="0">
              <a:lnSpc>
                <a:spcPct val="110000"/>
              </a:lnSpc>
            </a:pPr>
            <a:r>
              <a:rPr lang="en-US" b="1" dirty="0"/>
              <a:t>Planning and organizational skills</a:t>
            </a:r>
            <a:r>
              <a:rPr lang="en-US" b="0" dirty="0"/>
              <a:t>, as well as </a:t>
            </a:r>
            <a:r>
              <a:rPr lang="en-US" b="1" dirty="0"/>
              <a:t>communication skills </a:t>
            </a:r>
            <a:r>
              <a:rPr lang="en-US" dirty="0"/>
              <a:t>are important for QA engineers,</a:t>
            </a:r>
          </a:p>
          <a:p>
            <a:pPr marL="171450" lvl="0" indent="-171450">
              <a:lnSpc>
                <a:spcPct val="110000"/>
              </a:lnSpc>
              <a:buFont typeface="Arial" panose="020B0604020202020204" pitchFamily="34" charset="0"/>
              <a:buChar char="•"/>
            </a:pPr>
            <a:r>
              <a:rPr lang="en-US" dirty="0"/>
              <a:t>because they are deeply involved in the </a:t>
            </a:r>
            <a:r>
              <a:rPr lang="en-US" b="1" dirty="0"/>
              <a:t>software development process </a:t>
            </a:r>
            <a:r>
              <a:rPr lang="en-US" dirty="0"/>
              <a:t>and constantly communicate with the other team members.</a:t>
            </a:r>
          </a:p>
          <a:p>
            <a:pPr marL="0" lvl="0" indent="0">
              <a:lnSpc>
                <a:spcPct val="110000"/>
              </a:lnSpc>
              <a:buFont typeface="Arial" panose="020B0604020202020204" pitchFamily="34" charset="0"/>
              <a:buNone/>
            </a:pPr>
            <a:r>
              <a:rPr lang="en-US" dirty="0"/>
              <a:t>QAs engineers are often involved in </a:t>
            </a:r>
            <a:r>
              <a:rPr lang="en-US" b="1" dirty="0"/>
              <a:t>project planning</a:t>
            </a:r>
            <a:r>
              <a:rPr lang="en-US" dirty="0"/>
              <a:t>, project tracking, meetings and other organizational and management activities.</a:t>
            </a:r>
          </a:p>
          <a:p>
            <a:pPr marL="0" lvl="0" indent="0">
              <a:lnSpc>
                <a:spcPct val="110000"/>
              </a:lnSpc>
              <a:buFont typeface="Arial" panose="020B0604020202020204" pitchFamily="34" charset="0"/>
              <a:buNone/>
            </a:pPr>
            <a:endParaRPr lang="en-US" dirty="0"/>
          </a:p>
          <a:p>
            <a:pPr lvl="0">
              <a:lnSpc>
                <a:spcPct val="110000"/>
              </a:lnSpc>
            </a:pPr>
            <a:r>
              <a:rPr lang="en-US" dirty="0"/>
              <a:t>QA engineers should have </a:t>
            </a:r>
            <a:r>
              <a:rPr lang="en-US" b="1" dirty="0"/>
              <a:t>strong attention to details</a:t>
            </a:r>
            <a:r>
              <a:rPr lang="en-US" dirty="0"/>
              <a:t>.</a:t>
            </a:r>
            <a:endParaRPr lang="bg-BG" dirty="0"/>
          </a:p>
          <a:p>
            <a:pPr marL="171450" lvl="0" indent="-171450">
              <a:lnSpc>
                <a:spcPct val="110000"/>
              </a:lnSpc>
              <a:buFont typeface="Arial" panose="020B0604020202020204" pitchFamily="34" charset="0"/>
              <a:buChar char="•"/>
            </a:pPr>
            <a:r>
              <a:rPr lang="en-US" dirty="0"/>
              <a:t>This means, for example, </a:t>
            </a:r>
            <a:r>
              <a:rPr lang="en-US" b="1" dirty="0"/>
              <a:t>to notice when two spaces are accidentally placed </a:t>
            </a:r>
            <a:r>
              <a:rPr lang="en-US" dirty="0"/>
              <a:t>in the text, instead of a single space.</a:t>
            </a:r>
          </a:p>
          <a:p>
            <a:pPr marL="171450" lvl="0" indent="-171450">
              <a:lnSpc>
                <a:spcPct val="110000"/>
              </a:lnSpc>
              <a:buFont typeface="Arial" panose="020B0604020202020204" pitchFamily="34" charset="0"/>
              <a:buChar char="•"/>
            </a:pPr>
            <a:r>
              <a:rPr lang="en-US" dirty="0"/>
              <a:t>This means, also, to notice when </a:t>
            </a:r>
            <a:r>
              <a:rPr lang="en-US" b="1" dirty="0"/>
              <a:t>two buttons are not equally aligned </a:t>
            </a:r>
            <a:r>
              <a:rPr lang="en-US" dirty="0"/>
              <a:t>in the user interface.</a:t>
            </a:r>
          </a:p>
          <a:p>
            <a:pPr marL="171450" lvl="0" indent="-171450">
              <a:lnSpc>
                <a:spcPct val="110000"/>
              </a:lnSpc>
              <a:buFont typeface="Arial" panose="020B0604020202020204" pitchFamily="34" charset="0"/>
              <a:buChar char="•"/>
            </a:pPr>
            <a:r>
              <a:rPr lang="en-US" dirty="0"/>
              <a:t>This means, also, when writing automated tests, to </a:t>
            </a:r>
            <a:r>
              <a:rPr lang="en-US" b="1" dirty="0"/>
              <a:t>check all important use cases</a:t>
            </a:r>
            <a:r>
              <a:rPr lang="en-US" dirty="0"/>
              <a:t>, without skipping most of them.</a:t>
            </a:r>
          </a:p>
          <a:p>
            <a:pPr marL="171450" lvl="0" indent="-171450">
              <a:lnSpc>
                <a:spcPct val="110000"/>
              </a:lnSpc>
              <a:buFont typeface="Arial" panose="020B0604020202020204" pitchFamily="34" charset="0"/>
              <a:buChar char="•"/>
            </a:pPr>
            <a:r>
              <a:rPr lang="en-US" dirty="0"/>
              <a:t>This means, also, when writing a bug report in the bug tracker, to be detailed and </a:t>
            </a:r>
            <a:r>
              <a:rPr lang="en-US" b="1" dirty="0"/>
              <a:t>write in understandable way</a:t>
            </a:r>
            <a:r>
              <a:rPr lang="en-US" dirty="0"/>
              <a:t>.</a:t>
            </a:r>
          </a:p>
          <a:p>
            <a:pPr lvl="0">
              <a:lnSpc>
                <a:spcPct val="110000"/>
              </a:lnSpc>
            </a:pPr>
            <a:r>
              <a:rPr lang="en-US" dirty="0"/>
              <a:t>Attention to details is a </a:t>
            </a:r>
            <a:r>
              <a:rPr lang="en-US" b="1" dirty="0"/>
              <a:t>way of thinking</a:t>
            </a:r>
            <a:r>
              <a:rPr lang="en-US" dirty="0"/>
              <a:t>: to think for high quality, without defects, even in the smallest details.</a:t>
            </a:r>
          </a:p>
          <a:p>
            <a:pPr lvl="0">
              <a:lnSpc>
                <a:spcPct val="110000"/>
              </a:lnSpc>
            </a:pPr>
            <a:endParaRPr lang="en-US" dirty="0"/>
          </a:p>
          <a:p>
            <a:pPr lvl="0">
              <a:lnSpc>
                <a:spcPct val="110000"/>
              </a:lnSpc>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487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Automated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It can be applied at different </a:t>
            </a:r>
            <a:r>
              <a:rPr lang="en-US" b="1" dirty="0"/>
              <a:t>test levels</a:t>
            </a:r>
            <a:r>
              <a:rPr lang="en-US" b="0" dirty="0"/>
              <a:t>: unit tests, integration tests, system tests and others.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Integration tests </a:t>
            </a:r>
            <a:r>
              <a:rPr lang="en-US" dirty="0"/>
              <a:t>are pieces of code</a:t>
            </a:r>
            <a:r>
              <a:rPr lang="bg-BG" dirty="0"/>
              <a:t> </a:t>
            </a:r>
            <a:r>
              <a:rPr lang="en-US" dirty="0"/>
              <a:t>that test several software components together and their integration.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Automated system tests </a:t>
            </a:r>
            <a:r>
              <a:rPr lang="en-US" dirty="0"/>
              <a:t>are pieces of code, which test certain functionality of the entire system, with all its front-end and back-end components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Automated tests </a:t>
            </a:r>
            <a:r>
              <a:rPr lang="en-US" b="0" dirty="0"/>
              <a:t>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are written by </a:t>
            </a:r>
            <a:r>
              <a:rPr lang="en-US" b="1" dirty="0"/>
              <a:t>developers</a:t>
            </a:r>
            <a:r>
              <a:rPr lang="en-US" dirty="0"/>
              <a:t> and </a:t>
            </a:r>
            <a:r>
              <a:rPr lang="en-US" b="1" dirty="0"/>
              <a:t>QA automation engineers </a:t>
            </a:r>
            <a:r>
              <a:rPr lang="en-US" dirty="0"/>
              <a:t>and are usually a part of the </a:t>
            </a:r>
            <a:r>
              <a:rPr lang="en-US" b="1" dirty="0"/>
              <a:t>CI/CD pipeline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Automated tests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"automated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by code,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is working properly.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i="1" dirty="0"/>
              <a:t>unit test</a:t>
            </a:r>
            <a:r>
              <a:rPr lang="en-US" dirty="0"/>
              <a:t>", because it tests a single unit (a simple function in the code).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 message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b="0" dirty="0"/>
              <a:t>" as an example of test automation.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automated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Automated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Automated testing usually is performed within a </a:t>
            </a:r>
            <a:r>
              <a:rPr lang="en-US" b="1" dirty="0"/>
              <a:t>software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272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Software testing frameworks </a:t>
            </a:r>
            <a:r>
              <a:rPr lang="en-US" dirty="0"/>
              <a:t>simplify, structure and organize the </a:t>
            </a:r>
            <a:r>
              <a:rPr lang="en-US" b="1" dirty="0"/>
              <a:t>automated testing process</a:t>
            </a:r>
            <a:r>
              <a:rPr lang="en-US" b="0" dirty="0"/>
              <a:t>.</a:t>
            </a:r>
          </a:p>
          <a:p>
            <a:pPr marL="171450" indent="-171450">
              <a:buFont typeface="Arial" panose="020B0604020202020204" pitchFamily="34" charset="0"/>
              <a:buChar char="•"/>
            </a:pPr>
            <a:r>
              <a:rPr lang="en-US" b="0" dirty="0"/>
              <a:t>They provide a programming model to </a:t>
            </a:r>
            <a:r>
              <a:rPr lang="en-US" b="1" dirty="0"/>
              <a:t>write tests</a:t>
            </a:r>
            <a:r>
              <a:rPr lang="en-US" b="0" dirty="0"/>
              <a:t>,</a:t>
            </a:r>
          </a:p>
          <a:p>
            <a:pPr marL="171450" indent="-171450">
              <a:buFont typeface="Arial" panose="020B0604020202020204" pitchFamily="34" charset="0"/>
              <a:buChar char="•"/>
            </a:pPr>
            <a:r>
              <a:rPr lang="en-US" b="0" dirty="0"/>
              <a:t>and tools to </a:t>
            </a:r>
            <a:r>
              <a:rPr lang="en-US" b="1" dirty="0"/>
              <a:t>execute tests </a:t>
            </a:r>
            <a:r>
              <a:rPr lang="en-US" b="0" dirty="0"/>
              <a:t>and generate test execution </a:t>
            </a:r>
            <a:r>
              <a:rPr lang="en-US" b="1" dirty="0"/>
              <a:t>reports</a:t>
            </a:r>
            <a:r>
              <a:rPr lang="en-US" b="0" dirty="0"/>
              <a:t>.</a:t>
            </a:r>
          </a:p>
          <a:p>
            <a:pPr mar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Testing frameworks </a:t>
            </a:r>
            <a:r>
              <a:rPr lang="en-US" b="0" dirty="0"/>
              <a:t>are used to implement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testing, integration testing, UI testing, database testing, API testing and other types of automated testing.</a:t>
            </a:r>
          </a:p>
          <a:p>
            <a:pPr marL="0" indent="0">
              <a:buFont typeface="Arial" panose="020B0604020202020204" pitchFamily="34" charset="0"/>
              <a:buNone/>
            </a:pPr>
            <a:r>
              <a:rPr lang="en-US" b="0" dirty="0"/>
              <a:t>Developers use the testing framework</a:t>
            </a:r>
          </a:p>
          <a:p>
            <a:pPr marL="171450" lvl="0" indent="-171450">
              <a:buFont typeface="Arial" panose="020B0604020202020204" pitchFamily="34" charset="0"/>
              <a:buChar char="•"/>
            </a:pPr>
            <a:r>
              <a:rPr lang="en-US" b="0" dirty="0"/>
              <a:t>to </a:t>
            </a:r>
            <a:r>
              <a:rPr lang="en-US" b="1" dirty="0"/>
              <a:t>structure the tests</a:t>
            </a:r>
            <a:r>
              <a:rPr lang="en-US" b="0" dirty="0"/>
              <a:t>,</a:t>
            </a:r>
          </a:p>
          <a:p>
            <a:pPr marL="171450" lvl="0"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171450" lvl="0"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171450" lvl="0" indent="-171450">
              <a:buFont typeface="Arial" panose="020B0604020202020204" pitchFamily="34" charset="0"/>
              <a:buChar char="•"/>
            </a:pPr>
            <a:r>
              <a:rPr lang="en-US" b="0" dirty="0"/>
              <a:t>to handle some </a:t>
            </a:r>
            <a:r>
              <a:rPr lang="en-US" b="1" dirty="0"/>
              <a:t>specific situations </a:t>
            </a:r>
            <a:r>
              <a:rPr lang="en-US" b="0" dirty="0"/>
              <a:t>(like "</a:t>
            </a:r>
            <a:r>
              <a:rPr lang="en-US" b="1" i="1" dirty="0"/>
              <a:t>expected error</a:t>
            </a:r>
            <a:r>
              <a:rPr lang="en-US" b="0" dirty="0"/>
              <a:t>" or "</a:t>
            </a:r>
            <a:r>
              <a:rPr lang="en-US" b="1" i="1" dirty="0"/>
              <a:t>expected timeout</a:t>
            </a:r>
            <a:r>
              <a:rPr lang="en-US" b="0" dirty="0"/>
              <a:t>") </a:t>
            </a:r>
          </a:p>
          <a:p>
            <a:pPr marL="171450" lvl="0" indent="-171450">
              <a:buFont typeface="Arial" panose="020B0604020202020204" pitchFamily="34" charset="0"/>
              <a:buChar char="•"/>
            </a:pPr>
            <a:r>
              <a:rPr lang="en-US" b="0" dirty="0"/>
              <a:t>and to </a:t>
            </a:r>
            <a:r>
              <a:rPr lang="en-US" b="1" dirty="0"/>
              <a:t>automate</a:t>
            </a:r>
            <a:r>
              <a:rPr lang="en-US" b="0" dirty="0"/>
              <a:t> some aspects of the testing process</a:t>
            </a:r>
          </a:p>
          <a:p>
            <a:pPr marL="171450" lvl="0" indent="-171450">
              <a:buFont typeface="Arial" panose="020B0604020202020204" pitchFamily="34" charset="0"/>
              <a:buChar char="•"/>
            </a:pPr>
            <a:r>
              <a:rPr lang="en-US" b="0" dirty="0"/>
              <a:t>(like initializing the testing environment at startup and cleaning it up at shutdown).</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Examples </a:t>
            </a:r>
            <a:r>
              <a:rPr lang="en-US" dirty="0"/>
              <a:t>of software testing frameworks are:</a:t>
            </a:r>
          </a:p>
          <a:p>
            <a:pPr marL="171450" lvl="0" indent="-171450">
              <a:buFont typeface="Arial" panose="020B0604020202020204" pitchFamily="34" charset="0"/>
              <a:buChar char="•"/>
            </a:pPr>
            <a:r>
              <a:rPr lang="en-US" dirty="0"/>
              <a:t>The "</a:t>
            </a:r>
            <a:r>
              <a:rPr lang="en-US" b="1" dirty="0"/>
              <a:t>Mocha</a:t>
            </a:r>
            <a:r>
              <a:rPr lang="en-US" dirty="0"/>
              <a:t>" testing framework for JavaScript,</a:t>
            </a:r>
          </a:p>
          <a:p>
            <a:pPr marL="171450" lvl="0" indent="-171450">
              <a:buFont typeface="Arial" panose="020B0604020202020204" pitchFamily="34" charset="0"/>
              <a:buChar char="•"/>
            </a:pPr>
            <a:r>
              <a:rPr lang="en-US" dirty="0"/>
              <a:t>the "</a:t>
            </a:r>
            <a:r>
              <a:rPr lang="en-US" b="1" dirty="0"/>
              <a:t>JUnit</a:t>
            </a:r>
            <a:r>
              <a:rPr lang="en-US" dirty="0"/>
              <a:t>" </a:t>
            </a:r>
            <a:r>
              <a:rPr lang="en-US" b="0" dirty="0"/>
              <a:t>testing </a:t>
            </a:r>
            <a:r>
              <a:rPr lang="en-US" dirty="0"/>
              <a:t>framework for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NUnit</a:t>
            </a:r>
            <a:r>
              <a:rPr lang="en-US" dirty="0"/>
              <a:t>" </a:t>
            </a:r>
            <a:r>
              <a:rPr lang="en-US" b="0" dirty="0"/>
              <a:t>testing </a:t>
            </a:r>
            <a:r>
              <a:rPr lang="en-US" dirty="0"/>
              <a:t>framework for C#,</a:t>
            </a:r>
          </a:p>
          <a:p>
            <a:pPr marL="171450" lvl="0" indent="-171450">
              <a:buFont typeface="Arial" panose="020B0604020202020204" pitchFamily="34" charset="0"/>
              <a:buChar char="•"/>
            </a:pPr>
            <a:r>
              <a:rPr lang="en-US" dirty="0"/>
              <a:t>and the "</a:t>
            </a:r>
            <a:r>
              <a:rPr lang="en-US" b="1" noProof="1"/>
              <a:t>unittest</a:t>
            </a:r>
            <a:r>
              <a:rPr lang="en-US" dirty="0"/>
              <a:t>" framework in Python.</a:t>
            </a:r>
            <a:endParaRPr lang="bg-BG" dirty="0"/>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Automated testing frameworks</a:t>
            </a:r>
            <a:r>
              <a:rPr lang="en-US" dirty="0"/>
              <a:t>, such as JUnit and NUnit,</a:t>
            </a:r>
            <a:endParaRPr lang="bg-BG" dirty="0"/>
          </a:p>
          <a:p>
            <a:pPr marL="171450" lvl="0" indent="-171450">
              <a:buFont typeface="Arial" panose="020B0604020202020204" pitchFamily="34" charset="0"/>
              <a:buChar char="•"/>
            </a:pPr>
            <a:r>
              <a:rPr lang="en-US" dirty="0"/>
              <a:t>are sometimes referred as "</a:t>
            </a:r>
            <a:r>
              <a:rPr lang="en-US" b="1" i="1" dirty="0"/>
              <a:t>unit testing frameworks</a:t>
            </a:r>
            <a:r>
              <a:rPr lang="en-US" dirty="0"/>
              <a:t>",</a:t>
            </a:r>
          </a:p>
          <a:p>
            <a:pPr marL="628650" lvl="1" indent="-171450">
              <a:buFont typeface="Arial" panose="020B0604020202020204" pitchFamily="34" charset="0"/>
              <a:buChar char="•"/>
            </a:pPr>
            <a:r>
              <a:rPr lang="en-US" dirty="0"/>
              <a:t>but this name is not fully correct.</a:t>
            </a:r>
            <a:endParaRPr lang="bg-BG" dirty="0"/>
          </a:p>
          <a:p>
            <a:pPr marL="628650" lvl="1" indent="-171450">
              <a:buFont typeface="Arial" panose="020B0604020202020204" pitchFamily="34" charset="0"/>
              <a:buChar char="•"/>
            </a:pPr>
            <a:r>
              <a:rPr lang="en-US" dirty="0"/>
              <a:t>It is </a:t>
            </a:r>
            <a:r>
              <a:rPr lang="en-US" b="1" dirty="0"/>
              <a:t>misleading</a:t>
            </a:r>
            <a:r>
              <a:rPr lang="en-US" dirty="0"/>
              <a:t>.</a:t>
            </a:r>
          </a:p>
          <a:p>
            <a:pPr marL="171450" lvl="0" indent="-171450">
              <a:buFont typeface="Arial" panose="020B0604020202020204" pitchFamily="34" charset="0"/>
              <a:buChar char="•"/>
            </a:pPr>
            <a:r>
              <a:rPr lang="en-US" b="1" dirty="0"/>
              <a:t>Unit testing frameworks </a:t>
            </a:r>
            <a:r>
              <a:rPr lang="en-US" dirty="0"/>
              <a:t>provide </a:t>
            </a:r>
            <a:r>
              <a:rPr lang="en-US" b="1" dirty="0"/>
              <a:t>general infrastructure to write and execute automated tests</a:t>
            </a:r>
          </a:p>
          <a:p>
            <a:pPr marL="171450" lvl="0" indent="-171450">
              <a:buFont typeface="Arial" panose="020B0604020202020204" pitchFamily="34" charset="0"/>
              <a:buChar char="•"/>
            </a:pPr>
            <a:r>
              <a:rPr lang="en-US" dirty="0"/>
              <a:t>and can be used to write also integration tests, API tests and other automated tests.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90413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Mocha is a </a:t>
            </a:r>
            <a:r>
              <a:rPr lang="en-US" b="1" dirty="0"/>
              <a:t>JavaScript testing framework</a:t>
            </a:r>
            <a:r>
              <a:rPr lang="en-US" b="0" dirty="0"/>
              <a:t>,</a:t>
            </a:r>
          </a:p>
          <a:p>
            <a:pPr marL="171450" lvl="0" indent="-171450">
              <a:buFont typeface="Arial" panose="020B0604020202020204" pitchFamily="34" charset="0"/>
              <a:buChar char="•"/>
            </a:pPr>
            <a:r>
              <a:rPr lang="en-US" b="0" dirty="0"/>
              <a:t>that can tun server-side in Node.js and client-side, in the Web browser.</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It supports the major styles of writing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test-driven development</a:t>
            </a:r>
            <a:r>
              <a:rPr lang="en-US" dirty="0"/>
              <a:t> (TDD) and </a:t>
            </a:r>
            <a:r>
              <a:rPr lang="en-US" b="1" dirty="0"/>
              <a:t>behavior-driven development</a:t>
            </a:r>
            <a:r>
              <a:rPr lang="en-US" dirty="0"/>
              <a:t> (BDD).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Mocha can structure the tests into </a:t>
            </a:r>
            <a:r>
              <a:rPr lang="en-US" b="1" dirty="0"/>
              <a:t>test suits</a:t>
            </a:r>
            <a:r>
              <a:rPr lang="en-US" dirty="0"/>
              <a:t> and </a:t>
            </a:r>
            <a:r>
              <a:rPr lang="en-US" b="1" dirty="0"/>
              <a:t>test cases</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provides test execution and reporting.</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testing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Then we define a "</a:t>
            </a:r>
            <a:r>
              <a:rPr lang="en-US" b="1" dirty="0"/>
              <a:t>test suite</a:t>
            </a:r>
            <a:r>
              <a:rPr lang="en-US" dirty="0"/>
              <a:t>".</a:t>
            </a:r>
          </a:p>
          <a:p>
            <a:pPr marL="171450" lvl="0" indent="-171450">
              <a:buFont typeface="Arial" panose="020B0604020202020204" pitchFamily="34" charset="0"/>
              <a:buChar char="•"/>
            </a:pPr>
            <a:r>
              <a:rPr lang="en-US" dirty="0"/>
              <a:t>This is a </a:t>
            </a:r>
            <a:r>
              <a:rPr lang="en-US" b="1" dirty="0"/>
              <a:t>group </a:t>
            </a:r>
            <a:r>
              <a:rPr lang="en-US" dirty="0"/>
              <a:t>of related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the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indent="-171450">
              <a:buFont typeface="Arial" panose="020B0604020202020204" pitchFamily="34" charset="0"/>
              <a:buChar char="•"/>
            </a:pPr>
            <a:r>
              <a:rPr lang="en-US" dirty="0"/>
              <a:t>It displays information about the executed tests, passed tests and failed tests.</a:t>
            </a:r>
          </a:p>
          <a:p>
            <a:pPr marL="171450" indent="-171450">
              <a:buFont typeface="Arial" panose="020B0604020202020204" pitchFamily="34" charset="0"/>
              <a:buChar char="•"/>
            </a:pPr>
            <a:r>
              <a:rPr lang="en-US" b="1" dirty="0"/>
              <a:t>Failed tests </a:t>
            </a:r>
            <a:r>
              <a:rPr lang="en-US" dirty="0"/>
              <a:t>come with technical information about what has failed: error message, file name, line number and others.</a:t>
            </a:r>
          </a:p>
          <a:p>
            <a:r>
              <a:rPr lang="en-US" dirty="0"/>
              <a:t>Developers should be </a:t>
            </a:r>
            <a:r>
              <a:rPr lang="en-US" b="1" dirty="0"/>
              <a:t>familiar with automated testing and testing frameworks</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7861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I need to mention, that unit testing has not only its </a:t>
            </a:r>
            <a:r>
              <a:rPr lang="en-US" b="1" dirty="0"/>
              <a:t>technical side</a:t>
            </a:r>
            <a:r>
              <a:rPr lang="en-US" dirty="0"/>
              <a:t>:</a:t>
            </a:r>
          </a:p>
          <a:p>
            <a:pPr marL="171450" lvl="0" indent="-171450">
              <a:buFont typeface="Arial" panose="020B0604020202020204" pitchFamily="34" charset="0"/>
              <a:buChar char="•"/>
            </a:pPr>
            <a:r>
              <a:rPr lang="en-US" dirty="0"/>
              <a:t>which is to use correctly the testing frameworks and libraries.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It has also its </a:t>
            </a:r>
            <a:r>
              <a:rPr lang="en-US" b="1" dirty="0"/>
              <a:t>engineering side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decide </a:t>
            </a:r>
            <a:r>
              <a:rPr lang="en-US" b="1" dirty="0"/>
              <a:t>what and how to test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Unit test writers usually follow the "</a:t>
            </a:r>
            <a:r>
              <a:rPr lang="en-US" b="1" dirty="0"/>
              <a:t>AAA pattern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is short for "</a:t>
            </a:r>
            <a:r>
              <a:rPr lang="en-US" b="1" i="1" dirty="0"/>
              <a:t>Arrange, Act, Assert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First, </a:t>
            </a:r>
            <a:r>
              <a:rPr lang="en-US" b="1" dirty="0"/>
              <a:t>arrange </a:t>
            </a:r>
            <a:r>
              <a:rPr lang="en-US" dirty="0"/>
              <a:t>the input data and entrance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example we prepare a sample input data, an array of integers: [1,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a:t>
            </a:r>
            <a:r>
              <a:rPr lang="en-US" b="1" dirty="0"/>
              <a:t>act</a:t>
            </a:r>
            <a:r>
              <a:rPr lang="en-US" dirty="0"/>
              <a:t>. Execute the operation, which you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example we invoke the "sum" operation with the prepared input.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our example we assert that the </a:t>
            </a:r>
            <a:r>
              <a:rPr lang="en-US" b="1" dirty="0"/>
              <a:t>actual result</a:t>
            </a:r>
            <a:r>
              <a:rPr lang="en-US" dirty="0"/>
              <a:t> (the obtained sum) </a:t>
            </a:r>
            <a:r>
              <a:rPr lang="en-US" b="1" dirty="0"/>
              <a:t>matches the expected result</a:t>
            </a:r>
            <a:r>
              <a:rPr lang="en-US" b="0" dirty="0"/>
              <a:t> (the value 3)</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67999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When developers and QA engineers design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typically cover the </a:t>
            </a:r>
            <a:r>
              <a:rPr lang="en-US" b="1" dirty="0"/>
              <a:t>usual and unusual cases </a:t>
            </a:r>
            <a:r>
              <a:rPr lang="en-US" dirty="0"/>
              <a:t>and special situations.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Testing starts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 or component (such as array of 2 integers in our example)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To test extensively the code, we need to cover also</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 the exceptions from the typical case </a:t>
            </a:r>
            <a:r>
              <a:rPr lang="en-US" b="0" dirty="0"/>
              <a:t>(</a:t>
            </a:r>
            <a:r>
              <a:rPr lang="en-US" dirty="0"/>
              <a:t>such as empty array or negative numbers in our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Additional test cases could include 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our example summing a </a:t>
            </a:r>
            <a:r>
              <a:rPr lang="en-US" b="1" dirty="0"/>
              <a:t>missing</a:t>
            </a:r>
            <a:r>
              <a:rPr lang="en-US" dirty="0"/>
              <a:t> array (a </a:t>
            </a:r>
            <a:r>
              <a:rPr lang="en-US" b="1" dirty="0"/>
              <a:t>null</a:t>
            </a:r>
            <a:r>
              <a:rPr lang="en-US" dirty="0"/>
              <a:t> value) should cause an </a:t>
            </a:r>
            <a:r>
              <a:rPr lang="en-US" b="1" dirty="0"/>
              <a:t>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Testing should be </a:t>
            </a:r>
            <a:r>
              <a:rPr lang="en-US" b="1" dirty="0"/>
              <a:t>enough to find the bugs </a:t>
            </a:r>
            <a:r>
              <a:rPr lang="en-US" dirty="0"/>
              <a:t>and potential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not too much</a:t>
            </a:r>
            <a:r>
              <a:rPr lang="en-US" dirty="0"/>
              <a:t>, because it takes time to write and maintain the test cases.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Writing </a:t>
            </a:r>
            <a:r>
              <a:rPr lang="en-US" b="1" dirty="0"/>
              <a:t>redundant </a:t>
            </a:r>
            <a:r>
              <a:rPr lang="en-US" dirty="0"/>
              <a:t>tests is a bad practice.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Tools for measuring the so called "</a:t>
            </a:r>
            <a:r>
              <a:rPr lang="en-US" b="1" dirty="0"/>
              <a:t>code coverage</a:t>
            </a:r>
            <a:r>
              <a:rPr lang="en-US" b="0" dirty="0"/>
              <a:t>" </a:t>
            </a:r>
            <a:r>
              <a:rPr lang="en-US" dirty="0"/>
              <a:t>measure to which extent the tests cover the code.</a:t>
            </a:r>
            <a:endParaRPr lang="bg-BG"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Code coverage tools </a:t>
            </a:r>
            <a:r>
              <a:rPr lang="en-US" dirty="0"/>
              <a:t>can give a good sign whether a function is tested enough or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After execution of the tests, the code coverage tools color the executed lines in green and the others in red and yellow.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Thus developers and QAs can see visually which lines were not tested.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code coverage of 80%-90% is considered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critical functionality, the code coverage should be nearly 100%.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functionality, which is not quite important, the code coverage could be small (10%, for example).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6470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166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8669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an </a:t>
            </a:r>
            <a:r>
              <a:rPr lang="en-US" b="1" dirty="0"/>
              <a:t>integration test </a:t>
            </a:r>
            <a:r>
              <a:rPr lang="en-US" dirty="0"/>
              <a:t>could be implemented, using JavaScript and Mocha.</a:t>
            </a:r>
          </a:p>
          <a:p>
            <a:pPr marL="171450" indent="-171450">
              <a:buFont typeface="Arial" panose="020B0604020202020204" pitchFamily="34" charset="0"/>
              <a:buChar char="•"/>
            </a:pPr>
            <a:r>
              <a:rPr lang="en-US" dirty="0"/>
              <a:t>The </a:t>
            </a:r>
            <a:r>
              <a:rPr lang="en-US" b="1" dirty="0"/>
              <a:t>app</a:t>
            </a:r>
            <a:r>
              <a:rPr lang="en-US" dirty="0"/>
              <a:t> we want to test is a simple registry of students.</a:t>
            </a:r>
          </a:p>
          <a:p>
            <a:pPr marL="171450" indent="-171450">
              <a:buFont typeface="Arial" panose="020B0604020202020204" pitchFamily="34" charset="0"/>
              <a:buChar char="•"/>
            </a:pPr>
            <a:r>
              <a:rPr lang="en-US" dirty="0"/>
              <a:t>It displays a list of students and can add a new student.</a:t>
            </a:r>
          </a:p>
          <a:p>
            <a:endParaRPr lang="en-US" dirty="0"/>
          </a:p>
          <a:p>
            <a:r>
              <a:rPr lang="en-US" dirty="0"/>
              <a:t>At start, integration tests usually </a:t>
            </a:r>
            <a:r>
              <a:rPr lang="en-US" b="1" dirty="0"/>
              <a:t>setup a testing environment</a:t>
            </a:r>
            <a:r>
              <a:rPr lang="en-US" dirty="0"/>
              <a:t>, where the tested components are installed and run.</a:t>
            </a:r>
          </a:p>
          <a:p>
            <a:pPr marL="171450" indent="-171450">
              <a:buFont typeface="Arial" panose="020B0604020202020204" pitchFamily="34" charset="0"/>
              <a:buChar char="•"/>
            </a:pPr>
            <a:r>
              <a:rPr lang="en-US" dirty="0"/>
              <a:t>This is the first step in the integration testing.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our example,</a:t>
            </a:r>
          </a:p>
          <a:p>
            <a:pPr marL="171450" indent="-171450">
              <a:buFont typeface="Arial" panose="020B0604020202020204" pitchFamily="34" charset="0"/>
              <a:buChar char="•"/>
            </a:pPr>
            <a:r>
              <a:rPr lang="en-US" dirty="0"/>
              <a:t>we define a </a:t>
            </a:r>
            <a:r>
              <a:rPr lang="en-US" b="1" dirty="0"/>
              <a:t>hard-coded list of students</a:t>
            </a:r>
            <a:r>
              <a:rPr lang="en-US" dirty="0"/>
              <a:t>, which will be shown by the app.</a:t>
            </a:r>
          </a:p>
          <a:p>
            <a:pPr marL="171450" indent="-171450">
              <a:buFont typeface="Arial" panose="020B0604020202020204" pitchFamily="34" charset="0"/>
              <a:buChar char="•"/>
            </a:pPr>
            <a:r>
              <a:rPr lang="en-US" dirty="0"/>
              <a:t>and we </a:t>
            </a:r>
            <a:r>
              <a:rPr lang="en-US" b="1" dirty="0"/>
              <a:t>start the Web app</a:t>
            </a:r>
            <a:r>
              <a:rPr lang="en-US" dirty="0"/>
              <a:t>, which will be tested, locally, on port 8888.</a:t>
            </a:r>
          </a:p>
          <a:p>
            <a:pPr marL="0" indent="0">
              <a:buFont typeface="Arial" panose="020B0604020202020204" pitchFamily="34" charset="0"/>
              <a:buNone/>
            </a:pPr>
            <a:r>
              <a:rPr lang="en-US" dirty="0"/>
              <a:t>The app will be available from </a:t>
            </a:r>
            <a:r>
              <a:rPr lang="en-US" b="1" dirty="0"/>
              <a:t>https://localhost:8888/</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 next step is to define the test suits and test cases.</a:t>
            </a:r>
          </a:p>
          <a:p>
            <a:pPr marL="171450" indent="-171450">
              <a:buFont typeface="Arial" panose="020B0604020202020204" pitchFamily="34" charset="0"/>
              <a:buChar char="•"/>
            </a:pPr>
            <a:r>
              <a:rPr lang="en-US" dirty="0"/>
              <a:t>We define our first </a:t>
            </a:r>
            <a:r>
              <a:rPr lang="en-US" b="1" dirty="0"/>
              <a:t>test case </a:t>
            </a:r>
            <a:r>
              <a:rPr lang="en-US" dirty="0"/>
              <a:t>named "</a:t>
            </a:r>
            <a:r>
              <a:rPr lang="en-US" i="1" dirty="0"/>
              <a:t>Students list</a:t>
            </a:r>
            <a:r>
              <a:rPr lang="en-US" dirty="0"/>
              <a:t>".</a:t>
            </a:r>
          </a:p>
          <a:p>
            <a:pPr marL="0" indent="0">
              <a:buFont typeface="Arial" panose="020B0604020202020204" pitchFamily="34" charset="0"/>
              <a:buNone/>
            </a:pPr>
            <a:r>
              <a:rPr lang="en-US" dirty="0"/>
              <a:t>The test will use the classical </a:t>
            </a:r>
            <a:r>
              <a:rPr lang="en-US" b="1" dirty="0"/>
              <a:t>Arrange-Act-Assert</a:t>
            </a:r>
            <a:r>
              <a:rPr lang="en-US" dirty="0"/>
              <a:t> (AAA) pattern.</a:t>
            </a:r>
          </a:p>
          <a:p>
            <a:pPr marL="171450" indent="-171450">
              <a:buFont typeface="Arial" panose="020B0604020202020204" pitchFamily="34" charset="0"/>
              <a:buChar char="•"/>
            </a:pPr>
            <a:r>
              <a:rPr lang="en-US" dirty="0"/>
              <a:t>First, we </a:t>
            </a:r>
            <a:r>
              <a:rPr lang="en-US" b="1" dirty="0"/>
              <a:t>arrange </a:t>
            </a:r>
            <a:r>
              <a:rPr lang="en-US" dirty="0"/>
              <a:t>the input data.</a:t>
            </a:r>
          </a:p>
          <a:p>
            <a:pPr marL="171450" indent="-171450">
              <a:buFont typeface="Arial" panose="020B0604020202020204" pitchFamily="34" charset="0"/>
              <a:buChar char="•"/>
            </a:pPr>
            <a:r>
              <a:rPr lang="en-US" dirty="0"/>
              <a:t>This is already done globally for all test cases, during the </a:t>
            </a:r>
            <a:r>
              <a:rPr lang="en-US" b="1" dirty="0"/>
              <a:t>setup() </a:t>
            </a:r>
            <a:r>
              <a:rPr lang="en-US" dirty="0"/>
              <a:t>function.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As next step we </a:t>
            </a:r>
            <a:r>
              <a:rPr lang="en-US" b="1" dirty="0"/>
              <a:t>act</a:t>
            </a:r>
            <a:r>
              <a:rPr lang="en-US" dirty="0"/>
              <a:t>.</a:t>
            </a:r>
          </a:p>
          <a:p>
            <a:pPr marL="171450" indent="-171450">
              <a:buFont typeface="Arial" panose="020B0604020202020204" pitchFamily="34" charset="0"/>
              <a:buChar char="•"/>
            </a:pPr>
            <a:r>
              <a:rPr lang="en-US" dirty="0"/>
              <a:t>We </a:t>
            </a:r>
            <a:r>
              <a:rPr lang="en-US" b="1" dirty="0"/>
              <a:t>fetch the students page </a:t>
            </a:r>
            <a:r>
              <a:rPr lang="en-US" dirty="0"/>
              <a:t>from the Web app, which is under test, using an HTTP GET request.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get the response </a:t>
            </a:r>
            <a:r>
              <a:rPr lang="en-US" dirty="0"/>
              <a:t>from the Web server.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assert </a:t>
            </a:r>
            <a:r>
              <a:rPr lang="en-US" dirty="0"/>
              <a:t>that the page holds the expected list of students,</a:t>
            </a:r>
          </a:p>
          <a:p>
            <a:pPr marL="171450" indent="-171450">
              <a:buFont typeface="Arial" panose="020B0604020202020204" pitchFamily="34" charset="0"/>
              <a:buChar char="•"/>
            </a:pPr>
            <a:r>
              <a:rPr lang="en-US" dirty="0"/>
              <a:t>which was initialized in the </a:t>
            </a:r>
            <a:r>
              <a:rPr lang="en-US" b="1" dirty="0"/>
              <a:t>setup()</a:t>
            </a:r>
            <a:r>
              <a:rPr lang="en-US" dirty="0"/>
              <a:t> function.</a:t>
            </a:r>
          </a:p>
          <a:p>
            <a:pPr marL="0" indent="0">
              <a:buFont typeface="Arial" panose="020B0604020202020204" pitchFamily="34" charset="0"/>
              <a:buNone/>
            </a:pPr>
            <a:r>
              <a:rPr lang="en-US" dirty="0"/>
              <a:t>This is an </a:t>
            </a:r>
            <a:r>
              <a:rPr lang="en-US" b="1" dirty="0"/>
              <a:t>integration test</a:t>
            </a:r>
            <a:r>
              <a:rPr lang="en-US" dirty="0"/>
              <a:t>, because the test invokes several system components, which depend on each other:</a:t>
            </a:r>
          </a:p>
          <a:p>
            <a:pPr marL="171450" indent="-171450">
              <a:buFont typeface="Arial" panose="020B0604020202020204" pitchFamily="34" charset="0"/>
              <a:buChar char="•"/>
            </a:pPr>
            <a:r>
              <a:rPr lang="en-US" dirty="0"/>
              <a:t>The </a:t>
            </a:r>
            <a:r>
              <a:rPr lang="en-US" b="1" dirty="0"/>
              <a:t>Web sever</a:t>
            </a:r>
            <a:r>
              <a:rPr lang="en-US" dirty="0"/>
              <a:t>, which holds the </a:t>
            </a:r>
            <a:r>
              <a:rPr lang="en-US" b="1" dirty="0"/>
              <a:t>/student</a:t>
            </a:r>
            <a:r>
              <a:rPr lang="en-US" dirty="0"/>
              <a:t> page.</a:t>
            </a:r>
          </a:p>
          <a:p>
            <a:pPr marL="171450" indent="-171450">
              <a:buFont typeface="Arial" panose="020B0604020202020204" pitchFamily="34" charset="0"/>
              <a:buChar char="•"/>
            </a:pPr>
            <a:r>
              <a:rPr lang="en-US" dirty="0"/>
              <a:t>The </a:t>
            </a:r>
            <a:r>
              <a:rPr lang="en-US" b="1" dirty="0"/>
              <a:t>MVC controller function</a:t>
            </a:r>
            <a:r>
              <a:rPr lang="en-US" dirty="0"/>
              <a:t>, which handles the HTTP request for the "students" page.</a:t>
            </a:r>
          </a:p>
          <a:p>
            <a:pPr marL="171450" indent="-171450">
              <a:buFont typeface="Arial" panose="020B0604020202020204" pitchFamily="34" charset="0"/>
              <a:buChar char="•"/>
            </a:pPr>
            <a:r>
              <a:rPr lang="en-US" dirty="0"/>
              <a:t>The </a:t>
            </a:r>
            <a:r>
              <a:rPr lang="en-US" b="1" dirty="0"/>
              <a:t>templating engine</a:t>
            </a:r>
            <a:r>
              <a:rPr lang="en-US" dirty="0"/>
              <a:t>, which renders the </a:t>
            </a:r>
            <a:r>
              <a:rPr lang="en-US" b="1" dirty="0"/>
              <a:t>"students" view</a:t>
            </a:r>
            <a:r>
              <a:rPr lang="en-US" dirty="0"/>
              <a:t>.</a:t>
            </a:r>
          </a:p>
          <a:p>
            <a:pPr marL="171450" indent="-171450">
              <a:buFont typeface="Arial" panose="020B0604020202020204" pitchFamily="34" charset="0"/>
              <a:buChar char="•"/>
            </a:pPr>
            <a:r>
              <a:rPr lang="en-US" dirty="0"/>
              <a:t>For simplicity, we </a:t>
            </a:r>
            <a:r>
              <a:rPr lang="en-US" b="1" dirty="0"/>
              <a:t>don't have a database </a:t>
            </a:r>
            <a:r>
              <a:rPr lang="en-US" dirty="0"/>
              <a:t>in this app.</a:t>
            </a:r>
          </a:p>
          <a:p>
            <a:pPr marL="628650" lvl="1" indent="-171450">
              <a:buFont typeface="Arial" panose="020B0604020202020204" pitchFamily="34" charset="0"/>
              <a:buChar char="•"/>
            </a:pPr>
            <a:r>
              <a:rPr lang="en-US" dirty="0"/>
              <a:t>Instead, the app holds the list of students in a simple array of objects,</a:t>
            </a:r>
          </a:p>
          <a:p>
            <a:pPr marL="628650" lvl="1" indent="-171450">
              <a:buFont typeface="Arial" panose="020B0604020202020204" pitchFamily="34" charset="0"/>
              <a:buChar char="•"/>
            </a:pPr>
            <a:r>
              <a:rPr lang="en-US" dirty="0"/>
              <a:t>In real world scenario, we would have also a </a:t>
            </a:r>
            <a:r>
              <a:rPr lang="en-US" b="1" dirty="0"/>
              <a:t>database</a:t>
            </a:r>
            <a:r>
              <a:rPr lang="en-US" dirty="0"/>
              <a:t>, holding the students and we would initialize the database with sample hard-coded data at startup.</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a:t>
            </a:r>
            <a:r>
              <a:rPr lang="en-US" b="1" dirty="0"/>
              <a:t>the output from Mocha </a:t>
            </a:r>
            <a:r>
              <a:rPr lang="en-US" dirty="0"/>
              <a:t>would be like it is shown on the right.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6119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of </a:t>
            </a:r>
            <a:r>
              <a:rPr lang="en-US" b="1" dirty="0"/>
              <a:t>integration testing with the Mocha framework </a:t>
            </a:r>
            <a:r>
              <a:rPr lang="en-US" dirty="0"/>
              <a:t>in a </a:t>
            </a:r>
            <a:r>
              <a:rPr lang="en-US" b="1" dirty="0"/>
              <a:t>live code example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open the </a:t>
            </a:r>
            <a:r>
              <a:rPr lang="en-US" b="1" dirty="0"/>
              <a:t>first link</a:t>
            </a:r>
            <a:r>
              <a:rPr lang="en-US" dirty="0"/>
              <a:t> at repl.it.</a:t>
            </a:r>
          </a:p>
          <a:p>
            <a:pPr marL="171450" lvl="0" indent="-171450">
              <a:buFont typeface="Arial" panose="020B0604020202020204" pitchFamily="34" charset="0"/>
              <a:buChar char="•"/>
            </a:pPr>
            <a:r>
              <a:rPr lang="en-US" dirty="0"/>
              <a:t>It takes some time to load, as usually.</a:t>
            </a:r>
            <a:endParaRPr lang="bg-BG" dirty="0"/>
          </a:p>
          <a:p>
            <a:pPr marL="171450" lvl="0" indent="-171450">
              <a:buFont typeface="Arial" panose="020B0604020202020204" pitchFamily="34" charset="0"/>
              <a:buChar char="•"/>
            </a:pPr>
            <a:r>
              <a:rPr lang="en-US" dirty="0"/>
              <a:t>This is </a:t>
            </a:r>
            <a:r>
              <a:rPr lang="bg-BG" dirty="0"/>
              <a:t>а</a:t>
            </a:r>
            <a:r>
              <a:rPr lang="en-US" dirty="0"/>
              <a:t> </a:t>
            </a:r>
            <a:r>
              <a:rPr lang="en-US" b="1" dirty="0"/>
              <a:t>sample Web app </a:t>
            </a:r>
            <a:r>
              <a:rPr lang="en-US" dirty="0"/>
              <a:t>that we want to test with Mocha and integration tests.</a:t>
            </a:r>
          </a:p>
          <a:p>
            <a:pPr marL="171450" lvl="0" indent="-171450">
              <a:buFont typeface="Arial" panose="020B0604020202020204" pitchFamily="34" charset="0"/>
              <a:buChar char="•"/>
            </a:pPr>
            <a:r>
              <a:rPr lang="en-US" dirty="0"/>
              <a:t>We </a:t>
            </a:r>
            <a:r>
              <a:rPr lang="en-US" b="1" dirty="0"/>
              <a:t>run</a:t>
            </a:r>
            <a:r>
              <a:rPr lang="en-US" dirty="0"/>
              <a:t> the app. It takes some time to start.</a:t>
            </a:r>
          </a:p>
          <a:p>
            <a:pPr marL="171450" lvl="0" indent="-171450">
              <a:buFont typeface="Arial" panose="020B0604020202020204" pitchFamily="34" charset="0"/>
              <a:buChar char="•"/>
            </a:pPr>
            <a:r>
              <a:rPr lang="en-US" dirty="0"/>
              <a:t>We open the app in</a:t>
            </a:r>
            <a:r>
              <a:rPr lang="bg-BG" dirty="0"/>
              <a:t> а</a:t>
            </a:r>
            <a:r>
              <a:rPr lang="en-US" dirty="0"/>
              <a:t> </a:t>
            </a:r>
            <a:r>
              <a:rPr lang="en-US" b="1" dirty="0"/>
              <a:t>new window</a:t>
            </a:r>
            <a:r>
              <a:rPr lang="en-US" dirty="0"/>
              <a:t>.</a:t>
            </a:r>
          </a:p>
          <a:p>
            <a:pPr marL="171450" lvl="0" indent="-171450">
              <a:buFont typeface="Arial" panose="020B0604020202020204" pitchFamily="34" charset="0"/>
              <a:buChar char="•"/>
            </a:pPr>
            <a:r>
              <a:rPr lang="en-US" dirty="0"/>
              <a:t>This is the </a:t>
            </a:r>
            <a:r>
              <a:rPr lang="en-US" b="1" dirty="0"/>
              <a:t>[Home] page</a:t>
            </a:r>
            <a:r>
              <a:rPr lang="en-US" dirty="0"/>
              <a:t>.</a:t>
            </a:r>
          </a:p>
          <a:p>
            <a:pPr marL="628650" lvl="1" indent="-171450">
              <a:buFont typeface="Arial" panose="020B0604020202020204" pitchFamily="34" charset="0"/>
              <a:buChar char="•"/>
            </a:pPr>
            <a:r>
              <a:rPr lang="en-US" dirty="0"/>
              <a:t>It shows the number of registered students.</a:t>
            </a:r>
          </a:p>
          <a:p>
            <a:pPr marL="171450" lvl="0" indent="-171450">
              <a:buFont typeface="Arial" panose="020B0604020202020204" pitchFamily="34" charset="0"/>
              <a:buChar char="•"/>
            </a:pPr>
            <a:r>
              <a:rPr lang="en-US" dirty="0"/>
              <a:t>We click </a:t>
            </a:r>
            <a:r>
              <a:rPr lang="en-US" b="1" dirty="0"/>
              <a:t>[View Students]</a:t>
            </a:r>
            <a:r>
              <a:rPr lang="en-US" b="0" dirty="0"/>
              <a:t>.</a:t>
            </a:r>
          </a:p>
          <a:p>
            <a:pPr marL="628650" lvl="1" indent="-171450">
              <a:buFont typeface="Arial" panose="020B0604020202020204" pitchFamily="34" charset="0"/>
              <a:buChar char="•"/>
            </a:pPr>
            <a:r>
              <a:rPr lang="en-US" b="0" dirty="0"/>
              <a:t>It loads the "Students" page, which holds </a:t>
            </a:r>
            <a:r>
              <a:rPr lang="en-US" dirty="0"/>
              <a:t>a list of students (name + email).</a:t>
            </a:r>
          </a:p>
          <a:p>
            <a:pPr marL="171450" lvl="0" indent="-171450">
              <a:buFont typeface="Arial" panose="020B0604020202020204" pitchFamily="34" charset="0"/>
              <a:buChar char="•"/>
            </a:pPr>
            <a:r>
              <a:rPr lang="en-US" dirty="0"/>
              <a:t>We click </a:t>
            </a:r>
            <a:r>
              <a:rPr lang="en-US" b="1" dirty="0"/>
              <a:t>[Add Student]</a:t>
            </a:r>
            <a:r>
              <a:rPr lang="en-US" dirty="0"/>
              <a:t>.</a:t>
            </a:r>
          </a:p>
          <a:p>
            <a:pPr marL="628650" lvl="1" indent="-171450">
              <a:buFont typeface="Arial" panose="020B0604020202020204" pitchFamily="34" charset="0"/>
              <a:buChar char="•"/>
            </a:pPr>
            <a:r>
              <a:rPr lang="en-US" dirty="0"/>
              <a:t>It shows a </a:t>
            </a:r>
            <a:r>
              <a:rPr lang="en-US" b="1" dirty="0"/>
              <a:t>form </a:t>
            </a:r>
            <a:r>
              <a:rPr lang="en-US" dirty="0"/>
              <a:t>for adding a new student.</a:t>
            </a:r>
          </a:p>
          <a:p>
            <a:pPr marL="628650" lvl="1" indent="-171450">
              <a:buFont typeface="Arial" panose="020B0604020202020204" pitchFamily="34" charset="0"/>
              <a:buChar char="•"/>
            </a:pPr>
            <a:r>
              <a:rPr lang="en-US" dirty="0"/>
              <a:t>If we </a:t>
            </a:r>
            <a:r>
              <a:rPr lang="en-US" b="1" dirty="0"/>
              <a:t>submit an empty form</a:t>
            </a:r>
            <a:r>
              <a:rPr lang="en-US" dirty="0"/>
              <a:t>, we see a red </a:t>
            </a:r>
            <a:r>
              <a:rPr lang="en-US" b="1" dirty="0"/>
              <a:t>error</a:t>
            </a:r>
            <a:r>
              <a:rPr lang="en-US" dirty="0"/>
              <a:t> message.</a:t>
            </a:r>
          </a:p>
          <a:p>
            <a:pPr marL="628650" lvl="1" indent="-171450">
              <a:buFont typeface="Arial" panose="020B0604020202020204" pitchFamily="34" charset="0"/>
              <a:buChar char="•"/>
            </a:pPr>
            <a:r>
              <a:rPr lang="en-US" dirty="0"/>
              <a:t>If we enter "</a:t>
            </a:r>
            <a:r>
              <a:rPr lang="en-US" i="1" dirty="0"/>
              <a:t>Nakov</a:t>
            </a:r>
            <a:r>
              <a:rPr lang="en-US" dirty="0"/>
              <a:t>" as name and "</a:t>
            </a:r>
            <a:r>
              <a:rPr lang="en-US" i="1" dirty="0"/>
              <a:t>nakov@softuni.org</a:t>
            </a:r>
            <a:r>
              <a:rPr lang="en-US" dirty="0"/>
              <a:t>" as email and we </a:t>
            </a:r>
            <a:r>
              <a:rPr lang="en-US" b="1" dirty="0"/>
              <a:t>submit the form</a:t>
            </a:r>
            <a:r>
              <a:rPr lang="en-US" dirty="0"/>
              <a:t>, the new student is added and is shown at the end of the list.</a:t>
            </a:r>
          </a:p>
          <a:p>
            <a:pPr marL="171450" lvl="0" indent="-171450">
              <a:buFont typeface="Arial" panose="020B0604020202020204" pitchFamily="34" charset="0"/>
              <a:buChar char="•"/>
            </a:pPr>
            <a:r>
              <a:rPr lang="en-US" dirty="0"/>
              <a:t>This is all we have for testing in this Web app. It is quite simple.</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Now we open the </a:t>
            </a:r>
            <a:r>
              <a:rPr lang="en-US" b="1" dirty="0"/>
              <a:t>second link</a:t>
            </a:r>
            <a:r>
              <a:rPr lang="en-US" b="0" dirty="0"/>
              <a:t>, which holds the same project at repl.it, with </a:t>
            </a:r>
            <a:r>
              <a:rPr lang="en-US" b="1" dirty="0"/>
              <a:t>integration tests </a:t>
            </a:r>
            <a:r>
              <a:rPr lang="en-US" b="0" dirty="0"/>
              <a:t>added to it.</a:t>
            </a:r>
          </a:p>
          <a:p>
            <a:pPr marL="171450" lvl="0" indent="-171450">
              <a:buFont typeface="Arial" panose="020B0604020202020204" pitchFamily="34" charset="0"/>
              <a:buChar char="•"/>
            </a:pPr>
            <a:r>
              <a:rPr lang="en-US" b="0" dirty="0"/>
              <a:t>Let's see what's inside.</a:t>
            </a:r>
          </a:p>
          <a:p>
            <a:pPr marL="171450" lvl="0" indent="-171450">
              <a:buFont typeface="Arial" panose="020B0604020202020204" pitchFamily="34" charset="0"/>
              <a:buChar char="•"/>
            </a:pPr>
            <a:r>
              <a:rPr lang="en-US" b="0" dirty="0"/>
              <a:t>We open the </a:t>
            </a:r>
            <a:r>
              <a:rPr lang="en-US" b="1" dirty="0"/>
              <a:t>"tests" folder</a:t>
            </a:r>
            <a:r>
              <a:rPr lang="en-US" b="0" dirty="0"/>
              <a:t>. It holds the Mocha tests.</a:t>
            </a:r>
          </a:p>
          <a:p>
            <a:pPr marL="171450" lvl="0" indent="-171450">
              <a:buFont typeface="Arial" panose="020B0604020202020204" pitchFamily="34" charset="0"/>
              <a:buChar char="•"/>
            </a:pPr>
            <a:r>
              <a:rPr lang="en-US" b="0" dirty="0"/>
              <a:t>Let's see what's inside the </a:t>
            </a:r>
            <a:r>
              <a:rPr lang="en-US" b="1" dirty="0"/>
              <a:t>setup-tests.js </a:t>
            </a:r>
            <a:r>
              <a:rPr lang="en-US" b="0" dirty="0"/>
              <a:t>file.</a:t>
            </a:r>
          </a:p>
          <a:p>
            <a:pPr marL="628650" lvl="1" indent="-171450">
              <a:buFont typeface="Arial" panose="020B0604020202020204" pitchFamily="34" charset="0"/>
              <a:buChar char="•"/>
            </a:pPr>
            <a:r>
              <a:rPr lang="en-US" b="0" dirty="0"/>
              <a:t>It holds the </a:t>
            </a:r>
            <a:r>
              <a:rPr lang="en-US" b="1" dirty="0"/>
              <a:t>setup() function</a:t>
            </a:r>
            <a:r>
              <a:rPr lang="en-US" b="0" dirty="0"/>
              <a:t>, which is invoked before each test case.</a:t>
            </a:r>
          </a:p>
          <a:p>
            <a:pPr marL="628650" lvl="1" indent="-171450">
              <a:buFont typeface="Arial" panose="020B0604020202020204" pitchFamily="34" charset="0"/>
              <a:buChar char="•"/>
            </a:pPr>
            <a:r>
              <a:rPr lang="en-US" b="0" dirty="0"/>
              <a:t>It defines a list of </a:t>
            </a:r>
            <a:r>
              <a:rPr lang="en-US" b="1" dirty="0"/>
              <a:t>hard-coded students</a:t>
            </a:r>
            <a:r>
              <a:rPr lang="en-US" b="0" dirty="0"/>
              <a:t>: </a:t>
            </a:r>
            <a:r>
              <a:rPr lang="en-US" b="0" i="1" dirty="0"/>
              <a:t>Steve</a:t>
            </a:r>
            <a:r>
              <a:rPr lang="en-US" b="0" dirty="0"/>
              <a:t> and </a:t>
            </a:r>
            <a:r>
              <a:rPr lang="en-US" b="0" i="1" dirty="0"/>
              <a:t>Tina</a:t>
            </a:r>
            <a:r>
              <a:rPr lang="en-US" b="0" dirty="0"/>
              <a:t>.</a:t>
            </a:r>
          </a:p>
          <a:p>
            <a:pPr marL="628650" lvl="1" indent="-171450">
              <a:buFont typeface="Arial" panose="020B0604020202020204" pitchFamily="34" charset="0"/>
              <a:buChar char="•"/>
            </a:pPr>
            <a:r>
              <a:rPr lang="en-US" b="0" dirty="0"/>
              <a:t>Then it </a:t>
            </a:r>
            <a:r>
              <a:rPr lang="en-US" b="1" dirty="0"/>
              <a:t>starts the Web app</a:t>
            </a:r>
            <a:r>
              <a:rPr lang="en-US" b="0" dirty="0"/>
              <a:t> locally, at port </a:t>
            </a:r>
            <a:r>
              <a:rPr lang="en-US" b="1" dirty="0"/>
              <a:t>8888</a:t>
            </a:r>
            <a:r>
              <a:rPr lang="en-US" b="0" dirty="0"/>
              <a:t>.</a:t>
            </a:r>
          </a:p>
          <a:p>
            <a:pPr marL="628650" lvl="1" indent="-171450">
              <a:buFont typeface="Arial" panose="020B0604020202020204" pitchFamily="34" charset="0"/>
              <a:buChar char="•"/>
            </a:pPr>
            <a:r>
              <a:rPr lang="en-US" b="0" dirty="0"/>
              <a:t>This code will be executed at the beginning of each test.</a:t>
            </a:r>
          </a:p>
          <a:p>
            <a:pPr marL="628650" lvl="1" indent="-171450">
              <a:buFont typeface="Arial" panose="020B0604020202020204" pitchFamily="34" charset="0"/>
              <a:buChar char="•"/>
            </a:pPr>
            <a:r>
              <a:rPr lang="en-US" b="0" dirty="0"/>
              <a:t>We have also a </a:t>
            </a:r>
            <a:r>
              <a:rPr lang="en-US" b="1" dirty="0"/>
              <a:t>teardown() function</a:t>
            </a:r>
            <a:r>
              <a:rPr lang="en-US" b="0" dirty="0"/>
              <a:t>, which stops the Web server.</a:t>
            </a:r>
          </a:p>
          <a:p>
            <a:pPr marL="628650" lvl="1" indent="-171450">
              <a:buFont typeface="Arial" panose="020B0604020202020204" pitchFamily="34" charset="0"/>
              <a:buChar char="•"/>
            </a:pPr>
            <a:r>
              <a:rPr lang="en-US" b="0" dirty="0"/>
              <a:t>This function is invoked at the end of each test.</a:t>
            </a:r>
          </a:p>
          <a:p>
            <a:pPr marL="171450" lvl="0" indent="-171450">
              <a:buFont typeface="Arial" panose="020B0604020202020204" pitchFamily="34" charset="0"/>
              <a:buChar char="•"/>
            </a:pPr>
            <a:r>
              <a:rPr lang="en-US" b="0" dirty="0"/>
              <a:t>Let's look at the file </a:t>
            </a:r>
            <a:r>
              <a:rPr lang="en-US" b="1" dirty="0"/>
              <a:t>home.tests.js</a:t>
            </a:r>
            <a:r>
              <a:rPr lang="en-US" b="0" dirty="0"/>
              <a:t>.</a:t>
            </a:r>
          </a:p>
          <a:p>
            <a:pPr marL="628650" lvl="1" indent="-171450">
              <a:buFont typeface="Arial" panose="020B0604020202020204" pitchFamily="34" charset="0"/>
              <a:buChar char="•"/>
            </a:pPr>
            <a:r>
              <a:rPr lang="en-US" b="0" dirty="0"/>
              <a:t>It holds the integration tests for the </a:t>
            </a:r>
            <a:r>
              <a:rPr lang="en-US" b="1" dirty="0"/>
              <a:t>Home page</a:t>
            </a:r>
            <a:r>
              <a:rPr lang="en-US" b="0" dirty="0"/>
              <a:t>.</a:t>
            </a:r>
          </a:p>
          <a:p>
            <a:pPr marL="628650" lvl="1" indent="-171450">
              <a:buFont typeface="Arial" panose="020B0604020202020204" pitchFamily="34" charset="0"/>
              <a:buChar char="•"/>
            </a:pPr>
            <a:r>
              <a:rPr lang="en-US" b="0" dirty="0"/>
              <a:t>We have </a:t>
            </a:r>
            <a:r>
              <a:rPr lang="en-US" b="1" dirty="0"/>
              <a:t>two tests</a:t>
            </a:r>
            <a:r>
              <a:rPr lang="en-US" b="0" dirty="0"/>
              <a:t>.</a:t>
            </a:r>
          </a:p>
          <a:p>
            <a:pPr marL="628650" lvl="1" indent="-171450">
              <a:buFont typeface="Arial" panose="020B0604020202020204" pitchFamily="34" charset="0"/>
              <a:buChar char="•"/>
            </a:pPr>
            <a:r>
              <a:rPr lang="en-US" b="0" dirty="0"/>
              <a:t>The first test is named "</a:t>
            </a:r>
            <a:r>
              <a:rPr lang="en-US" b="1" i="1" dirty="0"/>
              <a:t>Page title</a:t>
            </a:r>
            <a:r>
              <a:rPr lang="en-US" b="0" dirty="0"/>
              <a:t>".</a:t>
            </a:r>
          </a:p>
          <a:p>
            <a:pPr marL="1085850" lvl="2" indent="-171450">
              <a:buFont typeface="Arial" panose="020B0604020202020204" pitchFamily="34" charset="0"/>
              <a:buChar char="•"/>
            </a:pPr>
            <a:r>
              <a:rPr lang="en-US" b="0" dirty="0"/>
              <a:t>It loads the app home page and </a:t>
            </a:r>
            <a:r>
              <a:rPr lang="en-US" b="1" dirty="0"/>
              <a:t>checks its title</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second test is named "</a:t>
            </a:r>
            <a:r>
              <a:rPr lang="en-US" b="1" i="1" dirty="0"/>
              <a:t>Students count</a:t>
            </a:r>
            <a:r>
              <a:rPr lang="en-US" b="0"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It loads the app home page and checks whether the </a:t>
            </a:r>
            <a:r>
              <a:rPr lang="en-US" b="1" dirty="0"/>
              <a:t>number of students </a:t>
            </a:r>
            <a:r>
              <a:rPr lang="en-US" b="0" dirty="0"/>
              <a:t>in the app is </a:t>
            </a:r>
            <a:r>
              <a:rPr lang="en-US" b="1" dirty="0"/>
              <a:t>2</a:t>
            </a:r>
            <a:r>
              <a:rPr lang="en-US" b="0"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Recall that we have 2 students, which are hard-coded in the </a:t>
            </a:r>
            <a:r>
              <a:rPr lang="en-US" b="1" dirty="0"/>
              <a:t>setup()</a:t>
            </a:r>
            <a:r>
              <a:rPr lang="en-US" b="0" dirty="0"/>
              <a:t> function: </a:t>
            </a:r>
            <a:r>
              <a:rPr lang="en-US" b="0" i="1" dirty="0"/>
              <a:t>Steve</a:t>
            </a:r>
            <a:r>
              <a:rPr lang="en-US" b="0" dirty="0"/>
              <a:t> and </a:t>
            </a:r>
            <a:r>
              <a:rPr lang="en-US" b="0" i="1" dirty="0"/>
              <a:t>Tina</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Let's look at the file </a:t>
            </a:r>
            <a:r>
              <a:rPr lang="en-US" b="1" dirty="0"/>
              <a:t>view-students.tests.js</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It holds </a:t>
            </a:r>
            <a:r>
              <a:rPr lang="en-US" b="1" dirty="0"/>
              <a:t>two tests</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first test loads the students page and </a:t>
            </a:r>
            <a:r>
              <a:rPr lang="en-US" b="1" dirty="0"/>
              <a:t>checks its title</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second test loads the students page and checks whether the </a:t>
            </a:r>
            <a:r>
              <a:rPr lang="en-US" b="1" dirty="0"/>
              <a:t>students listed in it are "</a:t>
            </a:r>
            <a:r>
              <a:rPr lang="en-US" b="1" i="1" dirty="0"/>
              <a:t>Steve</a:t>
            </a:r>
            <a:r>
              <a:rPr lang="en-US" b="1" dirty="0"/>
              <a:t>" and "</a:t>
            </a:r>
            <a:r>
              <a:rPr lang="en-US" b="1" i="1" dirty="0"/>
              <a:t>Tina</a:t>
            </a:r>
            <a:r>
              <a:rPr lang="en-US" b="1" dirty="0"/>
              <a:t>"</a:t>
            </a:r>
            <a:r>
              <a:rPr lang="en-US" b="0" dirty="0"/>
              <a:t>.</a:t>
            </a:r>
          </a:p>
          <a:p>
            <a:pPr marL="171450" lvl="0" indent="-171450">
              <a:buFont typeface="Arial" panose="020B0604020202020204" pitchFamily="34" charset="0"/>
              <a:buChar char="•"/>
            </a:pPr>
            <a:r>
              <a:rPr lang="en-US" b="0" dirty="0"/>
              <a:t>The most interesting file is </a:t>
            </a:r>
            <a:r>
              <a:rPr lang="en-US" b="1" dirty="0"/>
              <a:t>add-student.tests.js</a:t>
            </a:r>
            <a:r>
              <a:rPr lang="en-US" b="0" dirty="0"/>
              <a:t>, because it implements the most complex integration testing scenarios.</a:t>
            </a:r>
          </a:p>
          <a:p>
            <a:pPr marL="628650" lvl="1" indent="-171450">
              <a:buFont typeface="Arial" panose="020B0604020202020204" pitchFamily="34" charset="0"/>
              <a:buChar char="•"/>
            </a:pPr>
            <a:r>
              <a:rPr lang="en-US" b="0" dirty="0"/>
              <a:t>It defines </a:t>
            </a:r>
            <a:r>
              <a:rPr lang="en-US" b="1" dirty="0"/>
              <a:t>4 tests</a:t>
            </a:r>
            <a:r>
              <a:rPr lang="en-US" b="0" dirty="0"/>
              <a:t>.</a:t>
            </a:r>
          </a:p>
          <a:p>
            <a:pPr marL="628650" lvl="1" indent="-171450">
              <a:buFont typeface="Arial" panose="020B0604020202020204" pitchFamily="34" charset="0"/>
              <a:buChar char="•"/>
            </a:pPr>
            <a:r>
              <a:rPr lang="en-US" b="0" dirty="0"/>
              <a:t>The first test checks the </a:t>
            </a:r>
            <a:r>
              <a:rPr lang="en-US" b="1" dirty="0"/>
              <a:t>page title</a:t>
            </a:r>
            <a:r>
              <a:rPr lang="en-US" b="0" dirty="0"/>
              <a:t>.</a:t>
            </a:r>
          </a:p>
          <a:p>
            <a:pPr marL="628650" lvl="1" indent="-171450">
              <a:buFont typeface="Arial" panose="020B0604020202020204" pitchFamily="34" charset="0"/>
              <a:buChar char="•"/>
            </a:pPr>
            <a:r>
              <a:rPr lang="en-US" b="0" dirty="0"/>
              <a:t>The second test </a:t>
            </a:r>
            <a:r>
              <a:rPr lang="en-US" b="1" dirty="0"/>
              <a:t>checks the "Students" HTML form</a:t>
            </a:r>
            <a:r>
              <a:rPr lang="en-US" b="0" dirty="0"/>
              <a:t> and whether it holds the expected input fields.</a:t>
            </a:r>
          </a:p>
          <a:p>
            <a:pPr marL="628650" lvl="1" indent="-171450">
              <a:buFont typeface="Arial" panose="020B0604020202020204" pitchFamily="34" charset="0"/>
              <a:buChar char="•"/>
            </a:pPr>
            <a:r>
              <a:rPr lang="en-US" b="0" dirty="0"/>
              <a:t>The third test </a:t>
            </a:r>
            <a:r>
              <a:rPr lang="en-US" b="1" dirty="0"/>
              <a:t>adds a valid student</a:t>
            </a:r>
            <a:r>
              <a:rPr lang="en-US" b="0" dirty="0"/>
              <a:t> (</a:t>
            </a:r>
            <a:r>
              <a:rPr lang="en-US" b="0" i="1" dirty="0"/>
              <a:t>Peter</a:t>
            </a:r>
            <a:r>
              <a:rPr lang="en-US" b="0" dirty="0"/>
              <a:t> with email </a:t>
            </a:r>
            <a:r>
              <a:rPr lang="en-US" b="0" i="1" dirty="0"/>
              <a:t>peter@gmail.com</a:t>
            </a:r>
            <a:r>
              <a:rPr lang="en-US" b="0" dirty="0"/>
              <a:t>) using an HTTP POST request and checks whether the returned Web page contains the new student in the list of students.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fourth test </a:t>
            </a:r>
            <a:r>
              <a:rPr lang="en-US" b="1" dirty="0"/>
              <a:t>tries to add an invalid student </a:t>
            </a:r>
            <a:r>
              <a:rPr lang="en-US" b="0" dirty="0"/>
              <a:t>(</a:t>
            </a:r>
            <a:r>
              <a:rPr lang="en-US" b="0" i="1" dirty="0"/>
              <a:t>Kate</a:t>
            </a:r>
            <a:r>
              <a:rPr lang="en-US" b="0" dirty="0"/>
              <a:t> without an email) and checks for the expected </a:t>
            </a:r>
            <a:r>
              <a:rPr lang="en-US" b="1" dirty="0"/>
              <a:t>error message</a:t>
            </a:r>
            <a:r>
              <a:rPr lang="en-US" b="0" dirty="0"/>
              <a:t>. It also ensures that at the home page, </a:t>
            </a:r>
            <a:r>
              <a:rPr lang="en-US" b="1" dirty="0"/>
              <a:t>the number of students stays unchanged</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have no more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Now it's time to </a:t>
            </a:r>
            <a:r>
              <a:rPr lang="en-US" b="1" dirty="0"/>
              <a:t>run the tests</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have </a:t>
            </a:r>
            <a:r>
              <a:rPr lang="en-US" b="1" dirty="0"/>
              <a:t>8 passing tests</a:t>
            </a:r>
            <a:r>
              <a:rPr lang="en-US" b="0" dirty="0"/>
              <a:t>, displayed in </a:t>
            </a:r>
            <a:r>
              <a:rPr lang="en-US" b="1" dirty="0"/>
              <a:t>green</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can now </a:t>
            </a:r>
            <a:r>
              <a:rPr lang="en-US" b="1" dirty="0"/>
              <a:t>break the app</a:t>
            </a:r>
            <a:r>
              <a:rPr lang="en-US" b="0" dirty="0"/>
              <a:t> to see what happens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Let's edit the </a:t>
            </a:r>
            <a:r>
              <a:rPr lang="en-US" b="1" dirty="0"/>
              <a:t>students-controller.js</a:t>
            </a:r>
            <a:r>
              <a:rPr lang="en-US" b="0" dirty="0"/>
              <a:t> 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a:t>
            </a:r>
            <a:r>
              <a:rPr lang="en-US" b="1" dirty="0"/>
              <a:t>change</a:t>
            </a:r>
            <a:r>
              <a:rPr lang="en-US" b="0" dirty="0"/>
              <a:t> the code "</a:t>
            </a:r>
            <a:r>
              <a:rPr lang="en-US" b="1" noProof="1">
                <a:solidFill>
                  <a:srgbClr val="000000"/>
                </a:solidFill>
                <a:effectLst/>
                <a:latin typeface="Consolas" panose="020B0609020204030204" pitchFamily="49" charset="0"/>
              </a:rPr>
              <a:t>res.render('home', model)</a:t>
            </a:r>
            <a:r>
              <a:rPr lang="en-US" b="0" noProof="1"/>
              <a:t>" </a:t>
            </a:r>
            <a:r>
              <a:rPr lang="en-US" b="0" dirty="0"/>
              <a:t>with "</a:t>
            </a:r>
            <a:r>
              <a:rPr lang="en-US" b="1" noProof="0" dirty="0" err="1">
                <a:solidFill>
                  <a:srgbClr val="000000"/>
                </a:solidFill>
                <a:effectLst/>
                <a:latin typeface="Consolas" panose="020B0609020204030204" pitchFamily="49" charset="0"/>
              </a:rPr>
              <a:t>res.render</a:t>
            </a:r>
            <a:r>
              <a:rPr lang="en-US" b="1" noProof="0" dirty="0">
                <a:solidFill>
                  <a:srgbClr val="000000"/>
                </a:solidFill>
                <a:effectLst/>
                <a:latin typeface="Consolas" panose="020B0609020204030204" pitchFamily="49" charset="0"/>
              </a:rPr>
              <a:t>('home2', model)</a:t>
            </a:r>
            <a:r>
              <a:rPr lang="en-US" b="0" noProof="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we </a:t>
            </a:r>
            <a:r>
              <a:rPr lang="en-US" b="1" dirty="0"/>
              <a:t>run the Mocha tests </a:t>
            </a:r>
            <a:r>
              <a:rPr lang="en-US" b="0" dirty="0"/>
              <a:t>again.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Now we have </a:t>
            </a:r>
            <a:r>
              <a:rPr lang="en-US" b="1" dirty="0"/>
              <a:t>5 passing and 3 failing tests</a:t>
            </a:r>
            <a:r>
              <a:rPr lang="en-US" b="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failing tests </a:t>
            </a:r>
            <a:r>
              <a:rPr lang="en-US" b="0" dirty="0"/>
              <a:t>are the tests, which invoke the home page, because it now has a </a:t>
            </a:r>
            <a:r>
              <a:rPr lang="en-US" b="1" dirty="0"/>
              <a:t>bug</a:t>
            </a:r>
            <a:r>
              <a:rPr lang="en-US" b="0" dirty="0"/>
              <a:t> and does not render correctly.</a:t>
            </a:r>
          </a:p>
          <a:p>
            <a:pPr marL="171450" lvl="0" indent="-171450">
              <a:buFont typeface="Arial" panose="020B0604020202020204" pitchFamily="34" charset="0"/>
              <a:buChar char="•"/>
            </a:pPr>
            <a:r>
              <a:rPr lang="en-US" b="0" dirty="0"/>
              <a:t>Now we</a:t>
            </a:r>
            <a:r>
              <a:rPr lang="en-US" b="1" dirty="0"/>
              <a:t> fix the bug </a:t>
            </a:r>
            <a:r>
              <a:rPr lang="en-US" b="0" dirty="0"/>
              <a:t>and run the tests again.</a:t>
            </a:r>
          </a:p>
          <a:p>
            <a:pPr marL="628650" lvl="1" indent="-171450">
              <a:buFont typeface="Arial" panose="020B0604020202020204" pitchFamily="34" charset="0"/>
              <a:buChar char="•"/>
            </a:pPr>
            <a:r>
              <a:rPr lang="en-US" b="0" dirty="0"/>
              <a:t>All of them now </a:t>
            </a:r>
            <a:r>
              <a:rPr lang="en-US" b="1" dirty="0"/>
              <a:t>pass</a:t>
            </a:r>
            <a:r>
              <a:rPr lang="en-US" b="0" dirty="0"/>
              <a:t> correctly and are displayed in green.</a:t>
            </a:r>
          </a:p>
          <a:p>
            <a:pPr marL="0" lvl="0" indent="0">
              <a:buFont typeface="Arial" panose="020B0604020202020204" pitchFamily="34" charset="0"/>
              <a:buNone/>
            </a:pPr>
            <a:r>
              <a:rPr lang="en-US" dirty="0"/>
              <a:t>This is how </a:t>
            </a:r>
            <a:r>
              <a:rPr lang="en-US" b="1" dirty="0"/>
              <a:t>integration testing </a:t>
            </a:r>
            <a:r>
              <a:rPr lang="en-US" dirty="0"/>
              <a:t>works</a:t>
            </a:r>
            <a:r>
              <a:rPr lang="bg-BG" dirty="0"/>
              <a:t>:</a:t>
            </a:r>
            <a:endParaRPr lang="en-US" dirty="0"/>
          </a:p>
          <a:p>
            <a:pPr marL="171450" lvl="0" indent="-171450">
              <a:buFont typeface="Arial" panose="020B0604020202020204" pitchFamily="34" charset="0"/>
              <a:buChar char="•"/>
            </a:pPr>
            <a:r>
              <a:rPr lang="en-US" dirty="0"/>
              <a:t>We </a:t>
            </a:r>
            <a:r>
              <a:rPr lang="en-US" b="1" dirty="0"/>
              <a:t>arrange </a:t>
            </a:r>
            <a:r>
              <a:rPr lang="en-US" dirty="0"/>
              <a:t>some input data and entrance state.</a:t>
            </a:r>
            <a:endParaRPr lang="bg-BG" dirty="0"/>
          </a:p>
          <a:p>
            <a:pPr marL="171450" lvl="0" indent="-171450">
              <a:buFont typeface="Arial" panose="020B0604020202020204" pitchFamily="34" charset="0"/>
              <a:buChar char="•"/>
            </a:pPr>
            <a:r>
              <a:rPr lang="en-US" dirty="0"/>
              <a:t>The we </a:t>
            </a:r>
            <a:r>
              <a:rPr lang="en-US" b="1" dirty="0"/>
              <a:t>invoke </a:t>
            </a:r>
            <a:r>
              <a:rPr lang="en-US" dirty="0"/>
              <a:t>certain operation, which covers several system components.</a:t>
            </a:r>
          </a:p>
          <a:p>
            <a:pPr marL="171450" lvl="0" indent="-171450">
              <a:buFont typeface="Arial" panose="020B0604020202020204" pitchFamily="34" charset="0"/>
              <a:buChar char="•"/>
            </a:pPr>
            <a:r>
              <a:rPr lang="en-US" dirty="0"/>
              <a:t>Then we </a:t>
            </a:r>
            <a:r>
              <a:rPr lang="en-US" b="1" dirty="0"/>
              <a:t>assert</a:t>
            </a:r>
            <a:r>
              <a:rPr lang="en-US" dirty="0"/>
              <a:t> that that output and exit conditions are as expected.</a:t>
            </a:r>
          </a:p>
          <a:p>
            <a:pPr marL="0" lvl="0" indent="0">
              <a:buFont typeface="Arial" panose="020B0604020202020204" pitchFamily="34" charset="0"/>
              <a:buNone/>
            </a:pPr>
            <a:r>
              <a:rPr lang="en-US" dirty="0"/>
              <a:t>To simplify the tests, we </a:t>
            </a:r>
            <a:r>
              <a:rPr lang="en-US" b="1" dirty="0"/>
              <a:t>reset the server state</a:t>
            </a:r>
            <a:r>
              <a:rPr lang="en-US" dirty="0"/>
              <a:t> at the beginning of each test in the </a:t>
            </a:r>
            <a:r>
              <a:rPr lang="en-US" b="1" dirty="0"/>
              <a:t>setup()</a:t>
            </a:r>
            <a:r>
              <a:rPr lang="en-US" dirty="0"/>
              <a:t> function.</a:t>
            </a:r>
          </a:p>
          <a:p>
            <a:pPr marL="171450" lvl="0" indent="-171450">
              <a:buFont typeface="Arial" panose="020B0604020202020204" pitchFamily="34" charset="0"/>
              <a:buChar char="•"/>
            </a:pPr>
            <a:r>
              <a:rPr lang="en-US" dirty="0"/>
              <a:t>This way the </a:t>
            </a:r>
            <a:r>
              <a:rPr lang="en-US" b="1" dirty="0"/>
              <a:t>tests are independent </a:t>
            </a:r>
            <a:r>
              <a:rPr lang="en-US" dirty="0"/>
              <a:t>from each other and their order of execution is not important.</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Now, I will demonstrate how we can </a:t>
            </a:r>
            <a:r>
              <a:rPr lang="en-US" b="1" dirty="0"/>
              <a:t>automate the test execution in</a:t>
            </a:r>
            <a:r>
              <a:rPr lang="en-US" dirty="0"/>
              <a:t> </a:t>
            </a:r>
            <a:r>
              <a:rPr lang="en-US" b="1" dirty="0"/>
              <a:t>GitHub Actions</a:t>
            </a:r>
            <a:r>
              <a:rPr lang="en-US" dirty="0"/>
              <a:t>.</a:t>
            </a:r>
          </a:p>
          <a:p>
            <a:pPr marL="171450" lvl="0" indent="-171450">
              <a:buFont typeface="Arial" panose="020B0604020202020204" pitchFamily="34" charset="0"/>
              <a:buChar char="•"/>
            </a:pPr>
            <a:r>
              <a:rPr lang="en-US" dirty="0"/>
              <a:t>We have the same project in a </a:t>
            </a:r>
            <a:r>
              <a:rPr lang="en-US" b="1" dirty="0"/>
              <a:t>GitHub repository</a:t>
            </a:r>
            <a:r>
              <a:rPr lang="en-US" dirty="0"/>
              <a:t>.</a:t>
            </a:r>
          </a:p>
          <a:p>
            <a:pPr marL="171450" lvl="0" indent="-171450">
              <a:buFont typeface="Arial" panose="020B0604020202020204" pitchFamily="34" charset="0"/>
              <a:buChar char="•"/>
            </a:pPr>
            <a:r>
              <a:rPr lang="en-US" dirty="0"/>
              <a:t>We want to automatically build the project and </a:t>
            </a:r>
            <a:r>
              <a:rPr lang="en-US" b="1" dirty="0"/>
              <a:t>execute the tests on each push </a:t>
            </a:r>
            <a:r>
              <a:rPr lang="en-US" dirty="0"/>
              <a:t>in the master branch.</a:t>
            </a:r>
          </a:p>
          <a:p>
            <a:pPr marL="171450" lvl="0" indent="-171450">
              <a:buFont typeface="Arial" panose="020B0604020202020204" pitchFamily="34" charset="0"/>
              <a:buChar char="•"/>
            </a:pPr>
            <a:r>
              <a:rPr lang="en-US" dirty="0"/>
              <a:t>W</a:t>
            </a:r>
            <a:r>
              <a:rPr lang="bg-BG" dirty="0"/>
              <a:t>е </a:t>
            </a:r>
            <a:r>
              <a:rPr lang="en-US" dirty="0"/>
              <a:t>have defined a </a:t>
            </a:r>
            <a:r>
              <a:rPr lang="en-US" b="1" dirty="0"/>
              <a:t>GitHub workflow </a:t>
            </a:r>
            <a:r>
              <a:rPr lang="en-US" dirty="0"/>
              <a:t>called "</a:t>
            </a:r>
            <a:r>
              <a:rPr lang="en-US" b="1" dirty="0"/>
              <a:t>mocha-tests</a:t>
            </a:r>
            <a:r>
              <a:rPr lang="en-US" dirty="0"/>
              <a:t>" to do this.</a:t>
            </a:r>
          </a:p>
          <a:p>
            <a:pPr marL="171450" lvl="0" indent="-171450">
              <a:buFont typeface="Arial" panose="020B0604020202020204" pitchFamily="34" charset="0"/>
              <a:buChar char="•"/>
            </a:pPr>
            <a:r>
              <a:rPr lang="en-US" dirty="0"/>
              <a:t>Let's see it. We open the </a:t>
            </a:r>
            <a:r>
              <a:rPr lang="en-US" b="1" dirty="0"/>
              <a:t>third</a:t>
            </a:r>
            <a:r>
              <a:rPr lang="bg-BG" b="1" dirty="0"/>
              <a:t> </a:t>
            </a:r>
            <a:r>
              <a:rPr lang="en-US" b="1" dirty="0"/>
              <a:t>link</a:t>
            </a:r>
            <a:r>
              <a:rPr lang="en-US" dirty="0"/>
              <a:t>. It opens the </a:t>
            </a:r>
            <a:r>
              <a:rPr lang="en-US" b="1" dirty="0"/>
              <a:t>GitHub workflows</a:t>
            </a:r>
            <a:r>
              <a:rPr lang="en-US" dirty="0"/>
              <a:t> in GitHub Actions for our project.</a:t>
            </a:r>
          </a:p>
          <a:p>
            <a:pPr marL="171450" lvl="0" indent="-171450">
              <a:buFont typeface="Arial" panose="020B0604020202020204" pitchFamily="34" charset="0"/>
              <a:buChar char="•"/>
            </a:pPr>
            <a:r>
              <a:rPr lang="en-US" dirty="0"/>
              <a:t>Let's view what's inside the last </a:t>
            </a:r>
            <a:r>
              <a:rPr lang="en-US" b="1" dirty="0"/>
              <a:t>workflow execution</a:t>
            </a:r>
            <a:r>
              <a:rPr lang="en-US" b="0" dirty="0"/>
              <a:t> from the table on the right</a:t>
            </a:r>
            <a:r>
              <a:rPr lang="en-US" dirty="0"/>
              <a:t>.</a:t>
            </a:r>
          </a:p>
          <a:p>
            <a:pPr marL="171450" lvl="0" indent="-171450">
              <a:buFont typeface="Arial" panose="020B0604020202020204" pitchFamily="34" charset="0"/>
              <a:buChar char="•"/>
            </a:pPr>
            <a:r>
              <a:rPr lang="en-US" dirty="0"/>
              <a:t>It was activated by change in the source code (a successful "</a:t>
            </a:r>
            <a:r>
              <a:rPr lang="en-US" b="1" dirty="0"/>
              <a:t>push</a:t>
            </a:r>
            <a:r>
              <a:rPr lang="en-US" dirty="0"/>
              <a:t>" in the "</a:t>
            </a:r>
            <a:r>
              <a:rPr lang="en-US" b="1" dirty="0"/>
              <a:t>master</a:t>
            </a:r>
            <a:r>
              <a:rPr lang="en-US" dirty="0"/>
              <a:t>" branch).</a:t>
            </a:r>
          </a:p>
          <a:p>
            <a:pPr marL="171450" lvl="0" indent="-171450">
              <a:buFont typeface="Arial" panose="020B0604020202020204" pitchFamily="34" charset="0"/>
              <a:buChar char="•"/>
            </a:pPr>
            <a:r>
              <a:rPr lang="en-US" dirty="0"/>
              <a:t>We click on the </a:t>
            </a:r>
            <a:r>
              <a:rPr lang="en-US" b="1" dirty="0"/>
              <a:t>"build-and-test" job</a:t>
            </a:r>
            <a:r>
              <a:rPr lang="en-US" dirty="0"/>
              <a:t> from the list on the left.</a:t>
            </a:r>
          </a:p>
          <a:p>
            <a:pPr marL="171450" lvl="0" indent="-171450">
              <a:buFont typeface="Arial" panose="020B0604020202020204" pitchFamily="34" charset="0"/>
              <a:buChar char="•"/>
            </a:pPr>
            <a:r>
              <a:rPr lang="en-US" dirty="0"/>
              <a:t>And we open the </a:t>
            </a:r>
            <a:r>
              <a:rPr lang="en-US" b="1" dirty="0"/>
              <a:t>"npm test" step</a:t>
            </a:r>
            <a:r>
              <a:rPr lang="en-US" dirty="0"/>
              <a:t> from the executed job.</a:t>
            </a:r>
          </a:p>
          <a:p>
            <a:pPr marL="628650" lvl="1" indent="-171450">
              <a:buFont typeface="Arial" panose="020B0604020202020204" pitchFamily="34" charset="0"/>
              <a:buChar char="•"/>
            </a:pPr>
            <a:r>
              <a:rPr lang="en-US" dirty="0"/>
              <a:t>It holds the </a:t>
            </a:r>
            <a:r>
              <a:rPr lang="en-US" b="1" dirty="0"/>
              <a:t>test execution results</a:t>
            </a:r>
            <a:r>
              <a:rPr lang="en-US" dirty="0"/>
              <a:t>.</a:t>
            </a:r>
          </a:p>
          <a:p>
            <a:pPr marL="628650" lvl="1" indent="-171450">
              <a:buFont typeface="Arial" panose="020B0604020202020204" pitchFamily="34" charset="0"/>
              <a:buChar char="•"/>
            </a:pPr>
            <a:r>
              <a:rPr lang="en-US" dirty="0"/>
              <a:t>We can see that all </a:t>
            </a:r>
            <a:r>
              <a:rPr lang="en-US" b="1" dirty="0"/>
              <a:t>8 tests were passing</a:t>
            </a:r>
            <a:r>
              <a:rPr lang="en-US" dirty="0"/>
              <a:t>.</a:t>
            </a:r>
          </a:p>
          <a:p>
            <a:pPr marL="171450" lvl="0" indent="-171450">
              <a:buFont typeface="Arial" panose="020B0604020202020204" pitchFamily="34" charset="0"/>
              <a:buChar char="•"/>
            </a:pPr>
            <a:r>
              <a:rPr lang="en-US" dirty="0"/>
              <a:t>Now, let's make a </a:t>
            </a:r>
            <a:r>
              <a:rPr lang="en-US" b="1" dirty="0"/>
              <a:t>change in the source code</a:t>
            </a:r>
            <a:r>
              <a:rPr lang="en-US" dirty="0"/>
              <a:t> to see what happens.</a:t>
            </a:r>
          </a:p>
          <a:p>
            <a:pPr marL="628650" lvl="1" indent="-171450">
              <a:buFont typeface="Arial" panose="020B0604020202020204" pitchFamily="34" charset="0"/>
              <a:buChar char="•"/>
            </a:pPr>
            <a:r>
              <a:rPr lang="en-US" dirty="0"/>
              <a:t>We open the </a:t>
            </a:r>
            <a:r>
              <a:rPr lang="en-US" b="1" dirty="0"/>
              <a:t>[Code] tab</a:t>
            </a:r>
            <a:r>
              <a:rPr lang="en-US" dirty="0"/>
              <a:t>.</a:t>
            </a:r>
          </a:p>
          <a:p>
            <a:pPr marL="628650" lvl="1" indent="-171450">
              <a:buFont typeface="Arial" panose="020B0604020202020204" pitchFamily="34" charset="0"/>
              <a:buChar char="•"/>
            </a:pPr>
            <a:r>
              <a:rPr lang="en-US" dirty="0"/>
              <a:t>We click the </a:t>
            </a:r>
            <a:r>
              <a:rPr lang="en-US" b="1" dirty="0"/>
              <a:t>[Edit] button </a:t>
            </a:r>
            <a:r>
              <a:rPr lang="en-US" dirty="0"/>
              <a:t>for the "README.md" file.</a:t>
            </a:r>
          </a:p>
          <a:p>
            <a:pPr marL="628650" lvl="1" indent="-171450">
              <a:buFont typeface="Arial" panose="020B0604020202020204" pitchFamily="34" charset="0"/>
              <a:buChar char="•"/>
            </a:pPr>
            <a:r>
              <a:rPr lang="en-US" dirty="0"/>
              <a:t>We change something and commit and push the changes.</a:t>
            </a:r>
          </a:p>
          <a:p>
            <a:pPr marL="171450" lvl="0" indent="-171450">
              <a:buFont typeface="Arial" panose="020B0604020202020204" pitchFamily="34" charset="0"/>
              <a:buChar char="•"/>
            </a:pPr>
            <a:r>
              <a:rPr lang="en-US" dirty="0"/>
              <a:t>Now we click on the </a:t>
            </a:r>
            <a:r>
              <a:rPr lang="en-US" b="1" dirty="0"/>
              <a:t>[Actions] tab </a:t>
            </a:r>
            <a:r>
              <a:rPr lang="en-US" dirty="0"/>
              <a:t>and see the automatic workflow execution.</a:t>
            </a:r>
          </a:p>
          <a:p>
            <a:pPr marL="628650" lvl="1" indent="-171450">
              <a:buFont typeface="Arial" panose="020B0604020202020204" pitchFamily="34" charset="0"/>
              <a:buChar char="•"/>
            </a:pPr>
            <a:r>
              <a:rPr lang="en-US" dirty="0"/>
              <a:t>The "</a:t>
            </a:r>
            <a:r>
              <a:rPr lang="en-US" b="1" dirty="0"/>
              <a:t>mocha-tests</a:t>
            </a:r>
            <a:r>
              <a:rPr lang="en-US" dirty="0"/>
              <a:t>" workflow were automatically started.</a:t>
            </a:r>
          </a:p>
          <a:p>
            <a:pPr marL="0" lvl="0" indent="0">
              <a:buFont typeface="Arial" panose="020B0604020202020204" pitchFamily="34" charset="0"/>
              <a:buNone/>
            </a:pPr>
            <a:r>
              <a:rPr lang="en-US" dirty="0"/>
              <a:t>This is how </a:t>
            </a:r>
            <a:r>
              <a:rPr lang="en-US" b="1" dirty="0"/>
              <a:t>Mocha integration tests </a:t>
            </a:r>
            <a:r>
              <a:rPr lang="en-US" dirty="0"/>
              <a:t>can be implemented as part of the </a:t>
            </a:r>
            <a:r>
              <a:rPr lang="en-US" b="1" dirty="0"/>
              <a:t>continuous integration</a:t>
            </a:r>
            <a:r>
              <a:rPr lang="en-US" dirty="0"/>
              <a:t> system using </a:t>
            </a:r>
            <a:r>
              <a:rPr lang="en-US" b="1" dirty="0"/>
              <a:t>GitHub Actions</a:t>
            </a:r>
            <a:r>
              <a:rPr lang="en-US" dirty="0"/>
              <a:t>.</a:t>
            </a:r>
          </a:p>
          <a:p>
            <a:pPr marL="171450" lvl="0" indent="-171450">
              <a:buFont typeface="Arial" panose="020B0604020202020204" pitchFamily="34" charset="0"/>
              <a:buChar char="•"/>
            </a:pPr>
            <a:r>
              <a:rPr lang="en-US" dirty="0"/>
              <a:t>I hope you understand the concept, not the details, which may change over time.</a:t>
            </a:r>
          </a:p>
          <a:p>
            <a:pPr marL="171450" lvl="0" indent="-171450">
              <a:buFont typeface="Arial" panose="020B0604020202020204" pitchFamily="34" charset="0"/>
              <a:buChar char="•"/>
            </a:pPr>
            <a:r>
              <a:rPr lang="en-US" dirty="0"/>
              <a:t>The concept is that in modern software development, </a:t>
            </a:r>
            <a:r>
              <a:rPr lang="en-US" b="1" dirty="0"/>
              <a:t>when the code is changed, the tests should be automatically executed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1703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0" dirty="0">
                <a:solidFill>
                  <a:schemeClr val="bg1"/>
                </a:solidFill>
              </a:rPr>
              <a:t>As we already know, </a:t>
            </a:r>
            <a:r>
              <a:rPr lang="en-US" b="1" dirty="0">
                <a:solidFill>
                  <a:schemeClr val="bg1"/>
                </a:solidFill>
              </a:rPr>
              <a:t>system testing</a:t>
            </a:r>
            <a:r>
              <a:rPr lang="en-US" b="0" dirty="0">
                <a:solidFill>
                  <a:schemeClr val="bg1"/>
                </a:solidFill>
              </a:rPr>
              <a:t> aims to </a:t>
            </a:r>
            <a:r>
              <a:rPr lang="en-US" b="0" dirty="0"/>
              <a:t>test the </a:t>
            </a:r>
            <a:r>
              <a:rPr lang="en-US" b="0" dirty="0">
                <a:solidFill>
                  <a:schemeClr val="bg1"/>
                </a:solidFill>
              </a:rPr>
              <a:t>entire system, with all its components together</a:t>
            </a:r>
            <a:r>
              <a:rPr lang="en-US" dirty="0"/>
              <a:t>.</a:t>
            </a:r>
          </a:p>
          <a:p>
            <a:pPr marL="171450" lvl="0" indent="-171450">
              <a:lnSpc>
                <a:spcPct val="110000"/>
              </a:lnSpc>
              <a:buFont typeface="Arial" panose="020B0604020202020204" pitchFamily="34" charset="0"/>
              <a:buChar char="•"/>
            </a:pPr>
            <a:r>
              <a:rPr lang="en-US" dirty="0"/>
              <a:t>This typically includes the </a:t>
            </a:r>
            <a:r>
              <a:rPr lang="en-US" b="1" dirty="0"/>
              <a:t>front-end</a:t>
            </a:r>
            <a:r>
              <a:rPr lang="en-US" dirty="0"/>
              <a:t> (the user interface logic) + the </a:t>
            </a:r>
            <a:r>
              <a:rPr lang="en-US" b="1" dirty="0"/>
              <a:t>back-end</a:t>
            </a:r>
            <a:r>
              <a:rPr lang="en-US" dirty="0"/>
              <a:t> (the business logic) + the </a:t>
            </a:r>
            <a:r>
              <a:rPr lang="en-US" b="1" dirty="0"/>
              <a:t>database</a:t>
            </a:r>
            <a:r>
              <a:rPr lang="en-US" dirty="0"/>
              <a:t>.</a:t>
            </a:r>
            <a:endParaRPr lang="bg-BG" dirty="0"/>
          </a:p>
          <a:p>
            <a:pPr lvl="0">
              <a:lnSpc>
                <a:spcPct val="110000"/>
              </a:lnSpc>
            </a:pPr>
            <a:endParaRPr lang="en-US" dirty="0"/>
          </a:p>
          <a:p>
            <a:pPr>
              <a:lnSpc>
                <a:spcPct val="110000"/>
              </a:lnSpc>
            </a:pPr>
            <a:r>
              <a:rPr lang="en-US" dirty="0">
                <a:solidFill>
                  <a:schemeClr val="bg1"/>
                </a:solidFill>
              </a:rPr>
              <a:t>As an </a:t>
            </a:r>
            <a:r>
              <a:rPr lang="en-US" b="1" dirty="0">
                <a:solidFill>
                  <a:schemeClr val="bg1"/>
                </a:solidFill>
              </a:rPr>
              <a:t>example </a:t>
            </a:r>
            <a:r>
              <a:rPr lang="en-US" dirty="0">
                <a:solidFill>
                  <a:schemeClr val="bg1"/>
                </a:solidFill>
              </a:rPr>
              <a:t>we can take an </a:t>
            </a:r>
            <a:r>
              <a:rPr lang="en-US" b="1" dirty="0"/>
              <a:t>automated system testing</a:t>
            </a:r>
            <a:r>
              <a:rPr lang="en-US" dirty="0"/>
              <a:t> of Web application.</a:t>
            </a:r>
          </a:p>
          <a:p>
            <a:pPr marL="171450" indent="-171450">
              <a:lnSpc>
                <a:spcPct val="110000"/>
              </a:lnSpc>
              <a:buFont typeface="Arial" panose="020B0604020202020204" pitchFamily="34" charset="0"/>
              <a:buChar char="•"/>
            </a:pPr>
            <a:r>
              <a:rPr lang="en-US" dirty="0"/>
              <a:t>Web applications typically consist of </a:t>
            </a:r>
            <a:r>
              <a:rPr lang="en-US" b="1" dirty="0"/>
              <a:t>front-end</a:t>
            </a:r>
            <a:r>
              <a:rPr lang="en-US" dirty="0"/>
              <a:t> + </a:t>
            </a:r>
            <a:r>
              <a:rPr lang="en-US" b="1" dirty="0"/>
              <a:t>back-end</a:t>
            </a:r>
            <a:r>
              <a:rPr lang="en-US" dirty="0"/>
              <a:t> + </a:t>
            </a:r>
            <a:r>
              <a:rPr lang="en-US" b="1" dirty="0"/>
              <a:t>database</a:t>
            </a:r>
            <a:r>
              <a:rPr lang="en-US" dirty="0"/>
              <a:t>.</a:t>
            </a:r>
          </a:p>
          <a:p>
            <a:pPr marL="171450" indent="-171450">
              <a:lnSpc>
                <a:spcPct val="110000"/>
              </a:lnSpc>
              <a:buFont typeface="Arial" panose="020B0604020202020204" pitchFamily="34" charset="0"/>
              <a:buChar char="•"/>
            </a:pPr>
            <a:r>
              <a:rPr lang="en-US" b="1" dirty="0"/>
              <a:t>System testing</a:t>
            </a:r>
            <a:r>
              <a:rPr lang="en-US" dirty="0"/>
              <a:t> should test the UI, which will interact with the back-end, which will interact with the database.</a:t>
            </a:r>
          </a:p>
          <a:p>
            <a:pPr marL="171450" indent="-171450">
              <a:lnSpc>
                <a:spcPct val="110000"/>
              </a:lnSpc>
              <a:buFont typeface="Arial" panose="020B0604020202020204" pitchFamily="34" charset="0"/>
              <a:buChar char="•"/>
            </a:pPr>
            <a:r>
              <a:rPr lang="en-US" dirty="0"/>
              <a:t>The system testing would include </a:t>
            </a:r>
            <a:r>
              <a:rPr lang="en-US" b="1" dirty="0"/>
              <a:t>several steps</a:t>
            </a:r>
            <a:r>
              <a:rPr lang="en-US" dirty="0"/>
              <a:t>.</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First, a script should </a:t>
            </a:r>
            <a:r>
              <a:rPr lang="en-US" b="0" dirty="0"/>
              <a:t>automatically</a:t>
            </a:r>
            <a:r>
              <a:rPr lang="en-US" b="1" dirty="0"/>
              <a:t> deploy the Web app </a:t>
            </a:r>
            <a:r>
              <a:rPr lang="en-US" dirty="0"/>
              <a:t>in a </a:t>
            </a:r>
            <a:r>
              <a:rPr lang="en-US" dirty="0">
                <a:solidFill>
                  <a:schemeClr val="bg1"/>
                </a:solidFill>
              </a:rPr>
              <a:t>testing environment </a:t>
            </a:r>
            <a:r>
              <a:rPr lang="en-US" dirty="0"/>
              <a:t>(like Docker container or Vagrant virtual machine).</a:t>
            </a:r>
          </a:p>
          <a:p>
            <a:pPr marL="171450" lvl="0" indent="-171450">
              <a:lnSpc>
                <a:spcPct val="110000"/>
              </a:lnSpc>
              <a:buFont typeface="Arial" panose="020B0604020202020204" pitchFamily="34" charset="0"/>
              <a:buChar char="•"/>
            </a:pPr>
            <a:r>
              <a:rPr lang="en-US" dirty="0"/>
              <a:t>This includes configuring and </a:t>
            </a:r>
            <a:r>
              <a:rPr lang="en-US" b="1" dirty="0"/>
              <a:t>running the Web server</a:t>
            </a:r>
            <a:r>
              <a:rPr lang="en-US" dirty="0"/>
              <a:t>, the </a:t>
            </a:r>
            <a:r>
              <a:rPr lang="en-US" b="1" dirty="0"/>
              <a:t>database server </a:t>
            </a:r>
            <a:r>
              <a:rPr lang="en-US" dirty="0"/>
              <a:t>and other components, and deploying and configuring the </a:t>
            </a:r>
            <a:r>
              <a:rPr lang="en-US" b="1" dirty="0"/>
              <a:t>Web app </a:t>
            </a:r>
            <a:r>
              <a:rPr lang="en-US" dirty="0"/>
              <a:t>in the testing environment.</a:t>
            </a:r>
          </a:p>
          <a:p>
            <a:pPr marL="171450" lvl="0" indent="-171450">
              <a:lnSpc>
                <a:spcPct val="110000"/>
              </a:lnSpc>
              <a:buFont typeface="Arial" panose="020B0604020202020204" pitchFamily="34" charset="0"/>
              <a:buChar char="•"/>
            </a:pPr>
            <a:r>
              <a:rPr lang="en-US" dirty="0"/>
              <a:t>At this step, predefined </a:t>
            </a:r>
            <a:r>
              <a:rPr lang="en-US" b="1" dirty="0"/>
              <a:t>sample data</a:t>
            </a:r>
            <a:r>
              <a:rPr lang="en-US" dirty="0"/>
              <a:t> should be inserted in the database, because the app cannot work with empty database.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As next step, the automated testing system should </a:t>
            </a:r>
            <a:r>
              <a:rPr lang="en-US" b="1" dirty="0"/>
              <a:t>execute the </a:t>
            </a:r>
            <a:r>
              <a:rPr lang="en-US" b="1" dirty="0">
                <a:solidFill>
                  <a:schemeClr val="bg1"/>
                </a:solidFill>
              </a:rPr>
              <a:t>UI test scenarios</a:t>
            </a:r>
            <a:r>
              <a:rPr lang="en-US" dirty="0">
                <a:solidFill>
                  <a:schemeClr val="bg1"/>
                </a:solidFill>
              </a:rPr>
              <a:t>.</a:t>
            </a:r>
          </a:p>
          <a:p>
            <a:pPr marL="171450" lvl="0" indent="-171450">
              <a:lnSpc>
                <a:spcPct val="110000"/>
              </a:lnSpc>
              <a:buFont typeface="Arial" panose="020B0604020202020204" pitchFamily="34" charset="0"/>
              <a:buChar char="•"/>
            </a:pPr>
            <a:r>
              <a:rPr lang="en-US" dirty="0">
                <a:solidFill>
                  <a:schemeClr val="bg1"/>
                </a:solidFill>
              </a:rPr>
              <a:t>This includes to </a:t>
            </a:r>
            <a:r>
              <a:rPr lang="en-US" b="1" dirty="0">
                <a:solidFill>
                  <a:schemeClr val="bg1"/>
                </a:solidFill>
              </a:rPr>
              <a:t>open the app </a:t>
            </a:r>
            <a:r>
              <a:rPr lang="en-US" dirty="0">
                <a:solidFill>
                  <a:schemeClr val="bg1"/>
                </a:solidFill>
              </a:rPr>
              <a:t>in a Web browser or run the desktop app or install and run the mobile app in a testing environment (like a virtual machine).</a:t>
            </a:r>
          </a:p>
          <a:p>
            <a:pPr marL="171450" lvl="0" indent="-171450">
              <a:lnSpc>
                <a:spcPct val="110000"/>
              </a:lnSpc>
              <a:buFont typeface="Arial" panose="020B0604020202020204" pitchFamily="34" charset="0"/>
              <a:buChar char="•"/>
            </a:pPr>
            <a:r>
              <a:rPr lang="en-US" dirty="0">
                <a:solidFill>
                  <a:schemeClr val="bg1"/>
                </a:solidFill>
              </a:rPr>
              <a:t>Then the automated testing script should </a:t>
            </a:r>
            <a:r>
              <a:rPr lang="en-US" b="1" dirty="0">
                <a:solidFill>
                  <a:schemeClr val="bg1"/>
                </a:solidFill>
              </a:rPr>
              <a:t>click</a:t>
            </a:r>
            <a:r>
              <a:rPr lang="en-US" dirty="0">
                <a:solidFill>
                  <a:schemeClr val="bg1"/>
                </a:solidFill>
              </a:rPr>
              <a:t> on the app</a:t>
            </a:r>
            <a:r>
              <a:rPr lang="en-US" b="0" dirty="0"/>
              <a:t>, type text</a:t>
            </a:r>
            <a:r>
              <a:rPr lang="en-US" dirty="0">
                <a:solidFill>
                  <a:schemeClr val="bg1"/>
                </a:solidFill>
              </a:rPr>
              <a:t>, </a:t>
            </a:r>
            <a:r>
              <a:rPr lang="en-US" b="1" dirty="0"/>
              <a:t>fill and submit forms </a:t>
            </a:r>
            <a:r>
              <a:rPr lang="en-US" dirty="0"/>
              <a:t>and </a:t>
            </a:r>
            <a:r>
              <a:rPr lang="en-US" b="1" dirty="0"/>
              <a:t>check for the inserted or modified data </a:t>
            </a:r>
            <a:r>
              <a:rPr lang="en-US" dirty="0"/>
              <a:t>through the UI or directly in the database.</a:t>
            </a:r>
            <a:endParaRPr lang="bg-BG" dirty="0"/>
          </a:p>
          <a:p>
            <a:pPr marL="171450" lvl="0" indent="-171450">
              <a:lnSpc>
                <a:spcPct val="110000"/>
              </a:lnSpc>
              <a:buFont typeface="Arial" panose="020B0604020202020204" pitchFamily="34" charset="0"/>
              <a:buChar char="•"/>
            </a:pPr>
            <a:r>
              <a:rPr lang="en-US" dirty="0"/>
              <a:t>This UI automation can be implemented with a </a:t>
            </a:r>
            <a:r>
              <a:rPr lang="en-US" b="1" dirty="0"/>
              <a:t>UI test automation tool</a:t>
            </a:r>
            <a:r>
              <a:rPr lang="en-US" dirty="0"/>
              <a:t> like Selenium, Appium or Sikuli.</a:t>
            </a:r>
          </a:p>
          <a:p>
            <a:pPr marL="0" lvl="0" indent="0">
              <a:lnSpc>
                <a:spcPct val="110000"/>
              </a:lnSpc>
              <a:buFont typeface="Arial" panose="020B0604020202020204" pitchFamily="34" charset="0"/>
              <a:buNone/>
            </a:pPr>
            <a:r>
              <a:rPr lang="en-US" dirty="0"/>
              <a:t>The last step is to </a:t>
            </a:r>
            <a:r>
              <a:rPr lang="en-US" b="1" dirty="0"/>
              <a:t>shutdown </a:t>
            </a:r>
            <a:r>
              <a:rPr lang="en-US" dirty="0"/>
              <a:t>the testing environment and </a:t>
            </a:r>
            <a:r>
              <a:rPr lang="en-US" b="1" dirty="0"/>
              <a:t>cleanup</a:t>
            </a:r>
            <a:r>
              <a:rPr lang="en-US" dirty="0"/>
              <a:t>.</a:t>
            </a:r>
          </a:p>
          <a:p>
            <a:pPr>
              <a:lnSpc>
                <a:spcPct val="110000"/>
              </a:lnSpc>
            </a:pPr>
            <a:endParaRPr lang="en-US" b="1" dirty="0">
              <a:solidFill>
                <a:schemeClr val="bg1"/>
              </a:solidFill>
            </a:endParaRPr>
          </a:p>
          <a:p>
            <a:pPr>
              <a:lnSpc>
                <a:spcPct val="110000"/>
              </a:lnSpc>
            </a:pPr>
            <a:r>
              <a:rPr lang="en-US" b="1" dirty="0">
                <a:solidFill>
                  <a:schemeClr val="bg1"/>
                </a:solidFill>
              </a:rPr>
              <a:t>Selenium </a:t>
            </a:r>
            <a:r>
              <a:rPr lang="en-US" b="0" dirty="0">
                <a:solidFill>
                  <a:schemeClr val="bg1"/>
                </a:solidFill>
              </a:rPr>
              <a:t>is a specialized Web UI testing tool for </a:t>
            </a:r>
            <a:r>
              <a:rPr lang="en-US" b="1" dirty="0"/>
              <a:t>automated testing of </a:t>
            </a:r>
            <a:r>
              <a:rPr lang="en-US" b="1" dirty="0">
                <a:solidFill>
                  <a:schemeClr val="bg1"/>
                </a:solidFill>
              </a:rPr>
              <a:t>Web apps</a:t>
            </a:r>
            <a:r>
              <a:rPr lang="en-US" dirty="0">
                <a:solidFill>
                  <a:schemeClr val="bg1"/>
                </a:solidFill>
              </a:rPr>
              <a:t>.</a:t>
            </a:r>
          </a:p>
          <a:p>
            <a:pPr marL="171450" indent="-171450">
              <a:lnSpc>
                <a:spcPct val="110000"/>
              </a:lnSpc>
              <a:buFont typeface="Arial" panose="020B0604020202020204" pitchFamily="34" charset="0"/>
              <a:buChar char="•"/>
            </a:pPr>
            <a:r>
              <a:rPr lang="en-US" dirty="0">
                <a:solidFill>
                  <a:schemeClr val="bg1"/>
                </a:solidFill>
              </a:rPr>
              <a:t>It </a:t>
            </a:r>
            <a:r>
              <a:rPr lang="en-US" b="1" dirty="0">
                <a:solidFill>
                  <a:schemeClr val="bg1"/>
                </a:solidFill>
              </a:rPr>
              <a:t>a</a:t>
            </a:r>
            <a:r>
              <a:rPr lang="en-US" b="1" dirty="0"/>
              <a:t>utomates the </a:t>
            </a:r>
            <a:r>
              <a:rPr lang="en-US" b="1" dirty="0">
                <a:solidFill>
                  <a:schemeClr val="bg1"/>
                </a:solidFill>
              </a:rPr>
              <a:t>Web browser </a:t>
            </a:r>
            <a:r>
              <a:rPr lang="en-US" dirty="0">
                <a:solidFill>
                  <a:schemeClr val="bg1"/>
                </a:solidFill>
              </a:rPr>
              <a:t>through a programming </a:t>
            </a:r>
            <a:r>
              <a:rPr lang="en-US" b="1" dirty="0">
                <a:solidFill>
                  <a:schemeClr val="bg1"/>
                </a:solidFill>
              </a:rPr>
              <a:t>API</a:t>
            </a:r>
            <a:r>
              <a:rPr lang="en-US" dirty="0">
                <a:solidFill>
                  <a:schemeClr val="bg1"/>
                </a:solidFill>
              </a:rPr>
              <a:t>, which can simulate user interactions,</a:t>
            </a:r>
          </a:p>
          <a:p>
            <a:pPr marL="628650" lvl="1" indent="-171450">
              <a:lnSpc>
                <a:spcPct val="110000"/>
              </a:lnSpc>
              <a:buFont typeface="Arial" panose="020B0604020202020204" pitchFamily="34" charset="0"/>
              <a:buChar char="•"/>
            </a:pPr>
            <a:r>
              <a:rPr lang="en-US" dirty="0">
                <a:solidFill>
                  <a:schemeClr val="bg1"/>
                </a:solidFill>
              </a:rPr>
              <a:t>such as opening URLs, clicking with the mouse, typing text, and others.</a:t>
            </a:r>
          </a:p>
          <a:p>
            <a:pPr marL="171450" indent="-171450">
              <a:lnSpc>
                <a:spcPct val="110000"/>
              </a:lnSpc>
              <a:buFont typeface="Arial" panose="020B0604020202020204" pitchFamily="34" charset="0"/>
              <a:buChar char="•"/>
            </a:pPr>
            <a:r>
              <a:rPr lang="en-US" dirty="0"/>
              <a:t>Selenium provides tools for </a:t>
            </a:r>
            <a:r>
              <a:rPr lang="en-US" b="1" dirty="0"/>
              <a:t>test recording</a:t>
            </a:r>
            <a:r>
              <a:rPr lang="en-US" dirty="0"/>
              <a:t>, </a:t>
            </a:r>
            <a:r>
              <a:rPr lang="en-US" b="1" dirty="0"/>
              <a:t>assertions </a:t>
            </a:r>
            <a:r>
              <a:rPr lang="en-US" dirty="0"/>
              <a:t>and </a:t>
            </a:r>
            <a:r>
              <a:rPr lang="en-US" b="1" dirty="0"/>
              <a:t>test execution</a:t>
            </a:r>
            <a:r>
              <a:rPr lang="en-US" dirty="0"/>
              <a:t>.</a:t>
            </a:r>
          </a:p>
          <a:p>
            <a:pPr marL="171450" indent="-171450">
              <a:lnSpc>
                <a:spcPct val="110000"/>
              </a:lnSpc>
              <a:buFont typeface="Arial" panose="020B0604020202020204" pitchFamily="34" charset="0"/>
              <a:buChar char="•"/>
            </a:pPr>
            <a:r>
              <a:rPr lang="en-US" b="1" dirty="0"/>
              <a:t>Selenium WebDriver</a:t>
            </a:r>
            <a:r>
              <a:rPr lang="en-US" b="0" dirty="0"/>
              <a:t> controls Web browsers (such as Chrome and Firefox) through </a:t>
            </a:r>
            <a:r>
              <a:rPr lang="en-US" b="1" dirty="0"/>
              <a:t>API commands</a:t>
            </a:r>
            <a:r>
              <a:rPr lang="en-US" b="0" dirty="0"/>
              <a:t>.</a:t>
            </a:r>
          </a:p>
          <a:p>
            <a:pPr marL="628650" lvl="1" indent="-171450">
              <a:lnSpc>
                <a:spcPct val="110000"/>
              </a:lnSpc>
              <a:buFont typeface="Arial" panose="020B0604020202020204" pitchFamily="34" charset="0"/>
              <a:buChar char="•"/>
            </a:pPr>
            <a:r>
              <a:rPr lang="en-US" b="0" dirty="0"/>
              <a:t>It </a:t>
            </a:r>
            <a:r>
              <a:rPr lang="en-US" b="0" i="0" dirty="0">
                <a:solidFill>
                  <a:srgbClr val="6F757A"/>
                </a:solidFill>
                <a:effectLst/>
                <a:latin typeface="Open Sans"/>
              </a:rPr>
              <a:t>drives a browser natively, as a real user would, either locally or on remote machines.</a:t>
            </a:r>
            <a:endParaRPr lang="en-US" b="1" dirty="0"/>
          </a:p>
          <a:p>
            <a:pPr marL="171450" indent="-171450">
              <a:lnSpc>
                <a:spcPct val="110000"/>
              </a:lnSpc>
              <a:buFont typeface="Arial" panose="020B0604020202020204" pitchFamily="34" charset="0"/>
              <a:buChar char="•"/>
            </a:pPr>
            <a:r>
              <a:rPr lang="en-US" b="1" dirty="0"/>
              <a:t>Selenium IDE </a:t>
            </a:r>
            <a:r>
              <a:rPr lang="en-US" dirty="0"/>
              <a:t>records tests and creates test automation scripts for WebDriver in Java, JavaScript or Python.</a:t>
            </a:r>
          </a:p>
          <a:p>
            <a:pPr marL="628650" lvl="1" indent="-171450">
              <a:lnSpc>
                <a:spcPct val="110000"/>
              </a:lnSpc>
              <a:buFont typeface="Arial" panose="020B0604020202020204" pitchFamily="34" charset="0"/>
              <a:buChar char="•"/>
            </a:pPr>
            <a:r>
              <a:rPr lang="en-US" b="0" i="0" dirty="0">
                <a:solidFill>
                  <a:srgbClr val="6F757A"/>
                </a:solidFill>
                <a:effectLst/>
                <a:latin typeface="Open Sans"/>
              </a:rPr>
              <a:t>It is a Chrome and Firefox extension that makes it easy to record and playback tests in the browser.</a:t>
            </a:r>
          </a:p>
          <a:p>
            <a:pPr marL="171450" lvl="0" indent="-171450">
              <a:lnSpc>
                <a:spcPct val="110000"/>
              </a:lnSpc>
              <a:buFont typeface="Arial" panose="020B0604020202020204" pitchFamily="34" charset="0"/>
              <a:buChar char="•"/>
            </a:pPr>
            <a:r>
              <a:rPr lang="en-US" b="1" i="0" dirty="0">
                <a:solidFill>
                  <a:srgbClr val="6F757A"/>
                </a:solidFill>
                <a:effectLst/>
                <a:latin typeface="Open Sans"/>
              </a:rPr>
              <a:t>Selenium </a:t>
            </a:r>
            <a:r>
              <a:rPr lang="en-US" b="0" i="0" dirty="0">
                <a:solidFill>
                  <a:srgbClr val="6F757A"/>
                </a:solidFill>
                <a:effectLst/>
                <a:latin typeface="Open Sans"/>
              </a:rPr>
              <a:t>is the most popular </a:t>
            </a:r>
            <a:r>
              <a:rPr lang="en-US" b="1" i="0" dirty="0">
                <a:solidFill>
                  <a:srgbClr val="6F757A"/>
                </a:solidFill>
                <a:effectLst/>
                <a:latin typeface="Open Sans"/>
              </a:rPr>
              <a:t>browser automation tool</a:t>
            </a:r>
            <a:r>
              <a:rPr lang="en-US" b="0" i="0" dirty="0">
                <a:solidFill>
                  <a:srgbClr val="6F757A"/>
                </a:solidFill>
                <a:effectLst/>
                <a:latin typeface="Open Sans"/>
              </a:rPr>
              <a:t>, widely used by QA engineers for Web UI testing.</a:t>
            </a:r>
            <a:endParaRPr lang="en-US" dirty="0"/>
          </a:p>
          <a:p>
            <a:pPr marL="0" indent="0">
              <a:lnSpc>
                <a:spcPct val="110000"/>
              </a:lnSpc>
              <a:buFont typeface="Arial" panose="020B0604020202020204" pitchFamily="34" charse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2753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demonstrate how </a:t>
            </a:r>
            <a:r>
              <a:rPr lang="en-US" b="1" dirty="0"/>
              <a:t>Selenium browser automation</a:t>
            </a:r>
            <a:r>
              <a:rPr lang="en-US" dirty="0"/>
              <a:t> works in action.</a:t>
            </a:r>
          </a:p>
          <a:p>
            <a:pPr marL="171450" indent="-171450">
              <a:buFont typeface="Arial" panose="020B0604020202020204" pitchFamily="34" charset="0"/>
              <a:buChar char="•"/>
            </a:pPr>
            <a:r>
              <a:rPr lang="en-US" dirty="0"/>
              <a:t>We </a:t>
            </a:r>
            <a:r>
              <a:rPr lang="en-US" b="1" dirty="0"/>
              <a:t>open the first link</a:t>
            </a:r>
            <a:r>
              <a:rPr lang="en-US" dirty="0"/>
              <a:t> from repl.it. It may take some time to load.</a:t>
            </a:r>
          </a:p>
          <a:p>
            <a:pPr marL="171450" indent="-171450">
              <a:buFont typeface="Arial" panose="020B0604020202020204" pitchFamily="34" charset="0"/>
              <a:buChar char="•"/>
            </a:pPr>
            <a:r>
              <a:rPr lang="en-US" dirty="0"/>
              <a:t>This is a </a:t>
            </a:r>
            <a:r>
              <a:rPr lang="en-US" b="1" dirty="0"/>
              <a:t>Python-based project</a:t>
            </a:r>
            <a:r>
              <a:rPr lang="en-US" dirty="0"/>
              <a:t>, which uses </a:t>
            </a:r>
            <a:r>
              <a:rPr lang="en-US" b="1" dirty="0"/>
              <a:t>Selenium WebDriver </a:t>
            </a:r>
            <a:r>
              <a:rPr lang="en-US" dirty="0"/>
              <a:t>to run and automate a Web browser.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use </a:t>
            </a:r>
            <a:r>
              <a:rPr lang="en-US" b="1" dirty="0"/>
              <a:t>Selenium WebDriver </a:t>
            </a:r>
            <a:r>
              <a:rPr lang="en-US" dirty="0"/>
              <a:t>to open the Web site </a:t>
            </a:r>
            <a:r>
              <a:rPr lang="en-US" dirty="0">
                <a:hlinkClick r:id="rId3"/>
              </a:rPr>
              <a:t>https://python.org</a:t>
            </a:r>
            <a:r>
              <a:rPr lang="en-US" dirty="0"/>
              <a:t> and </a:t>
            </a:r>
            <a:r>
              <a:rPr lang="en-US" b="1" dirty="0"/>
              <a:t>test the search form</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see the </a:t>
            </a:r>
            <a:r>
              <a:rPr lang="en-US" b="1" dirty="0"/>
              <a:t>source code</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example imports the built-in Python testing framework "</a:t>
            </a:r>
            <a:r>
              <a:rPr lang="en-US" b="1" noProof="1"/>
              <a:t>unittest</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err="1">
                <a:solidFill>
                  <a:srgbClr val="000000"/>
                </a:solidFill>
                <a:effectLst/>
                <a:latin typeface="Consolas" panose="020B0609020204030204" pitchFamily="49" charset="0"/>
              </a:rPr>
              <a:t>setUp</a:t>
            </a:r>
            <a:r>
              <a:rPr lang="en-US" b="1" dirty="0">
                <a:solidFill>
                  <a:srgbClr val="000000"/>
                </a:solidFill>
                <a:effectLst/>
                <a:latin typeface="Consolas" panose="020B0609020204030204" pitchFamily="49" charset="0"/>
              </a:rPr>
              <a:t>(self)</a:t>
            </a:r>
            <a:r>
              <a:rPr lang="en-US" b="0" dirty="0">
                <a:solidFill>
                  <a:srgbClr val="000000"/>
                </a:solidFill>
                <a:effectLst/>
                <a:latin typeface="Consolas" panose="020B0609020204030204" pitchFamily="49" charset="0"/>
              </a:rPr>
              <a:t> method starts the Chrome Web browser.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 </a:t>
            </a:r>
            <a:r>
              <a:rPr lang="en-US" b="1" dirty="0">
                <a:solidFill>
                  <a:srgbClr val="000000"/>
                </a:solidFill>
                <a:effectLst/>
                <a:latin typeface="Consolas" panose="020B0609020204030204" pitchFamily="49" charset="0"/>
              </a:rPr>
              <a:t>first test</a:t>
            </a:r>
            <a:r>
              <a:rPr lang="en-US" b="0" dirty="0">
                <a:solidFill>
                  <a:srgbClr val="000000"/>
                </a:solidFill>
                <a:effectLst/>
                <a:latin typeface="Consolas" panose="020B0609020204030204" pitchFamily="49" charset="0"/>
              </a:rPr>
              <a:t> searches for "</a:t>
            </a:r>
            <a:r>
              <a:rPr lang="en-US" b="1" dirty="0" err="1">
                <a:solidFill>
                  <a:srgbClr val="000000"/>
                </a:solidFill>
                <a:effectLst/>
                <a:latin typeface="Consolas" panose="020B0609020204030204" pitchFamily="49" charset="0"/>
              </a:rPr>
              <a:t>pycon</a:t>
            </a:r>
            <a:r>
              <a:rPr lang="en-US" b="0" dirty="0">
                <a:solidFill>
                  <a:srgbClr val="000000"/>
                </a:solidFill>
                <a:effectLst/>
                <a:latin typeface="Consolas" panose="020B0609020204030204" pitchFamily="49" charset="0"/>
              </a:rPr>
              <a:t>" at </a:t>
            </a:r>
            <a:r>
              <a:rPr lang="en-US" dirty="0">
                <a:hlinkClick r:id="rId3"/>
              </a:rPr>
              <a:t>https://python.org</a:t>
            </a:r>
            <a:r>
              <a:rPr lang="en-US" b="0" dirty="0">
                <a:solidFill>
                  <a:srgbClr val="000000"/>
                </a:solidFill>
                <a:effectLst/>
                <a:latin typeface="Consolas" panose="020B0609020204030204" pitchFamily="49" charset="0"/>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It first </a:t>
            </a:r>
            <a:r>
              <a:rPr lang="en-US" b="1" dirty="0">
                <a:solidFill>
                  <a:srgbClr val="000000"/>
                </a:solidFill>
                <a:effectLst/>
                <a:latin typeface="Consolas" panose="020B0609020204030204" pitchFamily="49" charset="0"/>
              </a:rPr>
              <a:t>loads the URL </a:t>
            </a:r>
            <a:r>
              <a:rPr lang="en-US" dirty="0">
                <a:hlinkClick r:id="rId3"/>
              </a:rPr>
              <a:t>https://python.org</a:t>
            </a:r>
            <a:r>
              <a:rPr lang="en-US" dirty="0"/>
              <a:t> in the Web browser.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Then it </a:t>
            </a:r>
            <a:r>
              <a:rPr lang="en-US" b="1" dirty="0">
                <a:solidFill>
                  <a:srgbClr val="000000"/>
                </a:solidFill>
                <a:effectLst/>
                <a:latin typeface="Consolas" panose="020B0609020204030204" pitchFamily="49" charset="0"/>
              </a:rPr>
              <a:t>finds the search box </a:t>
            </a:r>
            <a:r>
              <a:rPr lang="en-US" b="0" dirty="0">
                <a:solidFill>
                  <a:srgbClr val="000000"/>
                </a:solidFill>
                <a:effectLst/>
                <a:latin typeface="Consolas" panose="020B0609020204030204" pitchFamily="49" charset="0"/>
              </a:rPr>
              <a:t>in the currently loaded page by its name.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Then it simulates </a:t>
            </a:r>
            <a:r>
              <a:rPr lang="en-US" b="1" dirty="0">
                <a:solidFill>
                  <a:srgbClr val="000000"/>
                </a:solidFill>
                <a:effectLst/>
                <a:latin typeface="Consolas" panose="020B0609020204030204" pitchFamily="49" charset="0"/>
              </a:rPr>
              <a:t>[Return] key press </a:t>
            </a:r>
            <a:r>
              <a:rPr lang="en-US" b="0" dirty="0">
                <a:solidFill>
                  <a:srgbClr val="000000"/>
                </a:solidFill>
                <a:effectLst/>
                <a:latin typeface="Consolas" panose="020B0609020204030204" pitchFamily="49" charset="0"/>
              </a:rPr>
              <a:t>from the keyboard to activate the search.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 </a:t>
            </a:r>
            <a:r>
              <a:rPr lang="en-US" b="1" dirty="0">
                <a:solidFill>
                  <a:srgbClr val="000000"/>
                </a:solidFill>
                <a:effectLst/>
                <a:latin typeface="Consolas" panose="020B0609020204030204" pitchFamily="49" charset="0"/>
              </a:rPr>
              <a:t>search result</a:t>
            </a:r>
            <a:r>
              <a:rPr lang="en-US" b="0" dirty="0">
                <a:solidFill>
                  <a:srgbClr val="000000"/>
                </a:solidFill>
                <a:effectLst/>
                <a:latin typeface="Consolas" panose="020B0609020204030204" pitchFamily="49" charset="0"/>
              </a:rPr>
              <a:t> is asserted to be different than "</a:t>
            </a:r>
            <a:r>
              <a:rPr lang="en-US" b="1" i="1" dirty="0">
                <a:solidFill>
                  <a:srgbClr val="000000"/>
                </a:solidFill>
                <a:effectLst/>
                <a:latin typeface="Consolas" panose="020B0609020204030204" pitchFamily="49" charset="0"/>
              </a:rPr>
              <a:t>No results found</a:t>
            </a:r>
            <a:r>
              <a:rPr lang="en-US" b="0" dirty="0">
                <a:solidFill>
                  <a:srgbClr val="000000"/>
                </a:solidFill>
                <a:effectLst/>
                <a:latin typeface="Consolas" panose="020B0609020204030204" pitchFamily="49"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 </a:t>
            </a:r>
            <a:r>
              <a:rPr lang="en-US" b="1" dirty="0">
                <a:solidFill>
                  <a:srgbClr val="000000"/>
                </a:solidFill>
                <a:effectLst/>
                <a:latin typeface="Consolas" panose="020B0609020204030204" pitchFamily="49" charset="0"/>
              </a:rPr>
              <a:t>second test</a:t>
            </a:r>
            <a:r>
              <a:rPr lang="en-US" b="0" dirty="0">
                <a:solidFill>
                  <a:srgbClr val="000000"/>
                </a:solidFill>
                <a:effectLst/>
                <a:latin typeface="Consolas" panose="020B0609020204030204" pitchFamily="49" charset="0"/>
              </a:rPr>
              <a:t> searches for "</a:t>
            </a:r>
            <a:r>
              <a:rPr lang="en-US" b="1" dirty="0" err="1">
                <a:solidFill>
                  <a:srgbClr val="000000"/>
                </a:solidFill>
                <a:effectLst/>
                <a:latin typeface="Consolas" panose="020B0609020204030204" pitchFamily="49" charset="0"/>
              </a:rPr>
              <a:t>missingkeyword</a:t>
            </a:r>
            <a:r>
              <a:rPr lang="en-US" b="0" dirty="0">
                <a:solidFill>
                  <a:srgbClr val="000000"/>
                </a:solidFill>
                <a:effectLst/>
                <a:latin typeface="Consolas" panose="020B0609020204030204" pitchFamily="49" charset="0"/>
              </a:rPr>
              <a:t>" at </a:t>
            </a:r>
            <a:r>
              <a:rPr lang="en-US" dirty="0">
                <a:hlinkClick r:id="rId3"/>
              </a:rPr>
              <a:t>https://python.org</a:t>
            </a:r>
            <a:r>
              <a:rPr lang="en-US"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Consolas" panose="020B0609020204030204" pitchFamily="49" charset="0"/>
              </a:rPr>
              <a:t>The search results is expected to be "</a:t>
            </a:r>
            <a:r>
              <a:rPr lang="en-US" b="1" i="1" dirty="0">
                <a:solidFill>
                  <a:srgbClr val="000000"/>
                </a:solidFill>
                <a:effectLst/>
                <a:latin typeface="Consolas" panose="020B0609020204030204" pitchFamily="49" charset="0"/>
              </a:rPr>
              <a:t>No results found</a:t>
            </a:r>
            <a:r>
              <a:rPr lang="en-US" b="0" dirty="0">
                <a:solidFill>
                  <a:srgbClr val="000000"/>
                </a:solidFill>
                <a:effectLst/>
                <a:latin typeface="Consolas" panose="020B0609020204030204" pitchFamily="49"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a:t>
            </a:r>
            <a:r>
              <a:rPr lang="en-US" b="1" dirty="0"/>
              <a:t>execute the tests</a:t>
            </a:r>
            <a:r>
              <a:rPr lang="en-US" dirty="0"/>
              <a:t>. Run the code example.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will see visually how the Web browser on the right is automated by the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looks like a real person is running the browser and is working with it, but this is our Python script.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how browser automation works.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same example can be run as GitHub workflow in </a:t>
            </a:r>
            <a:r>
              <a:rPr lang="en-US" b="1" dirty="0"/>
              <a:t>GitHub Actions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 the </a:t>
            </a:r>
            <a:r>
              <a:rPr lang="en-US" b="1" dirty="0"/>
              <a:t>second link</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an example in GitHub Actions, which </a:t>
            </a:r>
            <a:r>
              <a:rPr lang="en-US" b="1" dirty="0"/>
              <a:t>executes Selenium tests in a headless Chrome browser </a:t>
            </a:r>
            <a:r>
              <a:rPr lang="en-US" dirty="0"/>
              <a:t>(a browser without user interface).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 the </a:t>
            </a:r>
            <a:r>
              <a:rPr lang="en-US" b="1" dirty="0"/>
              <a:t>last workflow execution </a:t>
            </a:r>
            <a:r>
              <a:rPr lang="en-US" dirty="0"/>
              <a:t>in the table on the right.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Open it and see the </a:t>
            </a:r>
            <a:r>
              <a:rPr lang="en-US" b="1" dirty="0"/>
              <a:t>execution details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 at the </a:t>
            </a:r>
            <a:r>
              <a:rPr lang="en-US" b="1" dirty="0"/>
              <a:t>Selenium tests</a:t>
            </a:r>
            <a:r>
              <a:rPr lang="en-US" dirty="0"/>
              <a:t> and the execution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Looks like all </a:t>
            </a:r>
            <a:r>
              <a:rPr lang="en-US" b="1" dirty="0"/>
              <a:t>tests were passed correctly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24932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99358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48</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97662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49</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6125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16F5179F-17D4-4A1F-B900-81BF71F66B5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676830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51</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3238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52</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766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quality assurance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engineers</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They </a:t>
            </a:r>
            <a:r>
              <a:rPr lang="en-US" b="1" dirty="0"/>
              <a:t>test </a:t>
            </a:r>
            <a:r>
              <a:rPr lang="en-US" dirty="0"/>
              <a:t>and </a:t>
            </a:r>
            <a:r>
              <a:rPr lang="en-US" b="1" dirty="0"/>
              <a:t>inspect</a:t>
            </a:r>
            <a:r>
              <a:rPr lang="en-US" b="0" dirty="0"/>
              <a:t> the software</a:t>
            </a:r>
            <a:endParaRPr lang="en-US" b="1" dirty="0"/>
          </a:p>
          <a:p>
            <a:pPr marL="171450" lvl="0" indent="-171450">
              <a:buClr>
                <a:schemeClr val="tx1"/>
              </a:buClr>
              <a:buFont typeface="Arial" panose="020B0604020202020204" pitchFamily="34" charset="0"/>
              <a:buChar char="•"/>
            </a:pPr>
            <a:r>
              <a:rPr lang="en-US" dirty="0"/>
              <a:t>and </a:t>
            </a:r>
            <a:r>
              <a:rPr lang="en-US" b="1" dirty="0"/>
              <a:t>monitor </a:t>
            </a:r>
            <a:r>
              <a:rPr lang="en-US" dirty="0"/>
              <a:t>and</a:t>
            </a:r>
            <a:r>
              <a:rPr lang="en-US" b="1" dirty="0"/>
              <a:t> track </a:t>
            </a:r>
            <a:r>
              <a:rPr lang="en-US" dirty="0"/>
              <a:t>the development process</a:t>
            </a:r>
            <a:endParaRPr lang="en-US" b="1" dirty="0"/>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marL="0" lvl="0" indent="0">
              <a:buClr>
                <a:schemeClr val="tx1"/>
              </a:buClr>
              <a:buFont typeface="Arial" panose="020B0604020202020204" pitchFamily="34" charset="0"/>
              <a:buNone/>
            </a:pPr>
            <a:endParaRPr lang="en-US" dirty="0"/>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141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869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endParaRPr lang="bg-BG" dirty="0"/>
          </a:p>
          <a:p>
            <a:pPr marL="171450" lvl="0" indent="-171450">
              <a:lnSpc>
                <a:spcPct val="110000"/>
              </a:lnSpc>
              <a:buFont typeface="Arial" panose="020B0604020202020204" pitchFamily="34" charset="0"/>
              <a:buChar char="•"/>
            </a:pPr>
            <a:r>
              <a:rPr lang="en-US" dirty="0"/>
              <a:t>QAs also establish and </a:t>
            </a:r>
            <a:r>
              <a:rPr lang="en-US" b="1" dirty="0"/>
              <a:t>monitor QA metrics</a:t>
            </a:r>
            <a:r>
              <a:rPr lang="en-US" dirty="0"/>
              <a:t>, which measure the quality and progress of the project.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696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in </a:t>
            </a:r>
            <a:r>
              <a:rPr lang="en-US" dirty="0" err="1"/>
              <a:t>LiveCareer</a:t>
            </a:r>
            <a:r>
              <a:rPr lang="en-US" dirty="0"/>
              <a:t>.</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a:t>
            </a:r>
            <a:r>
              <a:rPr lang="en-US" b="1" i="0" dirty="0">
                <a:solidFill>
                  <a:srgbClr val="656A72"/>
                </a:solidFill>
                <a:effectLst/>
                <a:latin typeface="Helvetica Neue"/>
              </a:rPr>
              <a:t>keen eye for detail and obsession over quality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 </a:t>
            </a: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We read further… Some challenges: </a:t>
            </a:r>
            <a:r>
              <a:rPr lang="en-US" b="1" i="0" dirty="0">
                <a:solidFill>
                  <a:srgbClr val="656A72"/>
                </a:solidFill>
                <a:effectLst/>
                <a:latin typeface="Helvetica Neue"/>
              </a:rPr>
              <a:t>analyze product requirements and architect test plans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1" i="0" dirty="0">
                <a:solidFill>
                  <a:srgbClr val="656A72"/>
                </a:solidFill>
                <a:effectLst/>
                <a:latin typeface="Helvetica Neue"/>
              </a:rPr>
              <a:t>Write, validate and execute 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1" i="0" dirty="0">
                <a:solidFill>
                  <a:srgbClr val="656A72"/>
                </a:solidFill>
                <a:effectLst/>
                <a:latin typeface="Helvetica Neue"/>
              </a:rPr>
              <a:t>Track defects and provide quality metrics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13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633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6.sv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6.sv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BBBA4BE9-8535-44A3-ACCA-A3D8A1483B18}"/>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3" name="Logo SoftUni">
            <a:extLst>
              <a:ext uri="{FF2B5EF4-FFF2-40B4-BE49-F238E27FC236}">
                <a16:creationId xmlns:a16="http://schemas.microsoft.com/office/drawing/2014/main" id="{F402B0E0-E93E-4E94-A66A-E3EC5FD5F295}"/>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43428" cy="598400"/>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042C92DA-6E87-4C44-A17C-B733BF5BE3B5}"/>
              </a:ext>
            </a:extLst>
          </p:cNvPr>
          <p:cNvPicPr>
            <a:picLocks noChangeAspect="1"/>
          </p:cNvPicPr>
          <p:nvPr userDrawn="1"/>
        </p:nvPicPr>
        <p:blipFill>
          <a:blip r:embed="rId11" cstate="print">
            <a:lum bright="10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34372" cy="595457"/>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0027485C-096F-494D-9FC6-591BD8FB938B}"/>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4" name="Logo SoftUni">
            <a:extLst>
              <a:ext uri="{FF2B5EF4-FFF2-40B4-BE49-F238E27FC236}">
                <a16:creationId xmlns:a16="http://schemas.microsoft.com/office/drawing/2014/main" id="{CA239F96-2EB9-484D-B989-D8B9BD925F7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2" name="Logo SoftUni">
            <a:extLst>
              <a:ext uri="{FF2B5EF4-FFF2-40B4-BE49-F238E27FC236}">
                <a16:creationId xmlns:a16="http://schemas.microsoft.com/office/drawing/2014/main" id="{7380DE7C-FD97-40B6-9110-8194012C8DE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9FFDF665-23DE-42B1-A863-491D77E5B3D9}"/>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 name="Logo SoftUni">
            <a:extLst>
              <a:ext uri="{FF2B5EF4-FFF2-40B4-BE49-F238E27FC236}">
                <a16:creationId xmlns:a16="http://schemas.microsoft.com/office/drawing/2014/main" id="{73699CE4-073F-4A25-A81A-D735F764C9B1}"/>
              </a:ext>
            </a:extLst>
          </p:cNvPr>
          <p:cNvPicPr>
            <a:picLocks noChangeAspect="1"/>
          </p:cNvPicPr>
          <p:nvPr userDrawn="1"/>
        </p:nvPicPr>
        <p:blipFill>
          <a:blip r:embed="rId3" cstate="print">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34372" cy="595457"/>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90"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uides.github.com/introduction/flo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0.png"/><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49.jpeg"/><Relationship Id="rId4" Type="http://schemas.openxmlformats.org/officeDocument/2006/relationships/hyperlink" Target="https://www.smartdcc.co.uk/media/3609/testing-approach-document-for-june-2020-release_v03-clean.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microsoft.com/office/2007/relationships/hdphoto" Target="../media/hdphoto6.wdp"/></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hyperlink" Target="https://repl.it/@nakov/mvc-app-node-express" TargetMode="External"/><Relationship Id="rId7"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hyperlink" Target="https://github.com/nakov/MVC-app-integration-tests-example-mocha/actions" TargetMode="External"/><Relationship Id="rId4" Type="http://schemas.openxmlformats.org/officeDocument/2006/relationships/hyperlink" Target="https://repl.it/@nakov/MVC-app-integration-tests-example-mocha"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8.xml"/><Relationship Id="rId5" Type="http://schemas.openxmlformats.org/officeDocument/2006/relationships/hyperlink" Target="https://github.com/nakov/selenium-webdriver-example/actions" TargetMode="External"/><Relationship Id="rId4" Type="http://schemas.openxmlformats.org/officeDocument/2006/relationships/hyperlink" Target="https://repl.it/@nakov/selenium-webdriver-example"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8.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hyperlink" Target="http://www.postbank.bg/" TargetMode="External"/><Relationship Id="rId18" Type="http://schemas.openxmlformats.org/officeDocument/2006/relationships/image" Target="../media/image74.png"/><Relationship Id="rId26" Type="http://schemas.openxmlformats.org/officeDocument/2006/relationships/image" Target="../media/image78.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71.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47.xml"/><Relationship Id="rId16" Type="http://schemas.openxmlformats.org/officeDocument/2006/relationships/image" Target="../media/image73.png"/><Relationship Id="rId20" Type="http://schemas.openxmlformats.org/officeDocument/2006/relationships/image" Target="../media/image75.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hyperlink" Target="https://www.sbtech.com/" TargetMode="External"/><Relationship Id="rId24" Type="http://schemas.openxmlformats.org/officeDocument/2006/relationships/image" Target="../media/image77.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79.png"/><Relationship Id="rId10" Type="http://schemas.openxmlformats.org/officeDocument/2006/relationships/image" Target="../media/image70.png"/><Relationship Id="rId19" Type="http://schemas.openxmlformats.org/officeDocument/2006/relationships/hyperlink" Target="https://coca-colahellenic.com/" TargetMode="External"/><Relationship Id="rId4" Type="http://schemas.openxmlformats.org/officeDocument/2006/relationships/image" Target="../media/image67.png"/><Relationship Id="rId9" Type="http://schemas.openxmlformats.org/officeDocument/2006/relationships/hyperlink" Target="https://www.softwaregroup.com/" TargetMode="External"/><Relationship Id="rId14" Type="http://schemas.openxmlformats.org/officeDocument/2006/relationships/image" Target="../media/image72.png"/><Relationship Id="rId22" Type="http://schemas.openxmlformats.org/officeDocument/2006/relationships/image" Target="../media/image76.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80.png"/></Relationships>
</file>

<file path=ppt/slides/_rels/slide5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hyperlink" Target="https://softuni.b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jobs.livecareer.com/l/qa-engineer-calendly-c0d3e44eb75865c2ee6bd4ada20612de"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182" y="1352207"/>
            <a:ext cx="11083636" cy="771793"/>
          </a:xfrm>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a:xfrm>
            <a:off x="554182" y="321502"/>
            <a:ext cx="11083636" cy="978732"/>
          </a:xfrm>
        </p:spPr>
        <p:txBody>
          <a:bodyPr>
            <a:normAutofit/>
          </a:bodyPr>
          <a:lstStyle/>
          <a:p>
            <a:r>
              <a:rPr lang="en-US" sz="5400" dirty="0">
                <a:ea typeface="Calibri"/>
                <a:cs typeface="Calibri"/>
                <a:sym typeface="Calibri"/>
              </a:rPr>
              <a:t>QA Introduction</a:t>
            </a:r>
            <a:endParaRPr lang="bg-BG" sz="4400" dirty="0"/>
          </a:p>
        </p:txBody>
      </p:sp>
      <p:sp>
        <p:nvSpPr>
          <p:cNvPr id="5" name="Text Placeholder 4"/>
          <p:cNvSpPr>
            <a:spLocks noGrp="1"/>
          </p:cNvSpPr>
          <p:nvPr>
            <p:ph type="body" sz="quarter" idx="17"/>
          </p:nvPr>
        </p:nvSpPr>
        <p:spPr>
          <a:xfrm>
            <a:off x="8643191" y="5839949"/>
            <a:ext cx="2950749" cy="705697"/>
          </a:xfrm>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6" name="Text Placeholder 5"/>
          <p:cNvSpPr>
            <a:spLocks noGrp="1"/>
          </p:cNvSpPr>
          <p:nvPr>
            <p:ph type="body" sz="quarter" idx="18"/>
          </p:nvPr>
        </p:nvSpPr>
        <p:spPr>
          <a:xfrm>
            <a:off x="8643191" y="6189117"/>
            <a:ext cx="2950749" cy="654081"/>
          </a:xfrm>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7" name="Text Placeholder 6"/>
          <p:cNvSpPr>
            <a:spLocks noGrp="1"/>
          </p:cNvSpPr>
          <p:nvPr>
            <p:ph type="body" sz="quarter" idx="19"/>
          </p:nvPr>
        </p:nvSpPr>
        <p:spPr>
          <a:xfrm>
            <a:off x="598060" y="4811795"/>
            <a:ext cx="2950749" cy="958971"/>
          </a:xfrm>
        </p:spPr>
        <p:txBody>
          <a:bodyPr/>
          <a:lstStyle/>
          <a:p>
            <a:pPr lvl="0"/>
            <a:r>
              <a:rPr lang="en-US" sz="2800" dirty="0">
                <a:ea typeface="Calibri"/>
                <a:cs typeface="Calibri"/>
                <a:sym typeface="Calibri"/>
              </a:rPr>
              <a:t>SoftUni Team</a:t>
            </a:r>
          </a:p>
          <a:p>
            <a:endParaRPr lang="bg-BG" dirty="0"/>
          </a:p>
        </p:txBody>
      </p:sp>
      <p:sp>
        <p:nvSpPr>
          <p:cNvPr id="8" name="Text Placeholder 7"/>
          <p:cNvSpPr>
            <a:spLocks noGrp="1"/>
          </p:cNvSpPr>
          <p:nvPr>
            <p:ph type="body" sz="quarter" idx="20"/>
          </p:nvPr>
        </p:nvSpPr>
        <p:spPr>
          <a:xfrm>
            <a:off x="598060" y="5319000"/>
            <a:ext cx="2950749" cy="444793"/>
          </a:xfrm>
        </p:spPr>
        <p:txBody>
          <a:bodyPr/>
          <a:lstStyle/>
          <a:p>
            <a:pPr lvl="0"/>
            <a:r>
              <a:rPr lang="en-US" sz="2400" dirty="0">
                <a:ea typeface="Calibri"/>
                <a:cs typeface="Calibri"/>
                <a:sym typeface="Calibri"/>
              </a:rPr>
              <a:t>Technical Trainers</a:t>
            </a:r>
            <a:endParaRPr lang="bg-BG"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3990970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a:t>
            </a:r>
            <a:br>
              <a:rPr lang="en-US" dirty="0"/>
            </a:br>
            <a:r>
              <a:rPr lang="en-US" dirty="0"/>
              <a:t>mistakes in the </a:t>
            </a:r>
            <a:r>
              <a:rPr lang="en-US" dirty="0">
                <a:solidFill>
                  <a:schemeClr val="bg1"/>
                </a:solidFill>
              </a:rPr>
              <a:t>requirements</a:t>
            </a:r>
            <a:r>
              <a:rPr lang="en-US" dirty="0"/>
              <a:t> / </a:t>
            </a:r>
            <a:r>
              <a:rPr lang="en-US"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pPr>
            <a:r>
              <a:rPr lang="en-US" b="1" dirty="0">
                <a:solidFill>
                  <a:schemeClr val="bg1"/>
                </a:solidFill>
              </a:rPr>
              <a:t>QA </a:t>
            </a:r>
            <a:r>
              <a:rPr lang="en-US" dirty="0"/>
              <a:t>/</a:t>
            </a:r>
            <a:r>
              <a:rPr lang="en-US" b="1" dirty="0">
                <a:solidFill>
                  <a:schemeClr val="bg1"/>
                </a:solidFill>
              </a:rPr>
              <a:t> software testing </a:t>
            </a:r>
            <a:r>
              <a:rPr lang="en-US" dirty="0"/>
              <a:t>aims to </a:t>
            </a:r>
            <a:r>
              <a:rPr lang="en-US" dirty="0">
                <a:solidFill>
                  <a:schemeClr val="bg1"/>
                </a:solidFill>
              </a:rPr>
              <a:t>find the </a:t>
            </a:r>
            <a:r>
              <a:rPr lang="en-US" b="1" dirty="0">
                <a:solidFill>
                  <a:schemeClr val="bg1"/>
                </a:solidFill>
              </a:rPr>
              <a:t>defects</a:t>
            </a:r>
          </a:p>
          <a:p>
            <a:pPr lvl="1"/>
            <a:r>
              <a:rPr lang="en-US" dirty="0">
                <a:solidFill>
                  <a:schemeClr val="bg1"/>
                </a:solidFill>
              </a:rPr>
              <a:t>Automated testing </a:t>
            </a:r>
            <a:r>
              <a:rPr lang="en-US" dirty="0"/>
              <a:t>and </a:t>
            </a:r>
            <a:r>
              <a:rPr lang="en-US"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64932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dirty="0">
                <a:solidFill>
                  <a:schemeClr val="bg1"/>
                </a:solidFill>
              </a:rPr>
              <a:t>cost less</a:t>
            </a:r>
            <a:r>
              <a:rPr lang="en-US" dirty="0">
                <a:solidFill>
                  <a:srgbClr val="234465"/>
                </a:solidFill>
              </a:rPr>
              <a:t> when found </a:t>
            </a:r>
            <a:r>
              <a:rPr lang="en-US"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938512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5914436" cy="5528766"/>
          </a:xfrm>
        </p:spPr>
        <p:txBody>
          <a:bodyPr/>
          <a:lstStyle/>
          <a:p>
            <a:r>
              <a:rPr lang="en-US" dirty="0"/>
              <a:t>Software defects / bugs / problems / issues</a:t>
            </a:r>
            <a:r>
              <a:rPr lang="bg-BG" dirty="0"/>
              <a:t> </a:t>
            </a:r>
            <a:endParaRPr lang="en-US" dirty="0"/>
          </a:p>
          <a:p>
            <a:pPr lvl="1"/>
            <a:r>
              <a:rPr lang="en-US" dirty="0"/>
              <a:t>Are tracked in </a:t>
            </a:r>
            <a:r>
              <a:rPr lang="en-US" b="1" dirty="0">
                <a:solidFill>
                  <a:schemeClr val="bg1"/>
                </a:solidFill>
              </a:rPr>
              <a:t>issues trackers </a:t>
            </a:r>
            <a:r>
              <a:rPr lang="en-US" dirty="0"/>
              <a:t>(bug trackers)</a:t>
            </a:r>
          </a:p>
          <a:p>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2306425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r>
              <a:rPr lang="en-US" b="1" dirty="0">
                <a:solidFill>
                  <a:schemeClr val="bg1"/>
                </a:solidFill>
              </a:rPr>
              <a:t>QAs</a:t>
            </a:r>
            <a:r>
              <a:rPr lang="en-US" dirty="0"/>
              <a:t> report, describe and </a:t>
            </a:r>
            <a:r>
              <a:rPr lang="en-US" dirty="0">
                <a:solidFill>
                  <a:schemeClr val="bg1"/>
                </a:solidFill>
              </a:rPr>
              <a:t>track issues </a:t>
            </a:r>
            <a:r>
              <a:rPr lang="en-US" dirty="0"/>
              <a:t>in an issue tracker</a:t>
            </a:r>
          </a:p>
          <a:p>
            <a:r>
              <a:rPr lang="en-US" b="1" dirty="0">
                <a:solidFill>
                  <a:schemeClr val="bg1"/>
                </a:solidFill>
              </a:rPr>
              <a:t>Issues</a:t>
            </a:r>
            <a:r>
              <a:rPr lang="en-US" dirty="0"/>
              <a:t> hold the following information:</a:t>
            </a:r>
          </a:p>
          <a:p>
            <a:pPr lvl="1"/>
            <a:r>
              <a:rPr lang="en-US" dirty="0">
                <a:solidFill>
                  <a:schemeClr val="bg1"/>
                </a:solidFill>
              </a:rPr>
              <a:t>Title</a:t>
            </a:r>
            <a:r>
              <a:rPr lang="en-US" dirty="0"/>
              <a:t> and </a:t>
            </a:r>
            <a:r>
              <a:rPr lang="en-US" dirty="0">
                <a:solidFill>
                  <a:schemeClr val="bg1"/>
                </a:solidFill>
              </a:rPr>
              <a:t>description</a:t>
            </a:r>
            <a:r>
              <a:rPr lang="en-US" dirty="0"/>
              <a:t> (with steps to reproduce)</a:t>
            </a:r>
          </a:p>
          <a:p>
            <a:pPr lvl="1"/>
            <a:r>
              <a:rPr lang="en-US" dirty="0"/>
              <a:t>State: </a:t>
            </a:r>
            <a:r>
              <a:rPr lang="en-US" dirty="0">
                <a:solidFill>
                  <a:schemeClr val="bg1"/>
                </a:solidFill>
              </a:rPr>
              <a:t>open</a:t>
            </a:r>
            <a:r>
              <a:rPr lang="en-US" dirty="0"/>
              <a:t> / </a:t>
            </a:r>
            <a:r>
              <a:rPr lang="en-US" dirty="0">
                <a:solidFill>
                  <a:schemeClr val="bg1"/>
                </a:solidFill>
              </a:rPr>
              <a:t>closed</a:t>
            </a:r>
          </a:p>
          <a:p>
            <a:pPr lvl="1"/>
            <a:r>
              <a:rPr lang="en-US" dirty="0"/>
              <a:t>Status: </a:t>
            </a:r>
            <a:r>
              <a:rPr lang="en-US" dirty="0">
                <a:solidFill>
                  <a:schemeClr val="bg1"/>
                </a:solidFill>
              </a:rPr>
              <a:t>new</a:t>
            </a:r>
            <a:r>
              <a:rPr lang="en-US" dirty="0"/>
              <a:t> / </a:t>
            </a:r>
            <a:r>
              <a:rPr lang="en-US" dirty="0">
                <a:solidFill>
                  <a:schemeClr val="bg1"/>
                </a:solidFill>
              </a:rPr>
              <a:t>assigned</a:t>
            </a:r>
            <a:r>
              <a:rPr lang="en-US" dirty="0"/>
              <a:t> / </a:t>
            </a:r>
            <a:r>
              <a:rPr lang="en-US" dirty="0">
                <a:solidFill>
                  <a:schemeClr val="bg1"/>
                </a:solidFill>
              </a:rPr>
              <a:t>rejected</a:t>
            </a:r>
            <a:r>
              <a:rPr lang="en-US" dirty="0"/>
              <a:t> / </a:t>
            </a:r>
            <a:r>
              <a:rPr lang="en-US" dirty="0">
                <a:solidFill>
                  <a:schemeClr val="bg1"/>
                </a:solidFill>
              </a:rPr>
              <a:t>fixed</a:t>
            </a:r>
            <a:r>
              <a:rPr lang="en-US" dirty="0"/>
              <a:t> / </a:t>
            </a:r>
            <a:r>
              <a:rPr lang="en-US" dirty="0">
                <a:solidFill>
                  <a:schemeClr val="bg1"/>
                </a:solidFill>
              </a:rPr>
              <a:t>verified</a:t>
            </a:r>
          </a:p>
          <a:p>
            <a:pPr lvl="1"/>
            <a:r>
              <a:rPr lang="en-US" dirty="0"/>
              <a:t>Priority: </a:t>
            </a:r>
            <a:r>
              <a:rPr lang="en-US" dirty="0">
                <a:solidFill>
                  <a:schemeClr val="bg1"/>
                </a:solidFill>
              </a:rPr>
              <a:t>low</a:t>
            </a:r>
            <a:r>
              <a:rPr lang="en-US" dirty="0"/>
              <a:t>, </a:t>
            </a:r>
            <a:r>
              <a:rPr lang="en-US" dirty="0">
                <a:solidFill>
                  <a:schemeClr val="bg1"/>
                </a:solidFill>
              </a:rPr>
              <a:t>medium</a:t>
            </a:r>
            <a:r>
              <a:rPr lang="en-US" dirty="0"/>
              <a:t>, </a:t>
            </a:r>
            <a:r>
              <a:rPr lang="en-US" dirty="0">
                <a:solidFill>
                  <a:schemeClr val="bg1"/>
                </a:solidFill>
              </a:rPr>
              <a:t>high</a:t>
            </a:r>
            <a:r>
              <a:rPr lang="en-US" dirty="0"/>
              <a:t>, </a:t>
            </a:r>
            <a:r>
              <a:rPr lang="en-US" dirty="0">
                <a:solidFill>
                  <a:schemeClr val="bg1"/>
                </a:solidFill>
              </a:rPr>
              <a:t>critical</a:t>
            </a:r>
          </a:p>
          <a:p>
            <a:pPr lvl="1"/>
            <a:r>
              <a:rPr lang="en-US" dirty="0">
                <a:solidFill>
                  <a:schemeClr val="bg1"/>
                </a:solidFill>
              </a:rPr>
              <a:t>Assigned</a:t>
            </a:r>
            <a:r>
              <a:rPr lang="en-US" dirty="0"/>
              <a:t> team members</a:t>
            </a:r>
          </a:p>
          <a:p>
            <a:pPr lvl="1"/>
            <a:r>
              <a:rPr lang="en-US" dirty="0"/>
              <a:t>Discussion / </a:t>
            </a:r>
            <a:r>
              <a:rPr lang="en-US" dirty="0">
                <a:solidFill>
                  <a:schemeClr val="bg1"/>
                </a:solidFill>
              </a:rPr>
              <a:t>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3292372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49234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hlinkClick r:id="rId3"/>
            <a:extLst>
              <a:ext uri="{FF2B5EF4-FFF2-40B4-BE49-F238E27FC236}">
                <a16:creationId xmlns:a16="http://schemas.microsoft.com/office/drawing/2014/main" id="{9327C352-9C1C-4DBB-A921-F0A6A4D10E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2234180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590370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1812938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dirty="0">
                <a:solidFill>
                  <a:schemeClr val="bg1"/>
                </a:solidFill>
              </a:rPr>
              <a:t>conforms to the requirements</a:t>
            </a:r>
            <a:r>
              <a:rPr lang="en-US" dirty="0"/>
              <a:t>, aims to </a:t>
            </a:r>
            <a:r>
              <a:rPr lang="en-US" dirty="0">
                <a:solidFill>
                  <a:schemeClr val="bg1"/>
                </a:solidFill>
              </a:rPr>
              <a:t>find defects</a:t>
            </a:r>
            <a:endParaRPr lang="en-US" dirty="0"/>
          </a:p>
          <a:p>
            <a:pPr>
              <a:spcAft>
                <a:spcPts val="0"/>
              </a:spcAft>
            </a:pPr>
            <a:r>
              <a:rPr lang="en-US" b="1" dirty="0">
                <a:solidFill>
                  <a:schemeClr val="bg1"/>
                </a:solidFill>
              </a:rPr>
              <a:t>Types</a:t>
            </a:r>
            <a:r>
              <a:rPr lang="en-US" dirty="0"/>
              <a:t> of software tests</a:t>
            </a:r>
            <a:endParaRPr lang="bg-BG" dirty="0"/>
          </a:p>
          <a:p>
            <a:pPr lvl="1"/>
            <a:r>
              <a:rPr lang="en-US" dirty="0">
                <a:solidFill>
                  <a:schemeClr val="bg1"/>
                </a:solidFill>
              </a:rPr>
              <a:t>Functional</a:t>
            </a:r>
            <a:r>
              <a:rPr lang="en-US" dirty="0"/>
              <a:t> and </a:t>
            </a:r>
            <a:r>
              <a:rPr lang="en-US" dirty="0">
                <a:solidFill>
                  <a:schemeClr val="bg1"/>
                </a:solidFill>
              </a:rPr>
              <a:t>non-functional</a:t>
            </a:r>
          </a:p>
          <a:p>
            <a:pPr lvl="1"/>
            <a:r>
              <a:rPr lang="en-US" dirty="0">
                <a:solidFill>
                  <a:schemeClr val="bg1"/>
                </a:solidFill>
              </a:rPr>
              <a:t>Black-box</a:t>
            </a:r>
            <a:r>
              <a:rPr lang="en-US" dirty="0"/>
              <a:t> and </a:t>
            </a:r>
            <a:r>
              <a:rPr lang="en-US" dirty="0">
                <a:solidFill>
                  <a:schemeClr val="bg1"/>
                </a:solidFill>
              </a:rPr>
              <a:t>white-box</a:t>
            </a:r>
            <a:r>
              <a:rPr lang="en-US" dirty="0"/>
              <a:t> tests,</a:t>
            </a:r>
            <a:br>
              <a:rPr lang="en-US" dirty="0"/>
            </a:br>
            <a:r>
              <a:rPr lang="en-US" dirty="0">
                <a:solidFill>
                  <a:schemeClr val="bg1"/>
                </a:solidFill>
              </a:rPr>
              <a:t>regression</a:t>
            </a:r>
            <a:r>
              <a:rPr lang="en-US" dirty="0"/>
              <a:t> tests</a:t>
            </a:r>
          </a:p>
          <a:p>
            <a:pPr lvl="1"/>
            <a:r>
              <a:rPr lang="en-US" dirty="0">
                <a:solidFill>
                  <a:schemeClr val="bg1"/>
                </a:solidFill>
              </a:rPr>
              <a:t>Stress</a:t>
            </a:r>
            <a:r>
              <a:rPr lang="en-US" dirty="0"/>
              <a:t> tests, </a:t>
            </a:r>
            <a:r>
              <a:rPr lang="en-US" dirty="0">
                <a:solidFill>
                  <a:schemeClr val="bg1"/>
                </a:solidFill>
              </a:rPr>
              <a:t>load</a:t>
            </a:r>
            <a:r>
              <a:rPr lang="en-US" dirty="0"/>
              <a:t> tests, </a:t>
            </a:r>
            <a:r>
              <a:rPr lang="en-US" dirty="0">
                <a:solidFill>
                  <a:schemeClr val="bg1"/>
                </a:solidFill>
              </a:rPr>
              <a:t>UX</a:t>
            </a:r>
            <a:r>
              <a:rPr lang="en-US" dirty="0"/>
              <a:t> and</a:t>
            </a:r>
            <a:br>
              <a:rPr lang="en-US" dirty="0"/>
            </a:br>
            <a:r>
              <a:rPr lang="en-US" dirty="0">
                <a:solidFill>
                  <a:schemeClr val="bg1"/>
                </a:solidFill>
              </a:rPr>
              <a:t>usability</a:t>
            </a:r>
            <a:r>
              <a:rPr lang="en-US" dirty="0"/>
              <a:t> tests, </a:t>
            </a:r>
            <a:r>
              <a:rPr lang="en-US" dirty="0">
                <a:solidFill>
                  <a:schemeClr val="bg1"/>
                </a:solidFill>
              </a:rPr>
              <a:t>security</a:t>
            </a:r>
            <a:r>
              <a:rPr lang="en-US" dirty="0"/>
              <a:t> tests</a:t>
            </a:r>
          </a:p>
          <a:p>
            <a:pPr lvl="1"/>
            <a:r>
              <a:rPr lang="en-US" dirty="0">
                <a:solidFill>
                  <a:srgbClr val="FFA000"/>
                </a:solidFill>
              </a:rPr>
              <a:t>Manual</a:t>
            </a:r>
            <a:r>
              <a:rPr lang="en-US" dirty="0">
                <a:solidFill>
                  <a:srgbClr val="234465"/>
                </a:solidFill>
              </a:rPr>
              <a:t> vs. </a:t>
            </a:r>
            <a:r>
              <a:rPr lang="en-US" dirty="0">
                <a:solidFill>
                  <a:srgbClr val="FFA000"/>
                </a:solidFill>
              </a:rPr>
              <a:t>automated</a:t>
            </a:r>
            <a:r>
              <a:rPr lang="en-US" dirty="0">
                <a:solidFill>
                  <a:srgbClr val="234465"/>
                </a:solidFill>
              </a:rPr>
              <a:t> tests</a:t>
            </a:r>
            <a:endParaRPr lang="en-US" dirty="0"/>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80" y="1899000"/>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r>
              <a:rPr lang="en-US" b="1" dirty="0">
                <a:solidFill>
                  <a:schemeClr val="bg1"/>
                </a:solidFill>
              </a:rPr>
              <a:t>Unit tests</a:t>
            </a:r>
          </a:p>
          <a:p>
            <a:pPr lvl="1"/>
            <a:r>
              <a:rPr lang="en-US" dirty="0"/>
              <a:t>Test single component</a:t>
            </a:r>
          </a:p>
          <a:p>
            <a:pPr lvl="1"/>
            <a:r>
              <a:rPr lang="en-US" dirty="0"/>
              <a:t>Automated by developers</a:t>
            </a:r>
          </a:p>
          <a:p>
            <a:r>
              <a:rPr lang="en-US" b="1" dirty="0">
                <a:solidFill>
                  <a:schemeClr val="bg1"/>
                </a:solidFill>
              </a:rPr>
              <a:t>Integration tests</a:t>
            </a:r>
          </a:p>
          <a:p>
            <a:pPr lvl="1"/>
            <a:r>
              <a:rPr lang="en-US" dirty="0"/>
              <a:t>Test interaction between components</a:t>
            </a:r>
          </a:p>
          <a:p>
            <a:r>
              <a:rPr lang="en-US" b="1" dirty="0">
                <a:solidFill>
                  <a:schemeClr val="bg1"/>
                </a:solidFill>
              </a:rPr>
              <a:t>System tests </a:t>
            </a:r>
            <a:r>
              <a:rPr lang="en-US" dirty="0"/>
              <a:t>/ </a:t>
            </a:r>
            <a:r>
              <a:rPr lang="en-US" b="1" dirty="0">
                <a:solidFill>
                  <a:schemeClr val="bg1"/>
                </a:solidFill>
              </a:rPr>
              <a:t>acceptance tests</a:t>
            </a:r>
          </a:p>
          <a:p>
            <a:pPr lvl="1"/>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000" y="1403999"/>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50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Software Quality Assurance: </a:t>
            </a:r>
            <a:r>
              <a:rPr lang="en-US" sz="3400" b="1" dirty="0">
                <a:ea typeface="Calibri"/>
                <a:cs typeface="Calibri"/>
                <a:sym typeface="Calibri"/>
              </a:rPr>
              <a:t>Introduction</a:t>
            </a:r>
            <a:endParaRPr lang="bg-BG"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QA Engineers</a:t>
            </a:r>
            <a:r>
              <a:rPr lang="en-US" sz="3400" dirty="0">
                <a:ea typeface="Calibri"/>
                <a:cs typeface="Calibri"/>
                <a:sym typeface="Calibri"/>
              </a:rPr>
              <a:t> and Responsibilities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Bugs </a:t>
            </a:r>
            <a:r>
              <a:rPr lang="en-US" sz="3400" dirty="0">
                <a:ea typeface="Calibri"/>
                <a:cs typeface="Calibri"/>
                <a:sym typeface="Calibri"/>
              </a:rPr>
              <a:t>and </a:t>
            </a:r>
            <a:r>
              <a:rPr lang="en-US" sz="3400" b="1" dirty="0">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Testing</a:t>
            </a:r>
            <a:r>
              <a:rPr lang="en-US" sz="3400" dirty="0">
                <a:ea typeface="Calibri"/>
                <a:cs typeface="Calibri"/>
                <a:sym typeface="Calibri"/>
              </a:rPr>
              <a:t>, </a:t>
            </a:r>
            <a:r>
              <a:rPr lang="en-US" sz="3400" b="1" dirty="0">
                <a:ea typeface="Calibri"/>
                <a:cs typeface="Calibri"/>
                <a:sym typeface="Calibri"/>
              </a:rPr>
              <a:t>Test Types </a:t>
            </a:r>
            <a:r>
              <a:rPr lang="en-US" sz="3400" dirty="0">
                <a:ea typeface="Calibri"/>
                <a:cs typeface="Calibri"/>
                <a:sym typeface="Calibri"/>
              </a:rPr>
              <a:t>and </a:t>
            </a:r>
            <a:r>
              <a:rPr lang="en-US" sz="3400" b="1" dirty="0">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ea typeface="Calibri"/>
                <a:cs typeface="Calibri"/>
                <a:sym typeface="Calibri"/>
              </a:rPr>
              <a:t>Automation</a:t>
            </a:r>
            <a:r>
              <a:rPr lang="en-US" sz="3400" dirty="0">
                <a:ea typeface="Calibri"/>
                <a:cs typeface="Calibri"/>
                <a:sym typeface="Calibri"/>
              </a:rPr>
              <a:t>, Frameworks and Tools</a:t>
            </a:r>
            <a:endParaRPr lang="en-US"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Continuous Integration and Continuous Delivery</a:t>
            </a:r>
            <a:r>
              <a:rPr lang="en-US" sz="3400" dirty="0">
                <a:ea typeface="Calibri"/>
                <a:cs typeface="Calibri"/>
                <a:sym typeface="Calibri"/>
              </a:rPr>
              <a:t>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pic>
        <p:nvPicPr>
          <p:cNvPr id="4" name="Picture 3">
            <a:extLst>
              <a:ext uri="{FF2B5EF4-FFF2-40B4-BE49-F238E27FC236}">
                <a16:creationId xmlns:a16="http://schemas.microsoft.com/office/drawing/2014/main" id="{5FCF96B2-EF03-4F96-91AB-7EE99681E648}"/>
              </a:ext>
            </a:extLst>
          </p:cNvPr>
          <p:cNvPicPr>
            <a:picLocks noChangeAspect="1"/>
          </p:cNvPicPr>
          <p:nvPr/>
        </p:nvPicPr>
        <p:blipFill>
          <a:blip r:embed="rId4"/>
          <a:stretch>
            <a:fillRect/>
          </a:stretch>
        </p:blipFill>
        <p:spPr>
          <a:xfrm>
            <a:off x="7025623" y="2079000"/>
            <a:ext cx="2495455" cy="1942166"/>
          </a:xfrm>
          <a:prstGeom prst="rect">
            <a:avLst/>
          </a:prstGeom>
        </p:spPr>
      </p:pic>
    </p:spTree>
    <p:extLst>
      <p:ext uri="{BB962C8B-B14F-4D97-AF65-F5344CB8AC3E}">
        <p14:creationId xmlns:p14="http://schemas.microsoft.com/office/powerpoint/2010/main" val="666499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11755598" cy="5410891"/>
          </a:xfrm>
        </p:spPr>
        <p:txBody>
          <a:bodyPr/>
          <a:lstStyle/>
          <a:p>
            <a:r>
              <a:rPr lang="en-US" b="1" dirty="0">
                <a:solidFill>
                  <a:schemeClr val="bg1"/>
                </a:solidFill>
              </a:rPr>
              <a:t>Unit tests</a:t>
            </a:r>
          </a:p>
          <a:p>
            <a:pPr lvl="1"/>
            <a:r>
              <a:rPr lang="en-US" dirty="0"/>
              <a:t>Pieces of code, which test </a:t>
            </a:r>
            <a:r>
              <a:rPr lang="en-US" b="1" dirty="0"/>
              <a:t>single component</a:t>
            </a:r>
            <a:r>
              <a:rPr lang="en-US" dirty="0"/>
              <a:t> (unit)</a:t>
            </a:r>
            <a:endParaRPr lang="en-US" b="1" dirty="0"/>
          </a:p>
          <a:p>
            <a:pPr lvl="2"/>
            <a:r>
              <a:rPr lang="en-US" dirty="0"/>
              <a:t>E.g. test certain function or method in the code</a:t>
            </a:r>
          </a:p>
          <a:p>
            <a:pPr lvl="1"/>
            <a:r>
              <a:rPr lang="en-US" b="1" dirty="0"/>
              <a:t>Example</a:t>
            </a:r>
            <a:r>
              <a:rPr lang="en-US" dirty="0"/>
              <a:t>: test the </a:t>
            </a:r>
            <a:r>
              <a:rPr lang="en-US" i="1" dirty="0"/>
              <a:t>user registration </a:t>
            </a:r>
            <a:r>
              <a:rPr lang="en-US" dirty="0"/>
              <a:t>function,</a:t>
            </a:r>
            <a:br>
              <a:rPr lang="en-US" dirty="0"/>
            </a:br>
            <a:r>
              <a:rPr lang="en-US" dirty="0"/>
              <a:t>standalone, with</a:t>
            </a:r>
            <a:r>
              <a:rPr lang="bg-BG" dirty="0"/>
              <a:t> </a:t>
            </a:r>
            <a:r>
              <a:rPr lang="en-US" dirty="0"/>
              <a:t>mocked database dependency</a:t>
            </a:r>
          </a:p>
          <a:p>
            <a:pPr lvl="1"/>
            <a:r>
              <a:rPr lang="en-US" dirty="0"/>
              <a:t>Testing is </a:t>
            </a:r>
            <a:r>
              <a:rPr lang="en-US" b="1" dirty="0"/>
              <a:t>isolated </a:t>
            </a:r>
            <a:r>
              <a:rPr lang="en-US" dirty="0"/>
              <a:t>from the other components</a:t>
            </a:r>
          </a:p>
          <a:p>
            <a:pPr lvl="1"/>
            <a:r>
              <a:rPr lang="en-US" dirty="0"/>
              <a:t>Written by </a:t>
            </a:r>
            <a:r>
              <a:rPr lang="en-US" b="1" dirty="0"/>
              <a:t>developers</a:t>
            </a:r>
            <a:endParaRPr lang="bg-BG" b="1" dirty="0"/>
          </a:p>
          <a:p>
            <a:pPr lvl="1"/>
            <a:r>
              <a:rPr lang="en-US" b="1" dirty="0"/>
              <a:t>Multiple unit tests </a:t>
            </a:r>
            <a:r>
              <a:rPr lang="en-US" dirty="0"/>
              <a:t>per each unit</a:t>
            </a:r>
          </a:p>
          <a:p>
            <a:endParaRPr lang="en-US" dirty="0"/>
          </a:p>
        </p:txBody>
      </p:sp>
      <p:sp>
        <p:nvSpPr>
          <p:cNvPr id="495618" name="Rectangle 2"/>
          <p:cNvSpPr>
            <a:spLocks noGrp="1" noChangeArrowheads="1"/>
          </p:cNvSpPr>
          <p:nvPr>
            <p:ph type="title"/>
          </p:nvPr>
        </p:nvSpPr>
        <p:spPr/>
        <p:txBody>
          <a:bodyPr>
            <a:normAutofit/>
          </a:bodyPr>
          <a:lstStyle/>
          <a:p>
            <a:r>
              <a:rPr lang="en-US" sz="4400" dirty="0"/>
              <a:t>Unit Tests</a:t>
            </a:r>
          </a:p>
        </p:txBody>
      </p:sp>
      <p:grpSp>
        <p:nvGrpSpPr>
          <p:cNvPr id="3" name="Group 2">
            <a:extLst>
              <a:ext uri="{FF2B5EF4-FFF2-40B4-BE49-F238E27FC236}">
                <a16:creationId xmlns:a16="http://schemas.microsoft.com/office/drawing/2014/main" id="{CBC2381D-8529-4DB2-9EEC-7ADAB2911EAD}"/>
              </a:ext>
            </a:extLst>
          </p:cNvPr>
          <p:cNvGrpSpPr/>
          <p:nvPr/>
        </p:nvGrpSpPr>
        <p:grpSpPr>
          <a:xfrm>
            <a:off x="9516000" y="2439000"/>
            <a:ext cx="2260112" cy="1794651"/>
            <a:chOff x="8937120" y="3743368"/>
            <a:chExt cx="2968672" cy="2581567"/>
          </a:xfrm>
        </p:grpSpPr>
        <p:pic>
          <p:nvPicPr>
            <p:cNvPr id="5122" name="Picture 2" descr="Component icon">
              <a:extLst>
                <a:ext uri="{FF2B5EF4-FFF2-40B4-BE49-F238E27FC236}">
                  <a16:creationId xmlns:a16="http://schemas.microsoft.com/office/drawing/2014/main" id="{9DE731C8-0FB4-4C4C-9702-5A1A01B74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120" y="4080877"/>
              <a:ext cx="2123400" cy="2244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F990A6D-9168-4980-8F52-85E1E4CA9D8D}"/>
                </a:ext>
              </a:extLst>
            </p:cNvPr>
            <p:cNvPicPr>
              <a:picLocks noChangeAspect="1"/>
            </p:cNvPicPr>
            <p:nvPr/>
          </p:nvPicPr>
          <p:blipFill>
            <a:blip r:embed="rId4"/>
            <a:stretch>
              <a:fillRect/>
            </a:stretch>
          </p:blipFill>
          <p:spPr>
            <a:xfrm>
              <a:off x="10087886" y="3743368"/>
              <a:ext cx="1817906" cy="1632141"/>
            </a:xfrm>
            <a:prstGeom prst="rect">
              <a:avLst/>
            </a:prstGeom>
            <a:effectLst>
              <a:outerShdw blurRad="101600" sx="106000" sy="106000" algn="ctr" rotWithShape="0">
                <a:schemeClr val="bg2">
                  <a:alpha val="75000"/>
                </a:schemeClr>
              </a:outerShdw>
            </a:effectLst>
          </p:spPr>
        </p:pic>
      </p:grpSp>
    </p:spTree>
    <p:extLst>
      <p:ext uri="{BB962C8B-B14F-4D97-AF65-F5344CB8AC3E}">
        <p14:creationId xmlns:p14="http://schemas.microsoft.com/office/powerpoint/2010/main" val="3924993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11755598" cy="5410891"/>
          </a:xfrm>
        </p:spPr>
        <p:txBody>
          <a:bodyPr>
            <a:normAutofit/>
          </a:bodyPr>
          <a:lstStyle/>
          <a:p>
            <a:r>
              <a:rPr lang="en-US" b="1" dirty="0">
                <a:solidFill>
                  <a:schemeClr val="bg1"/>
                </a:solidFill>
              </a:rPr>
              <a:t>Integration testing </a:t>
            </a:r>
            <a:r>
              <a:rPr lang="en-US" dirty="0"/>
              <a:t>test several units together</a:t>
            </a:r>
          </a:p>
          <a:p>
            <a:pPr lvl="1"/>
            <a:r>
              <a:rPr lang="en-US" dirty="0"/>
              <a:t>Expose faults in the </a:t>
            </a:r>
            <a:r>
              <a:rPr lang="en-US" dirty="0">
                <a:solidFill>
                  <a:schemeClr val="bg1"/>
                </a:solidFill>
              </a:rPr>
              <a:t>interaction between units</a:t>
            </a:r>
          </a:p>
          <a:p>
            <a:r>
              <a:rPr lang="en-US" dirty="0">
                <a:solidFill>
                  <a:schemeClr val="bg1"/>
                </a:solidFill>
              </a:rPr>
              <a:t>Example</a:t>
            </a:r>
            <a:r>
              <a:rPr lang="en-US" dirty="0"/>
              <a:t>: test user registration + data access services + database storage (check if the new user is stored in the DB)</a:t>
            </a:r>
          </a:p>
          <a:p>
            <a:r>
              <a:rPr lang="en-US" dirty="0"/>
              <a:t>Implemented with a </a:t>
            </a:r>
            <a:r>
              <a:rPr lang="en-US" b="1" dirty="0"/>
              <a:t>testing framework</a:t>
            </a:r>
            <a:r>
              <a:rPr lang="en-US" dirty="0"/>
              <a:t> (like Mocha or JUnit)</a:t>
            </a:r>
          </a:p>
          <a:p>
            <a:r>
              <a:rPr lang="en-US" dirty="0">
                <a:solidFill>
                  <a:schemeClr val="bg1"/>
                </a:solidFill>
              </a:rPr>
              <a:t>Unit testing </a:t>
            </a:r>
            <a:r>
              <a:rPr lang="en-US" dirty="0"/>
              <a:t>(single unit) vs. </a:t>
            </a:r>
            <a:r>
              <a:rPr lang="en-US" dirty="0">
                <a:solidFill>
                  <a:schemeClr val="bg1"/>
                </a:solidFill>
              </a:rPr>
              <a:t>integration</a:t>
            </a:r>
            <a:br>
              <a:rPr lang="en-US" dirty="0">
                <a:solidFill>
                  <a:schemeClr val="bg1"/>
                </a:solidFill>
              </a:rPr>
            </a:br>
            <a:r>
              <a:rPr lang="en-US" dirty="0">
                <a:solidFill>
                  <a:schemeClr val="bg1"/>
                </a:solidFill>
              </a:rPr>
              <a:t>testing</a:t>
            </a:r>
            <a:r>
              <a:rPr lang="en-US" dirty="0"/>
              <a:t> (interaction between units)</a:t>
            </a:r>
            <a:endParaRPr lang="en-US" dirty="0">
              <a:solidFill>
                <a:schemeClr val="bg1"/>
              </a:solidFill>
            </a:endParaRPr>
          </a:p>
          <a:p>
            <a:r>
              <a:rPr lang="en-US" dirty="0"/>
              <a:t>Performed early in the dev process</a:t>
            </a:r>
          </a:p>
        </p:txBody>
      </p:sp>
      <p:sp>
        <p:nvSpPr>
          <p:cNvPr id="495618" name="Rectangle 2"/>
          <p:cNvSpPr>
            <a:spLocks noGrp="1" noChangeArrowheads="1"/>
          </p:cNvSpPr>
          <p:nvPr>
            <p:ph type="title"/>
          </p:nvPr>
        </p:nvSpPr>
        <p:spPr/>
        <p:txBody>
          <a:bodyPr>
            <a:normAutofit/>
          </a:bodyPr>
          <a:lstStyle/>
          <a:p>
            <a:r>
              <a:rPr lang="en-US" sz="4400" dirty="0"/>
              <a:t>Integration Tests</a:t>
            </a:r>
          </a:p>
        </p:txBody>
      </p:sp>
      <p:grpSp>
        <p:nvGrpSpPr>
          <p:cNvPr id="6" name="Group 5">
            <a:extLst>
              <a:ext uri="{FF2B5EF4-FFF2-40B4-BE49-F238E27FC236}">
                <a16:creationId xmlns:a16="http://schemas.microsoft.com/office/drawing/2014/main" id="{500FA11D-F4C1-4E02-8B2F-EB531031BA06}"/>
              </a:ext>
            </a:extLst>
          </p:cNvPr>
          <p:cNvGrpSpPr/>
          <p:nvPr/>
        </p:nvGrpSpPr>
        <p:grpSpPr>
          <a:xfrm>
            <a:off x="10095748" y="1294949"/>
            <a:ext cx="1905850" cy="1501591"/>
            <a:chOff x="9381001" y="1333500"/>
            <a:chExt cx="2536686" cy="1998617"/>
          </a:xfrm>
        </p:grpSpPr>
        <p:pic>
          <p:nvPicPr>
            <p:cNvPr id="4098" name="Picture 2" descr="Organizational Unit icon PNG, ICO or ICNS | Free vector icons">
              <a:extLst>
                <a:ext uri="{FF2B5EF4-FFF2-40B4-BE49-F238E27FC236}">
                  <a16:creationId xmlns:a16="http://schemas.microsoft.com/office/drawing/2014/main" id="{48AC1BEC-4050-479C-90F6-2F6145C0C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1001" y="1566216"/>
              <a:ext cx="1994824" cy="17659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F394738-F4EF-47C3-B3A3-4FDE3FBD51DA}"/>
                </a:ext>
              </a:extLst>
            </p:cNvPr>
            <p:cNvPicPr>
              <a:picLocks noChangeAspect="1"/>
            </p:cNvPicPr>
            <p:nvPr/>
          </p:nvPicPr>
          <p:blipFill>
            <a:blip r:embed="rId4"/>
            <a:stretch>
              <a:fillRect/>
            </a:stretch>
          </p:blipFill>
          <p:spPr>
            <a:xfrm>
              <a:off x="10551867" y="1333500"/>
              <a:ext cx="1365820" cy="1195500"/>
            </a:xfrm>
            <a:prstGeom prst="rect">
              <a:avLst/>
            </a:prstGeom>
            <a:effectLst>
              <a:outerShdw blurRad="101600" sx="106000" sy="106000" algn="ctr" rotWithShape="0">
                <a:schemeClr val="bg2">
                  <a:alpha val="75000"/>
                </a:schemeClr>
              </a:outerShdw>
            </a:effectLst>
          </p:spPr>
        </p:pic>
      </p:grpSp>
    </p:spTree>
    <p:extLst>
      <p:ext uri="{BB962C8B-B14F-4D97-AF65-F5344CB8AC3E}">
        <p14:creationId xmlns:p14="http://schemas.microsoft.com/office/powerpoint/2010/main" val="3926499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22</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8200598" cy="5410891"/>
          </a:xfrm>
        </p:spPr>
        <p:txBody>
          <a:bodyPr>
            <a:normAutofit lnSpcReduction="10000"/>
          </a:bodyPr>
          <a:lstStyle/>
          <a:p>
            <a:pPr>
              <a:lnSpc>
                <a:spcPct val="110000"/>
              </a:lnSpc>
            </a:pPr>
            <a:r>
              <a:rPr lang="en-US" b="1" dirty="0">
                <a:solidFill>
                  <a:schemeClr val="bg1"/>
                </a:solidFill>
              </a:rPr>
              <a:t>System tests</a:t>
            </a:r>
          </a:p>
          <a:p>
            <a:pPr lvl="1">
              <a:lnSpc>
                <a:spcPct val="110000"/>
              </a:lnSpc>
            </a:pPr>
            <a:r>
              <a:rPr lang="en-US" dirty="0"/>
              <a:t>Test the </a:t>
            </a:r>
            <a:r>
              <a:rPr lang="en-US" b="1" dirty="0"/>
              <a:t>entire system</a:t>
            </a:r>
            <a:r>
              <a:rPr lang="en-US" dirty="0"/>
              <a:t>: all its components together (front-end + back-end + database + other components)</a:t>
            </a:r>
          </a:p>
          <a:p>
            <a:pPr>
              <a:lnSpc>
                <a:spcPct val="110000"/>
              </a:lnSpc>
            </a:pPr>
            <a:r>
              <a:rPr lang="en-US" b="1" dirty="0"/>
              <a:t>Example</a:t>
            </a:r>
            <a:r>
              <a:rPr lang="en-US" dirty="0"/>
              <a:t>: user registration from mobile app should store the new user in the DB</a:t>
            </a:r>
          </a:p>
          <a:p>
            <a:pPr>
              <a:lnSpc>
                <a:spcPct val="110000"/>
              </a:lnSpc>
            </a:pPr>
            <a:r>
              <a:rPr lang="en-US" dirty="0"/>
              <a:t>Automated system testing uses </a:t>
            </a:r>
            <a:r>
              <a:rPr lang="en-US" b="1" dirty="0"/>
              <a:t>DevOps tools </a:t>
            </a:r>
            <a:r>
              <a:rPr lang="en-US" dirty="0"/>
              <a:t>to setup the testing environment</a:t>
            </a:r>
          </a:p>
          <a:p>
            <a:pPr lvl="1">
              <a:lnSpc>
                <a:spcPct val="110000"/>
              </a:lnSpc>
            </a:pPr>
            <a:r>
              <a:rPr lang="en-US" dirty="0"/>
              <a:t>System tests are part of the </a:t>
            </a:r>
            <a:r>
              <a:rPr lang="en-US" b="1" dirty="0"/>
              <a:t>CI/CD pipeline</a:t>
            </a:r>
            <a:endParaRPr lang="en-US" dirty="0"/>
          </a:p>
        </p:txBody>
      </p:sp>
      <p:sp>
        <p:nvSpPr>
          <p:cNvPr id="495618" name="Rectangle 2"/>
          <p:cNvSpPr>
            <a:spLocks noGrp="1" noChangeArrowheads="1"/>
          </p:cNvSpPr>
          <p:nvPr>
            <p:ph type="title"/>
          </p:nvPr>
        </p:nvSpPr>
        <p:spPr/>
        <p:txBody>
          <a:bodyPr>
            <a:normAutofit/>
          </a:bodyPr>
          <a:lstStyle/>
          <a:p>
            <a:r>
              <a:rPr lang="en-US" sz="4400" dirty="0"/>
              <a:t>System Tests</a:t>
            </a:r>
          </a:p>
        </p:txBody>
      </p:sp>
      <p:grpSp>
        <p:nvGrpSpPr>
          <p:cNvPr id="9" name="Group 8">
            <a:extLst>
              <a:ext uri="{FF2B5EF4-FFF2-40B4-BE49-F238E27FC236}">
                <a16:creationId xmlns:a16="http://schemas.microsoft.com/office/drawing/2014/main" id="{24C026A8-A0D4-4088-A87B-361FBCF11894}"/>
              </a:ext>
            </a:extLst>
          </p:cNvPr>
          <p:cNvGrpSpPr/>
          <p:nvPr/>
        </p:nvGrpSpPr>
        <p:grpSpPr>
          <a:xfrm>
            <a:off x="9091950" y="1603050"/>
            <a:ext cx="2618297" cy="2139011"/>
            <a:chOff x="9606000" y="1854000"/>
            <a:chExt cx="2380270" cy="1944555"/>
          </a:xfrm>
        </p:grpSpPr>
        <p:pic>
          <p:nvPicPr>
            <p:cNvPr id="3" name="Picture 2" descr="System Icons - Download Free Vector Icons | Noun Project">
              <a:extLst>
                <a:ext uri="{FF2B5EF4-FFF2-40B4-BE49-F238E27FC236}">
                  <a16:creationId xmlns:a16="http://schemas.microsoft.com/office/drawing/2014/main" id="{322D00E4-8533-411C-9781-4685D505ABEC}"/>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606000" y="1854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F30B8D-5503-4091-BFC8-DFFCE640F3EE}"/>
                </a:ext>
              </a:extLst>
            </p:cNvPr>
            <p:cNvPicPr>
              <a:picLocks noChangeAspect="1"/>
            </p:cNvPicPr>
            <p:nvPr/>
          </p:nvPicPr>
          <p:blipFill>
            <a:blip r:embed="rId5"/>
            <a:stretch>
              <a:fillRect/>
            </a:stretch>
          </p:blipFill>
          <p:spPr>
            <a:xfrm>
              <a:off x="10620450" y="2572303"/>
              <a:ext cx="1365820" cy="1226252"/>
            </a:xfrm>
            <a:prstGeom prst="rect">
              <a:avLst/>
            </a:prstGeom>
            <a:effectLst>
              <a:outerShdw blurRad="101600" sx="106000" sy="106000" algn="ctr" rotWithShape="0">
                <a:schemeClr val="bg2">
                  <a:alpha val="75000"/>
                </a:schemeClr>
              </a:outerShdw>
            </a:effectLst>
          </p:spPr>
        </p:pic>
      </p:grpSp>
    </p:spTree>
    <p:extLst>
      <p:ext uri="{BB962C8B-B14F-4D97-AF65-F5344CB8AC3E}">
        <p14:creationId xmlns:p14="http://schemas.microsoft.com/office/powerpoint/2010/main" val="3345907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23</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11755598" cy="5410891"/>
          </a:xfrm>
        </p:spPr>
        <p:txBody>
          <a:bodyPr/>
          <a:lstStyle/>
          <a:p>
            <a:r>
              <a:rPr lang="en-US" b="1" dirty="0">
                <a:solidFill>
                  <a:schemeClr val="bg1"/>
                </a:solidFill>
              </a:rPr>
              <a:t>Acceptance testing</a:t>
            </a:r>
            <a:r>
              <a:rPr lang="en-US" b="1" dirty="0"/>
              <a:t> </a:t>
            </a:r>
            <a:r>
              <a:rPr lang="en-US" dirty="0"/>
              <a:t>evaluates whether the system fully complies with the business and end-user requirements</a:t>
            </a:r>
          </a:p>
          <a:p>
            <a:pPr lvl="1"/>
            <a:r>
              <a:rPr lang="en-US" dirty="0"/>
              <a:t>And it is </a:t>
            </a:r>
            <a:r>
              <a:rPr lang="en-US" b="1" dirty="0"/>
              <a:t>ready </a:t>
            </a:r>
            <a:r>
              <a:rPr lang="en-US" dirty="0"/>
              <a:t>for distribution to end users</a:t>
            </a:r>
          </a:p>
          <a:p>
            <a:pPr>
              <a:spcBef>
                <a:spcPts val="1200"/>
              </a:spcBef>
            </a:pPr>
            <a:r>
              <a:rPr lang="en-US" b="1" dirty="0">
                <a:solidFill>
                  <a:schemeClr val="bg1"/>
                </a:solidFill>
              </a:rPr>
              <a:t>Acceptance tests</a:t>
            </a:r>
          </a:p>
          <a:p>
            <a:pPr lvl="1"/>
            <a:r>
              <a:rPr lang="en-US" dirty="0"/>
              <a:t>Test the entire system in the end user's environment</a:t>
            </a:r>
          </a:p>
          <a:p>
            <a:pPr>
              <a:spcBef>
                <a:spcPts val="1200"/>
              </a:spcBef>
            </a:pPr>
            <a:r>
              <a:rPr lang="en-US" dirty="0"/>
              <a:t>Acceptance tests cover </a:t>
            </a:r>
            <a:r>
              <a:rPr lang="en-US" b="1" dirty="0"/>
              <a:t>the entire functionality</a:t>
            </a:r>
            <a:br>
              <a:rPr lang="en-US" b="1" dirty="0"/>
            </a:br>
            <a:r>
              <a:rPr lang="en-US" dirty="0"/>
              <a:t>of the software, and all its requirements</a:t>
            </a:r>
          </a:p>
          <a:p>
            <a:endParaRPr lang="en-US" dirty="0"/>
          </a:p>
        </p:txBody>
      </p:sp>
      <p:sp>
        <p:nvSpPr>
          <p:cNvPr id="495618" name="Rectangle 2"/>
          <p:cNvSpPr>
            <a:spLocks noGrp="1" noChangeArrowheads="1"/>
          </p:cNvSpPr>
          <p:nvPr>
            <p:ph type="title"/>
          </p:nvPr>
        </p:nvSpPr>
        <p:spPr/>
        <p:txBody>
          <a:bodyPr>
            <a:normAutofit/>
          </a:bodyPr>
          <a:lstStyle/>
          <a:p>
            <a:r>
              <a:rPr lang="en-US" sz="4400" dirty="0"/>
              <a:t>Acceptance Tests</a:t>
            </a:r>
          </a:p>
        </p:txBody>
      </p:sp>
      <p:grpSp>
        <p:nvGrpSpPr>
          <p:cNvPr id="9" name="Group 8">
            <a:extLst>
              <a:ext uri="{FF2B5EF4-FFF2-40B4-BE49-F238E27FC236}">
                <a16:creationId xmlns:a16="http://schemas.microsoft.com/office/drawing/2014/main" id="{493669C0-E399-45E4-8448-BD33D5071175}"/>
              </a:ext>
            </a:extLst>
          </p:cNvPr>
          <p:cNvGrpSpPr/>
          <p:nvPr/>
        </p:nvGrpSpPr>
        <p:grpSpPr>
          <a:xfrm>
            <a:off x="9447618" y="2599950"/>
            <a:ext cx="2346583" cy="2091245"/>
            <a:chOff x="9333146" y="2576429"/>
            <a:chExt cx="2581241" cy="2300370"/>
          </a:xfrm>
        </p:grpSpPr>
        <p:pic>
          <p:nvPicPr>
            <p:cNvPr id="4" name="Picture 3">
              <a:extLst>
                <a:ext uri="{FF2B5EF4-FFF2-40B4-BE49-F238E27FC236}">
                  <a16:creationId xmlns:a16="http://schemas.microsoft.com/office/drawing/2014/main" id="{6BEC2B47-6989-4460-94D4-0D4A08428178}"/>
                </a:ext>
              </a:extLst>
            </p:cNvPr>
            <p:cNvPicPr>
              <a:picLocks noChangeAspect="1"/>
            </p:cNvPicPr>
            <p:nvPr/>
          </p:nvPicPr>
          <p:blipFill>
            <a:blip r:embed="rId3"/>
            <a:stretch>
              <a:fillRect/>
            </a:stretch>
          </p:blipFill>
          <p:spPr>
            <a:xfrm>
              <a:off x="10176876" y="2944200"/>
              <a:ext cx="1737511" cy="1932599"/>
            </a:xfrm>
            <a:prstGeom prst="rect">
              <a:avLst/>
            </a:prstGeom>
          </p:spPr>
        </p:pic>
        <p:pic>
          <p:nvPicPr>
            <p:cNvPr id="8" name="Picture 7">
              <a:extLst>
                <a:ext uri="{FF2B5EF4-FFF2-40B4-BE49-F238E27FC236}">
                  <a16:creationId xmlns:a16="http://schemas.microsoft.com/office/drawing/2014/main" id="{08EEF3C4-29B9-4BFF-9BD3-26B5F48624D7}"/>
                </a:ext>
              </a:extLst>
            </p:cNvPr>
            <p:cNvPicPr>
              <a:picLocks noChangeAspect="1"/>
            </p:cNvPicPr>
            <p:nvPr/>
          </p:nvPicPr>
          <p:blipFill>
            <a:blip r:embed="rId4"/>
            <a:stretch>
              <a:fillRect/>
            </a:stretch>
          </p:blipFill>
          <p:spPr>
            <a:xfrm rot="10214499" flipV="1">
              <a:off x="9333146" y="2576429"/>
              <a:ext cx="1502402" cy="1159893"/>
            </a:xfrm>
            <a:prstGeom prst="rect">
              <a:avLst/>
            </a:prstGeom>
            <a:effectLst>
              <a:outerShdw blurRad="101600" sx="106000" sy="106000" algn="ctr" rotWithShape="0">
                <a:schemeClr val="bg2">
                  <a:alpha val="75000"/>
                </a:schemeClr>
              </a:outerShdw>
            </a:effectLst>
          </p:spPr>
        </p:pic>
      </p:grpSp>
    </p:spTree>
    <p:extLst>
      <p:ext uri="{BB962C8B-B14F-4D97-AF65-F5344CB8AC3E}">
        <p14:creationId xmlns:p14="http://schemas.microsoft.com/office/powerpoint/2010/main" val="411006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24</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pPr>
            <a:r>
              <a:rPr lang="en-US" sz="3300" b="1" dirty="0">
                <a:solidFill>
                  <a:schemeClr val="bg1"/>
                </a:solidFill>
              </a:rPr>
              <a:t>Unit tests</a:t>
            </a:r>
            <a:r>
              <a:rPr lang="en-US" sz="3300" dirty="0"/>
              <a:t>: fully automated</a:t>
            </a:r>
          </a:p>
          <a:p>
            <a:pPr>
              <a:lnSpc>
                <a:spcPct val="110000"/>
              </a:lnSpc>
            </a:pPr>
            <a:r>
              <a:rPr lang="en-US" sz="3300" b="1" dirty="0">
                <a:solidFill>
                  <a:schemeClr val="bg1"/>
                </a:solidFill>
              </a:rPr>
              <a:t>Integration tests</a:t>
            </a:r>
            <a:r>
              <a:rPr lang="en-US" sz="3300" dirty="0"/>
              <a:t>: fully automated</a:t>
            </a:r>
          </a:p>
          <a:p>
            <a:pPr>
              <a:lnSpc>
                <a:spcPct val="110000"/>
              </a:lnSpc>
            </a:pPr>
            <a:r>
              <a:rPr lang="en-US" sz="3300" b="1" dirty="0">
                <a:solidFill>
                  <a:schemeClr val="bg1"/>
                </a:solidFill>
              </a:rPr>
              <a:t>System tests </a:t>
            </a:r>
            <a:r>
              <a:rPr lang="en-US" sz="3300" dirty="0"/>
              <a:t>/ </a:t>
            </a:r>
            <a:r>
              <a:rPr lang="en-US" sz="3300" b="1" dirty="0">
                <a:solidFill>
                  <a:schemeClr val="bg1"/>
                </a:solidFill>
              </a:rPr>
              <a:t>acceptance tests</a:t>
            </a:r>
            <a:r>
              <a:rPr lang="en-US" sz="3300" dirty="0"/>
              <a:t>: partially automated</a:t>
            </a:r>
          </a:p>
          <a:p>
            <a:pPr>
              <a:lnSpc>
                <a:spcPct val="110000"/>
              </a:lnSpc>
            </a:pPr>
            <a:r>
              <a:rPr lang="en-US" sz="3300" b="1" dirty="0">
                <a:solidFill>
                  <a:schemeClr val="bg1"/>
                </a:solidFill>
              </a:rPr>
              <a:t>UI</a:t>
            </a:r>
            <a:r>
              <a:rPr lang="bg-BG" sz="3300" b="1" dirty="0">
                <a:solidFill>
                  <a:schemeClr val="bg1"/>
                </a:solidFill>
              </a:rPr>
              <a:t> / </a:t>
            </a:r>
            <a:r>
              <a:rPr lang="en-US" sz="3300" b="1" dirty="0">
                <a:solidFill>
                  <a:schemeClr val="bg1"/>
                </a:solidFill>
              </a:rPr>
              <a:t>UX tests</a:t>
            </a:r>
            <a:r>
              <a:rPr lang="en-US" sz="3300" dirty="0"/>
              <a:t>: mostly manual</a:t>
            </a:r>
          </a:p>
        </p:txBody>
      </p:sp>
    </p:spTree>
    <p:extLst>
      <p:ext uri="{BB962C8B-B14F-4D97-AF65-F5344CB8AC3E}">
        <p14:creationId xmlns:p14="http://schemas.microsoft.com/office/powerpoint/2010/main" val="34194281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0026089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a:t>
            </a:r>
            <a:r>
              <a:rPr lang="en-US" b="1" dirty="0">
                <a:solidFill>
                  <a:schemeClr val="bg1"/>
                </a:solidFill>
              </a:rPr>
              <a:t>test plan </a:t>
            </a:r>
            <a:r>
              <a:rPr lang="en-US" dirty="0"/>
              <a:t>describes </a:t>
            </a:r>
            <a:r>
              <a:rPr lang="en-US" dirty="0">
                <a:solidFill>
                  <a:schemeClr val="bg1"/>
                </a:solidFill>
              </a:rPr>
              <a:t>how tests</a:t>
            </a:r>
            <a:r>
              <a:rPr lang="en-US" dirty="0"/>
              <a:t> will be </a:t>
            </a:r>
            <a:r>
              <a:rPr lang="en-US" dirty="0">
                <a:solidFill>
                  <a:schemeClr val="bg1"/>
                </a:solidFill>
              </a:rPr>
              <a:t>performed</a:t>
            </a:r>
          </a:p>
          <a:p>
            <a:pPr lvl="1"/>
            <a:r>
              <a:rPr lang="en-US" dirty="0"/>
              <a:t>List of QA and test activities to be performed to </a:t>
            </a:r>
            <a:r>
              <a:rPr lang="en-US" dirty="0">
                <a:solidFill>
                  <a:schemeClr val="bg1"/>
                </a:solidFill>
              </a:rPr>
              <a:t>meet the quality requirements</a:t>
            </a:r>
            <a:r>
              <a:rPr lang="en-US" dirty="0"/>
              <a:t> (more or less formal)</a:t>
            </a:r>
            <a:endParaRPr lang="en-US" dirty="0">
              <a:solidFill>
                <a:schemeClr val="bg1"/>
              </a:solidFill>
            </a:endParaRPr>
          </a:p>
          <a:p>
            <a:pPr lvl="1"/>
            <a:r>
              <a:rPr lang="en-US" dirty="0"/>
              <a:t>Features to be tested (</a:t>
            </a:r>
            <a:r>
              <a:rPr lang="en-US" dirty="0">
                <a:solidFill>
                  <a:schemeClr val="bg1"/>
                </a:solidFill>
              </a:rPr>
              <a:t>scenarios</a:t>
            </a:r>
            <a:r>
              <a:rPr lang="en-US" dirty="0"/>
              <a:t>), </a:t>
            </a:r>
            <a:r>
              <a:rPr lang="en-US" dirty="0">
                <a:solidFill>
                  <a:schemeClr val="bg1"/>
                </a:solidFill>
              </a:rPr>
              <a:t>test cases</a:t>
            </a:r>
            <a:r>
              <a:rPr lang="en-US" dirty="0"/>
              <a:t>, testing </a:t>
            </a:r>
            <a:r>
              <a:rPr lang="en-US" dirty="0">
                <a:solidFill>
                  <a:schemeClr val="bg1"/>
                </a:solidFill>
              </a:rPr>
              <a:t>approach</a:t>
            </a:r>
            <a:r>
              <a:rPr lang="en-US" dirty="0"/>
              <a:t>,</a:t>
            </a:r>
            <a:br>
              <a:rPr lang="en-US" dirty="0"/>
            </a:br>
            <a:r>
              <a:rPr lang="en-US" dirty="0"/>
              <a:t>test </a:t>
            </a:r>
            <a:r>
              <a:rPr lang="en-US" dirty="0">
                <a:solidFill>
                  <a:schemeClr val="bg1"/>
                </a:solidFill>
              </a:rPr>
              <a:t>schedule</a:t>
            </a:r>
            <a:r>
              <a:rPr lang="en-US" dirty="0"/>
              <a:t>, acceptance </a:t>
            </a:r>
            <a:r>
              <a:rPr lang="en-US" dirty="0">
                <a:solidFill>
                  <a:schemeClr val="bg1"/>
                </a:solidFill>
              </a:rPr>
              <a:t>criteria</a:t>
            </a:r>
          </a:p>
          <a:p>
            <a:r>
              <a:rPr lang="en-US" dirty="0"/>
              <a:t>Test scenarios and test cases</a:t>
            </a:r>
          </a:p>
          <a:p>
            <a:pPr lvl="1"/>
            <a:r>
              <a:rPr lang="en-US" dirty="0"/>
              <a:t>Test </a:t>
            </a:r>
            <a:r>
              <a:rPr lang="en-US" b="1" dirty="0">
                <a:solidFill>
                  <a:schemeClr val="bg1"/>
                </a:solidFill>
              </a:rPr>
              <a:t>scenarios</a:t>
            </a:r>
            <a:r>
              <a:rPr lang="en-US" dirty="0"/>
              <a:t> – stories to be tested</a:t>
            </a:r>
          </a:p>
          <a:p>
            <a:pPr lvl="1"/>
            <a:r>
              <a:rPr lang="en-US" dirty="0"/>
              <a:t>Test </a:t>
            </a:r>
            <a:r>
              <a:rPr lang="en-US" b="1" dirty="0">
                <a:solidFill>
                  <a:schemeClr val="bg1"/>
                </a:solidFill>
              </a:rPr>
              <a:t>cases</a:t>
            </a:r>
            <a:r>
              <a:rPr lang="en-US" dirty="0"/>
              <a:t>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3"/>
          <a:stretch>
            <a:fillRect/>
          </a:stretch>
        </p:blipFill>
        <p:spPr>
          <a:xfrm>
            <a:off x="736815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4390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1866000" y="1186678"/>
            <a:ext cx="10129236" cy="5443732"/>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200" dirty="0">
                <a:ea typeface="Calibri"/>
                <a:cs typeface="Calibri"/>
                <a:sym typeface="Calibri"/>
              </a:rPr>
              <a:t>Sequence of </a:t>
            </a:r>
            <a:r>
              <a:rPr lang="en-US" sz="3200" b="1" dirty="0">
                <a:solidFill>
                  <a:schemeClr val="bg1"/>
                </a:solidFill>
                <a:ea typeface="Calibri"/>
                <a:cs typeface="Calibri"/>
                <a:sym typeface="Calibri"/>
              </a:rPr>
              <a:t>steps</a:t>
            </a:r>
            <a:r>
              <a:rPr lang="en-US" sz="3200" dirty="0">
                <a:ea typeface="Calibri"/>
                <a:cs typeface="Calibri"/>
                <a:sym typeface="Calibri"/>
              </a:rPr>
              <a:t> to check the </a:t>
            </a:r>
            <a:r>
              <a:rPr lang="en-US" sz="3200" b="1" dirty="0">
                <a:solidFill>
                  <a:schemeClr val="bg1"/>
                </a:solidFill>
                <a:ea typeface="Calibri"/>
                <a:cs typeface="Calibri"/>
                <a:sym typeface="Calibri"/>
              </a:rPr>
              <a:t>correctness</a:t>
            </a:r>
            <a:r>
              <a:rPr lang="en-US" sz="3200" dirty="0">
                <a:ea typeface="Calibri"/>
                <a:cs typeface="Calibri"/>
                <a:sym typeface="Calibri"/>
              </a:rPr>
              <a:t> of something</a:t>
            </a:r>
            <a:endParaRPr sz="3200" dirty="0"/>
          </a:p>
          <a:p>
            <a:pPr>
              <a:lnSpc>
                <a:spcPct val="100000"/>
              </a:lnSpc>
              <a:buClr>
                <a:schemeClr val="tx1"/>
              </a:buClr>
              <a:buSzPts val="3400"/>
            </a:pPr>
            <a:r>
              <a:rPr lang="en-US" sz="3200" dirty="0">
                <a:ea typeface="Calibri"/>
                <a:cs typeface="Calibri"/>
                <a:sym typeface="Calibri"/>
              </a:rPr>
              <a:t>At </a:t>
            </a:r>
            <a:r>
              <a:rPr lang="en-US" sz="3200" b="1" dirty="0">
                <a:solidFill>
                  <a:schemeClr val="bg1"/>
                </a:solidFill>
                <a:ea typeface="Calibri"/>
                <a:cs typeface="Calibri"/>
                <a:sym typeface="Calibri"/>
              </a:rPr>
              <a:t>least two cases </a:t>
            </a:r>
            <a:r>
              <a:rPr lang="en-US" sz="3200" dirty="0">
                <a:ea typeface="Calibri"/>
                <a:cs typeface="Calibri"/>
                <a:sym typeface="Calibri"/>
              </a:rPr>
              <a:t>to fully test certain scenario</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positive</a:t>
            </a:r>
            <a:r>
              <a:rPr lang="en-US" sz="3200" dirty="0">
                <a:ea typeface="Consolas"/>
                <a:cs typeface="Consolas"/>
                <a:sym typeface="Consolas"/>
              </a:rPr>
              <a:t> test</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negative</a:t>
            </a:r>
            <a:r>
              <a:rPr lang="en-US" sz="3200" dirty="0">
                <a:ea typeface="Consolas"/>
                <a:cs typeface="Consolas"/>
                <a:sym typeface="Consolas"/>
              </a:rPr>
              <a:t> test</a:t>
            </a:r>
            <a:endParaRPr sz="3200" dirty="0"/>
          </a:p>
          <a:p>
            <a:pPr>
              <a:lnSpc>
                <a:spcPct val="100000"/>
              </a:lnSpc>
              <a:buClr>
                <a:schemeClr val="tx1"/>
              </a:buClr>
              <a:buSzPts val="3400"/>
            </a:pPr>
            <a:r>
              <a:rPr lang="en-US" sz="3200" dirty="0">
                <a:ea typeface="Calibri"/>
                <a:cs typeface="Calibri"/>
                <a:sym typeface="Calibri"/>
              </a:rPr>
              <a:t>Test cases consist of:</a:t>
            </a:r>
            <a:endParaRPr sz="32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284000"/>
            <a:ext cx="1884918" cy="2008335"/>
          </a:xfrm>
          <a:prstGeom prst="rect">
            <a:avLst/>
          </a:prstGeom>
        </p:spPr>
      </p:pic>
    </p:spTree>
    <p:extLst>
      <p:ext uri="{BB962C8B-B14F-4D97-AF65-F5344CB8AC3E}">
        <p14:creationId xmlns:p14="http://schemas.microsoft.com/office/powerpoint/2010/main" val="37908701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r>
              <a:rPr lang="en-US" b="1" dirty="0">
                <a:solidFill>
                  <a:schemeClr val="bg1"/>
                </a:solidFill>
              </a:rPr>
              <a:t>Test cases </a:t>
            </a:r>
            <a:r>
              <a:rPr lang="en-US" dirty="0"/>
              <a:t>for this scenario:</a:t>
            </a:r>
          </a:p>
          <a:p>
            <a:pPr lvl="1"/>
            <a:r>
              <a:rPr lang="en-US" dirty="0"/>
              <a:t>Valid data &amp; free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or password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08162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p:cNvPicPr preferRelativeResize="0"/>
          <p:nvPr/>
        </p:nvPicPr>
        <p:blipFill>
          <a:blip r:embed="rId3">
            <a:extLst>
              <a:ext uri="{28A0092B-C50C-407E-A947-70E740481C1C}">
                <a14:useLocalDpi xmlns:a14="http://schemas.microsoft.com/office/drawing/2010/main" val="0"/>
              </a:ext>
            </a:extLst>
          </a:blip>
          <a:srcRect/>
          <a:stretch/>
        </p:blipFill>
        <p:spPr>
          <a:xfrm>
            <a:off x="206028" y="1348972"/>
            <a:ext cx="9636912" cy="5251133"/>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29241150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207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600164"/>
          </a:xfrm>
          <a:prstGeom prst="rect">
            <a:avLst/>
          </a:prstGeom>
        </p:spPr>
        <p:txBody>
          <a:bodyPr wrap="none">
            <a:spAutoFit/>
          </a:bodyPr>
          <a:lstStyle/>
          <a:p>
            <a:pPr algn="ctr">
              <a:spcBef>
                <a:spcPts val="600"/>
              </a:spcBef>
            </a:pPr>
            <a:r>
              <a:rPr lang="en-US" sz="1400" dirty="0">
                <a:hlinkClick r:id="rId3"/>
              </a:rPr>
              <a:t>https://melodic.cloud/wp-content/uploads/2019/01/D5.06-Test-Strategy-and-Environment.pdf</a:t>
            </a:r>
            <a:endParaRPr lang="en-US" sz="1400" dirty="0">
              <a:hlinkClick r:id="rId4"/>
            </a:endParaRPr>
          </a:p>
          <a:p>
            <a:pPr algn="ctr">
              <a:spcBef>
                <a:spcPts val="600"/>
              </a:spcBef>
            </a:pP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52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5241000" y="2669438"/>
            <a:ext cx="6065892" cy="1360707"/>
          </a:xfrm>
        </p:spPr>
        <p:txBody>
          <a:bodyPr/>
          <a:lstStyle/>
          <a:p>
            <a:r>
              <a:rPr lang="en-US" dirty="0"/>
              <a:t>Unit Testing, Integration Testing, Mocha, Selenium</a:t>
            </a:r>
          </a:p>
        </p:txBody>
      </p:sp>
      <p:sp>
        <p:nvSpPr>
          <p:cNvPr id="5" name="Title 4"/>
          <p:cNvSpPr>
            <a:spLocks noGrp="1"/>
          </p:cNvSpPr>
          <p:nvPr>
            <p:ph type="title" sz="quarter" idx="10"/>
          </p:nvPr>
        </p:nvSpPr>
        <p:spPr>
          <a:xfrm>
            <a:off x="4937706" y="1629000"/>
            <a:ext cx="6672481" cy="1089303"/>
          </a:xfrm>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brightnessContrast contrast="20000"/>
                    </a14:imgEffect>
                  </a14:imgLayer>
                </a14:imgProps>
              </a:ext>
            </a:extLst>
          </a:blip>
          <a:stretch>
            <a:fillRect/>
          </a:stretch>
        </p:blipFill>
        <p:spPr>
          <a:xfrm>
            <a:off x="1211036" y="1803562"/>
            <a:ext cx="2763978" cy="2057896"/>
          </a:xfrm>
          <a:prstGeom prst="rect">
            <a:avLst/>
          </a:prstGeom>
        </p:spPr>
      </p:pic>
    </p:spTree>
    <p:extLst>
      <p:ext uri="{BB962C8B-B14F-4D97-AF65-F5344CB8AC3E}">
        <p14:creationId xmlns:p14="http://schemas.microsoft.com/office/powerpoint/2010/main" val="600295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a:xfrm>
            <a:off x="190402" y="1158802"/>
            <a:ext cx="11818096" cy="5607876"/>
          </a:xfrm>
        </p:spPr>
        <p:txBody>
          <a:bodyPr>
            <a:normAutofit fontScale="92500" lnSpcReduction="20000"/>
          </a:bodyPr>
          <a:lstStyle/>
          <a:p>
            <a:pPr>
              <a:lnSpc>
                <a:spcPct val="112000"/>
              </a:lnSpc>
            </a:pPr>
            <a:r>
              <a:rPr lang="en-US" b="1" dirty="0">
                <a:solidFill>
                  <a:schemeClr val="bg1"/>
                </a:solidFill>
              </a:rPr>
              <a:t>Test automation </a:t>
            </a:r>
            <a:r>
              <a:rPr lang="en-US" dirty="0"/>
              <a:t>is an important part of software development</a:t>
            </a:r>
          </a:p>
          <a:p>
            <a:pPr>
              <a:lnSpc>
                <a:spcPct val="112000"/>
              </a:lnSpc>
            </a:pPr>
            <a:r>
              <a:rPr lang="en-US" dirty="0"/>
              <a:t>Test automation is done at </a:t>
            </a:r>
            <a:r>
              <a:rPr lang="en-US" dirty="0">
                <a:solidFill>
                  <a:schemeClr val="bg1"/>
                </a:solidFill>
              </a:rPr>
              <a:t>many levels</a:t>
            </a:r>
            <a:r>
              <a:rPr lang="en-US" dirty="0"/>
              <a:t>:</a:t>
            </a:r>
          </a:p>
          <a:p>
            <a:pPr lvl="1">
              <a:lnSpc>
                <a:spcPct val="112000"/>
              </a:lnSpc>
            </a:pPr>
            <a:r>
              <a:rPr lang="en-US" dirty="0">
                <a:solidFill>
                  <a:schemeClr val="bg1"/>
                </a:solidFill>
              </a:rPr>
              <a:t>Unit tests</a:t>
            </a:r>
            <a:r>
              <a:rPr lang="en-US" dirty="0"/>
              <a:t>: written by developers</a:t>
            </a:r>
          </a:p>
          <a:p>
            <a:pPr lvl="1">
              <a:lnSpc>
                <a:spcPct val="112000"/>
              </a:lnSpc>
            </a:pPr>
            <a:r>
              <a:rPr lang="en-US" dirty="0">
                <a:solidFill>
                  <a:schemeClr val="bg1"/>
                </a:solidFill>
              </a:rPr>
              <a:t>Integration tests</a:t>
            </a:r>
            <a:r>
              <a:rPr lang="en-US" dirty="0"/>
              <a:t>: written by developers</a:t>
            </a:r>
          </a:p>
          <a:p>
            <a:pPr lvl="1">
              <a:lnSpc>
                <a:spcPct val="112000"/>
              </a:lnSpc>
            </a:pPr>
            <a:r>
              <a:rPr lang="en-US" dirty="0">
                <a:solidFill>
                  <a:schemeClr val="bg1"/>
                </a:solidFill>
              </a:rPr>
              <a:t>System tests </a:t>
            </a:r>
            <a:r>
              <a:rPr lang="en-US" dirty="0"/>
              <a:t>and</a:t>
            </a:r>
            <a:r>
              <a:rPr lang="en-US" dirty="0">
                <a:solidFill>
                  <a:schemeClr val="bg1"/>
                </a:solidFill>
              </a:rPr>
              <a:t> UI tests</a:t>
            </a:r>
            <a:r>
              <a:rPr lang="en-US" dirty="0"/>
              <a:t>: written by QAs</a:t>
            </a:r>
          </a:p>
          <a:p>
            <a:pPr>
              <a:lnSpc>
                <a:spcPct val="112000"/>
              </a:lnSpc>
            </a:pPr>
            <a:r>
              <a:rPr lang="en-US" b="1" dirty="0">
                <a:solidFill>
                  <a:schemeClr val="bg1"/>
                </a:solidFill>
              </a:rPr>
              <a:t>Test automation tools </a:t>
            </a:r>
            <a:r>
              <a:rPr lang="en-US" dirty="0"/>
              <a:t>simplify </a:t>
            </a:r>
            <a:r>
              <a:rPr lang="en-US" b="1" dirty="0"/>
              <a:t>writing</a:t>
            </a:r>
            <a:r>
              <a:rPr lang="en-US" dirty="0"/>
              <a:t>, </a:t>
            </a:r>
            <a:r>
              <a:rPr lang="en-US" b="1" dirty="0"/>
              <a:t>recording</a:t>
            </a:r>
            <a:br>
              <a:rPr lang="bg-BG" b="1" dirty="0"/>
            </a:br>
            <a:r>
              <a:rPr lang="en-US" dirty="0"/>
              <a:t>and </a:t>
            </a:r>
            <a:r>
              <a:rPr lang="en-US" b="1" dirty="0"/>
              <a:t>executing </a:t>
            </a:r>
            <a:r>
              <a:rPr lang="en-US" dirty="0"/>
              <a:t>automated tests</a:t>
            </a:r>
          </a:p>
          <a:p>
            <a:pPr lvl="1">
              <a:lnSpc>
                <a:spcPct val="112000"/>
              </a:lnSpc>
            </a:pPr>
            <a:r>
              <a:rPr lang="en-US" dirty="0"/>
              <a:t>Testing </a:t>
            </a:r>
            <a:r>
              <a:rPr lang="en-US" dirty="0">
                <a:solidFill>
                  <a:schemeClr val="bg1"/>
                </a:solidFill>
              </a:rPr>
              <a:t>frameworks</a:t>
            </a:r>
            <a:r>
              <a:rPr lang="en-US" dirty="0"/>
              <a:t> (JUnit, NUnit, Mocha, …)</a:t>
            </a:r>
          </a:p>
          <a:p>
            <a:pPr lvl="1">
              <a:lnSpc>
                <a:spcPct val="112000"/>
              </a:lnSpc>
            </a:pPr>
            <a:r>
              <a:rPr lang="en-US" dirty="0"/>
              <a:t>Automated UI testing </a:t>
            </a:r>
            <a:r>
              <a:rPr lang="en-US" dirty="0">
                <a:solidFill>
                  <a:schemeClr val="bg1"/>
                </a:solidFill>
              </a:rPr>
              <a:t>tools</a:t>
            </a:r>
            <a:r>
              <a:rPr lang="en-US" dirty="0"/>
              <a:t> (Selenium, Appium, Sikuli)</a:t>
            </a:r>
          </a:p>
          <a:p>
            <a:pPr lvl="1">
              <a:lnSpc>
                <a:spcPct val="112000"/>
              </a:lnSpc>
            </a:pPr>
            <a:r>
              <a:rPr lang="en-US" dirty="0">
                <a:solidFill>
                  <a:schemeClr val="bg1"/>
                </a:solidFill>
              </a:rPr>
              <a:t>Web</a:t>
            </a:r>
            <a:r>
              <a:rPr lang="en-US" dirty="0"/>
              <a:t> testing, </a:t>
            </a:r>
            <a:r>
              <a:rPr lang="en-US" dirty="0">
                <a:solidFill>
                  <a:schemeClr val="bg1"/>
                </a:solidFill>
              </a:rPr>
              <a:t>API</a:t>
            </a:r>
            <a:r>
              <a:rPr lang="en-US" dirty="0"/>
              <a:t> testing, </a:t>
            </a:r>
            <a:r>
              <a:rPr lang="en-US"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 Levels and Tools</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3"/>
          <a:stretch>
            <a:fillRect/>
          </a:stretch>
        </p:blipFill>
        <p:spPr>
          <a:xfrm>
            <a:off x="9051835" y="1929835"/>
            <a:ext cx="2624165" cy="2624165"/>
          </a:xfrm>
          <a:prstGeom prst="rect">
            <a:avLst/>
          </a:prstGeom>
        </p:spPr>
      </p:pic>
    </p:spTree>
    <p:extLst>
      <p:ext uri="{BB962C8B-B14F-4D97-AF65-F5344CB8AC3E}">
        <p14:creationId xmlns:p14="http://schemas.microsoft.com/office/powerpoint/2010/main" val="2167300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pPr>
            <a:r>
              <a:rPr lang="en-US"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pPr>
            <a:r>
              <a:rPr lang="en-US" dirty="0">
                <a:solidFill>
                  <a:schemeClr val="bg1"/>
                </a:solidFill>
              </a:rPr>
              <a:t>Technical skills</a:t>
            </a:r>
            <a:r>
              <a:rPr lang="en-US" dirty="0"/>
              <a:t>: coding, OOP, Web technologies, front-end, back-end, databases, services and APIs, software engineering, etc.</a:t>
            </a:r>
          </a:p>
          <a:p>
            <a:pPr lvl="1">
              <a:lnSpc>
                <a:spcPct val="110000"/>
              </a:lnSpc>
            </a:pPr>
            <a:r>
              <a:rPr lang="en-US" dirty="0">
                <a:solidFill>
                  <a:schemeClr val="bg1"/>
                </a:solidFill>
              </a:rPr>
              <a:t>QA skills</a:t>
            </a:r>
            <a:r>
              <a:rPr lang="en-US" dirty="0"/>
              <a:t>: testing frameworks and test automation tools</a:t>
            </a:r>
          </a:p>
          <a:p>
            <a:pPr lvl="1">
              <a:lnSpc>
                <a:spcPct val="110000"/>
              </a:lnSpc>
            </a:pPr>
            <a:r>
              <a:rPr lang="en-US" dirty="0">
                <a:solidFill>
                  <a:schemeClr val="bg1"/>
                </a:solidFill>
              </a:rPr>
              <a:t>DevOps</a:t>
            </a:r>
            <a:r>
              <a:rPr lang="en-US" dirty="0"/>
              <a:t> skills: containers, cloud, CI/CD pipeline</a:t>
            </a:r>
          </a:p>
          <a:p>
            <a:pPr lvl="1">
              <a:lnSpc>
                <a:spcPct val="110000"/>
              </a:lnSpc>
            </a:pPr>
            <a:r>
              <a:rPr lang="en-US" dirty="0"/>
              <a:t>Logical thinking and problem-solving skills</a:t>
            </a:r>
          </a:p>
          <a:p>
            <a:pPr lvl="1">
              <a:lnSpc>
                <a:spcPct val="110000"/>
              </a:lnSpc>
            </a:pPr>
            <a:r>
              <a:rPr lang="en-US" dirty="0"/>
              <a:t>Planning and organizational skills</a:t>
            </a:r>
          </a:p>
          <a:p>
            <a:pPr lvl="1">
              <a:lnSpc>
                <a:spcPct val="110000"/>
              </a:lnSpc>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737509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179000"/>
            <a:ext cx="11818096" cy="5531629"/>
          </a:xfrm>
        </p:spPr>
        <p:txBody>
          <a:bodyPr/>
          <a:lstStyle/>
          <a:p>
            <a:pPr>
              <a:lnSpc>
                <a:spcPct val="100000"/>
              </a:lnSpc>
            </a:pPr>
            <a:r>
              <a:rPr lang="en-US" b="1" dirty="0">
                <a:solidFill>
                  <a:schemeClr val="bg1"/>
                </a:solidFill>
              </a:rPr>
              <a:t>Automated test </a:t>
            </a:r>
            <a:r>
              <a:rPr lang="en-US" dirty="0"/>
              <a:t>== a piece of code that tests</a:t>
            </a:r>
            <a:br>
              <a:rPr lang="en-US" dirty="0"/>
            </a:br>
            <a:r>
              <a:rPr lang="en-US" dirty="0"/>
              <a:t>specific functionality in the software</a:t>
            </a:r>
          </a:p>
          <a:p>
            <a:pPr lvl="1">
              <a:lnSpc>
                <a:spcPct val="100000"/>
              </a:lnSpc>
            </a:pPr>
            <a:r>
              <a:rPr lang="en-US" dirty="0"/>
              <a:t>Unit test, integration test, system test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Automated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3115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3115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008070" y="1289247"/>
            <a:ext cx="2472426" cy="1630171"/>
          </a:xfrm>
          <a:prstGeom prst="rect">
            <a:avLst/>
          </a:prstGeom>
          <a:effectLst>
            <a:softEdge rad="31750"/>
          </a:effectLst>
        </p:spPr>
      </p:pic>
    </p:spTree>
    <p:extLst>
      <p:ext uri="{BB962C8B-B14F-4D97-AF65-F5344CB8AC3E}">
        <p14:creationId xmlns:p14="http://schemas.microsoft.com/office/powerpoint/2010/main" val="2811032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normAutofit lnSpcReduction="10000"/>
          </a:bodyPr>
          <a:lstStyle/>
          <a:p>
            <a:r>
              <a:rPr lang="en-US" dirty="0"/>
              <a:t>Software </a:t>
            </a:r>
            <a:r>
              <a:rPr lang="en-US" b="1" dirty="0"/>
              <a:t>testing frameworks </a:t>
            </a:r>
            <a:r>
              <a:rPr lang="en-US" dirty="0"/>
              <a:t>simplify, structure and organize the automated testing process</a:t>
            </a:r>
          </a:p>
          <a:p>
            <a:pPr lvl="1"/>
            <a:r>
              <a:rPr lang="en-US" dirty="0"/>
              <a:t>Provide </a:t>
            </a:r>
            <a:r>
              <a:rPr lang="en-US" b="1" dirty="0"/>
              <a:t>programming model </a:t>
            </a:r>
            <a:r>
              <a:rPr lang="en-US" dirty="0"/>
              <a:t>for writing tests</a:t>
            </a:r>
          </a:p>
          <a:p>
            <a:pPr lvl="1"/>
            <a:r>
              <a:rPr lang="en-US" dirty="0"/>
              <a:t>Provide test </a:t>
            </a:r>
            <a:r>
              <a:rPr lang="en-US" b="1" dirty="0"/>
              <a:t>execution</a:t>
            </a:r>
            <a:r>
              <a:rPr lang="en-US" dirty="0"/>
              <a:t> and </a:t>
            </a:r>
            <a:r>
              <a:rPr lang="en-US" b="1" dirty="0"/>
              <a:t>reporting</a:t>
            </a:r>
            <a:r>
              <a:rPr lang="en-US" dirty="0"/>
              <a:t> tools</a:t>
            </a:r>
          </a:p>
          <a:p>
            <a:r>
              <a:rPr lang="en-US" dirty="0"/>
              <a:t>Implement unit testing, integration testing,</a:t>
            </a:r>
            <a:br>
              <a:rPr lang="en-US" dirty="0"/>
            </a:br>
            <a:r>
              <a:rPr lang="en-US" dirty="0"/>
              <a:t>UI testing, database testing, API testing and others</a:t>
            </a:r>
          </a:p>
          <a:p>
            <a:r>
              <a:rPr lang="en-US" dirty="0"/>
              <a:t>Examples: Mocha, JUnit, NUnit, </a:t>
            </a:r>
            <a:r>
              <a:rPr lang="en-US" noProof="1"/>
              <a:t>unittest</a:t>
            </a:r>
          </a:p>
          <a:p>
            <a:r>
              <a:rPr lang="en-US" b="1" dirty="0"/>
              <a:t>Testing frameworks </a:t>
            </a:r>
            <a:r>
              <a:rPr lang="en-US" dirty="0"/>
              <a:t>are sometimes</a:t>
            </a:r>
            <a:br>
              <a:rPr lang="en-US" dirty="0"/>
            </a:br>
            <a:r>
              <a:rPr lang="en-US" dirty="0"/>
              <a:t>called "</a:t>
            </a:r>
            <a:r>
              <a:rPr lang="en-US" b="1" i="1" dirty="0"/>
              <a:t>unit testing frameworks</a:t>
            </a:r>
            <a:r>
              <a:rPr lang="en-US" dirty="0"/>
              <a: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Software Testing Frameworks</a:t>
            </a:r>
          </a:p>
        </p:txBody>
      </p:sp>
      <p:pic>
        <p:nvPicPr>
          <p:cNvPr id="9" name="Picture 8">
            <a:extLst>
              <a:ext uri="{FF2B5EF4-FFF2-40B4-BE49-F238E27FC236}">
                <a16:creationId xmlns:a16="http://schemas.microsoft.com/office/drawing/2014/main" id="{0AFC25A7-84C4-4E8B-9539-9A97892BA5CF}"/>
              </a:ext>
            </a:extLst>
          </p:cNvPr>
          <p:cNvPicPr>
            <a:picLocks noChangeAspect="1"/>
          </p:cNvPicPr>
          <p:nvPr/>
        </p:nvPicPr>
        <p:blipFill>
          <a:blip r:embed="rId3"/>
          <a:stretch>
            <a:fillRect/>
          </a:stretch>
        </p:blipFill>
        <p:spPr>
          <a:xfrm>
            <a:off x="9014101" y="1995900"/>
            <a:ext cx="2545846" cy="2018100"/>
          </a:xfrm>
          <a:prstGeom prst="rect">
            <a:avLst/>
          </a:prstGeom>
        </p:spPr>
      </p:pic>
    </p:spTree>
    <p:extLst>
      <p:ext uri="{BB962C8B-B14F-4D97-AF65-F5344CB8AC3E}">
        <p14:creationId xmlns:p14="http://schemas.microsoft.com/office/powerpoint/2010/main" val="3500852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r>
              <a:rPr lang="en-US" b="1" dirty="0">
                <a:solidFill>
                  <a:schemeClr val="bg1"/>
                </a:solidFill>
              </a:rPr>
              <a:t>Mocha</a:t>
            </a:r>
            <a:r>
              <a:rPr lang="en-US" b="1" dirty="0"/>
              <a:t> </a:t>
            </a:r>
            <a:r>
              <a:rPr lang="en-US" dirty="0"/>
              <a:t>is a JavaScript testing framework</a:t>
            </a:r>
          </a:p>
          <a:p>
            <a:pPr lvl="1"/>
            <a:r>
              <a:rPr lang="en-US" dirty="0"/>
              <a:t>Supports TDD, BDD, test suits, test cases, reporting</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with Mocha – Example</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856403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A20231-A004-4BDC-8AAC-D9AD8489FE6A}"/>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6E15866D-4456-49EE-8BCE-86D4825E12F8}"/>
              </a:ext>
            </a:extLst>
          </p:cNvPr>
          <p:cNvSpPr>
            <a:spLocks noGrp="1"/>
          </p:cNvSpPr>
          <p:nvPr>
            <p:ph type="body" sz="quarter" idx="10"/>
          </p:nvPr>
        </p:nvSpPr>
        <p:spPr>
          <a:xfrm>
            <a:off x="190402" y="1196125"/>
            <a:ext cx="11800598" cy="5528766"/>
          </a:xfrm>
        </p:spPr>
        <p:txBody>
          <a:bodyPr/>
          <a:lstStyle/>
          <a:p>
            <a:r>
              <a:rPr lang="en-US" dirty="0"/>
              <a:t>The </a:t>
            </a:r>
            <a:r>
              <a:rPr lang="en-US" b="1" dirty="0">
                <a:solidFill>
                  <a:schemeClr val="bg1"/>
                </a:solidFill>
              </a:rPr>
              <a:t>"AAA" pattern </a:t>
            </a:r>
            <a:r>
              <a:rPr lang="en-US" dirty="0"/>
              <a:t>in automated testing</a:t>
            </a:r>
          </a:p>
          <a:p>
            <a:pPr lvl="1"/>
            <a:r>
              <a:rPr lang="en-US" b="1" dirty="0">
                <a:solidFill>
                  <a:schemeClr val="bg1"/>
                </a:solidFill>
              </a:rPr>
              <a:t>Arrange</a:t>
            </a:r>
            <a:r>
              <a:rPr lang="en-US" b="1" dirty="0"/>
              <a:t> </a:t>
            </a:r>
            <a:r>
              <a:rPr lang="en-US" dirty="0"/>
              <a:t>– prepare input data and entrance conditions</a:t>
            </a:r>
          </a:p>
          <a:p>
            <a:pPr marL="442912" lvl="1" indent="0">
              <a:spcBef>
                <a:spcPts val="1800"/>
              </a:spcBef>
              <a:buNone/>
            </a:pPr>
            <a:endParaRPr lang="en-US" dirty="0"/>
          </a:p>
          <a:p>
            <a:pPr lvl="1"/>
            <a:r>
              <a:rPr lang="en-US" b="1" dirty="0">
                <a:solidFill>
                  <a:schemeClr val="bg1"/>
                </a:solidFill>
              </a:rPr>
              <a:t>Act</a:t>
            </a:r>
            <a:r>
              <a:rPr lang="en-US" dirty="0"/>
              <a:t> – execute the operation for testing</a:t>
            </a:r>
          </a:p>
          <a:p>
            <a:pPr marL="442912" lvl="1" indent="0">
              <a:spcBef>
                <a:spcPts val="1800"/>
              </a:spcBef>
              <a:buNone/>
            </a:pPr>
            <a:endParaRPr lang="en-US" dirty="0"/>
          </a:p>
          <a:p>
            <a:pPr lvl="1"/>
            <a:r>
              <a:rPr lang="en-US" b="1" dirty="0">
                <a:solidFill>
                  <a:schemeClr val="bg1"/>
                </a:solidFill>
              </a:rPr>
              <a:t>Assert</a:t>
            </a:r>
            <a:r>
              <a:rPr lang="en-US" b="1" dirty="0"/>
              <a:t> </a:t>
            </a:r>
            <a:r>
              <a:rPr lang="en-US" dirty="0"/>
              <a:t>– check results and exit conditions</a:t>
            </a:r>
          </a:p>
          <a:p>
            <a:pPr lvl="1"/>
            <a:endParaRPr lang="en-US" dirty="0"/>
          </a:p>
          <a:p>
            <a:pPr lvl="1"/>
            <a:endParaRPr lang="en-US" dirty="0"/>
          </a:p>
        </p:txBody>
      </p:sp>
      <p:sp>
        <p:nvSpPr>
          <p:cNvPr id="4" name="Title 3">
            <a:extLst>
              <a:ext uri="{FF2B5EF4-FFF2-40B4-BE49-F238E27FC236}">
                <a16:creationId xmlns:a16="http://schemas.microsoft.com/office/drawing/2014/main" id="{1F0A2E3E-D43B-4280-8DCF-EC30BD0FB491}"/>
              </a:ext>
            </a:extLst>
          </p:cNvPr>
          <p:cNvSpPr>
            <a:spLocks noGrp="1"/>
          </p:cNvSpPr>
          <p:nvPr>
            <p:ph type="title"/>
          </p:nvPr>
        </p:nvSpPr>
        <p:spPr/>
        <p:txBody>
          <a:bodyPr/>
          <a:lstStyle/>
          <a:p>
            <a:r>
              <a:rPr lang="en-US" dirty="0"/>
              <a:t>The Arrange-Act-Assert Pattern</a:t>
            </a:r>
          </a:p>
        </p:txBody>
      </p:sp>
      <p:sp>
        <p:nvSpPr>
          <p:cNvPr id="5" name="Text Placeholder 5">
            <a:extLst>
              <a:ext uri="{FF2B5EF4-FFF2-40B4-BE49-F238E27FC236}">
                <a16:creationId xmlns:a16="http://schemas.microsoft.com/office/drawing/2014/main" id="{8846AD74-E681-48BB-B074-40AD68D37BD2}"/>
              </a:ext>
            </a:extLst>
          </p:cNvPr>
          <p:cNvSpPr txBox="1">
            <a:spLocks/>
          </p:cNvSpPr>
          <p:nvPr/>
        </p:nvSpPr>
        <p:spPr>
          <a:xfrm>
            <a:off x="1139100" y="2600003"/>
            <a:ext cx="5168330" cy="64899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800" noProof="1"/>
              <a:t>let input = [1, 2];</a:t>
            </a:r>
          </a:p>
        </p:txBody>
      </p:sp>
      <p:sp>
        <p:nvSpPr>
          <p:cNvPr id="6" name="Text Placeholder 5">
            <a:extLst>
              <a:ext uri="{FF2B5EF4-FFF2-40B4-BE49-F238E27FC236}">
                <a16:creationId xmlns:a16="http://schemas.microsoft.com/office/drawing/2014/main" id="{CD9C8ED9-DDEF-47ED-88CE-BD67E3EDB7BC}"/>
              </a:ext>
            </a:extLst>
          </p:cNvPr>
          <p:cNvSpPr txBox="1">
            <a:spLocks/>
          </p:cNvSpPr>
          <p:nvPr/>
        </p:nvSpPr>
        <p:spPr>
          <a:xfrm>
            <a:off x="1139100" y="4084950"/>
            <a:ext cx="5168330" cy="64899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800" noProof="1"/>
              <a:t>let output = sum(input);</a:t>
            </a:r>
          </a:p>
        </p:txBody>
      </p:sp>
      <p:sp>
        <p:nvSpPr>
          <p:cNvPr id="7" name="Text Placeholder 5">
            <a:extLst>
              <a:ext uri="{FF2B5EF4-FFF2-40B4-BE49-F238E27FC236}">
                <a16:creationId xmlns:a16="http://schemas.microsoft.com/office/drawing/2014/main" id="{94426E59-9751-4AF5-B593-27A12FACDCFE}"/>
              </a:ext>
            </a:extLst>
          </p:cNvPr>
          <p:cNvSpPr txBox="1">
            <a:spLocks/>
          </p:cNvSpPr>
          <p:nvPr/>
        </p:nvSpPr>
        <p:spPr>
          <a:xfrm>
            <a:off x="1143750" y="5550953"/>
            <a:ext cx="5168330" cy="64899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800" noProof="1">
                <a:solidFill>
                  <a:schemeClr val="bg1"/>
                </a:solidFill>
              </a:rPr>
              <a:t>assert.equal</a:t>
            </a:r>
            <a:r>
              <a:rPr lang="en-US" sz="2800" noProof="1"/>
              <a:t>(output, 3);</a:t>
            </a:r>
          </a:p>
        </p:txBody>
      </p:sp>
      <p:pic>
        <p:nvPicPr>
          <p:cNvPr id="15" name="Picture 14">
            <a:extLst>
              <a:ext uri="{FF2B5EF4-FFF2-40B4-BE49-F238E27FC236}">
                <a16:creationId xmlns:a16="http://schemas.microsoft.com/office/drawing/2014/main" id="{F6A1FB3A-48A3-4102-907E-B34A290D738F}"/>
              </a:ext>
            </a:extLst>
          </p:cNvPr>
          <p:cNvPicPr>
            <a:picLocks noChangeAspect="1"/>
          </p:cNvPicPr>
          <p:nvPr/>
        </p:nvPicPr>
        <p:blipFill>
          <a:blip r:embed="rId3"/>
          <a:stretch>
            <a:fillRect/>
          </a:stretch>
        </p:blipFill>
        <p:spPr>
          <a:xfrm>
            <a:off x="8500543" y="2600003"/>
            <a:ext cx="2680457" cy="2494035"/>
          </a:xfrm>
          <a:prstGeom prst="rect">
            <a:avLst/>
          </a:prstGeom>
        </p:spPr>
      </p:pic>
    </p:spTree>
    <p:extLst>
      <p:ext uri="{BB962C8B-B14F-4D97-AF65-F5344CB8AC3E}">
        <p14:creationId xmlns:p14="http://schemas.microsoft.com/office/powerpoint/2010/main" val="2063077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82F4FF-9AE2-4877-8CA6-4F1FCF8CB791}"/>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a16="http://schemas.microsoft.com/office/drawing/2014/main" id="{267C0D9C-D155-4B88-A5EA-DCE651BA9233}"/>
              </a:ext>
            </a:extLst>
          </p:cNvPr>
          <p:cNvSpPr>
            <a:spLocks noGrp="1"/>
          </p:cNvSpPr>
          <p:nvPr>
            <p:ph type="body" sz="quarter" idx="10"/>
          </p:nvPr>
        </p:nvSpPr>
        <p:spPr/>
        <p:txBody>
          <a:bodyPr/>
          <a:lstStyle/>
          <a:p>
            <a:r>
              <a:rPr lang="en-US" dirty="0"/>
              <a:t>Testing usually covers:</a:t>
            </a:r>
          </a:p>
          <a:p>
            <a:pPr lvl="1"/>
            <a:r>
              <a:rPr lang="en-US" dirty="0"/>
              <a:t>the </a:t>
            </a:r>
            <a:r>
              <a:rPr lang="en-US" b="1" dirty="0"/>
              <a:t>straightforward case</a:t>
            </a:r>
          </a:p>
          <a:p>
            <a:pPr lvl="1"/>
            <a:r>
              <a:rPr lang="en-US" dirty="0"/>
              <a:t>the </a:t>
            </a:r>
            <a:r>
              <a:rPr lang="en-US" b="1" dirty="0"/>
              <a:t>edge cases</a:t>
            </a:r>
          </a:p>
          <a:p>
            <a:pPr lvl="1"/>
            <a:r>
              <a:rPr lang="en-US" dirty="0"/>
              <a:t>testing for </a:t>
            </a:r>
            <a:r>
              <a:rPr lang="en-US" b="1" dirty="0"/>
              <a:t>performance</a:t>
            </a:r>
            <a:r>
              <a:rPr lang="en-US" dirty="0"/>
              <a:t>, for error </a:t>
            </a:r>
            <a:r>
              <a:rPr lang="en-US" b="1" dirty="0"/>
              <a:t>handling</a:t>
            </a:r>
            <a:r>
              <a:rPr lang="en-US" dirty="0"/>
              <a:t>, etc.</a:t>
            </a:r>
          </a:p>
          <a:p>
            <a:r>
              <a:rPr lang="en-US" b="1" dirty="0"/>
              <a:t>Test cases </a:t>
            </a:r>
            <a:r>
              <a:rPr lang="en-US" dirty="0"/>
              <a:t>should be </a:t>
            </a:r>
            <a:r>
              <a:rPr lang="en-US" b="1" dirty="0"/>
              <a:t>enough </a:t>
            </a:r>
            <a:r>
              <a:rPr lang="en-US" dirty="0"/>
              <a:t>to find the bugs</a:t>
            </a:r>
          </a:p>
          <a:p>
            <a:pPr lvl="1"/>
            <a:r>
              <a:rPr lang="en-US" dirty="0"/>
              <a:t>But not too much == without </a:t>
            </a:r>
            <a:r>
              <a:rPr lang="en-US" b="1" dirty="0"/>
              <a:t>redundancy</a:t>
            </a:r>
            <a:endParaRPr lang="bg-BG" b="1" dirty="0"/>
          </a:p>
          <a:p>
            <a:r>
              <a:rPr lang="en-US" b="1" dirty="0"/>
              <a:t>Code coverage tools</a:t>
            </a:r>
            <a:r>
              <a:rPr lang="en-US" dirty="0"/>
              <a:t> measure</a:t>
            </a:r>
            <a:endParaRPr lang="en-US" b="1" dirty="0"/>
          </a:p>
          <a:p>
            <a:pPr lvl="1"/>
            <a:r>
              <a:rPr lang="en-US" dirty="0"/>
              <a:t>to which extent the tests cover the code</a:t>
            </a:r>
          </a:p>
          <a:p>
            <a:endParaRPr lang="en-US" dirty="0"/>
          </a:p>
        </p:txBody>
      </p:sp>
      <p:sp>
        <p:nvSpPr>
          <p:cNvPr id="4" name="Title 3">
            <a:extLst>
              <a:ext uri="{FF2B5EF4-FFF2-40B4-BE49-F238E27FC236}">
                <a16:creationId xmlns:a16="http://schemas.microsoft.com/office/drawing/2014/main" id="{516A9238-9128-4D64-8294-742CC5A10160}"/>
              </a:ext>
            </a:extLst>
          </p:cNvPr>
          <p:cNvSpPr>
            <a:spLocks noGrp="1"/>
          </p:cNvSpPr>
          <p:nvPr>
            <p:ph type="title"/>
          </p:nvPr>
        </p:nvSpPr>
        <p:spPr/>
        <p:txBody>
          <a:bodyPr/>
          <a:lstStyle/>
          <a:p>
            <a:r>
              <a:rPr lang="en-US" dirty="0"/>
              <a:t>Test Design</a:t>
            </a:r>
          </a:p>
        </p:txBody>
      </p:sp>
      <p:pic>
        <p:nvPicPr>
          <p:cNvPr id="2050" name="Picture 2" descr="How to Write a Software Test Case Like a Pro - QualityLogic">
            <a:extLst>
              <a:ext uri="{FF2B5EF4-FFF2-40B4-BE49-F238E27FC236}">
                <a16:creationId xmlns:a16="http://schemas.microsoft.com/office/drawing/2014/main" id="{93ECD6C8-7077-490B-A8F6-205CD914F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150" y="1320900"/>
            <a:ext cx="2610000" cy="26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824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1615424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a:t>Software Quality Assurance</a:t>
            </a:r>
          </a:p>
        </p:txBody>
      </p:sp>
    </p:spTree>
    <p:extLst>
      <p:ext uri="{BB962C8B-B14F-4D97-AF65-F5344CB8AC3E}">
        <p14:creationId xmlns:p14="http://schemas.microsoft.com/office/powerpoint/2010/main" val="542431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10D752-EBFF-4FD9-BE40-05879051D5F6}"/>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B6449731-576D-4EBC-B7E5-4E66F66F5B7B}"/>
              </a:ext>
            </a:extLst>
          </p:cNvPr>
          <p:cNvSpPr>
            <a:spLocks noGrp="1"/>
          </p:cNvSpPr>
          <p:nvPr>
            <p:ph type="title"/>
          </p:nvPr>
        </p:nvSpPr>
        <p:spPr/>
        <p:txBody>
          <a:bodyPr/>
          <a:lstStyle/>
          <a:p>
            <a:r>
              <a:rPr lang="en-US" dirty="0"/>
              <a:t>Integration Testing with Mocha – Example</a:t>
            </a:r>
          </a:p>
        </p:txBody>
      </p:sp>
      <p:sp>
        <p:nvSpPr>
          <p:cNvPr id="5" name="Text Placeholder 5">
            <a:extLst>
              <a:ext uri="{FF2B5EF4-FFF2-40B4-BE49-F238E27FC236}">
                <a16:creationId xmlns:a16="http://schemas.microsoft.com/office/drawing/2014/main" id="{AC31937B-ADFF-41AA-9C7A-5E88BC51DCE4}"/>
              </a:ext>
            </a:extLst>
          </p:cNvPr>
          <p:cNvSpPr txBox="1">
            <a:spLocks/>
          </p:cNvSpPr>
          <p:nvPr/>
        </p:nvSpPr>
        <p:spPr>
          <a:xfrm>
            <a:off x="363314" y="1494000"/>
            <a:ext cx="11465373" cy="501942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solidFill>
                  <a:schemeClr val="bg1"/>
                </a:solidFill>
              </a:rPr>
              <a:t>setup</a:t>
            </a:r>
            <a:r>
              <a:rPr lang="en-US" sz="2400" noProof="1"/>
              <a:t> (function() {</a:t>
            </a:r>
          </a:p>
          <a:p>
            <a:pPr>
              <a:spcBef>
                <a:spcPts val="0"/>
              </a:spcBef>
              <a:spcAft>
                <a:spcPts val="0"/>
              </a:spcAft>
            </a:pPr>
            <a:r>
              <a:rPr lang="en-US" sz="2400" noProof="1"/>
              <a:t>  let students = …;</a:t>
            </a:r>
          </a:p>
          <a:p>
            <a:pPr>
              <a:spcBef>
                <a:spcPts val="0"/>
              </a:spcBef>
              <a:spcAft>
                <a:spcPts val="0"/>
              </a:spcAft>
            </a:pPr>
            <a:r>
              <a:rPr lang="en-US" sz="2400" noProof="1"/>
              <a:t>  server.listen(8888);</a:t>
            </a:r>
          </a:p>
          <a:p>
            <a:pPr>
              <a:spcBef>
                <a:spcPts val="0"/>
              </a:spcBef>
              <a:spcAft>
                <a:spcPts val="0"/>
              </a:spcAft>
            </a:pPr>
            <a:r>
              <a:rPr lang="en-US" sz="2400" noProof="1"/>
              <a:t>});</a:t>
            </a:r>
            <a:endParaRPr lang="en-US" sz="2400" noProof="1">
              <a:solidFill>
                <a:schemeClr val="bg1"/>
              </a:solidFill>
            </a:endParaRPr>
          </a:p>
          <a:p>
            <a:pPr>
              <a:spcBef>
                <a:spcPts val="0"/>
              </a:spcBef>
              <a:spcAft>
                <a:spcPts val="0"/>
              </a:spcAft>
            </a:pPr>
            <a:endParaRPr lang="en-US" sz="2400" noProof="1">
              <a:solidFill>
                <a:schemeClr val="bg1"/>
              </a:solidFill>
            </a:endParaRPr>
          </a:p>
          <a:p>
            <a:pPr>
              <a:spcBef>
                <a:spcPts val="0"/>
              </a:spcBef>
              <a:spcAft>
                <a:spcPts val="0"/>
              </a:spcAft>
            </a:pPr>
            <a:r>
              <a:rPr lang="en-US" sz="2400" noProof="1">
                <a:solidFill>
                  <a:schemeClr val="bg1"/>
                </a:solidFill>
              </a:rPr>
              <a:t>test</a:t>
            </a:r>
            <a:r>
              <a:rPr lang="en-US" sz="2400" noProof="1"/>
              <a:t>('</a:t>
            </a:r>
            <a:r>
              <a:rPr lang="en-US" sz="2400" i="1" noProof="1"/>
              <a:t>Students list</a:t>
            </a:r>
            <a:r>
              <a:rPr lang="en-US" sz="2400" noProof="1"/>
              <a:t>', async function() {</a:t>
            </a:r>
          </a:p>
          <a:p>
            <a:pPr>
              <a:spcBef>
                <a:spcPts val="0"/>
              </a:spcBef>
              <a:spcAft>
                <a:spcPts val="0"/>
              </a:spcAft>
            </a:pPr>
            <a:r>
              <a:rPr lang="en-US" sz="2400" noProof="1"/>
              <a:t>  let res = await </a:t>
            </a:r>
            <a:r>
              <a:rPr lang="en-US" sz="2400" noProof="1">
                <a:solidFill>
                  <a:schemeClr val="bg1"/>
                </a:solidFill>
              </a:rPr>
              <a:t>fetch(</a:t>
            </a:r>
          </a:p>
          <a:p>
            <a:pPr>
              <a:spcBef>
                <a:spcPts val="0"/>
              </a:spcBef>
              <a:spcAft>
                <a:spcPts val="0"/>
              </a:spcAft>
            </a:pPr>
            <a:r>
              <a:rPr lang="en-US" sz="2400" noProof="1">
                <a:solidFill>
                  <a:schemeClr val="bg1"/>
                </a:solidFill>
              </a:rPr>
              <a:t>    "http://localhost:8888/students")</a:t>
            </a:r>
            <a:r>
              <a:rPr lang="en-US" sz="2400" noProof="1"/>
              <a:t>;</a:t>
            </a:r>
          </a:p>
          <a:p>
            <a:pPr>
              <a:spcBef>
                <a:spcPts val="0"/>
              </a:spcBef>
              <a:spcAft>
                <a:spcPts val="0"/>
              </a:spcAft>
            </a:pPr>
            <a:r>
              <a:rPr lang="en-US" sz="2400" noProof="1"/>
              <a:t>  let body = await res.text();</a:t>
            </a:r>
          </a:p>
          <a:p>
            <a:pPr>
              <a:spcBef>
                <a:spcPts val="0"/>
              </a:spcBef>
              <a:spcAft>
                <a:spcPts val="0"/>
              </a:spcAft>
            </a:pPr>
            <a:r>
              <a:rPr lang="en-US" sz="2400" noProof="1"/>
              <a:t>  let studentsFound =</a:t>
            </a:r>
          </a:p>
          <a:p>
            <a:pPr>
              <a:spcBef>
                <a:spcPts val="0"/>
              </a:spcBef>
              <a:spcAft>
                <a:spcPts val="0"/>
              </a:spcAft>
            </a:pPr>
            <a:r>
              <a:rPr lang="en-US" sz="2400" noProof="1"/>
              <a:t>    body.includes("&lt;ul&gt;&lt;li&gt;…&lt;/li&gt;&lt;/ul&gt;");</a:t>
            </a:r>
          </a:p>
          <a:p>
            <a:pPr>
              <a:spcBef>
                <a:spcPts val="0"/>
              </a:spcBef>
              <a:spcAft>
                <a:spcPts val="0"/>
              </a:spcAft>
            </a:pPr>
            <a:r>
              <a:rPr lang="en-US" sz="2400" noProof="1"/>
              <a:t>  </a:t>
            </a:r>
            <a:r>
              <a:rPr lang="en-US" sz="2400" noProof="1">
                <a:solidFill>
                  <a:schemeClr val="bg1"/>
                </a:solidFill>
              </a:rPr>
              <a:t>assert.equal</a:t>
            </a:r>
            <a:r>
              <a:rPr lang="en-US" sz="2400" noProof="1"/>
              <a:t>(studentsFound, true);</a:t>
            </a:r>
          </a:p>
          <a:p>
            <a:pPr>
              <a:spcBef>
                <a:spcPts val="0"/>
              </a:spcBef>
              <a:spcAft>
                <a:spcPts val="0"/>
              </a:spcAft>
            </a:pPr>
            <a:r>
              <a:rPr lang="en-US" sz="2400" noProof="1"/>
              <a:t>});</a:t>
            </a:r>
          </a:p>
        </p:txBody>
      </p:sp>
      <p:pic>
        <p:nvPicPr>
          <p:cNvPr id="11" name="Picture 10">
            <a:extLst>
              <a:ext uri="{FF2B5EF4-FFF2-40B4-BE49-F238E27FC236}">
                <a16:creationId xmlns:a16="http://schemas.microsoft.com/office/drawing/2014/main" id="{54BFBC55-1A67-4BD8-B3B2-FF8E4183FAD1}"/>
              </a:ext>
            </a:extLst>
          </p:cNvPr>
          <p:cNvPicPr>
            <a:picLocks noChangeAspect="1"/>
          </p:cNvPicPr>
          <p:nvPr/>
        </p:nvPicPr>
        <p:blipFill>
          <a:blip r:embed="rId3"/>
          <a:stretch>
            <a:fillRect/>
          </a:stretch>
        </p:blipFill>
        <p:spPr>
          <a:xfrm>
            <a:off x="4508849" y="1364250"/>
            <a:ext cx="3410169" cy="1917067"/>
          </a:xfrm>
          <a:prstGeom prst="rect">
            <a:avLst/>
          </a:prstGeom>
          <a:ln>
            <a:solidFill>
              <a:schemeClr val="bg2">
                <a:lumMod val="85000"/>
              </a:schemeClr>
            </a:solidFill>
          </a:ln>
        </p:spPr>
      </p:pic>
      <p:pic>
        <p:nvPicPr>
          <p:cNvPr id="9" name="Picture 8">
            <a:extLst>
              <a:ext uri="{FF2B5EF4-FFF2-40B4-BE49-F238E27FC236}">
                <a16:creationId xmlns:a16="http://schemas.microsoft.com/office/drawing/2014/main" id="{3599EF2F-E9C9-42D3-8E15-20B19B391140}"/>
              </a:ext>
            </a:extLst>
          </p:cNvPr>
          <p:cNvPicPr>
            <a:picLocks noChangeAspect="1"/>
          </p:cNvPicPr>
          <p:nvPr/>
        </p:nvPicPr>
        <p:blipFill>
          <a:blip r:embed="rId4"/>
          <a:stretch>
            <a:fillRect/>
          </a:stretch>
        </p:blipFill>
        <p:spPr>
          <a:xfrm>
            <a:off x="8115719" y="1364250"/>
            <a:ext cx="3840068" cy="3098026"/>
          </a:xfrm>
          <a:prstGeom prst="rect">
            <a:avLst/>
          </a:prstGeom>
        </p:spPr>
      </p:pic>
    </p:spTree>
    <p:extLst>
      <p:ext uri="{BB962C8B-B14F-4D97-AF65-F5344CB8AC3E}">
        <p14:creationId xmlns:p14="http://schemas.microsoft.com/office/powerpoint/2010/main" val="38237464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5777" y="2920413"/>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2485" y="1269000"/>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69490" y="3789889"/>
            <a:ext cx="7538410" cy="1015663"/>
          </a:xfrm>
          <a:prstGeom prst="rect">
            <a:avLst/>
          </a:prstGeom>
        </p:spPr>
        <p:txBody>
          <a:bodyPr wrap="none">
            <a:spAutoFit/>
          </a:bodyPr>
          <a:lstStyle/>
          <a:p>
            <a:pPr algn="ctr"/>
            <a:r>
              <a:rPr lang="en-US" sz="2000" dirty="0">
                <a:hlinkClick r:id="rId3"/>
              </a:rPr>
              <a:t>https://repl.it/@nakov/mvc-app-node-express</a:t>
            </a:r>
            <a:endParaRPr lang="en-US" sz="2000" dirty="0">
              <a:hlinkClick r:id="rId4"/>
            </a:endParaRPr>
          </a:p>
          <a:p>
            <a:pPr algn="ctr"/>
            <a:r>
              <a:rPr lang="en-US" sz="2000" dirty="0">
                <a:hlinkClick r:id="rId4"/>
              </a:rPr>
              <a:t>https://repl.it/@nakov/MVC-app-integration-tests-example-mocha</a:t>
            </a:r>
            <a:endParaRPr lang="en-US" sz="2000" dirty="0"/>
          </a:p>
          <a:p>
            <a:pPr algn="ctr"/>
            <a:r>
              <a:rPr lang="en-US" sz="2000" dirty="0">
                <a:hlinkClick r:id="rId5"/>
              </a:rPr>
              <a:t>github.com/nakov/MVC-app-integration-tests-example-mocha/actions</a:t>
            </a:r>
            <a:endParaRPr lang="en-US" sz="2000"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6"/>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7"/>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4234730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42</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pPr>
            <a:r>
              <a:rPr lang="en-US" b="1" dirty="0">
                <a:solidFill>
                  <a:schemeClr val="bg1"/>
                </a:solidFill>
              </a:rPr>
              <a:t>System testing </a:t>
            </a:r>
            <a:r>
              <a:rPr lang="en-US" dirty="0"/>
              <a:t>tests the </a:t>
            </a:r>
            <a:r>
              <a:rPr lang="en-US" dirty="0">
                <a:solidFill>
                  <a:schemeClr val="bg1"/>
                </a:solidFill>
              </a:rPr>
              <a:t>entire system</a:t>
            </a:r>
            <a:r>
              <a:rPr lang="en-US" dirty="0"/>
              <a:t>:</a:t>
            </a:r>
          </a:p>
          <a:p>
            <a:pPr lvl="1">
              <a:lnSpc>
                <a:spcPct val="110000"/>
              </a:lnSpc>
            </a:pPr>
            <a:r>
              <a:rPr lang="en-US" dirty="0"/>
              <a:t>E.g. front-end (UI logic) + back-end (business logic) + database</a:t>
            </a:r>
          </a:p>
          <a:p>
            <a:pPr>
              <a:lnSpc>
                <a:spcPct val="110000"/>
              </a:lnSpc>
            </a:pPr>
            <a:r>
              <a:rPr lang="en-US" dirty="0">
                <a:solidFill>
                  <a:schemeClr val="bg1"/>
                </a:solidFill>
              </a:rPr>
              <a:t>Example</a:t>
            </a:r>
            <a:r>
              <a:rPr lang="en-US" dirty="0"/>
              <a:t>: automated system testing for Web apps</a:t>
            </a:r>
          </a:p>
          <a:p>
            <a:pPr lvl="1">
              <a:lnSpc>
                <a:spcPct val="110000"/>
              </a:lnSpc>
            </a:pPr>
            <a:r>
              <a:rPr lang="en-US" dirty="0"/>
              <a:t>Auto deploy the Web app in a </a:t>
            </a:r>
            <a:r>
              <a:rPr lang="en-US" dirty="0">
                <a:solidFill>
                  <a:schemeClr val="bg1"/>
                </a:solidFill>
              </a:rPr>
              <a:t>testing environment </a:t>
            </a:r>
            <a:r>
              <a:rPr lang="en-US" dirty="0"/>
              <a:t>(e.g. Docker)</a:t>
            </a:r>
          </a:p>
          <a:p>
            <a:pPr lvl="1">
              <a:lnSpc>
                <a:spcPct val="110000"/>
              </a:lnSpc>
            </a:pPr>
            <a:r>
              <a:rPr lang="en-US" dirty="0"/>
              <a:t>Execute </a:t>
            </a:r>
            <a:r>
              <a:rPr lang="en-US"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pPr>
            <a:r>
              <a:rPr lang="en-US" b="1" dirty="0">
                <a:solidFill>
                  <a:schemeClr val="bg1"/>
                </a:solidFill>
              </a:rPr>
              <a:t>Selenium </a:t>
            </a:r>
            <a:r>
              <a:rPr lang="en-US" dirty="0"/>
              <a:t>automates testing of </a:t>
            </a:r>
            <a:r>
              <a:rPr lang="en-US" dirty="0">
                <a:solidFill>
                  <a:schemeClr val="bg1"/>
                </a:solidFill>
              </a:rPr>
              <a:t>Web apps</a:t>
            </a:r>
          </a:p>
          <a:p>
            <a:pPr lvl="1">
              <a:lnSpc>
                <a:spcPct val="110000"/>
              </a:lnSpc>
            </a:pPr>
            <a:r>
              <a:rPr lang="en-US" dirty="0"/>
              <a:t>Automates the </a:t>
            </a:r>
            <a:r>
              <a:rPr lang="en-US" dirty="0">
                <a:solidFill>
                  <a:schemeClr val="bg1"/>
                </a:solidFill>
              </a:rPr>
              <a:t>Web browser</a:t>
            </a:r>
            <a:r>
              <a:rPr lang="en-US" dirty="0"/>
              <a:t>:</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3"/>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3354988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02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22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3"/>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493363" y="3821668"/>
            <a:ext cx="7298793" cy="830997"/>
          </a:xfrm>
          <a:prstGeom prst="rect">
            <a:avLst/>
          </a:prstGeom>
        </p:spPr>
        <p:txBody>
          <a:bodyPr wrap="none">
            <a:spAutoFit/>
          </a:bodyPr>
          <a:lstStyle/>
          <a:p>
            <a:pPr algn="ctr"/>
            <a:r>
              <a:rPr lang="en-US" sz="2400" dirty="0">
                <a:hlinkClick r:id="rId4"/>
              </a:rPr>
              <a:t>https://repl.it/@nakov/selenium-webdriver-example</a:t>
            </a:r>
            <a:endParaRPr lang="en-US" sz="2400" dirty="0"/>
          </a:p>
          <a:p>
            <a:pPr algn="ctr"/>
            <a:r>
              <a:rPr lang="en-US" sz="2400" dirty="0">
                <a:hlinkClick r:id="rId5"/>
              </a:rPr>
              <a:t>github.com/nakov/selenium-webdriver-example/actions</a:t>
            </a:r>
            <a:endParaRPr lang="en-US" sz="2400" dirty="0"/>
          </a:p>
        </p:txBody>
      </p:sp>
    </p:spTree>
    <p:extLst>
      <p:ext uri="{BB962C8B-B14F-4D97-AF65-F5344CB8AC3E}">
        <p14:creationId xmlns:p14="http://schemas.microsoft.com/office/powerpoint/2010/main" val="352869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4604082" y="3294000"/>
            <a:ext cx="7339729" cy="768084"/>
          </a:xfrm>
        </p:spPr>
        <p:txBody>
          <a:bodyPr/>
          <a:lstStyle/>
          <a:p>
            <a:r>
              <a:rPr lang="en-US" dirty="0"/>
              <a:t>The CI/CD Pipeline</a:t>
            </a:r>
          </a:p>
        </p:txBody>
      </p:sp>
      <p:sp>
        <p:nvSpPr>
          <p:cNvPr id="5" name="Title 4"/>
          <p:cNvSpPr>
            <a:spLocks noGrp="1"/>
          </p:cNvSpPr>
          <p:nvPr>
            <p:ph type="title" sz="quarter" idx="10"/>
          </p:nvPr>
        </p:nvSpPr>
        <p:spPr>
          <a:xfrm>
            <a:off x="4604082" y="1471047"/>
            <a:ext cx="7339729" cy="1754333"/>
          </a:xfrm>
        </p:spPr>
        <p:txBody>
          <a:bodyPr/>
          <a:lstStyle/>
          <a:p>
            <a:pPr>
              <a:buClr>
                <a:schemeClr val="tx1"/>
              </a:buClr>
              <a:buSzPts val="3400"/>
            </a:pPr>
            <a:r>
              <a:rPr lang="en-US" sz="5000" b="1" dirty="0">
                <a:ea typeface="Calibri"/>
                <a:cs typeface="Calibri"/>
                <a:sym typeface="Calibri"/>
              </a:rPr>
              <a:t>Continuous Integration and Continuous Delivery</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1120664" y="2158976"/>
            <a:ext cx="2944623" cy="1475360"/>
          </a:xfrm>
          <a:prstGeom prst="rect">
            <a:avLst/>
          </a:prstGeom>
        </p:spPr>
      </p:pic>
    </p:spTree>
    <p:extLst>
      <p:ext uri="{BB962C8B-B14F-4D97-AF65-F5344CB8AC3E}">
        <p14:creationId xmlns:p14="http://schemas.microsoft.com/office/powerpoint/2010/main" val="1191732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r>
              <a:rPr lang="en-US" b="1" dirty="0"/>
              <a:t>Software engineering</a:t>
            </a:r>
            <a:r>
              <a:rPr lang="en-US" dirty="0"/>
              <a:t> is not just coding!</a:t>
            </a:r>
          </a:p>
          <a:p>
            <a:pPr>
              <a:spcBef>
                <a:spcPts val="1200"/>
              </a:spcBef>
            </a:pPr>
            <a:r>
              <a:rPr lang="en-US" dirty="0"/>
              <a:t>The </a:t>
            </a:r>
            <a:r>
              <a:rPr lang="en-US" b="1" dirty="0"/>
              <a:t>SDLC</a:t>
            </a:r>
            <a:r>
              <a:rPr lang="en-US" dirty="0"/>
              <a:t> includes the following activities</a:t>
            </a:r>
            <a:r>
              <a:rPr lang="bg-BG" dirty="0"/>
              <a:t>:</a:t>
            </a:r>
            <a:endParaRPr lang="en-US" dirty="0"/>
          </a:p>
          <a:p>
            <a:pPr lvl="1"/>
            <a:r>
              <a:rPr lang="en-US" b="1" dirty="0"/>
              <a:t>Requirements</a:t>
            </a:r>
            <a:r>
              <a:rPr lang="en-US" dirty="0"/>
              <a:t> analysis</a:t>
            </a:r>
          </a:p>
          <a:p>
            <a:pPr lvl="1"/>
            <a:r>
              <a:rPr lang="en-US" dirty="0"/>
              <a:t>Software </a:t>
            </a:r>
            <a:r>
              <a:rPr lang="en-US" b="1" dirty="0"/>
              <a:t>design</a:t>
            </a:r>
          </a:p>
          <a:p>
            <a:pPr lvl="1"/>
            <a:r>
              <a:rPr lang="en-US" b="1" dirty="0"/>
              <a:t>Construction</a:t>
            </a:r>
          </a:p>
          <a:p>
            <a:pPr lvl="1"/>
            <a:r>
              <a:rPr lang="en-US" b="1" dirty="0"/>
              <a:t>Testing</a:t>
            </a:r>
          </a:p>
          <a:p>
            <a:pPr>
              <a:spcBef>
                <a:spcPts val="1200"/>
              </a:spcBef>
            </a:pPr>
            <a:r>
              <a:rPr lang="en-US" b="1" dirty="0"/>
              <a:t>Development processes </a:t>
            </a:r>
            <a:r>
              <a:rPr lang="en-US" dirty="0"/>
              <a:t>(Waterfall / Scrum /</a:t>
            </a:r>
            <a:br>
              <a:rPr lang="en-US" dirty="0"/>
            </a:br>
            <a:r>
              <a:rPr lang="en-US" dirty="0"/>
              <a:t>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Maintenance</a:t>
            </a:r>
          </a:p>
        </p:txBody>
      </p:sp>
    </p:spTree>
    <p:extLst>
      <p:ext uri="{BB962C8B-B14F-4D97-AF65-F5344CB8AC3E}">
        <p14:creationId xmlns:p14="http://schemas.microsoft.com/office/powerpoint/2010/main" val="3894157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r>
              <a:rPr lang="en-US" b="1" dirty="0">
                <a:solidFill>
                  <a:schemeClr val="bg1"/>
                </a:solidFill>
              </a:rPr>
              <a:t>CI/CD pipeline</a:t>
            </a:r>
          </a:p>
          <a:p>
            <a:pPr lvl="1"/>
            <a:r>
              <a:rPr lang="en-US" dirty="0"/>
              <a:t>Continuously integrate</a:t>
            </a:r>
            <a:br>
              <a:rPr lang="en-US" dirty="0"/>
            </a:br>
            <a:r>
              <a:rPr lang="en-US" dirty="0"/>
              <a:t>and release new features</a:t>
            </a:r>
          </a:p>
          <a:p>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r>
              <a:rPr lang="en-US" dirty="0"/>
              <a:t>Write code, test and integrate it in the product</a:t>
            </a:r>
          </a:p>
          <a:p>
            <a:r>
              <a:rPr lang="en-US" b="1" dirty="0">
                <a:solidFill>
                  <a:schemeClr val="bg1"/>
                </a:solidFill>
              </a:rPr>
              <a:t>Continuous delivery</a:t>
            </a:r>
            <a:r>
              <a:rPr lang="en-US" dirty="0"/>
              <a:t> (</a:t>
            </a:r>
            <a:r>
              <a:rPr lang="en-US" b="1" dirty="0">
                <a:solidFill>
                  <a:schemeClr val="bg1"/>
                </a:solidFill>
              </a:rPr>
              <a:t>CD</a:t>
            </a:r>
            <a:r>
              <a:rPr lang="en-US" dirty="0"/>
              <a:t>)</a:t>
            </a:r>
          </a:p>
          <a:p>
            <a:pPr lvl="1"/>
            <a:r>
              <a:rPr lang="en-US" dirty="0"/>
              <a:t>Continuously release new features</a:t>
            </a:r>
          </a:p>
          <a:p>
            <a:r>
              <a:rPr lang="en-US" b="1" dirty="0">
                <a:solidFill>
                  <a:schemeClr val="bg1"/>
                </a:solidFill>
              </a:rPr>
              <a:t>QAs</a:t>
            </a:r>
            <a:r>
              <a:rPr lang="en-US" dirty="0"/>
              <a:t> maintain and monitor the CI/CD pipeline</a:t>
            </a:r>
          </a:p>
          <a:p>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424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84889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433389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93378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73889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D26D2C71-92BB-443A-BE05-25E85DB3C537}"/>
              </a:ext>
            </a:extLst>
          </p:cNvPr>
          <p:cNvSpPr txBox="1"/>
          <p:nvPr/>
        </p:nvSpPr>
        <p:spPr>
          <a:xfrm>
            <a:off x="3962112" y="3539043"/>
            <a:ext cx="8113776" cy="400110"/>
          </a:xfrm>
          <a:prstGeom prst="rect">
            <a:avLst/>
          </a:prstGeom>
          <a:noFill/>
          <a:ln w="12700">
            <a:noFill/>
          </a:ln>
        </p:spPr>
        <p:txBody>
          <a:bodyPr wrap="square">
            <a:spAutoFit/>
          </a:bodyPr>
          <a:lstStyle/>
          <a:p>
            <a:pPr algn="ctr"/>
            <a:r>
              <a:rPr lang="en-US" sz="2000" dirty="0">
                <a:hlinkClick r:id="rId6"/>
              </a:rPr>
              <a:t>github.com/nakov/MVC-app-integration-tests-example-mocha/actions</a:t>
            </a:r>
            <a:endParaRPr lang="en-US" sz="2000" dirty="0"/>
          </a:p>
        </p:txBody>
      </p:sp>
    </p:spTree>
    <p:extLst>
      <p:ext uri="{BB962C8B-B14F-4D97-AF65-F5344CB8AC3E}">
        <p14:creationId xmlns:p14="http://schemas.microsoft.com/office/powerpoint/2010/main" val="10359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accent1">
                    <a:lumMod val="60000"/>
                    <a:lumOff val="40000"/>
                  </a:schemeClr>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accent1">
                    <a:lumMod val="60000"/>
                    <a:lumOff val="40000"/>
                  </a:schemeClr>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accent1">
                    <a:lumMod val="60000"/>
                    <a:lumOff val="40000"/>
                  </a:schemeClr>
                </a:solidFill>
                <a:latin typeface="+mj-lt"/>
                <a:ea typeface="Calibri"/>
                <a:cs typeface="Calibri"/>
                <a:sym typeface="Calibri"/>
              </a:rPr>
              <a:t>test cases</a:t>
            </a:r>
            <a:r>
              <a:rPr lang="en-US" sz="3600" dirty="0">
                <a:solidFill>
                  <a:schemeClr val="bg2"/>
                </a:solidFill>
                <a:latin typeface="+mj-lt"/>
                <a:ea typeface="Calibri"/>
                <a:cs typeface="Calibri"/>
                <a:sym typeface="Calibri"/>
              </a:rPr>
              <a:t> and execute </a:t>
            </a:r>
            <a:r>
              <a:rPr lang="en-US" sz="3600" b="1" dirty="0">
                <a:solidFill>
                  <a:schemeClr val="accent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accent1">
                    <a:lumMod val="60000"/>
                    <a:lumOff val="40000"/>
                  </a:schemeClr>
                </a:solidFill>
                <a:latin typeface="+mj-lt"/>
                <a:ea typeface="Calibri"/>
                <a:cs typeface="Calibri"/>
                <a:sym typeface="Calibri"/>
              </a:rPr>
              <a:t>test automation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accent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accent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Tree>
    <p:extLst>
      <p:ext uri="{BB962C8B-B14F-4D97-AF65-F5344CB8AC3E}">
        <p14:creationId xmlns:p14="http://schemas.microsoft.com/office/powerpoint/2010/main" val="342276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038171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73766"/>
          </a:xfrm>
        </p:spPr>
        <p:txBody>
          <a:bodyPr>
            <a:normAutofit fontScale="92500" lnSpcReduction="20000"/>
          </a:bodyPr>
          <a:lstStyle/>
          <a:p>
            <a:pPr>
              <a:lnSpc>
                <a:spcPct val="110000"/>
              </a:lnSpc>
              <a:buClr>
                <a:schemeClr val="tx1"/>
              </a:buClr>
            </a:pPr>
            <a:r>
              <a:rPr lang="en-US" sz="3500" dirty="0"/>
              <a:t>What is "</a:t>
            </a:r>
            <a:r>
              <a:rPr lang="en-US" sz="3500" b="1" dirty="0">
                <a:solidFill>
                  <a:schemeClr val="bg1"/>
                </a:solidFill>
              </a:rPr>
              <a:t>software quality assurance</a:t>
            </a:r>
            <a:r>
              <a:rPr lang="en-US" sz="3500" dirty="0"/>
              <a:t>" (</a:t>
            </a:r>
            <a:r>
              <a:rPr lang="en-US" sz="3500" dirty="0">
                <a:solidFill>
                  <a:schemeClr val="bg1"/>
                </a:solidFill>
              </a:rPr>
              <a:t>SQA</a:t>
            </a:r>
            <a:r>
              <a:rPr lang="en-US" sz="3500" dirty="0"/>
              <a:t>)?</a:t>
            </a:r>
          </a:p>
          <a:p>
            <a:pPr lvl="1">
              <a:lnSpc>
                <a:spcPct val="110000"/>
              </a:lnSpc>
              <a:buClr>
                <a:schemeClr val="tx1"/>
              </a:buClr>
            </a:pPr>
            <a:r>
              <a:rPr lang="en-US" dirty="0"/>
              <a:t>Software quality assurance aims to </a:t>
            </a:r>
            <a:r>
              <a:rPr lang="en-US" dirty="0">
                <a:solidFill>
                  <a:schemeClr val="bg1"/>
                </a:solidFill>
              </a:rPr>
              <a:t>assure</a:t>
            </a:r>
            <a:r>
              <a:rPr lang="en-US" dirty="0"/>
              <a:t> that</a:t>
            </a:r>
            <a:br>
              <a:rPr lang="en-US" dirty="0"/>
            </a:br>
            <a:r>
              <a:rPr lang="en-US" dirty="0"/>
              <a:t>the </a:t>
            </a:r>
            <a:r>
              <a:rPr lang="en-US" dirty="0">
                <a:solidFill>
                  <a:schemeClr val="bg1"/>
                </a:solidFill>
              </a:rPr>
              <a:t>software</a:t>
            </a:r>
            <a:r>
              <a:rPr lang="en-US" dirty="0"/>
              <a:t> is </a:t>
            </a:r>
            <a:r>
              <a:rPr lang="en-US" dirty="0">
                <a:solidFill>
                  <a:schemeClr val="bg1"/>
                </a:solidFill>
              </a:rPr>
              <a:t>bug free </a:t>
            </a:r>
            <a:r>
              <a:rPr lang="en-US" dirty="0"/>
              <a:t>(behaves as expected)</a:t>
            </a:r>
          </a:p>
          <a:p>
            <a:pPr lvl="1">
              <a:lnSpc>
                <a:spcPct val="110000"/>
              </a:lnSpc>
              <a:buClr>
                <a:schemeClr val="tx1"/>
              </a:buClr>
            </a:pPr>
            <a:r>
              <a:rPr lang="en-US" dirty="0"/>
              <a:t>QA engineers </a:t>
            </a:r>
            <a:r>
              <a:rPr lang="en-US" b="1" dirty="0"/>
              <a:t>find defects </a:t>
            </a:r>
            <a:r>
              <a:rPr lang="en-US" dirty="0"/>
              <a:t>by </a:t>
            </a:r>
            <a:r>
              <a:rPr lang="en-US" b="1" dirty="0"/>
              <a:t>testing</a:t>
            </a:r>
            <a:r>
              <a:rPr lang="en-US" dirty="0"/>
              <a:t>, and </a:t>
            </a:r>
            <a:r>
              <a:rPr lang="en-US" b="1" dirty="0"/>
              <a:t>inspections</a:t>
            </a:r>
          </a:p>
          <a:p>
            <a:pPr lvl="1">
              <a:lnSpc>
                <a:spcPct val="110000"/>
              </a:lnSpc>
              <a:buClr>
                <a:schemeClr val="tx1"/>
              </a:buClr>
            </a:pPr>
            <a:r>
              <a:rPr lang="en-US" b="1" dirty="0"/>
              <a:t>Defects</a:t>
            </a:r>
            <a:r>
              <a:rPr lang="en-US" dirty="0"/>
              <a:t> are reported and tracked through a </a:t>
            </a:r>
            <a:r>
              <a:rPr lang="en-US" dirty="0">
                <a:solidFill>
                  <a:schemeClr val="bg1"/>
                </a:solidFill>
              </a:rPr>
              <a:t>bug tracking system</a:t>
            </a:r>
          </a:p>
          <a:p>
            <a:pPr lvl="1">
              <a:lnSpc>
                <a:spcPct val="110000"/>
              </a:lnSpc>
              <a:buClr>
                <a:schemeClr val="tx1"/>
              </a:buClr>
            </a:pPr>
            <a:r>
              <a:rPr lang="en-US" dirty="0"/>
              <a:t>Performed by the Quality Assurance engineers (</a:t>
            </a:r>
            <a:r>
              <a:rPr lang="en-US" dirty="0">
                <a:solidFill>
                  <a:schemeClr val="bg1"/>
                </a:solidFill>
              </a:rPr>
              <a:t>QA engineers</a:t>
            </a:r>
            <a:r>
              <a:rPr lang="en-US" dirty="0"/>
              <a:t>)</a:t>
            </a:r>
          </a:p>
          <a:p>
            <a:pPr>
              <a:lnSpc>
                <a:spcPct val="110000"/>
              </a:lnSpc>
              <a:buClr>
                <a:schemeClr val="tx1"/>
              </a:buClr>
            </a:pPr>
            <a:r>
              <a:rPr lang="en-US" sz="3500" dirty="0"/>
              <a:t>Most of the QA work is </a:t>
            </a:r>
            <a:r>
              <a:rPr lang="en-US" sz="3500" b="1" dirty="0">
                <a:solidFill>
                  <a:schemeClr val="bg1"/>
                </a:solidFill>
              </a:rPr>
              <a:t>software testing</a:t>
            </a:r>
          </a:p>
          <a:p>
            <a:pPr lvl="1">
              <a:lnSpc>
                <a:spcPct val="110000"/>
              </a:lnSpc>
              <a:buClr>
                <a:schemeClr val="tx1"/>
              </a:buClr>
            </a:pPr>
            <a:r>
              <a:rPr lang="en-US" dirty="0">
                <a:solidFill>
                  <a:schemeClr val="bg1"/>
                </a:solidFill>
              </a:rPr>
              <a:t>Manual</a:t>
            </a:r>
            <a:r>
              <a:rPr lang="en-US" dirty="0"/>
              <a:t> testing (click and check the results)</a:t>
            </a:r>
          </a:p>
          <a:p>
            <a:pPr lvl="1">
              <a:lnSpc>
                <a:spcPct val="110000"/>
              </a:lnSpc>
              <a:buClr>
                <a:schemeClr val="tx1"/>
              </a:buClr>
            </a:pPr>
            <a:r>
              <a:rPr lang="en-US" dirty="0">
                <a:solidFill>
                  <a:schemeClr val="bg1"/>
                </a:solidFill>
              </a:rPr>
              <a:t>Automated</a:t>
            </a:r>
            <a:r>
              <a:rPr lang="en-US" dirty="0"/>
              <a:t> testing (QA automation)</a:t>
            </a:r>
          </a:p>
          <a:p>
            <a:pPr>
              <a:lnSpc>
                <a:spcPct val="110000"/>
              </a:lnSpc>
              <a:buClr>
                <a:schemeClr val="tx1"/>
              </a:buClr>
            </a:pPr>
            <a:r>
              <a:rPr lang="en-US" sz="3500" b="1" dirty="0"/>
              <a:t>Continuous integration </a:t>
            </a:r>
            <a:r>
              <a:rPr lang="en-US" sz="3500" dirty="0"/>
              <a:t>and delivery (</a:t>
            </a:r>
            <a:r>
              <a:rPr lang="en-US" sz="3500" b="1" dirty="0">
                <a:solidFill>
                  <a:schemeClr val="bg1"/>
                </a:solidFill>
              </a:rPr>
              <a:t>CI/CD pipeline</a:t>
            </a:r>
            <a:r>
              <a:rPr lang="en-US" sz="3500" dirty="0"/>
              <a:t>)</a:t>
            </a:r>
            <a:endParaRPr lang="en-US" sz="3500"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467380" y="1341836"/>
            <a:ext cx="2253620" cy="1772164"/>
          </a:xfrm>
          <a:prstGeom prst="rect">
            <a:avLst/>
          </a:prstGeom>
        </p:spPr>
      </p:pic>
    </p:spTree>
    <p:extLst>
      <p:ext uri="{BB962C8B-B14F-4D97-AF65-F5344CB8AC3E}">
        <p14:creationId xmlns:p14="http://schemas.microsoft.com/office/powerpoint/2010/main" val="274498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4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
        <p:nvSpPr>
          <p:cNvPr id="18" name="Slide Number">
            <a:extLst>
              <a:ext uri="{FF2B5EF4-FFF2-40B4-BE49-F238E27FC236}">
                <a16:creationId xmlns:a16="http://schemas.microsoft.com/office/drawing/2014/main" id="{8357DC34-8C8E-499B-ABA9-AEEBCA3E8B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50</a:t>
            </a:fld>
            <a:endParaRPr lang="en-US" noProof="0" dirty="0"/>
          </a:p>
        </p:txBody>
      </p:sp>
    </p:spTree>
    <p:extLst>
      <p:ext uri="{BB962C8B-B14F-4D97-AF65-F5344CB8AC3E}">
        <p14:creationId xmlns:p14="http://schemas.microsoft.com/office/powerpoint/2010/main" val="260817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51</a:t>
            </a:fld>
            <a:endParaRPr lang="en-US" noProof="0" dirty="0"/>
          </a:p>
        </p:txBody>
      </p:sp>
    </p:spTree>
    <p:extLst>
      <p:ext uri="{BB962C8B-B14F-4D97-AF65-F5344CB8AC3E}">
        <p14:creationId xmlns:p14="http://schemas.microsoft.com/office/powerpoint/2010/main" val="16466557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52</a:t>
            </a:fld>
            <a:endParaRPr lang="en-US" dirty="0"/>
          </a:p>
        </p:txBody>
      </p:sp>
    </p:spTree>
    <p:extLst>
      <p:ext uri="{BB962C8B-B14F-4D97-AF65-F5344CB8AC3E}">
        <p14:creationId xmlns:p14="http://schemas.microsoft.com/office/powerpoint/2010/main" val="170568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3359979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776000" y="1044000"/>
            <a:ext cx="10219236" cy="5636107"/>
          </a:xfrm>
        </p:spPr>
        <p:txBody>
          <a:bodyPr>
            <a:normAutofit fontScale="92500" lnSpcReduction="20000"/>
          </a:bodyPr>
          <a:lstStyle/>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a:lnSpc>
                <a:spcPct val="110000"/>
              </a:lnSpc>
            </a:pPr>
            <a:r>
              <a:rPr lang="en-US" altLang="bg-BG" dirty="0"/>
              <a:t>Plan and execute </a:t>
            </a:r>
            <a:r>
              <a:rPr lang="en-US" altLang="bg-BG" dirty="0">
                <a:solidFill>
                  <a:schemeClr val="bg1"/>
                </a:solidFill>
              </a:rPr>
              <a:t>testing activities</a:t>
            </a:r>
            <a:endParaRPr lang="en-US" dirty="0">
              <a:solidFill>
                <a:schemeClr val="bg1"/>
              </a:solidFill>
            </a:endParaRPr>
          </a:p>
          <a:p>
            <a:pPr lvl="1">
              <a:lnSpc>
                <a:spcPct val="110000"/>
              </a:lnSpc>
            </a:pPr>
            <a:r>
              <a:rPr lang="en-US" dirty="0">
                <a:solidFill>
                  <a:schemeClr val="bg1"/>
                </a:solidFill>
              </a:rPr>
              <a:t>Test</a:t>
            </a:r>
            <a:r>
              <a:rPr lang="en-US" dirty="0"/>
              <a:t> the software, its functionality, UX and usability, etc.</a:t>
            </a:r>
          </a:p>
          <a:p>
            <a:pPr lvl="1">
              <a:lnSpc>
                <a:spcPct val="110000"/>
              </a:lnSpc>
            </a:pPr>
            <a:r>
              <a:rPr lang="en-US" altLang="bg-BG" dirty="0"/>
              <a:t>Create </a:t>
            </a:r>
            <a:r>
              <a:rPr lang="en-US" altLang="bg-BG" dirty="0">
                <a:solidFill>
                  <a:schemeClr val="bg1"/>
                </a:solidFill>
              </a:rPr>
              <a:t>test plans</a:t>
            </a:r>
            <a:r>
              <a:rPr lang="en-US" altLang="bg-BG" dirty="0"/>
              <a:t>, design </a:t>
            </a:r>
            <a:r>
              <a:rPr lang="en-US" altLang="bg-BG" dirty="0">
                <a:solidFill>
                  <a:schemeClr val="bg1"/>
                </a:solidFill>
              </a:rPr>
              <a:t>test cases</a:t>
            </a:r>
            <a:r>
              <a:rPr lang="en-US" altLang="bg-BG" dirty="0"/>
              <a:t>, </a:t>
            </a:r>
            <a:r>
              <a:rPr lang="en-US" altLang="bg-BG" dirty="0">
                <a:solidFill>
                  <a:schemeClr val="bg1"/>
                </a:solidFill>
              </a:rPr>
              <a:t>execute tests</a:t>
            </a:r>
            <a:endParaRPr lang="en-US" dirty="0">
              <a:solidFill>
                <a:schemeClr val="bg1"/>
              </a:solidFill>
            </a:endParaRPr>
          </a:p>
          <a:p>
            <a:pPr lvl="1">
              <a:lnSpc>
                <a:spcPct val="110000"/>
              </a:lnSpc>
            </a:pPr>
            <a:r>
              <a:rPr lang="en-US" altLang="bg-BG" dirty="0"/>
              <a:t>Develop and execute </a:t>
            </a:r>
            <a:r>
              <a:rPr lang="en-US" altLang="bg-BG" dirty="0">
                <a:solidFill>
                  <a:schemeClr val="bg1"/>
                </a:solidFill>
              </a:rPr>
              <a:t>test automation</a:t>
            </a:r>
            <a:r>
              <a:rPr lang="en-US" altLang="bg-BG" dirty="0"/>
              <a:t> scripts </a:t>
            </a:r>
          </a:p>
          <a:p>
            <a:pPr>
              <a:lnSpc>
                <a:spcPct val="110000"/>
              </a:lnSpc>
            </a:pPr>
            <a:r>
              <a:rPr lang="en-US" dirty="0">
                <a:solidFill>
                  <a:schemeClr val="bg1"/>
                </a:solidFill>
              </a:rPr>
              <a:t>Report </a:t>
            </a:r>
            <a:r>
              <a:rPr lang="en-US" dirty="0"/>
              <a:t>and </a:t>
            </a:r>
            <a:r>
              <a:rPr lang="en-US" dirty="0">
                <a:solidFill>
                  <a:schemeClr val="bg1"/>
                </a:solidFill>
              </a:rPr>
              <a:t>track bugs</a:t>
            </a:r>
            <a:r>
              <a:rPr lang="en-US" dirty="0"/>
              <a:t> and their lifecycle</a:t>
            </a:r>
          </a:p>
          <a:p>
            <a:pPr lvl="1">
              <a:lnSpc>
                <a:spcPct val="110000"/>
              </a:lnSpc>
            </a:pPr>
            <a:r>
              <a:rPr lang="en-US" altLang="bg-BG" dirty="0"/>
              <a:t>Perform </a:t>
            </a:r>
            <a:r>
              <a:rPr lang="en-US" altLang="bg-BG" dirty="0">
                <a:solidFill>
                  <a:schemeClr val="bg1"/>
                </a:solidFill>
              </a:rPr>
              <a:t>regression testing </a:t>
            </a:r>
            <a:r>
              <a:rPr lang="en-US" altLang="bg-BG" dirty="0"/>
              <a:t>when bugs are resolved</a:t>
            </a:r>
            <a:endParaRPr lang="en-US" dirty="0">
              <a:solidFill>
                <a:schemeClr val="bg1"/>
              </a:solidFill>
            </a:endParaRPr>
          </a:p>
          <a:p>
            <a:pPr>
              <a:lnSpc>
                <a:spcPct val="110000"/>
              </a:lnSpc>
            </a:pPr>
            <a:r>
              <a:rPr lang="en-US" dirty="0"/>
              <a:t>Track the </a:t>
            </a:r>
            <a:r>
              <a:rPr lang="en-US" dirty="0">
                <a:solidFill>
                  <a:schemeClr val="bg1"/>
                </a:solidFill>
              </a:rPr>
              <a:t>development process </a:t>
            </a:r>
            <a:r>
              <a:rPr lang="en-US" dirty="0"/>
              <a:t>and its quality</a:t>
            </a:r>
          </a:p>
          <a:p>
            <a:pPr lvl="1">
              <a:lnSpc>
                <a:spcPct val="110000"/>
              </a:lnSpc>
            </a:pPr>
            <a:r>
              <a:rPr lang="en-US" altLang="bg-BG" dirty="0"/>
              <a:t>Review the </a:t>
            </a:r>
            <a:r>
              <a:rPr lang="en-US" altLang="bg-BG" dirty="0">
                <a:solidFill>
                  <a:schemeClr val="bg1"/>
                </a:solidFill>
              </a:rPr>
              <a:t>requirements</a:t>
            </a:r>
            <a:r>
              <a:rPr lang="en-US" altLang="bg-BG" dirty="0"/>
              <a:t>, </a:t>
            </a:r>
            <a:r>
              <a:rPr lang="en-US" altLang="bg-BG" dirty="0">
                <a:solidFill>
                  <a:schemeClr val="bg1"/>
                </a:solidFill>
              </a:rPr>
              <a:t>design</a:t>
            </a:r>
            <a:r>
              <a:rPr lang="en-US" altLang="bg-BG" dirty="0"/>
              <a:t> and </a:t>
            </a:r>
            <a:r>
              <a:rPr lang="en-US" altLang="bg-BG" dirty="0">
                <a:solidFill>
                  <a:schemeClr val="bg1"/>
                </a:solidFill>
              </a:rPr>
              <a:t>code</a:t>
            </a:r>
          </a:p>
          <a:p>
            <a:pPr lvl="1">
              <a:lnSpc>
                <a:spcPct val="110000"/>
              </a:lnSpc>
            </a:pPr>
            <a:r>
              <a:rPr lang="en-US" altLang="bg-BG" dirty="0"/>
              <a:t>Build and monitor </a:t>
            </a:r>
            <a:r>
              <a:rPr lang="en-US" altLang="bg-BG" dirty="0">
                <a:solidFill>
                  <a:schemeClr val="bg1"/>
                </a:solidFill>
              </a:rPr>
              <a:t>CI/CD pipeline</a:t>
            </a:r>
            <a:r>
              <a:rPr lang="en-US" altLang="bg-BG" dirty="0"/>
              <a:t>, track QA </a:t>
            </a:r>
            <a:r>
              <a:rPr lang="en-US" altLang="bg-BG"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992420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402899" y="3266004"/>
            <a:ext cx="7740709" cy="1015663"/>
          </a:xfrm>
          <a:prstGeom prst="rect">
            <a:avLst/>
          </a:prstGeom>
        </p:spPr>
        <p:txBody>
          <a:bodyPr wrap="none">
            <a:spAutoFit/>
          </a:bodyPr>
          <a:lstStyle/>
          <a:p>
            <a:pPr algn="ctr"/>
            <a:r>
              <a:rPr lang="en-US" sz="1600" dirty="0">
                <a:hlinkClick r:id="rId3"/>
              </a:rPr>
              <a:t>https://jobs.livecareer.com/l/qa-engineer-calendly-c0d3e44eb75865c2ee6bd4ada20612de</a:t>
            </a:r>
            <a:endParaRPr lang="en-US" sz="16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2560053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351454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25951</TotalTime>
  <Words>22275</Words>
  <Application>Microsoft Office PowerPoint</Application>
  <PresentationFormat>Widescreen</PresentationFormat>
  <Paragraphs>2168</Paragraphs>
  <Slides>52</Slides>
  <Notes>49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-apple-system</vt:lpstr>
      <vt:lpstr>Arial</vt:lpstr>
      <vt:lpstr>Arial</vt:lpstr>
      <vt:lpstr>Calibri</vt:lpstr>
      <vt:lpstr>Consolas</vt:lpstr>
      <vt:lpstr>Helvetica Neue</vt:lpstr>
      <vt:lpstr>ibm-plex-sans</vt:lpstr>
      <vt:lpstr>Noto Sans</vt:lpstr>
      <vt:lpstr>Noto Sans Symbols</vt:lpstr>
      <vt:lpstr>open sans</vt:lpstr>
      <vt:lpstr>open sans</vt:lpstr>
      <vt:lpstr>Roboto</vt:lpstr>
      <vt:lpstr>Wingdings</vt:lpstr>
      <vt:lpstr>Wingdings 2</vt:lpstr>
      <vt:lpstr>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Unit Tests</vt:lpstr>
      <vt:lpstr>Integration Tests</vt:lpstr>
      <vt:lpstr>System Tests</vt:lpstr>
      <vt:lpstr>Acceptance Tests</vt:lpstr>
      <vt:lpstr>The Testing Triangle</vt:lpstr>
      <vt:lpstr>Test Process and Test Activities</vt:lpstr>
      <vt:lpstr>Test Plan, Test Scenarios and Test Cases</vt:lpstr>
      <vt:lpstr>Test Case</vt:lpstr>
      <vt:lpstr>Test Scenarios and Test Cases – Example</vt:lpstr>
      <vt:lpstr>Test Case – Formal Example</vt:lpstr>
      <vt:lpstr>Test Plan</vt:lpstr>
      <vt:lpstr>Test Automation</vt:lpstr>
      <vt:lpstr>Test Automation: Levels and Tools</vt:lpstr>
      <vt:lpstr>Test Automation Engineers</vt:lpstr>
      <vt:lpstr>Automated Testing</vt:lpstr>
      <vt:lpstr>Software Testing Frameworks</vt:lpstr>
      <vt:lpstr>Unit Testing with Mocha – Example</vt:lpstr>
      <vt:lpstr>The Arrange-Act-Assert Pattern</vt:lpstr>
      <vt:lpstr>Test Design</vt:lpstr>
      <vt:lpstr>Unit Testing with Mocha</vt:lpstr>
      <vt:lpstr>Integration Testing with Mocha – Example</vt:lpstr>
      <vt:lpstr>Integration Testing with Mocha</vt:lpstr>
      <vt:lpstr>Web Testing Automation and Selenium</vt:lpstr>
      <vt:lpstr>Web Testing with Selenium</vt:lpstr>
      <vt:lpstr>Continuous Integration and Continuous Delivery</vt:lpstr>
      <vt:lpstr>Software Development Lifecycle (SLDC)</vt:lpstr>
      <vt:lpstr>CI/CD Pipeline</vt:lpstr>
      <vt:lpstr>CI/CD Pipeline with GitHub Actions</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Common Lecture - QA Introduction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Svetlin Nakov</cp:lastModifiedBy>
  <cp:revision>570</cp:revision>
  <dcterms:created xsi:type="dcterms:W3CDTF">2018-05-23T13:08:44Z</dcterms:created>
  <dcterms:modified xsi:type="dcterms:W3CDTF">2020-09-04T09:49:09Z</dcterms:modified>
  <cp:category>computer programming;programming;software development;software engineering</cp:category>
</cp:coreProperties>
</file>