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74" r:id="rId2"/>
    <p:sldId id="276" r:id="rId3"/>
    <p:sldId id="508" r:id="rId4"/>
    <p:sldId id="492" r:id="rId5"/>
    <p:sldId id="497" r:id="rId6"/>
    <p:sldId id="493" r:id="rId7"/>
    <p:sldId id="494" r:id="rId8"/>
    <p:sldId id="495" r:id="rId9"/>
    <p:sldId id="496" r:id="rId10"/>
    <p:sldId id="522" r:id="rId11"/>
    <p:sldId id="498" r:id="rId12"/>
    <p:sldId id="499" r:id="rId13"/>
    <p:sldId id="530" r:id="rId14"/>
    <p:sldId id="501" r:id="rId15"/>
    <p:sldId id="521" r:id="rId16"/>
    <p:sldId id="502" r:id="rId17"/>
    <p:sldId id="505" r:id="rId18"/>
    <p:sldId id="503" r:id="rId19"/>
    <p:sldId id="506" r:id="rId20"/>
    <p:sldId id="504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7" r:id="rId30"/>
    <p:sldId id="518" r:id="rId31"/>
    <p:sldId id="519" r:id="rId32"/>
    <p:sldId id="349" r:id="rId33"/>
    <p:sldId id="401" r:id="rId34"/>
    <p:sldId id="405" r:id="rId35"/>
    <p:sldId id="53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921A5E-C85B-48B3-83B0-CFEF26C5CDF0}">
          <p14:sldIdLst>
            <p14:sldId id="274"/>
            <p14:sldId id="276"/>
            <p14:sldId id="508"/>
          </p14:sldIdLst>
        </p14:section>
        <p14:section name="Model-View Controller" id="{F05D85A3-EECD-492B-A58B-D67A9CDE358F}">
          <p14:sldIdLst>
            <p14:sldId id="492"/>
            <p14:sldId id="497"/>
            <p14:sldId id="493"/>
            <p14:sldId id="494"/>
            <p14:sldId id="495"/>
            <p14:sldId id="496"/>
          </p14:sldIdLst>
        </p14:section>
        <p14:section name="Spring MVC" id="{6DE3FD61-D046-4AD1-AC05-B0D1FDA3BBCA}">
          <p14:sldIdLst>
            <p14:sldId id="522"/>
            <p14:sldId id="498"/>
            <p14:sldId id="499"/>
            <p14:sldId id="530"/>
            <p14:sldId id="501"/>
            <p14:sldId id="521"/>
            <p14:sldId id="502"/>
            <p14:sldId id="505"/>
            <p14:sldId id="503"/>
            <p14:sldId id="506"/>
            <p14:sldId id="504"/>
          </p14:sldIdLst>
        </p14:section>
        <p14:section name="Thymeleaf" id="{48F04645-350D-41A9-A813-9EBD83AFC072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Conclusion" id="{2550E971-C475-49FF-8BA5-BE612CA9FCE8}">
          <p14:sldIdLst>
            <p14:sldId id="349"/>
            <p14:sldId id="401"/>
            <p14:sldId id="405"/>
            <p14:sldId id="5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415F8-600A-416D-86A9-7A721679D3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429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A5E77E-F1D3-48A8-AF60-EBB5657672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792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C33E11-EF36-49CD-BE6C-C7F895A111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617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E8F4069-06B6-4074-8C8B-2548AE34F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2915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881AE63-B64C-4306-B821-C470086B90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8096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59136B-5F25-477B-AB1E-8273DECEFF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399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A74185-5136-4FB9-A429-4AEDD1840B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9414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89B6FA-EB88-4C75-81E6-0D17ED6E5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59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Spring and Thymeleaf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/>
              <a:t>Web Project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A8A0BB43-1D00-46F2-89F2-F83AED9EB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882355" y="2185796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8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45D633F1-E450-4C23-B5CE-C18AD31E5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4831449" y="1385091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FF3A63-6D1D-4EEC-8D74-669E860597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</p:spTree>
    <p:extLst>
      <p:ext uri="{BB962C8B-B14F-4D97-AF65-F5344CB8AC3E}">
        <p14:creationId xmlns:p14="http://schemas.microsoft.com/office/powerpoint/2010/main" val="175074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B7D91B-EE83-4D39-9DDC-A1B479271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MVC == open source Web MVC </a:t>
            </a:r>
            <a:br>
              <a:rPr lang="en-GB" dirty="0"/>
            </a:br>
            <a:r>
              <a:rPr lang="en-GB" dirty="0"/>
              <a:t>framework for Java</a:t>
            </a:r>
          </a:p>
          <a:p>
            <a:pPr lvl="1"/>
            <a:r>
              <a:rPr lang="en-GB" dirty="0"/>
              <a:t>Developed by Pivotal Software</a:t>
            </a:r>
          </a:p>
          <a:p>
            <a:pPr lvl="1"/>
            <a:r>
              <a:rPr lang="en-GB" dirty="0">
                <a:hlinkClick r:id="rId2"/>
              </a:rPr>
              <a:t>https://spring.io</a:t>
            </a:r>
            <a:endParaRPr lang="en-GB" dirty="0"/>
          </a:p>
          <a:p>
            <a:r>
              <a:rPr lang="en-US" dirty="0"/>
              <a:t>Built top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Servlet API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C93657-7388-4930-A607-7BD88938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pic>
        <p:nvPicPr>
          <p:cNvPr id="7" name="Picture 4" descr="File:Pivotal Java Spring Logo.png">
            <a:extLst>
              <a:ext uri="{FF2B5EF4-FFF2-40B4-BE49-F238E27FC236}">
                <a16:creationId xmlns:a16="http://schemas.microsoft.com/office/drawing/2014/main" id="{489A9576-552A-4BEB-95A9-21FC096D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15" y="4559573"/>
            <a:ext cx="4340257" cy="1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A9C4721-9FF8-4574-B0CA-4C934653AF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0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9DDF38-458F-464A-A8A2-540AC31D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Simplifies building Spring applications</a:t>
            </a:r>
          </a:p>
          <a:p>
            <a:pPr>
              <a:buClr>
                <a:schemeClr val="tx1"/>
              </a:buClr>
            </a:pPr>
            <a:r>
              <a:rPr lang="en-GB" dirty="0"/>
              <a:t>Convention-over-configuration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Rapid application development with Spring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Create production-grade applications that you can "</a:t>
            </a:r>
            <a:r>
              <a:rPr lang="en-GB" b="1" dirty="0">
                <a:solidFill>
                  <a:schemeClr val="bg1"/>
                </a:solidFill>
              </a:rPr>
              <a:t>just run</a:t>
            </a:r>
            <a:r>
              <a:rPr lang="en-GB" dirty="0"/>
              <a:t>"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Automatically</a:t>
            </a:r>
            <a:r>
              <a:rPr lang="en-GB" dirty="0"/>
              <a:t> configure Spring Framework</a:t>
            </a:r>
          </a:p>
          <a:p>
            <a:pPr>
              <a:buClr>
                <a:schemeClr val="tx1"/>
              </a:buClr>
            </a:pPr>
            <a:r>
              <a:rPr lang="en-GB" dirty="0"/>
              <a:t>Built-in Web server (Tomcat)</a:t>
            </a:r>
          </a:p>
          <a:p>
            <a:pPr>
              <a:buClr>
                <a:schemeClr val="tx1"/>
              </a:buClr>
            </a:pPr>
            <a:r>
              <a:rPr lang="en-GB" dirty="0"/>
              <a:t>Integrates Spring MVC, Spring Data and </a:t>
            </a:r>
            <a:br>
              <a:rPr lang="en-GB" dirty="0"/>
            </a:br>
            <a:r>
              <a:rPr lang="en-GB" dirty="0"/>
              <a:t>other Spring technologies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F36E29-931E-47B0-83CF-FEC0C58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41F414D-6B10-49C7-9F82-2472B8EB7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F3B81-FAEB-4710-83DB-C52C1D990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new Maven-based Java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A2672-4C5B-420B-88F7-BA0838F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12F576-12ED-4F74-8FC3-CD491349870C}"/>
              </a:ext>
            </a:extLst>
          </p:cNvPr>
          <p:cNvSpPr/>
          <p:nvPr/>
        </p:nvSpPr>
        <p:spPr bwMode="auto">
          <a:xfrm>
            <a:off x="6312667" y="3612881"/>
            <a:ext cx="546847" cy="367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661F0-42E4-44D4-ADCD-38AD99AE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36" y="3169069"/>
            <a:ext cx="3580104" cy="1255176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9" y="1933719"/>
            <a:ext cx="5468676" cy="4296277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992632C-8D24-4F83-97F1-70F1B6ACF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22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5360644"/>
            <a:chOff x="965376" y="1254231"/>
            <a:chExt cx="9990313" cy="536064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77320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&lt;artifactId&gt;spring-boot-starter-parent&lt;/artifactId&gt;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&lt;version&gt;2.0.4.RELEASE&lt;/version&gt;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&lt;properties&gt;&lt;</a:t>
              </a:r>
              <a:r>
                <a:rPr lang="en-US" sz="2400" dirty="0" err="1">
                  <a:solidFill>
                    <a:schemeClr val="tx1"/>
                  </a:solidFill>
                </a:rPr>
                <a:t>java.version</a:t>
              </a:r>
              <a:r>
                <a:rPr lang="en-US" sz="2400" dirty="0">
                  <a:solidFill>
                    <a:schemeClr val="tx1"/>
                  </a:solidFill>
                </a:rPr>
                <a:t>&gt;11&lt;/java.version&gt;&lt;/properties&gt;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3EFC82F8-15D3-468E-AED4-DB51C662B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528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 (2)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4837423"/>
            <a:chOff x="965376" y="1254231"/>
            <a:chExt cx="9990313" cy="4837423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2499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&lt;artifactId&gt;spring-boot-starter-thymeleaf&lt;/artifactId&gt;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&lt;artifactId&gt;spring-boot-starter-web&lt;/artifactId&gt;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B4A29D81-D2B5-4446-9509-6A390E265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13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758734-CEDF-4803-A5EC-08B98F2B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Application Class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8C15EA-7C23-4F21-929B-3A6B9D39B933}"/>
              </a:ext>
            </a:extLst>
          </p:cNvPr>
          <p:cNvGrpSpPr/>
          <p:nvPr/>
        </p:nvGrpSpPr>
        <p:grpSpPr>
          <a:xfrm>
            <a:off x="1861062" y="1227870"/>
            <a:ext cx="8469876" cy="5391423"/>
            <a:chOff x="1663926" y="1279266"/>
            <a:chExt cx="9317583" cy="612306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CB2DDCAB-26C6-4EAD-9C0E-777FF9FABEA4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279266"/>
              <a:ext cx="9317583" cy="6671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src/main/java/app/MvcAppExample.java</a:t>
              </a:r>
            </a:p>
          </p:txBody>
        </p:sp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A39C9B98-6943-4DFC-92E1-3E1A27CEE3A5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946426"/>
              <a:ext cx="9317583" cy="54559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200" dirty="0">
                  <a:solidFill>
                    <a:schemeClr val="tx1"/>
                  </a:solidFill>
                </a:rPr>
                <a:t>package app;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tx1"/>
                  </a:solidFill>
                </a:rPr>
                <a:t>import org.springframework.boot.*;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import org.springframework.boot.autoconfigure.*;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bg1"/>
                  </a:solidFill>
                </a:rPr>
                <a:t>@SpringBootApplication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public class MvcAppExample {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public static void main(String[] args) {</a:t>
              </a:r>
            </a:p>
            <a:p>
              <a:r>
                <a:rPr lang="en-US" sz="2200" dirty="0"/>
                <a:t>    </a:t>
              </a:r>
              <a:r>
                <a:rPr lang="en-US" sz="2200" dirty="0">
                  <a:solidFill>
                    <a:schemeClr val="bg1"/>
                  </a:solidFill>
                </a:rPr>
                <a:t>SpringApplication.run</a:t>
              </a:r>
              <a:r>
                <a:rPr lang="en-US" sz="2200" dirty="0">
                  <a:solidFill>
                    <a:schemeClr val="tx1"/>
                  </a:solidFill>
                </a:rPr>
                <a:t>(MvcAppExample.class, args);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}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4DDDC0FC-A940-426C-91FC-C9B5B87C7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13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0A63A2-A42E-4DF8-83AB-76F16D39B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uses strongly-typed annotations</a:t>
            </a:r>
          </a:p>
          <a:p>
            <a:pPr lvl="1"/>
            <a:r>
              <a:rPr lang="en-GB" dirty="0"/>
              <a:t>Syntax highlighting + error checking</a:t>
            </a:r>
          </a:p>
          <a:p>
            <a:pPr lvl="1"/>
            <a:r>
              <a:rPr lang="en-GB" dirty="0"/>
              <a:t>Describe the code below them</a:t>
            </a:r>
          </a:p>
          <a:p>
            <a:pPr lvl="1"/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BA490FB-29AA-4823-BA9E-3E0971C4FC75}"/>
              </a:ext>
            </a:extLst>
          </p:cNvPr>
          <p:cNvSpPr txBox="1">
            <a:spLocks/>
          </p:cNvSpPr>
          <p:nvPr/>
        </p:nvSpPr>
        <p:spPr>
          <a:xfrm>
            <a:off x="6432750" y="3346206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</a:t>
            </a:r>
            <a:r>
              <a:rPr lang="en-GB" sz="2200" dirty="0">
                <a:solidFill>
                  <a:schemeClr val="tx1"/>
                </a:solidFill>
              </a:rPr>
              <a:t>("/hello")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hello()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8774A-984E-47F1-89C4-C84DBE4F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Annotations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5FDC2E2-2B4C-4932-B166-41C6B70B414D}"/>
              </a:ext>
            </a:extLst>
          </p:cNvPr>
          <p:cNvSpPr txBox="1">
            <a:spLocks/>
          </p:cNvSpPr>
          <p:nvPr/>
        </p:nvSpPr>
        <p:spPr>
          <a:xfrm>
            <a:off x="857003" y="3346207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US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61E6380-C481-4F54-9728-3201A917E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4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D9687-33ED-4077-AA92-104A0AB2E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 </a:t>
            </a: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hold 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, mapped to </a:t>
            </a:r>
            <a:r>
              <a:rPr lang="en-GB" b="1" dirty="0">
                <a:solidFill>
                  <a:schemeClr val="bg1"/>
                </a:solidFill>
              </a:rPr>
              <a:t>URL</a:t>
            </a:r>
            <a:r>
              <a:rPr lang="en-GB" dirty="0"/>
              <a:t> by </a:t>
            </a:r>
            <a:r>
              <a:rPr lang="en-GB" b="1" dirty="0">
                <a:solidFill>
                  <a:schemeClr val="bg1"/>
                </a:solidFill>
              </a:rPr>
              <a:t>annotations</a:t>
            </a:r>
          </a:p>
          <a:p>
            <a:r>
              <a:rPr lang="en-GB" dirty="0"/>
              <a:t>Defined with </a:t>
            </a:r>
            <a:r>
              <a:rPr lang="en-GB" b="1" dirty="0">
                <a:solidFill>
                  <a:schemeClr val="bg1"/>
                </a:solidFill>
              </a:rPr>
              <a:t>@Controller </a:t>
            </a:r>
            <a:r>
              <a:rPr lang="en-GB" dirty="0"/>
              <a:t>annotations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Controllers can hold multiple actions on different routes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B11B5F-45E5-4EBC-8FBF-1588EE8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778625" y="2545019"/>
            <a:ext cx="476873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B53689-14BF-496A-AE92-F93C49F09E47}"/>
              </a:ext>
            </a:extLst>
          </p:cNvPr>
          <p:cNvSpPr txBox="1">
            <a:spLocks/>
          </p:cNvSpPr>
          <p:nvPr/>
        </p:nvSpPr>
        <p:spPr>
          <a:xfrm>
            <a:off x="778626" y="5403351"/>
            <a:ext cx="9297192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@GetMapping("home")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home (ModelAndView modelAndView) { … }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39AD2B6-A32F-4B35-9CB7-1C3871F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606" y="5239405"/>
            <a:ext cx="3809049" cy="688499"/>
          </a:xfrm>
          <a:prstGeom prst="wedgeRoundRectCallout">
            <a:avLst>
              <a:gd name="adj1" fmla="val -56269"/>
              <a:gd name="adj2" fmla="val 206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Mapped to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http://localhost:8080/hello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2721CB-E1BD-43AE-8ECA-60F76C527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13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8EF15-1530-48DB-AF79-046AC7FD1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GetMapping</a:t>
            </a:r>
            <a:r>
              <a:rPr lang="bg-BG" dirty="0"/>
              <a:t> –</a:t>
            </a:r>
            <a:r>
              <a:rPr lang="en-GB" dirty="0"/>
              <a:t> GET Request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PostMapping – POST Request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A0684-77A7-4B4C-9503-ED7406BD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6B2DDE9-12D6-4536-BE18-CD8E8C792187}"/>
              </a:ext>
            </a:extLst>
          </p:cNvPr>
          <p:cNvSpPr txBox="1">
            <a:spLocks/>
          </p:cNvSpPr>
          <p:nvPr/>
        </p:nvSpPr>
        <p:spPr>
          <a:xfrm>
            <a:off x="822168" y="1891876"/>
            <a:ext cx="9088186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@GetMapping("/home")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home(ModelAndView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39954-1B38-4B86-864D-C5AC12DA5BE9}"/>
              </a:ext>
            </a:extLst>
          </p:cNvPr>
          <p:cNvSpPr txBox="1">
            <a:spLocks/>
          </p:cNvSpPr>
          <p:nvPr/>
        </p:nvSpPr>
        <p:spPr>
          <a:xfrm>
            <a:off x="822168" y="4672050"/>
            <a:ext cx="908818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</a:t>
            </a:r>
            <a:r>
              <a:rPr lang="en-GB" sz="2200" dirty="0" err="1">
                <a:solidFill>
                  <a:schemeClr val="bg1"/>
                </a:solidFill>
              </a:rPr>
              <a:t>PostMapping</a:t>
            </a:r>
            <a:r>
              <a:rPr lang="en-GB" sz="2200" dirty="0">
                <a:solidFill>
                  <a:schemeClr val="bg1"/>
                </a:solidFill>
              </a:rPr>
              <a:t>("/register")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 err="1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register(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A2F65F-E67C-4E53-ABD2-EB15EAC4A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648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GB" dirty="0"/>
              <a:t>Model-View Controller (MVC)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GB" dirty="0"/>
              <a:t>Spring MVC</a:t>
            </a:r>
          </a:p>
          <a:p>
            <a:pPr lvl="1">
              <a:lnSpc>
                <a:spcPts val="4000"/>
              </a:lnSpc>
            </a:pPr>
            <a:r>
              <a:rPr lang="en-GB" dirty="0"/>
              <a:t>Annotations</a:t>
            </a:r>
          </a:p>
          <a:p>
            <a:pPr lvl="1">
              <a:lnSpc>
                <a:spcPts val="4000"/>
              </a:lnSpc>
            </a:pPr>
            <a:r>
              <a:rPr lang="en-GB" dirty="0"/>
              <a:t>Controllers</a:t>
            </a:r>
          </a:p>
          <a:p>
            <a:pPr lvl="1">
              <a:lnSpc>
                <a:spcPts val="4000"/>
              </a:lnSpc>
            </a:pPr>
            <a:r>
              <a:rPr lang="en-GB" dirty="0"/>
              <a:t>Processing Requests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GB" dirty="0"/>
              <a:t>Thymeleaf View Engine</a:t>
            </a:r>
            <a:endParaRPr lang="bg-BG" dirty="0"/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26FCB0-EBD6-4DC9-AB6E-2EBDBF193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43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101205-D16D-4F2F-ACE2-DC7DD89C3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Web controller + action /hello + view hello.html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0C6907-7EA5-4657-8A25-89FFA2EE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Controller: Example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0165C93-39EA-48BE-966D-CD769C5AC9C5}"/>
              </a:ext>
            </a:extLst>
          </p:cNvPr>
          <p:cNvSpPr txBox="1">
            <a:spLocks/>
          </p:cNvSpPr>
          <p:nvPr/>
        </p:nvSpPr>
        <p:spPr>
          <a:xfrm>
            <a:off x="1201782" y="2013489"/>
            <a:ext cx="9788435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class GreetingController {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 @</a:t>
            </a:r>
            <a:r>
              <a:rPr lang="en-GB" sz="2400" dirty="0" err="1">
                <a:solidFill>
                  <a:schemeClr val="bg1"/>
                </a:solidFill>
              </a:rPr>
              <a:t>GetMapping</a:t>
            </a:r>
            <a:r>
              <a:rPr lang="en-GB" sz="2400" dirty="0">
                <a:solidFill>
                  <a:schemeClr val="bg1"/>
                </a:solidFill>
              </a:rPr>
              <a:t>("/hello")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public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 home(</a:t>
            </a:r>
            <a:r>
              <a:rPr lang="en-GB" sz="2400" dirty="0">
                <a:solidFill>
                  <a:schemeClr val="bg1"/>
                </a:solidFill>
              </a:rPr>
              <a:t>ModelAndView modelAndView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modelAndView.</a:t>
            </a:r>
            <a:r>
              <a:rPr lang="en-GB" sz="2400" dirty="0">
                <a:solidFill>
                  <a:schemeClr val="bg1"/>
                </a:solidFill>
              </a:rPr>
              <a:t>setViewName</a:t>
            </a:r>
            <a:r>
              <a:rPr lang="en-GB" sz="2400" dirty="0">
                <a:solidFill>
                  <a:schemeClr val="tx1"/>
                </a:solidFill>
              </a:rPr>
              <a:t>("hello.html");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return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;  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50974FA-442D-4E01-B8FC-C7A5E2FA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72" y="4665117"/>
            <a:ext cx="3559277" cy="1450547"/>
          </a:xfrm>
          <a:prstGeom prst="wedgeRoundRectCallout">
            <a:avLst>
              <a:gd name="adj1" fmla="val -64221"/>
              <a:gd name="adj2" fmla="val -53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in resources/templates/hello.html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961D056-890C-41D6-B109-2620C74F6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95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spring mvc leaf">
            <a:extLst>
              <a:ext uri="{FF2B5EF4-FFF2-40B4-BE49-F238E27FC236}">
                <a16:creationId xmlns:a16="http://schemas.microsoft.com/office/drawing/2014/main" id="{79C950DD-BC86-4489-BA5E-56CBD059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37" y="1522257"/>
            <a:ext cx="2542325" cy="19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C0B57BE-0F7A-4D1B-B637-97D462D947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Thymeleaf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5290641-53FE-4E5B-AE18-63543219287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 Engine</a:t>
            </a:r>
          </a:p>
        </p:txBody>
      </p:sp>
    </p:spTree>
    <p:extLst>
      <p:ext uri="{BB962C8B-B14F-4D97-AF65-F5344CB8AC3E}">
        <p14:creationId xmlns:p14="http://schemas.microsoft.com/office/powerpoint/2010/main" val="17817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65BF8-524A-4760-AD69-2ED715DD4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/>
          <a:lstStyle/>
          <a:p>
            <a:r>
              <a:rPr lang="en-GB" dirty="0"/>
              <a:t>Thymeleaf is a view engine used in </a:t>
            </a:r>
            <a:r>
              <a:rPr lang="en-GB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GB" dirty="0"/>
              <a:t>Natural templates – HTML with</a:t>
            </a:r>
            <a:br>
              <a:rPr lang="en-GB" dirty="0"/>
            </a:br>
            <a:r>
              <a:rPr lang="en-GB" dirty="0"/>
              <a:t>additional attributes to add view logic</a:t>
            </a:r>
          </a:p>
          <a:p>
            <a:r>
              <a:rPr lang="en-GB" dirty="0"/>
              <a:t>Thymeleaf allows us to:</a:t>
            </a:r>
          </a:p>
          <a:p>
            <a:pPr lvl="1"/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/ </a:t>
            </a:r>
            <a:r>
              <a:rPr lang="en-GB" b="1" dirty="0">
                <a:solidFill>
                  <a:schemeClr val="bg1"/>
                </a:solidFill>
              </a:rPr>
              <a:t>collections</a:t>
            </a:r>
            <a:r>
              <a:rPr lang="en-GB" dirty="0"/>
              <a:t> in our views</a:t>
            </a:r>
          </a:p>
          <a:p>
            <a:pPr lvl="1"/>
            <a:r>
              <a:rPr lang="en-GB" dirty="0"/>
              <a:t>Execute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on our variables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Iterate </a:t>
            </a:r>
            <a:r>
              <a:rPr lang="en-GB" dirty="0"/>
              <a:t>over</a:t>
            </a:r>
            <a:r>
              <a:rPr lang="en-GB" b="1" dirty="0">
                <a:solidFill>
                  <a:schemeClr val="bg1"/>
                </a:solidFill>
              </a:rPr>
              <a:t> collections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3DD697-6427-4CA2-858F-9DAAF8BB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11FF47-DD93-48E5-84E6-A1ACF0CDCA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B41152-985D-4DE6-ACCB-5D67A6495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All Thymeleaf tags and attributes begin with </a:t>
            </a:r>
            <a:r>
              <a:rPr lang="en-GB" b="1" dirty="0">
                <a:solidFill>
                  <a:schemeClr val="bg1"/>
                </a:solidFill>
              </a:rPr>
              <a:t>th:</a:t>
            </a:r>
          </a:p>
          <a:p>
            <a:pPr>
              <a:buClr>
                <a:schemeClr val="tx1"/>
              </a:buClr>
            </a:pPr>
            <a:r>
              <a:rPr lang="en-GB" dirty="0"/>
              <a:t>Example of Thymeleaf attribute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th:block</a:t>
            </a:r>
            <a:r>
              <a:rPr lang="en-GB" dirty="0"/>
              <a:t> is an attribute container </a:t>
            </a:r>
            <a:br>
              <a:rPr lang="en-GB" dirty="0"/>
            </a:br>
            <a:r>
              <a:rPr lang="en-GB" dirty="0"/>
              <a:t>that disappears in the HTML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C533F68-13EB-4ACB-98E9-6FBAFBC8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Tags and Attributes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E986EBE-BE1E-4D45-B972-E0E20117AD93}"/>
              </a:ext>
            </a:extLst>
          </p:cNvPr>
          <p:cNvSpPr txBox="1">
            <a:spLocks/>
          </p:cNvSpPr>
          <p:nvPr/>
        </p:nvSpPr>
        <p:spPr>
          <a:xfrm>
            <a:off x="765725" y="2580498"/>
            <a:ext cx="466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&lt;p </a:t>
            </a:r>
            <a:r>
              <a:rPr lang="en-GB" sz="2400" dirty="0">
                <a:solidFill>
                  <a:schemeClr val="bg1"/>
                </a:solidFill>
              </a:rPr>
              <a:t>th:text</a:t>
            </a:r>
            <a:r>
              <a:rPr lang="en-GB" sz="2400" dirty="0">
                <a:solidFill>
                  <a:schemeClr val="tx1"/>
                </a:solidFill>
              </a:rPr>
              <a:t>="Example"&gt;…&lt;/p&gt;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006AE23-68E2-4A8F-8AC3-10BDF9F37F6C}"/>
              </a:ext>
            </a:extLst>
          </p:cNvPr>
          <p:cNvSpPr txBox="1">
            <a:spLocks/>
          </p:cNvSpPr>
          <p:nvPr/>
        </p:nvSpPr>
        <p:spPr>
          <a:xfrm>
            <a:off x="861681" y="4488844"/>
            <a:ext cx="466423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…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A08CFA5-0FB8-44D1-BC8C-D5C397078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7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F1450-58C9-49EC-98B2-D9AA2B067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 Expressions are executed </a:t>
            </a:r>
            <a:br>
              <a:rPr lang="en-GB" dirty="0"/>
            </a:br>
            <a:r>
              <a:rPr lang="en-GB" dirty="0"/>
              <a:t>on the context variables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1DD84-0BB9-4B09-8EEA-D701A69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Variable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4B0F868-3D0A-4410-973A-896EA9C60EAC}"/>
              </a:ext>
            </a:extLst>
          </p:cNvPr>
          <p:cNvSpPr txBox="1">
            <a:spLocks/>
          </p:cNvSpPr>
          <p:nvPr/>
        </p:nvSpPr>
        <p:spPr>
          <a:xfrm>
            <a:off x="799592" y="244503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5A7361-AE22-4342-91CE-C03BE3EEABDD}"/>
              </a:ext>
            </a:extLst>
          </p:cNvPr>
          <p:cNvSpPr txBox="1">
            <a:spLocks/>
          </p:cNvSpPr>
          <p:nvPr/>
        </p:nvSpPr>
        <p:spPr>
          <a:xfrm>
            <a:off x="799592" y="3825528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9B7C9A2-0841-4018-8ADC-73CCBCBB72BB}"/>
              </a:ext>
            </a:extLst>
          </p:cNvPr>
          <p:cNvSpPr txBox="1">
            <a:spLocks/>
          </p:cNvSpPr>
          <p:nvPr/>
        </p:nvSpPr>
        <p:spPr>
          <a:xfrm>
            <a:off x="799592" y="4654916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CC6C54E-DB48-4D63-9EF7-A307984B751E}"/>
              </a:ext>
            </a:extLst>
          </p:cNvPr>
          <p:cNvSpPr txBox="1">
            <a:spLocks/>
          </p:cNvSpPr>
          <p:nvPr/>
        </p:nvSpPr>
        <p:spPr>
          <a:xfrm>
            <a:off x="799592" y="5558722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article.author.name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BD0991B-D7B2-451D-8DF1-624C3A281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0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E979C-214B-4E26-857A-1F259031D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Link Expressions are used to build URLs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r>
              <a:rPr lang="en-GB" dirty="0"/>
              <a:t>You can also pass query string parameters</a:t>
            </a:r>
          </a:p>
          <a:p>
            <a:endParaRPr lang="en-GB" dirty="0"/>
          </a:p>
          <a:p>
            <a:r>
              <a:rPr lang="en-GB" dirty="0"/>
              <a:t>Create dynamic URLs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E49F0-4D17-4F12-862D-60F4AE65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Link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A297994-C8FD-4FDA-9A44-4B6554E6FACA}"/>
              </a:ext>
            </a:extLst>
          </p:cNvPr>
          <p:cNvSpPr txBox="1">
            <a:spLocks/>
          </p:cNvSpPr>
          <p:nvPr/>
        </p:nvSpPr>
        <p:spPr>
          <a:xfrm>
            <a:off x="754435" y="190105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B7EF17-5280-42FE-962C-742C41363C6C}"/>
              </a:ext>
            </a:extLst>
          </p:cNvPr>
          <p:cNvSpPr txBox="1">
            <a:spLocks/>
          </p:cNvSpPr>
          <p:nvPr/>
        </p:nvSpPr>
        <p:spPr>
          <a:xfrm>
            <a:off x="754435" y="3266334"/>
            <a:ext cx="66849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@{/register}</a:t>
            </a:r>
            <a:r>
              <a:rPr lang="en-GB" sz="2400" dirty="0">
                <a:solidFill>
                  <a:schemeClr val="tx1"/>
                </a:solidFill>
              </a:rPr>
              <a:t>"&gt;Register&lt;/a&gt;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DBCE3B5-E90A-411F-AE8E-71FFEAA137CA}"/>
              </a:ext>
            </a:extLst>
          </p:cNvPr>
          <p:cNvSpPr txBox="1">
            <a:spLocks/>
          </p:cNvSpPr>
          <p:nvPr/>
        </p:nvSpPr>
        <p:spPr>
          <a:xfrm>
            <a:off x="754435" y="4671128"/>
            <a:ext cx="894201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@{/details(id=${game.id})}</a:t>
            </a:r>
            <a:r>
              <a:rPr lang="en-GB" sz="2400" dirty="0">
                <a:solidFill>
                  <a:schemeClr val="tx1"/>
                </a:solidFill>
              </a:rPr>
              <a:t>"&gt;Details&lt;/a&gt;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5DCC4FA-015D-45F6-96FE-46BC7EC456D7}"/>
              </a:ext>
            </a:extLst>
          </p:cNvPr>
          <p:cNvSpPr txBox="1">
            <a:spLocks/>
          </p:cNvSpPr>
          <p:nvPr/>
        </p:nvSpPr>
        <p:spPr>
          <a:xfrm>
            <a:off x="754435" y="6022471"/>
            <a:ext cx="974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@{/games/{id}/edit(id=${game.id})}</a:t>
            </a:r>
            <a:r>
              <a:rPr lang="en-GB" sz="2400" dirty="0">
                <a:solidFill>
                  <a:schemeClr val="tx1"/>
                </a:solidFill>
              </a:rPr>
              <a:t>"&gt;Edit&lt;/a&gt;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96E1870-9D0B-4633-B9AB-FAE6B2B7D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34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D4762F-F29B-4FC5-967E-675882ED4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Thymeleaf you can create HTML forms: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parse the input as an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3CCDD-1B09-47F0-822A-20A36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09EB0BB-A679-4A32-BEFC-10991048A28F}"/>
              </a:ext>
            </a:extLst>
          </p:cNvPr>
          <p:cNvSpPr txBox="1">
            <a:spLocks/>
          </p:cNvSpPr>
          <p:nvPr/>
        </p:nvSpPr>
        <p:spPr>
          <a:xfrm>
            <a:off x="737502" y="1916639"/>
            <a:ext cx="796623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&lt;form </a:t>
            </a:r>
            <a:r>
              <a:rPr lang="en-GB" sz="2400" dirty="0">
                <a:solidFill>
                  <a:schemeClr val="bg1"/>
                </a:solidFill>
              </a:rPr>
              <a:t>th:action</a:t>
            </a:r>
            <a:r>
              <a:rPr lang="en-GB" sz="2400" dirty="0">
                <a:solidFill>
                  <a:schemeClr val="tx1"/>
                </a:solidFill>
              </a:rPr>
              <a:t>="@{/user}" </a:t>
            </a:r>
            <a:r>
              <a:rPr lang="en-GB" sz="2400" dirty="0">
                <a:solidFill>
                  <a:schemeClr val="bg1"/>
                </a:solidFill>
              </a:rPr>
              <a:t>th:method</a:t>
            </a:r>
            <a:r>
              <a:rPr lang="en-GB" sz="2400" dirty="0">
                <a:solidFill>
                  <a:schemeClr val="tx1"/>
                </a:solidFill>
              </a:rPr>
              <a:t>="post"&gt;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type="number" name="id"/&gt;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type="text" name="name"/&gt;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type="submit"&gt;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&lt;/form&gt;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773AF-7017-4FE3-A118-5DC49AA60FB1}"/>
              </a:ext>
            </a:extLst>
          </p:cNvPr>
          <p:cNvSpPr txBox="1">
            <a:spLocks/>
          </p:cNvSpPr>
          <p:nvPr/>
        </p:nvSpPr>
        <p:spPr>
          <a:xfrm>
            <a:off x="737502" y="5298407"/>
            <a:ext cx="1060783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@PostMapping("/user")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register(</a:t>
            </a:r>
            <a:r>
              <a:rPr lang="en-US" sz="2400" dirty="0">
                <a:solidFill>
                  <a:schemeClr val="bg1"/>
                </a:solidFill>
              </a:rPr>
              <a:t>@ModelAttribute</a:t>
            </a:r>
            <a:r>
              <a:rPr lang="en-US" sz="2400" dirty="0">
                <a:solidFill>
                  <a:schemeClr val="tx1"/>
                </a:solidFill>
              </a:rPr>
              <a:t> User user) { …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98D0589-F7AF-4DCA-8FFC-A189A92B3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35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60B104-BCA0-482F-85B8-03917443E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can use if statements in thymeleaf using </a:t>
            </a:r>
            <a:r>
              <a:rPr lang="en-GB" b="1" dirty="0">
                <a:solidFill>
                  <a:schemeClr val="bg1"/>
                </a:solidFill>
              </a:rPr>
              <a:t>th:if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You can create inverted if statements using </a:t>
            </a:r>
            <a:r>
              <a:rPr lang="en-GB" b="1" dirty="0">
                <a:solidFill>
                  <a:schemeClr val="bg1"/>
                </a:solidFill>
              </a:rPr>
              <a:t>th:unless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B42AB-DF14-4435-9DCD-60BA50E9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0F97F18-064D-4661-B429-9C1383428DCD}"/>
              </a:ext>
            </a:extLst>
          </p:cNvPr>
          <p:cNvSpPr txBox="1">
            <a:spLocks/>
          </p:cNvSpPr>
          <p:nvPr/>
        </p:nvSpPr>
        <p:spPr>
          <a:xfrm>
            <a:off x="780796" y="1795118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th:if="${…}"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true"&lt;/p&gt;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678346-56A8-449E-9D22-0F6B8294BD52}"/>
              </a:ext>
            </a:extLst>
          </p:cNvPr>
          <p:cNvSpPr txBox="1">
            <a:spLocks/>
          </p:cNvSpPr>
          <p:nvPr/>
        </p:nvSpPr>
        <p:spPr>
          <a:xfrm>
            <a:off x="780796" y="4096154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th:unless="${…}"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false"&lt;/p&gt;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48CCF06-D41C-4BE7-A7B1-8A2EF3334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02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2E252-08ED-433E-AE2B-DD9CB8589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8299C-1AE0-410B-B7CB-8B30F99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1ACEDA-CBC8-4337-9610-A47BBE7AA2CE}"/>
              </a:ext>
            </a:extLst>
          </p:cNvPr>
          <p:cNvSpPr txBox="1">
            <a:spLocks/>
          </p:cNvSpPr>
          <p:nvPr/>
        </p:nvSpPr>
        <p:spPr>
          <a:xfrm>
            <a:off x="769507" y="1806407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${#numbers.sequence(start, end, step)}"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CE6E5-6F3B-4236-95C5-301A2FE3874E}"/>
              </a:ext>
            </a:extLst>
          </p:cNvPr>
          <p:cNvSpPr txBox="1">
            <a:spLocks/>
          </p:cNvSpPr>
          <p:nvPr/>
        </p:nvSpPr>
        <p:spPr>
          <a:xfrm>
            <a:off x="769507" y="4573791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${#numbers.sequence(1, 5, 1)}"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//1 2 3 4 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F520697-B09F-4F8E-BB42-BA1094D81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91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74696-0C58-4D7C-8845-F85A4CA2E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For-each loop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/>
              <a:t>Example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81DDA1-337C-4D88-8EF5-0ED44C8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942A213-8158-4A05-B7F3-80A7F9AD9C27}"/>
              </a:ext>
            </a:extLst>
          </p:cNvPr>
          <p:cNvSpPr txBox="1">
            <a:spLocks/>
          </p:cNvSpPr>
          <p:nvPr/>
        </p:nvSpPr>
        <p:spPr>
          <a:xfrm>
            <a:off x="865462" y="4048360"/>
            <a:ext cx="6675516" cy="2679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th:each="book : ${books}"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book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name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${book.author}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${book.price}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050B0-441D-48D6-BB1E-D348A0B471FD}"/>
              </a:ext>
            </a:extLst>
          </p:cNvPr>
          <p:cNvSpPr txBox="1">
            <a:spLocks/>
          </p:cNvSpPr>
          <p:nvPr/>
        </p:nvSpPr>
        <p:spPr>
          <a:xfrm>
            <a:off x="865462" y="1812419"/>
            <a:ext cx="6675516" cy="163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th:each="item : ${collection}"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item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property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9DDCEF6-7A8A-4A6C-96F5-5E3F3A242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8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4BA40A-89E6-4286-BCDC-B68B85C77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86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string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6" y="3531130"/>
            <a:ext cx="938484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@GetMapping("/hello")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hello(ModelAndView modelAndView)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modelAndView.setViewName("hello");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</a:t>
            </a:r>
            <a:r>
              <a:rPr lang="en-US" sz="2400" dirty="0">
                <a:solidFill>
                  <a:schemeClr val="bg1"/>
                </a:solidFill>
              </a:rPr>
              <a:t>addObject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"name"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"Peter"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38484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&lt;p&gt;Hello, &lt;span th:text="</a:t>
            </a:r>
            <a:r>
              <a:rPr lang="en-GB" sz="2400" dirty="0">
                <a:solidFill>
                  <a:schemeClr val="bg1"/>
                </a:solidFill>
              </a:rPr>
              <a:t>${name}</a:t>
            </a:r>
            <a:r>
              <a:rPr lang="en-GB" sz="2400" dirty="0">
                <a:solidFill>
                  <a:schemeClr val="tx1"/>
                </a:solidFill>
              </a:rPr>
              <a:t>"&gt;&lt;/span&gt;&lt;/p&gt;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&lt;/body&gt;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46B327-3B1C-4F98-A5B8-BB3E711CF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13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collection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7" y="3372555"/>
            <a:ext cx="9238094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@GetMapping("/all")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listBooks(ModelAndView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modelAndView.</a:t>
            </a:r>
            <a:r>
              <a:rPr lang="en-GB" sz="2200" dirty="0">
                <a:solidFill>
                  <a:schemeClr val="bg1"/>
                </a:solidFill>
              </a:rPr>
              <a:t>addObject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"books"</a:t>
            </a:r>
            <a:r>
              <a:rPr lang="en-GB" sz="2200" dirty="0">
                <a:solidFill>
                  <a:schemeClr val="tx1"/>
                </a:solidFill>
              </a:rPr>
              <a:t>, </a:t>
            </a:r>
            <a:r>
              <a:rPr lang="en-GB" sz="2200" dirty="0">
                <a:solidFill>
                  <a:schemeClr val="bg1"/>
                </a:solidFill>
              </a:rPr>
              <a:t>books</a:t>
            </a:r>
            <a:r>
              <a:rPr lang="en-GB" sz="2200" dirty="0">
                <a:solidFill>
                  <a:schemeClr val="tx1"/>
                </a:solidFill>
              </a:rPr>
              <a:t>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23809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&lt;div th:each="</a:t>
            </a:r>
            <a:r>
              <a:rPr lang="en-GB" sz="2200" dirty="0">
                <a:solidFill>
                  <a:schemeClr val="bg1"/>
                </a:solidFill>
              </a:rPr>
              <a:t>book</a:t>
            </a:r>
            <a:r>
              <a:rPr lang="en-GB" sz="2200" dirty="0">
                <a:solidFill>
                  <a:schemeClr val="tx1"/>
                </a:solidFill>
              </a:rPr>
              <a:t> : </a:t>
            </a:r>
            <a:r>
              <a:rPr lang="en-GB" sz="2200" dirty="0">
                <a:solidFill>
                  <a:schemeClr val="bg1"/>
                </a:solidFill>
              </a:rPr>
              <a:t>${books}"</a:t>
            </a:r>
            <a:r>
              <a:rPr lang="en-GB" sz="22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&lt;p th:text="</a:t>
            </a:r>
            <a:r>
              <a:rPr lang="en-GB" sz="2200" dirty="0">
                <a:solidFill>
                  <a:schemeClr val="bg1"/>
                </a:solidFill>
              </a:rPr>
              <a:t>${book.name}</a:t>
            </a:r>
            <a:r>
              <a:rPr lang="en-GB" sz="2200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C745D2B-838F-42AE-8659-48071A27F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99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080" y="1675771"/>
            <a:ext cx="778053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Implementing </a:t>
            </a:r>
            <a:r>
              <a:rPr lang="en-US" sz="3600" b="1" dirty="0">
                <a:solidFill>
                  <a:schemeClr val="bg1"/>
                </a:solidFill>
              </a:rPr>
              <a:t>MVC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Spring MVC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Open Source </a:t>
            </a:r>
            <a:r>
              <a:rPr lang="en-US" sz="3000" b="1" dirty="0">
                <a:solidFill>
                  <a:schemeClr val="bg1"/>
                </a:solidFill>
              </a:rPr>
              <a:t>Framework</a:t>
            </a:r>
            <a:r>
              <a:rPr lang="en-US" sz="3000" dirty="0">
                <a:solidFill>
                  <a:schemeClr val="bg2"/>
                </a:solidFill>
              </a:rPr>
              <a:t> for </a:t>
            </a:r>
            <a:r>
              <a:rPr lang="en-US" sz="3000" b="1" dirty="0">
                <a:solidFill>
                  <a:schemeClr val="bg1"/>
                </a:solidFill>
              </a:rPr>
              <a:t>Java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Spring Boot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Configures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simplifies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Spring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Thymeleaf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Powerful </a:t>
            </a:r>
            <a:r>
              <a:rPr lang="en-US" sz="3000" b="1" dirty="0">
                <a:solidFill>
                  <a:schemeClr val="bg1"/>
                </a:solidFill>
              </a:rPr>
              <a:t>view engine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Expressions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Conditions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Iterations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E77168F-1C0A-4D27-AB0A-0FA13D158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72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FB2A50-CB8D-4A5C-902B-0EF0A597BF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0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44DCFE-16A8-442B-8E92-DBEC66D68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5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6823" y="1147483"/>
            <a:ext cx="2967317" cy="270762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A3C52D5-FB7E-4BEE-B993-CE16C51B75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MVC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3AB2737-766B-4F31-8094-F9E043D0E8E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Model-View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81930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E0FC10-D7FE-4B86-812F-C6BE78F1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MVC</a:t>
            </a:r>
            <a:r>
              <a:rPr lang="en-GB" dirty="0"/>
              <a:t> == Model-View-Controller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Views</a:t>
            </a:r>
            <a:r>
              <a:rPr lang="en-GB" dirty="0"/>
              <a:t> (presentation / UI)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Render UI (produce HTML)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(logic)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Prepare UI (presentation 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Update database (business logic)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Models</a:t>
            </a:r>
            <a:r>
              <a:rPr lang="en-GB" dirty="0"/>
              <a:t> (data)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Data access classes or ORM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0552EA-8957-4FB8-8BF6-960390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Model-View Controller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94FFFB-55C2-4950-850D-BAEF49D091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</a:t>
            </a:r>
            <a:br>
              <a:rPr lang="en-GB" dirty="0"/>
            </a:br>
            <a:r>
              <a:rPr lang="en-GB" dirty="0"/>
              <a:t>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726049-FADC-42A0-A64C-BC7BF3816D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22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71086F-F9F5-4B1E-843F-2C92634F82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-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2AFB9CC-C97A-4120-A601-35B996F9DF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3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2F43D3-47A8-4A90-89B5-A0D794BB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MVC Pattern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F7BF5A4B-7AED-4A46-8F7C-C7075B2E03EC}"/>
              </a:ext>
            </a:extLst>
          </p:cNvPr>
          <p:cNvSpPr/>
          <p:nvPr/>
        </p:nvSpPr>
        <p:spPr>
          <a:xfrm>
            <a:off x="1691302" y="1423604"/>
            <a:ext cx="2615788" cy="8826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/Some/Page/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83C7C7-99BD-461E-8F17-A815C7AC4C66}"/>
              </a:ext>
            </a:extLst>
          </p:cNvPr>
          <p:cNvSpPr/>
          <p:nvPr/>
        </p:nvSpPr>
        <p:spPr>
          <a:xfrm>
            <a:off x="5041605" y="3077107"/>
            <a:ext cx="2599766" cy="106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B30FD-3C3F-4674-AD45-B5D4268F70A2}"/>
              </a:ext>
            </a:extLst>
          </p:cNvPr>
          <p:cNvSpPr/>
          <p:nvPr/>
        </p:nvSpPr>
        <p:spPr>
          <a:xfrm>
            <a:off x="1691302" y="1125349"/>
            <a:ext cx="2250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232EE25-E5F6-4212-9F7B-6A4A682B092C}"/>
              </a:ext>
            </a:extLst>
          </p:cNvPr>
          <p:cNvSpPr/>
          <p:nvPr/>
        </p:nvSpPr>
        <p:spPr>
          <a:xfrm>
            <a:off x="4532857" y="1207372"/>
            <a:ext cx="3599330" cy="121727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controller (dispatcher)</a:t>
            </a:r>
          </a:p>
        </p:txBody>
      </p:sp>
      <p:sp>
        <p:nvSpPr>
          <p:cNvPr id="10" name="Down Arrow 8">
            <a:extLst>
              <a:ext uri="{FF2B5EF4-FFF2-40B4-BE49-F238E27FC236}">
                <a16:creationId xmlns:a16="http://schemas.microsoft.com/office/drawing/2014/main" id="{4A183B13-94D9-47A3-8031-5FD1E938BC54}"/>
              </a:ext>
            </a:extLst>
          </p:cNvPr>
          <p:cNvSpPr/>
          <p:nvPr/>
        </p:nvSpPr>
        <p:spPr>
          <a:xfrm>
            <a:off x="6080390" y="2499003"/>
            <a:ext cx="360830" cy="4969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5DD2DFFD-CC9E-4760-8057-403078CCB2CD}"/>
              </a:ext>
            </a:extLst>
          </p:cNvPr>
          <p:cNvSpPr/>
          <p:nvPr/>
        </p:nvSpPr>
        <p:spPr>
          <a:xfrm>
            <a:off x="7784805" y="5174266"/>
            <a:ext cx="236220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(data)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986C59EB-D50D-4B6E-BB30-E9062843805B}"/>
              </a:ext>
            </a:extLst>
          </p:cNvPr>
          <p:cNvSpPr/>
          <p:nvPr/>
        </p:nvSpPr>
        <p:spPr>
          <a:xfrm>
            <a:off x="2442625" y="5174266"/>
            <a:ext cx="242865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(render UI)</a:t>
            </a:r>
          </a:p>
        </p:txBody>
      </p:sp>
      <p:sp>
        <p:nvSpPr>
          <p:cNvPr id="13" name="Left Arrow 11">
            <a:extLst>
              <a:ext uri="{FF2B5EF4-FFF2-40B4-BE49-F238E27FC236}">
                <a16:creationId xmlns:a16="http://schemas.microsoft.com/office/drawing/2014/main" id="{2E613100-3D5D-4D0E-B5A2-C312C916298E}"/>
              </a:ext>
            </a:extLst>
          </p:cNvPr>
          <p:cNvSpPr/>
          <p:nvPr/>
        </p:nvSpPr>
        <p:spPr>
          <a:xfrm rot="10800000">
            <a:off x="5023675" y="5391488"/>
            <a:ext cx="2617696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EA7ACC-B5D0-443A-91A6-3C9461234471}"/>
              </a:ext>
            </a:extLst>
          </p:cNvPr>
          <p:cNvSpPr/>
          <p:nvPr/>
        </p:nvSpPr>
        <p:spPr>
          <a:xfrm>
            <a:off x="2226099" y="3050192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Left Arrow 24">
            <a:extLst>
              <a:ext uri="{FF2B5EF4-FFF2-40B4-BE49-F238E27FC236}">
                <a16:creationId xmlns:a16="http://schemas.microsoft.com/office/drawing/2014/main" id="{F06E969F-C246-4DA3-8F32-AA5F9989B4A1}"/>
              </a:ext>
            </a:extLst>
          </p:cNvPr>
          <p:cNvSpPr/>
          <p:nvPr/>
        </p:nvSpPr>
        <p:spPr>
          <a:xfrm rot="14392517">
            <a:off x="7354570" y="4450093"/>
            <a:ext cx="1017025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eft Arrow 25">
            <a:extLst>
              <a:ext uri="{FF2B5EF4-FFF2-40B4-BE49-F238E27FC236}">
                <a16:creationId xmlns:a16="http://schemas.microsoft.com/office/drawing/2014/main" id="{21A6E8C9-BE90-48FD-A130-05C709D16678}"/>
              </a:ext>
            </a:extLst>
          </p:cNvPr>
          <p:cNvSpPr/>
          <p:nvPr/>
        </p:nvSpPr>
        <p:spPr>
          <a:xfrm rot="17829597">
            <a:off x="4366271" y="4453683"/>
            <a:ext cx="999969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20">
            <a:extLst>
              <a:ext uri="{FF2B5EF4-FFF2-40B4-BE49-F238E27FC236}">
                <a16:creationId xmlns:a16="http://schemas.microsoft.com/office/drawing/2014/main" id="{FB51A307-B9A1-432B-BD11-D85DA6FC2340}"/>
              </a:ext>
            </a:extLst>
          </p:cNvPr>
          <p:cNvSpPr/>
          <p:nvPr/>
        </p:nvSpPr>
        <p:spPr>
          <a:xfrm rot="10073138">
            <a:off x="2657654" y="3599594"/>
            <a:ext cx="495852" cy="134391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E465C-8A6B-41FF-A7F5-20EA43C4FEAF}"/>
              </a:ext>
            </a:extLst>
          </p:cNvPr>
          <p:cNvSpPr/>
          <p:nvPr/>
        </p:nvSpPr>
        <p:spPr>
          <a:xfrm>
            <a:off x="3174518" y="3731488"/>
            <a:ext cx="160608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20990C-BAF9-4FD9-A815-7E6CA92BF7BD}"/>
              </a:ext>
            </a:extLst>
          </p:cNvPr>
          <p:cNvSpPr/>
          <p:nvPr/>
        </p:nvSpPr>
        <p:spPr>
          <a:xfrm>
            <a:off x="6441220" y="2513315"/>
            <a:ext cx="27179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Delegate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AE9C18-D75E-4AD8-824E-1B44987135D3}"/>
              </a:ext>
            </a:extLst>
          </p:cNvPr>
          <p:cNvSpPr/>
          <p:nvPr/>
        </p:nvSpPr>
        <p:spPr>
          <a:xfrm>
            <a:off x="5175002" y="4096634"/>
            <a:ext cx="192347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Select view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&amp; pass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EB36D7-A9B2-4B6E-A5EA-CD7529B19196}"/>
              </a:ext>
            </a:extLst>
          </p:cNvPr>
          <p:cNvSpPr/>
          <p:nvPr/>
        </p:nvSpPr>
        <p:spPr>
          <a:xfrm>
            <a:off x="5113696" y="5853634"/>
            <a:ext cx="22942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 data from</a:t>
            </a:r>
          </a:p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2AE70-5A87-46F6-BF98-5FF8BA686A1F}"/>
              </a:ext>
            </a:extLst>
          </p:cNvPr>
          <p:cNvSpPr/>
          <p:nvPr/>
        </p:nvSpPr>
        <p:spPr>
          <a:xfrm>
            <a:off x="8072872" y="3974596"/>
            <a:ext cx="17860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CRUD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8C3BB212-5D9F-49AE-BE1F-E298802E6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75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3692</TotalTime>
  <Words>1724</Words>
  <Application>Microsoft Office PowerPoint</Application>
  <PresentationFormat>Widescreen</PresentationFormat>
  <Paragraphs>346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Basic Web Project</vt:lpstr>
      <vt:lpstr>Table of Contents</vt:lpstr>
      <vt:lpstr>Have a Question?</vt:lpstr>
      <vt:lpstr>MVC</vt:lpstr>
      <vt:lpstr>What is Model-View Controller</vt:lpstr>
      <vt:lpstr>Model (Data)</vt:lpstr>
      <vt:lpstr>View </vt:lpstr>
      <vt:lpstr>Controller</vt:lpstr>
      <vt:lpstr>The MVC Pattern</vt:lpstr>
      <vt:lpstr>Spring MVC</vt:lpstr>
      <vt:lpstr>Spring MVC</vt:lpstr>
      <vt:lpstr>Spring Boot</vt:lpstr>
      <vt:lpstr>Starting with Spring Boot</vt:lpstr>
      <vt:lpstr>Starting with Spring Boot</vt:lpstr>
      <vt:lpstr>Starting with Spring Boot (2)</vt:lpstr>
      <vt:lpstr>Spring Boot Application Class</vt:lpstr>
      <vt:lpstr>Spring Annotations</vt:lpstr>
      <vt:lpstr>Spring Controllers</vt:lpstr>
      <vt:lpstr>Controller Actions</vt:lpstr>
      <vt:lpstr>Spring Controller: Example</vt:lpstr>
      <vt:lpstr>Thymeleaf</vt:lpstr>
      <vt:lpstr>Thymeleaf</vt:lpstr>
      <vt:lpstr>Thymeleaf Tags and Attributes</vt:lpstr>
      <vt:lpstr>Thymeleaf Variable Expressions</vt:lpstr>
      <vt:lpstr>Thymeleaf Link Expressions</vt:lpstr>
      <vt:lpstr>Forms in Thymeleaf</vt:lpstr>
      <vt:lpstr>Conditional Statements in Thymeleaf</vt:lpstr>
      <vt:lpstr>Loops in Thymeleaf</vt:lpstr>
      <vt:lpstr>Loops in Thymeleaf (2)</vt:lpstr>
      <vt:lpstr>Passing Attributes to View</vt:lpstr>
      <vt:lpstr>Passing Attributes to View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Web</dc:title>
  <dc:subject>Java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12</cp:revision>
  <dcterms:created xsi:type="dcterms:W3CDTF">2018-05-23T13:08:44Z</dcterms:created>
  <dcterms:modified xsi:type="dcterms:W3CDTF">2020-05-11T13:06:41Z</dcterms:modified>
  <cp:category>programming; education; software engineering; software development</cp:category>
</cp:coreProperties>
</file>