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61"/>
  </p:notesMasterIdLst>
  <p:handoutMasterIdLst>
    <p:handoutMasterId r:id="rId62"/>
  </p:handoutMasterIdLst>
  <p:sldIdLst>
    <p:sldId id="522" r:id="rId4"/>
    <p:sldId id="523" r:id="rId5"/>
    <p:sldId id="535" r:id="rId6"/>
    <p:sldId id="534" r:id="rId7"/>
    <p:sldId id="536" r:id="rId8"/>
    <p:sldId id="525" r:id="rId9"/>
    <p:sldId id="537" r:id="rId10"/>
    <p:sldId id="526" r:id="rId11"/>
    <p:sldId id="538" r:id="rId12"/>
    <p:sldId id="531" r:id="rId13"/>
    <p:sldId id="539" r:id="rId14"/>
    <p:sldId id="533" r:id="rId15"/>
    <p:sldId id="540" r:id="rId16"/>
    <p:sldId id="274" r:id="rId17"/>
    <p:sldId id="488" r:id="rId18"/>
    <p:sldId id="276" r:id="rId19"/>
    <p:sldId id="470" r:id="rId20"/>
    <p:sldId id="451" r:id="rId21"/>
    <p:sldId id="449" r:id="rId22"/>
    <p:sldId id="476" r:id="rId23"/>
    <p:sldId id="472" r:id="rId24"/>
    <p:sldId id="473" r:id="rId25"/>
    <p:sldId id="395" r:id="rId26"/>
    <p:sldId id="477" r:id="rId27"/>
    <p:sldId id="478" r:id="rId28"/>
    <p:sldId id="481" r:id="rId29"/>
    <p:sldId id="495" r:id="rId30"/>
    <p:sldId id="494" r:id="rId31"/>
    <p:sldId id="445" r:id="rId32"/>
    <p:sldId id="480" r:id="rId33"/>
    <p:sldId id="475" r:id="rId34"/>
    <p:sldId id="479" r:id="rId35"/>
    <p:sldId id="496" r:id="rId36"/>
    <p:sldId id="460" r:id="rId37"/>
    <p:sldId id="485" r:id="rId38"/>
    <p:sldId id="483" r:id="rId39"/>
    <p:sldId id="507" r:id="rId40"/>
    <p:sldId id="464" r:id="rId41"/>
    <p:sldId id="465" r:id="rId42"/>
    <p:sldId id="497" r:id="rId43"/>
    <p:sldId id="498" r:id="rId44"/>
    <p:sldId id="541" r:id="rId45"/>
    <p:sldId id="500" r:id="rId46"/>
    <p:sldId id="501" r:id="rId47"/>
    <p:sldId id="502" r:id="rId48"/>
    <p:sldId id="503" r:id="rId49"/>
    <p:sldId id="466" r:id="rId50"/>
    <p:sldId id="542" r:id="rId51"/>
    <p:sldId id="543" r:id="rId52"/>
    <p:sldId id="459" r:id="rId53"/>
    <p:sldId id="349" r:id="rId54"/>
    <p:sldId id="544" r:id="rId55"/>
    <p:sldId id="489" r:id="rId56"/>
    <p:sldId id="490" r:id="rId57"/>
    <p:sldId id="491" r:id="rId58"/>
    <p:sldId id="413" r:id="rId59"/>
    <p:sldId id="492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541"/>
          </p14:sldIdLst>
        </p14:section>
        <p14:section name="Switch-case" id="{62FC35DA-830B-4736-9AFA-9927B67FF403}">
          <p14:sldIdLst>
            <p14:sldId id="500"/>
            <p14:sldId id="501"/>
            <p14:sldId id="502"/>
            <p14:sldId id="503"/>
          </p14:sldIdLst>
        </p14:section>
        <p14:section name="Дебъгване" id="{AB046EE2-0F50-400C-BEA0-94C4D817559B}">
          <p14:sldIdLst>
            <p14:sldId id="466"/>
            <p14:sldId id="542"/>
            <p14:sldId id="543"/>
          </p14:sldIdLst>
        </p14:section>
        <p14:section name="Задачи" id="{404568EE-C957-4972-8FF5-F398C2C614C3}">
          <p14:sldIdLst>
            <p14:sldId id="459"/>
            <p14:sldId id="349"/>
            <p14:sldId id="544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533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7" TargetMode="Externa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4594" y="5312353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81175" y="5314679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869523"/>
            <a:ext cx="7010400" cy="52262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762779B-156E-4124-A8A8-9BB7BD986A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869523"/>
            <a:ext cx="7010400" cy="52262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System.out.println(1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Конструкцията </a:t>
            </a:r>
            <a:r>
              <a:rPr lang="en-US" b="1" dirty="0"/>
              <a:t>switch-case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300630" y="356017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6190" y="403639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6190" y="510186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9613" y="455777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78507" y="561145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313696" y="61328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836612" y="4076917"/>
            <a:ext cx="7315200" cy="23048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</a:t>
            </a:r>
            <a:r>
              <a:rPr lang="bg-BG" sz="2400" dirty="0"/>
              <a:t>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en-US" sz="2400" dirty="0"/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dirty="0"/>
              <a:t> </a:t>
            </a:r>
            <a:r>
              <a:rPr lang="bg-BG" dirty="0"/>
              <a:t>по адрес в паметта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605951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836612" y="2083712"/>
            <a:ext cx="7315200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/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/>
              <a:t>System.out.println(a </a:t>
            </a:r>
            <a:r>
              <a:rPr lang="en-US" sz="2400">
                <a:solidFill>
                  <a:schemeClr val="bg1"/>
                </a:solidFill>
              </a:rPr>
              <a:t>==</a:t>
            </a:r>
            <a:r>
              <a:rPr lang="en-US" sz="2400"/>
              <a:t> b);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012" y="1339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Променливи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сравняваме чрез 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Сравняване</a:t>
            </a:r>
            <a:r>
              <a:rPr lang="en-US" sz="3000" dirty="0"/>
              <a:t> </a:t>
            </a:r>
            <a:r>
              <a:rPr lang="bg-BG" sz="3000" dirty="0"/>
              <a:t>на текст</a:t>
            </a:r>
            <a:r>
              <a:rPr lang="en-US" sz="3000" dirty="0"/>
              <a:t> </a:t>
            </a:r>
            <a:r>
              <a:rPr lang="bg-BG" sz="3000" dirty="0"/>
              <a:t>чрез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equals </a:t>
            </a:r>
            <a:r>
              <a:rPr lang="bg-BG" sz="3000" dirty="0"/>
              <a:t>по стойност</a:t>
            </a:r>
            <a:r>
              <a:rPr lang="en-US" sz="3000" dirty="0"/>
              <a:t>:</a:t>
            </a:r>
            <a:endParaRPr lang="bg-BG" sz="3000" dirty="0"/>
          </a:p>
          <a:p>
            <a:endParaRPr lang="bg-BG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012" y="2803847"/>
            <a:ext cx="8222489" cy="225593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780212" y="4536557"/>
            <a:ext cx="173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206" y="3429000"/>
            <a:ext cx="3064295" cy="966724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4985" y="37393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9431" y="29564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362200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852134" y="3962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" y="2286000"/>
            <a:ext cx="604177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latin typeface="Consolas" pitchFamily="49" charset="0"/>
              </a:rPr>
              <a:t>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 </a:t>
            </a: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"yellow"))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DDBDB-8AB0-44E3-A89F-743F7C0E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2320636"/>
            <a:ext cx="4554588" cy="133696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865812" y="4652647"/>
            <a:ext cx="4751786" cy="1043326"/>
          </a:xfrm>
          <a:prstGeom prst="wedgeRoundRectCallout">
            <a:avLst>
              <a:gd name="adj1" fmla="val -58013"/>
              <a:gd name="adj2" fmla="val -34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Изпълнява се 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89560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"yellow"))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6640874" y="2091671"/>
            <a:ext cx="3559692" cy="1138773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388A1-2799-4E78-B76D-7FA5F792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1" y="3849335"/>
            <a:ext cx="4754553" cy="125403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4026" y="382785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6630" y="304439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https://judge.softuni.bg/Contests/Compete/Index/1012#3</a:t>
            </a:r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2626" y="1578644"/>
            <a:ext cx="9503571" cy="4114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</a:t>
            </a:r>
            <a:r>
              <a:rPr lang="en-US" sz="2800" dirty="0" err="1"/>
              <a:t>scanner</a:t>
            </a:r>
            <a:r>
              <a:rPr lang="en-US" sz="2800" dirty="0"/>
              <a:t>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 = </a:t>
            </a:r>
            <a:r>
              <a:rPr lang="en-US" sz="2800" dirty="0" err="1"/>
              <a:t>Integer.parseInt</a:t>
            </a:r>
            <a:r>
              <a:rPr lang="en-US" sz="2800" dirty="0"/>
              <a:t>(</a:t>
            </a:r>
            <a:r>
              <a:rPr lang="en-US" sz="2800" dirty="0" err="1"/>
              <a:t>scanner.nextLine</a:t>
            </a:r>
            <a:r>
              <a:rPr lang="en-US" sz="2800" dirty="0"/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 err="1">
                <a:solidFill>
                  <a:schemeClr val="bg1"/>
                </a:solidFill>
              </a:rPr>
              <a:t>num</a:t>
            </a:r>
            <a:r>
              <a:rPr lang="en-US" sz="2800" dirty="0">
                <a:solidFill>
                  <a:schemeClr val="bg1"/>
                </a:solidFill>
              </a:rPr>
              <a:t> % 2 == 0</a:t>
            </a:r>
            <a:r>
              <a:rPr lang="en-US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</a:t>
            </a:r>
            <a:r>
              <a:rPr lang="en-US" sz="2800" dirty="0" err="1"/>
              <a:t>System.out.println</a:t>
            </a:r>
            <a:r>
              <a:rPr lang="en-US" sz="2800" dirty="0"/>
              <a:t>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</a:t>
            </a:r>
            <a:r>
              <a:rPr lang="en-US" sz="2800" dirty="0" err="1"/>
              <a:t>System.out.println</a:t>
            </a:r>
            <a:r>
              <a:rPr lang="en-US" sz="2800" dirty="0"/>
              <a:t>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954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362200"/>
            <a:ext cx="69342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2F4CA34-CEE3-48F8-B5B6-4073AEE20E53}"/>
              </a:ext>
            </a:extLst>
          </p:cNvPr>
          <p:cNvSpPr txBox="1">
            <a:spLocks/>
          </p:cNvSpPr>
          <p:nvPr/>
        </p:nvSpPr>
        <p:spPr>
          <a:xfrm>
            <a:off x="2015583" y="1600200"/>
            <a:ext cx="8462457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int num = Integer.parseInt(scanner.nextLine());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(num == 1)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System.out.println("one");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2)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System.out.println("two");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3)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System.out.println("three");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accent4"/>
                </a:solidFill>
              </a:rPr>
              <a:t>// TODO: Add more conditional statements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System.out.println("number too big");</a:t>
            </a: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094412" y="533132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3124200"/>
            <a:ext cx="10668000" cy="275726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/>
              <a:t>String 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entDay.equals(</a:t>
            </a:r>
            <a:r>
              <a:rPr lang="en-US" sz="2500" dirty="0"/>
              <a:t>"Monday"</a:t>
            </a:r>
            <a:r>
              <a:rPr lang="bg-BG" sz="2500" dirty="0"/>
              <a:t>)</a:t>
            </a:r>
            <a:r>
              <a:rPr lang="en-US" sz="2500" dirty="0"/>
              <a:t>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</a:t>
            </a:r>
            <a:r>
              <a:rPr lang="bg-BG" sz="2500" dirty="0"/>
              <a:t>double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salary </a:t>
            </a:r>
            <a:r>
              <a:rPr lang="en-US" sz="2500" dirty="0"/>
              <a:t>=</a:t>
            </a:r>
            <a:r>
              <a:rPr lang="bg-BG" sz="2500" dirty="0"/>
              <a:t> Double.parseDouble(scanner.nextLine())</a:t>
            </a:r>
            <a:r>
              <a:rPr lang="en-US" sz="25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/>
              <a:t>System.out.println</a:t>
            </a:r>
            <a:r>
              <a:rPr lang="en-US" sz="2500" dirty="0"/>
              <a:t>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368460" y="1295400"/>
            <a:ext cx="9756704" cy="51630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 smtClean="0">
                <a:solidFill>
                  <a:schemeClr val="tx1"/>
                </a:solidFill>
              </a:rPr>
              <a:t>Double.parse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bg-BG" sz="2400" dirty="0" smtClean="0">
                <a:solidFill>
                  <a:schemeClr val="tx1"/>
                </a:solidFill>
              </a:rPr>
              <a:t>Double(scanner.nextLine</a:t>
            </a:r>
            <a:r>
              <a:rPr lang="bg-BG" sz="2400" dirty="0">
                <a:solidFill>
                  <a:schemeClr val="tx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</p:spTree>
    <p:extLst>
      <p:ext uri="{BB962C8B-B14F-4D97-AF65-F5344CB8AC3E}">
        <p14:creationId xmlns:p14="http://schemas.microsoft.com/office/powerpoint/2010/main" val="16659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5612" y="2052458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29858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69" y="3276600"/>
            <a:ext cx="6360276" cy="28924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384" y="3499018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Shift + F9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Ctrl + 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413" y="4081504"/>
            <a:ext cx="5867400" cy="260773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3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r>
              <a:rPr lang="en-US" dirty="0">
                <a:solidFill>
                  <a:schemeClr val="bg2"/>
                </a:solidFill>
              </a:rPr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37612" y="3276600"/>
            <a:ext cx="2819401" cy="305130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C60C677-68CC-487F-9A47-89F0180F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36" y="1920174"/>
            <a:ext cx="296057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F336BE3-9E9E-4896-B8C3-C0FCEB54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137" y="1920174"/>
            <a:ext cx="2960576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endParaRPr lang="bg-BG" sz="26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953000" cy="593155"/>
          </a:xfrm>
        </p:spPr>
        <p:txBody>
          <a:bodyPr/>
          <a:lstStyle/>
          <a:p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B99A5DB-2A42-4196-B713-D3178621AF50}"/>
              </a:ext>
            </a:extLst>
          </p:cNvPr>
          <p:cNvSpPr txBox="1">
            <a:spLocks/>
          </p:cNvSpPr>
          <p:nvPr/>
        </p:nvSpPr>
        <p:spPr>
          <a:xfrm>
            <a:off x="2741612" y="1828800"/>
            <a:ext cx="4953000" cy="593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System.out.println(10 % 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2013</Words>
  <Application>Microsoft Office PowerPoint</Application>
  <PresentationFormat>Custom</PresentationFormat>
  <Paragraphs>566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IntelliJ IDEA</vt:lpstr>
      <vt:lpstr>PowerPoint Presentation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2019-02-10T09:30:59Z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