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4"/>
  </p:notesMasterIdLst>
  <p:handoutMasterIdLst>
    <p:handoutMasterId r:id="rId55"/>
  </p:handoutMasterIdLst>
  <p:sldIdLst>
    <p:sldId id="274" r:id="rId3"/>
    <p:sldId id="485" r:id="rId4"/>
    <p:sldId id="276" r:id="rId5"/>
    <p:sldId id="595" r:id="rId6"/>
    <p:sldId id="596" r:id="rId7"/>
    <p:sldId id="597" r:id="rId8"/>
    <p:sldId id="525" r:id="rId9"/>
    <p:sldId id="526" r:id="rId10"/>
    <p:sldId id="533" r:id="rId11"/>
    <p:sldId id="550" r:id="rId12"/>
    <p:sldId id="603" r:id="rId13"/>
    <p:sldId id="600" r:id="rId14"/>
    <p:sldId id="601" r:id="rId15"/>
    <p:sldId id="420" r:id="rId16"/>
    <p:sldId id="415" r:id="rId17"/>
    <p:sldId id="543" r:id="rId18"/>
    <p:sldId id="592" r:id="rId19"/>
    <p:sldId id="429" r:id="rId20"/>
    <p:sldId id="546" r:id="rId21"/>
    <p:sldId id="481" r:id="rId22"/>
    <p:sldId id="593" r:id="rId23"/>
    <p:sldId id="547" r:id="rId24"/>
    <p:sldId id="594" r:id="rId25"/>
    <p:sldId id="433" r:id="rId26"/>
    <p:sldId id="483" r:id="rId27"/>
    <p:sldId id="602" r:id="rId28"/>
    <p:sldId id="584" r:id="rId29"/>
    <p:sldId id="604" r:id="rId30"/>
    <p:sldId id="605" r:id="rId31"/>
    <p:sldId id="445" r:id="rId32"/>
    <p:sldId id="450" r:id="rId33"/>
    <p:sldId id="439" r:id="rId34"/>
    <p:sldId id="441" r:id="rId35"/>
    <p:sldId id="434" r:id="rId36"/>
    <p:sldId id="544" r:id="rId37"/>
    <p:sldId id="578" r:id="rId38"/>
    <p:sldId id="591" r:id="rId39"/>
    <p:sldId id="579" r:id="rId40"/>
    <p:sldId id="523" r:id="rId41"/>
    <p:sldId id="522" r:id="rId42"/>
    <p:sldId id="442" r:id="rId43"/>
    <p:sldId id="443" r:id="rId44"/>
    <p:sldId id="456" r:id="rId45"/>
    <p:sldId id="444" r:id="rId46"/>
    <p:sldId id="448" r:id="rId47"/>
    <p:sldId id="580" r:id="rId48"/>
    <p:sldId id="467" r:id="rId49"/>
    <p:sldId id="562" r:id="rId50"/>
    <p:sldId id="575" r:id="rId51"/>
    <p:sldId id="413" r:id="rId52"/>
    <p:sldId id="496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485"/>
            <p14:sldId id="276"/>
          </p14:sldIdLst>
        </p14:section>
        <p14:section name="Преговор" id="{93D97009-65D3-47A4-9DC6-2B6539A590EF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Какво е цикъл?" id="{77DB3006-881D-4B54-8175-A8E8C2BA414A}">
          <p14:sldIdLst>
            <p14:sldId id="603"/>
            <p14:sldId id="600"/>
            <p14:sldId id="601"/>
          </p14:sldIdLst>
        </p14:section>
        <p14:section name="For - цикъл" id="{F0D37754-91EF-477E-B794-286299F27E83}">
          <p14:sldIdLst>
            <p14:sldId id="420"/>
            <p14:sldId id="415"/>
            <p14:sldId id="543"/>
          </p14:sldIdLst>
        </p14:section>
        <p14:section name="Цикъл със стъпка" id="{AC02D9CC-BF0A-4F02-8147-BCA5573FFE10}">
          <p14:sldIdLst>
            <p14:sldId id="592"/>
            <p14:sldId id="429"/>
            <p14:sldId id="546"/>
            <p14:sldId id="481"/>
            <p14:sldId id="593"/>
            <p14:sldId id="547"/>
            <p14:sldId id="594"/>
            <p14:sldId id="433"/>
            <p14:sldId id="483"/>
          </p14:sldIdLst>
        </p14:section>
        <p14:section name="Работа с текст" id="{71B52715-169E-4D92-B427-C49F677C0653}">
          <p14:sldIdLst>
            <p14:sldId id="602"/>
            <p14:sldId id="584"/>
            <p14:sldId id="604"/>
            <p14:sldId id="605"/>
            <p14:sldId id="445"/>
            <p14:sldId id="450"/>
            <p14:sldId id="439"/>
          </p14:sldIdLst>
        </p14:section>
        <p14:section name="Техники за използване на for" id="{62C96DF0-3140-44D5-A5B6-5AA0C55A574F}">
          <p14:sldIdLst>
            <p14:sldId id="441"/>
            <p14:sldId id="434"/>
            <p14:sldId id="544"/>
            <p14:sldId id="578"/>
            <p14:sldId id="591"/>
            <p14:sldId id="579"/>
            <p14:sldId id="523"/>
            <p14:sldId id="522"/>
            <p14:sldId id="442"/>
            <p14:sldId id="443"/>
            <p14:sldId id="456"/>
            <p14:sldId id="444"/>
            <p14:sldId id="448"/>
          </p14:sldIdLst>
        </p14:section>
        <p14:section name="End section" id="{2475F258-0C98-4F34-968F-ED15CFFC08CA}">
          <p14:sldIdLst>
            <p14:sldId id="580"/>
            <p14:sldId id="467"/>
            <p14:sldId id="562"/>
            <p14:sldId id="575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486" autoAdjust="0"/>
  </p:normalViewPr>
  <p:slideViewPr>
    <p:cSldViewPr>
      <p:cViewPr varScale="1">
        <p:scale>
          <a:sx n="111" d="100"/>
          <a:sy n="111" d="100"/>
        </p:scale>
        <p:origin x="336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91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9" r:id="rId20"/>
    <p:sldLayoutId id="2147483690" r:id="rId21"/>
    <p:sldLayoutId id="2147483692" r:id="rId22"/>
    <p:sldLayoutId id="2147483695" r:id="rId2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8" TargetMode="Externa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9" TargetMode="Externa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10" TargetMode="Externa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udge.softuni.bg/Contests/Practice/Index/1015#5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7.gif"/><Relationship Id="rId4" Type="http://schemas.openxmlformats.org/officeDocument/2006/relationships/image" Target="../media/image64.jpeg"/><Relationship Id="rId9" Type="http://schemas.openxmlformats.org/officeDocument/2006/relationships/hyperlink" Target="https://www.lukane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7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4470" y="2544204"/>
            <a:ext cx="6370353" cy="3621286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String role = "Administrator";</a:t>
            </a:r>
          </a:p>
          <a:p>
            <a:r>
              <a:rPr lang="en-US" sz="2400" dirty="0"/>
              <a:t>String password = "SoftUni";</a:t>
            </a:r>
          </a:p>
          <a:p>
            <a:r>
              <a:rPr lang="en-US" sz="2400" dirty="0"/>
              <a:t>if(</a:t>
            </a:r>
            <a:r>
              <a:rPr lang="en-US" sz="2400" dirty="0" err="1"/>
              <a:t>role.equals</a:t>
            </a:r>
            <a:r>
              <a:rPr lang="en-US" sz="2400" dirty="0"/>
              <a:t>("SoftUni")) {</a:t>
            </a:r>
          </a:p>
          <a:p>
            <a:r>
              <a:rPr lang="en-US" sz="2400" dirty="0"/>
              <a:t>  if(</a:t>
            </a:r>
            <a:r>
              <a:rPr lang="en-US" sz="2400" dirty="0" err="1"/>
              <a:t>password.equals</a:t>
            </a:r>
            <a:r>
              <a:rPr lang="en-US" sz="2400" dirty="0"/>
              <a:t>("SoftUni")) {</a:t>
            </a:r>
          </a:p>
          <a:p>
            <a:r>
              <a:rPr lang="en-US" sz="2400" dirty="0"/>
              <a:t>    System.out.println("Welcome!");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ACEC4B-0695-413A-B22A-3C7FF9EF7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Цикли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F5DAA-1782-40EF-8EEE-5C1BD6557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E40E25D-49D8-446B-BA0E-54A07446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52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2EFF6468-D3C5-46AC-8A8B-51958FE8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24" y="4821223"/>
            <a:ext cx="2695575" cy="1390650"/>
          </a:xfrm>
          <a:prstGeom prst="rect">
            <a:avLst/>
          </a:prstGeom>
        </p:spPr>
      </p:pic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F38C5C4D-7235-45F7-8EA2-5D9048CE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50" y="4698065"/>
            <a:ext cx="2695575" cy="12384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CD714CB7-5E1B-40C9-A8ED-8FA4ECD55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7" y="4422664"/>
            <a:ext cx="2695575" cy="139065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3DC716C-1984-4119-928F-4BF6A8D78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1" y="4164296"/>
            <a:ext cx="2695575" cy="1390650"/>
          </a:xfrm>
          <a:prstGeom prst="rect">
            <a:avLst/>
          </a:prstGeom>
        </p:spPr>
      </p:pic>
      <p:pic>
        <p:nvPicPr>
          <p:cNvPr id="15" name="Picture 14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BA9ADA86-F031-404E-AC5E-B073015BD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76" y="3797435"/>
            <a:ext cx="2695575" cy="1390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FEC2D1-22F4-46C4-B950-7BDB5BBCBAE7}"/>
              </a:ext>
            </a:extLst>
          </p:cNvPr>
          <p:cNvSpPr txBox="1"/>
          <p:nvPr/>
        </p:nvSpPr>
        <p:spPr>
          <a:xfrm>
            <a:off x="206696" y="1248559"/>
            <a:ext cx="11582399" cy="228372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/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sz="3200" dirty="0"/>
              <a:t>Често ни се налага да повтаряме едно и също действие </a:t>
            </a:r>
            <a:br>
              <a:rPr lang="bg-BG" sz="3200" dirty="0"/>
            </a:br>
            <a:r>
              <a:rPr lang="bg-BG" sz="3200" dirty="0"/>
              <a:t>многократно</a:t>
            </a:r>
            <a:endParaRPr lang="bg-BG" sz="3000" dirty="0"/>
          </a:p>
          <a:p>
            <a:r>
              <a:rPr lang="bg-BG" sz="3000" dirty="0"/>
              <a:t>Ако искаме да направим 3 бургера, бихме повторили едни и същи</a:t>
            </a:r>
            <a:br>
              <a:rPr lang="bg-BG" sz="3000" dirty="0"/>
            </a:br>
            <a:r>
              <a:rPr lang="bg-BG" sz="3000" dirty="0"/>
              <a:t>действия 3 пъти:</a:t>
            </a:r>
            <a:endParaRPr lang="en-US" sz="3000" dirty="0"/>
          </a:p>
        </p:txBody>
      </p:sp>
      <p:pic>
        <p:nvPicPr>
          <p:cNvPr id="17" name="Picture 1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4B4651B9-77EB-4D53-8B6C-4A6A9190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81" y="4821223"/>
            <a:ext cx="2695575" cy="1390650"/>
          </a:xfrm>
          <a:prstGeom prst="rect">
            <a:avLst/>
          </a:prstGeom>
        </p:spPr>
      </p:pic>
      <p:pic>
        <p:nvPicPr>
          <p:cNvPr id="18" name="Picture 17" descr="A picture containing food&#10;&#10;Description automatically generated">
            <a:extLst>
              <a:ext uri="{FF2B5EF4-FFF2-40B4-BE49-F238E27FC236}">
                <a16:creationId xmlns:a16="http://schemas.microsoft.com/office/drawing/2014/main" id="{669FA283-04F4-47B6-B140-05CF1DC57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07" y="4698065"/>
            <a:ext cx="2695575" cy="1238407"/>
          </a:xfrm>
          <a:prstGeom prst="rect">
            <a:avLst/>
          </a:prstGeom>
        </p:spPr>
      </p:pic>
      <p:pic>
        <p:nvPicPr>
          <p:cNvPr id="19" name="Picture 1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D33B0E39-4662-4191-B855-68018B55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04" y="4422664"/>
            <a:ext cx="2695575" cy="139065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78C6991-618D-4973-8F89-A30E1080C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08" y="4164296"/>
            <a:ext cx="2695575" cy="1390650"/>
          </a:xfrm>
          <a:prstGeom prst="rect">
            <a:avLst/>
          </a:prstGeom>
        </p:spPr>
      </p:pic>
      <p:pic>
        <p:nvPicPr>
          <p:cNvPr id="21" name="Picture 20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0C28771E-437D-4C60-B595-589137699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33" y="3797435"/>
            <a:ext cx="2695575" cy="1390650"/>
          </a:xfrm>
          <a:prstGeom prst="rect">
            <a:avLst/>
          </a:prstGeom>
        </p:spPr>
      </p:pic>
      <p:pic>
        <p:nvPicPr>
          <p:cNvPr id="23" name="Picture 22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C109EFAF-9231-43FD-98A3-D9EC1273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38" y="4821223"/>
            <a:ext cx="2695575" cy="1390650"/>
          </a:xfrm>
          <a:prstGeom prst="rect">
            <a:avLst/>
          </a:prstGeom>
        </p:spPr>
      </p:pic>
      <p:pic>
        <p:nvPicPr>
          <p:cNvPr id="24" name="Picture 23" descr="A picture containing food&#10;&#10;Description automatically generated">
            <a:extLst>
              <a:ext uri="{FF2B5EF4-FFF2-40B4-BE49-F238E27FC236}">
                <a16:creationId xmlns:a16="http://schemas.microsoft.com/office/drawing/2014/main" id="{1404587E-735F-458C-938B-D9CBD087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864" y="4698065"/>
            <a:ext cx="2695575" cy="1238407"/>
          </a:xfrm>
          <a:prstGeom prst="rect">
            <a:avLst/>
          </a:prstGeom>
        </p:spPr>
      </p:pic>
      <p:pic>
        <p:nvPicPr>
          <p:cNvPr id="25" name="Picture 24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69A9609B-DB29-47A0-9884-75A59599E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61" y="4422664"/>
            <a:ext cx="2695575" cy="1390650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477BEF96-5DEC-4D7E-B5B1-F42DBF6C2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065" y="4164296"/>
            <a:ext cx="2695575" cy="1390650"/>
          </a:xfrm>
          <a:prstGeom prst="rect">
            <a:avLst/>
          </a:prstGeom>
        </p:spPr>
      </p:pic>
      <p:pic>
        <p:nvPicPr>
          <p:cNvPr id="27" name="Picture 26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7FE59260-FE90-4A37-AB21-02E8880F6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590" y="3797435"/>
            <a:ext cx="2695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Autofit/>
          </a:bodyPr>
          <a:lstStyle/>
          <a:p>
            <a:pPr marL="456915" indent="-456915">
              <a:buChar char="§"/>
            </a:pPr>
            <a:r>
              <a:rPr lang="bg-BG" sz="3000" dirty="0"/>
              <a:t>Циклите в програмирането ни позволяват да повтаряме </a:t>
            </a:r>
            <a:r>
              <a:rPr lang="bg-BG" sz="3000" b="1" dirty="0"/>
              <a:t>едни и </a:t>
            </a:r>
            <a:br>
              <a:rPr lang="bg-BG" sz="3000" b="1" dirty="0"/>
            </a:br>
            <a:r>
              <a:rPr lang="bg-BG" sz="3000" b="1" dirty="0"/>
              <a:t>същи действия </a:t>
            </a:r>
            <a:r>
              <a:rPr lang="bg-BG" sz="3000" dirty="0"/>
              <a:t>определен брой пъти:</a:t>
            </a: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6424" y="2593433"/>
            <a:ext cx="6056074" cy="378831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nn-NO" sz="2400" dirty="0"/>
              <a:t>for (int i = 1; i &lt;= 3; i++) {</a:t>
            </a:r>
          </a:p>
          <a:p>
            <a:r>
              <a:rPr lang="nn-NO" sz="2400" dirty="0"/>
              <a:t>  </a:t>
            </a:r>
            <a:r>
              <a:rPr lang="en-US" sz="2400" dirty="0"/>
              <a:t>System.out.print </a:t>
            </a:r>
            <a:r>
              <a:rPr lang="nn-NO" sz="2400" dirty="0"/>
              <a:t>("Bottom bun");</a:t>
            </a:r>
          </a:p>
          <a:p>
            <a:r>
              <a:rPr lang="nn-NO" sz="2400" dirty="0"/>
              <a:t>  </a:t>
            </a:r>
            <a:r>
              <a:rPr lang="en-US" sz="2400" dirty="0"/>
              <a:t>System.out.print </a:t>
            </a:r>
            <a:r>
              <a:rPr lang="nn-NO" sz="2400" dirty="0"/>
              <a:t>("Mustard");</a:t>
            </a:r>
          </a:p>
          <a:p>
            <a:r>
              <a:rPr lang="nn-NO" sz="2400" dirty="0"/>
              <a:t>  </a:t>
            </a:r>
            <a:r>
              <a:rPr lang="en-US" sz="2400" dirty="0"/>
              <a:t>System.out.print </a:t>
            </a:r>
            <a:r>
              <a:rPr lang="nn-NO" sz="2400" dirty="0"/>
              <a:t>("Meat");</a:t>
            </a:r>
          </a:p>
          <a:p>
            <a:r>
              <a:rPr lang="nn-NO" sz="2400" dirty="0"/>
              <a:t>  </a:t>
            </a:r>
            <a:r>
              <a:rPr lang="en-US" sz="2400" dirty="0"/>
              <a:t>System.out.print </a:t>
            </a:r>
            <a:r>
              <a:rPr lang="nn-NO" sz="2400" dirty="0"/>
              <a:t>("Lettuce");</a:t>
            </a:r>
          </a:p>
          <a:p>
            <a:r>
              <a:rPr lang="nn-NO" sz="2400" dirty="0"/>
              <a:t>  </a:t>
            </a:r>
            <a:r>
              <a:rPr lang="en-US" sz="2400" dirty="0"/>
              <a:t>System.out.print </a:t>
            </a:r>
            <a:r>
              <a:rPr lang="nn-NO" sz="2400" dirty="0"/>
              <a:t>("Top bun");</a:t>
            </a:r>
          </a:p>
          <a:p>
            <a:r>
              <a:rPr lang="nn-NO" sz="2400" dirty="0"/>
              <a:t>}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98612" y="3268032"/>
            <a:ext cx="662110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(int i = 1; i &lt;= 10; i++)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7314" y="2269069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189311"/>
            <a:ext cx="2191890" cy="878660"/>
          </a:xfrm>
          <a:prstGeom prst="wedgeRoundRectCallout">
            <a:avLst>
              <a:gd name="adj1" fmla="val -37170"/>
              <a:gd name="adj2" fmla="val 8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82094"/>
              <a:gd name="adj2" fmla="val 741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69624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2" y="4800600"/>
            <a:ext cx="5168434" cy="834960"/>
          </a:xfrm>
          <a:prstGeom prst="wedgeRoundRectCallout">
            <a:avLst>
              <a:gd name="adj1" fmla="val -44243"/>
              <a:gd name="adj2" fmla="val -10371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055811" y="3886200"/>
            <a:ext cx="396240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11E26C-BDC5-43F8-A6C5-588FC5ADFADE}"/>
              </a:ext>
            </a:extLst>
          </p:cNvPr>
          <p:cNvSpPr txBox="1"/>
          <p:nvPr/>
        </p:nvSpPr>
        <p:spPr>
          <a:xfrm>
            <a:off x="4948340" y="4244496"/>
            <a:ext cx="210183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B6A6-BC98-4F25-8251-284A1934A89B}"/>
              </a:ext>
            </a:extLst>
          </p:cNvPr>
          <p:cNvGrpSpPr/>
          <p:nvPr/>
        </p:nvGrpSpPr>
        <p:grpSpPr>
          <a:xfrm>
            <a:off x="1974858" y="2703069"/>
            <a:ext cx="1591782" cy="579642"/>
            <a:chOff x="1998659" y="2457336"/>
            <a:chExt cx="1484318" cy="6235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8B8A66-FF0D-41E8-B04E-671CA9CCE73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57AF2-5DE5-46FA-A235-EAE765CF25AD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79DDF4-A358-4BD4-BE36-DCC2CFE24122}"/>
              </a:ext>
            </a:extLst>
          </p:cNvPr>
          <p:cNvGrpSpPr/>
          <p:nvPr/>
        </p:nvGrpSpPr>
        <p:grpSpPr>
          <a:xfrm>
            <a:off x="2029205" y="3612079"/>
            <a:ext cx="1485907" cy="944561"/>
            <a:chOff x="2014345" y="3870685"/>
            <a:chExt cx="1485907" cy="944561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58CC043-9692-432B-9432-86F6A429A146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21D6B4-12EA-4958-A989-371C764F30FB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3E921C-50F4-4E2A-BF9F-8A6C8CEB9E18}"/>
              </a:ext>
            </a:extLst>
          </p:cNvPr>
          <p:cNvCxnSpPr/>
          <p:nvPr/>
        </p:nvCxnSpPr>
        <p:spPr>
          <a:xfrm>
            <a:off x="2760951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05A2D4-17C7-4053-AE60-CFE1A604308E}"/>
              </a:ext>
            </a:extLst>
          </p:cNvPr>
          <p:cNvSpPr txBox="1"/>
          <p:nvPr/>
        </p:nvSpPr>
        <p:spPr>
          <a:xfrm>
            <a:off x="3319617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19D06E-87CD-4B48-BE2F-649586073395}"/>
              </a:ext>
            </a:extLst>
          </p:cNvPr>
          <p:cNvCxnSpPr>
            <a:cxnSpLocks/>
          </p:cNvCxnSpPr>
          <p:nvPr/>
        </p:nvCxnSpPr>
        <p:spPr>
          <a:xfrm flipV="1">
            <a:off x="3517315" y="4073254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CB40AF99-3410-4892-8B87-896AFBB55286}"/>
              </a:ext>
            </a:extLst>
          </p:cNvPr>
          <p:cNvSpPr/>
          <p:nvPr/>
        </p:nvSpPr>
        <p:spPr bwMode="auto">
          <a:xfrm>
            <a:off x="4116061" y="3782831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E5F28593-C8AD-458A-BDB2-E05852147AD3}"/>
              </a:ext>
            </a:extLst>
          </p:cNvPr>
          <p:cNvSpPr/>
          <p:nvPr/>
        </p:nvSpPr>
        <p:spPr bwMode="auto">
          <a:xfrm>
            <a:off x="1939456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9365C3-EEEC-4962-8CA6-8E30FD56E88D}"/>
              </a:ext>
            </a:extLst>
          </p:cNvPr>
          <p:cNvCxnSpPr/>
          <p:nvPr/>
        </p:nvCxnSpPr>
        <p:spPr>
          <a:xfrm>
            <a:off x="2775191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BC59A7-2621-4B65-B62A-3D8F5272F73F}"/>
              </a:ext>
            </a:extLst>
          </p:cNvPr>
          <p:cNvSpPr txBox="1"/>
          <p:nvPr/>
        </p:nvSpPr>
        <p:spPr>
          <a:xfrm>
            <a:off x="2835397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8B26E2-5B7F-4C15-9127-EE07425AD8AC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 rot="10800000" flipH="1">
            <a:off x="2011911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34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39"/>
            <a:ext cx="1875750" cy="627057"/>
            <a:chOff x="4615555" y="2224880"/>
            <a:chExt cx="1485906" cy="7469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 smtClean="0"/>
              <a:t>pb-march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49298" y="2211788"/>
            <a:ext cx="103029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99950" y="3530721"/>
            <a:ext cx="1494462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5412" y="3537805"/>
            <a:ext cx="762000" cy="48547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32812" y="3447281"/>
            <a:ext cx="3903270" cy="576003"/>
          </a:xfrm>
          <a:prstGeom prst="wedgeRoundRectCallout">
            <a:avLst>
              <a:gd name="adj1" fmla="val -82048"/>
              <a:gd name="adj2" fmla="val 1603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6412" y="4110803"/>
            <a:ext cx="4608758" cy="672349"/>
          </a:xfrm>
          <a:prstGeom prst="wedgeRoundRectCallout">
            <a:avLst>
              <a:gd name="adj1" fmla="val -69775"/>
              <a:gd name="adj2" fmla="val -5441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https://judge.softuni.bg/Contests/Practice/Index/1015#8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0905" y="1983145"/>
            <a:ext cx="102946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6812" y="3260358"/>
            <a:ext cx="1676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075612" y="3962400"/>
            <a:ext cx="2819400" cy="911520"/>
          </a:xfrm>
          <a:prstGeom prst="wedgeRoundRectCallout">
            <a:avLst>
              <a:gd name="adj1" fmla="val -77767"/>
              <a:gd name="adj2" fmla="val -6318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https://judge.softuni.bg/Contests/Practice/Index/1015#9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48892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812" y="1497906"/>
            <a:ext cx="10363200" cy="42288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System.out.println(num);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323012" y="3383731"/>
            <a:ext cx="1600200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51812" y="4343400"/>
            <a:ext cx="2133600" cy="943057"/>
          </a:xfrm>
          <a:prstGeom prst="wedgeRoundRectCallout">
            <a:avLst>
              <a:gd name="adj1" fmla="val -83406"/>
              <a:gd name="adj2" fmla="val -9783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https://judge.softuni.bg/Contests/Practice/Index/1015#10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C9875-F40F-459C-BC4A-23D363122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800600"/>
            <a:ext cx="10958928" cy="768084"/>
          </a:xfrm>
        </p:spPr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69681-7BC2-4A33-AA16-6FB5FC6DD1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5212" y="1447800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EC5D5-0C51-4CEE-B469-F0D8859B7E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12" y="4163707"/>
            <a:ext cx="10964588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scanner.nextLine();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text.charAt(4); 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930223"/>
            <a:ext cx="10971468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scanner.nextLine();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text.length(); 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366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80875"/>
          </a:xfrm>
        </p:spPr>
        <p:txBody>
          <a:bodyPr/>
          <a:lstStyle/>
          <a:p>
            <a:r>
              <a:rPr lang="bg-BG" dirty="0"/>
              <a:t>Напишете програма, която </a:t>
            </a:r>
          </a:p>
          <a:p>
            <a:pPr lvl="1"/>
            <a:r>
              <a:rPr lang="bg-BG" dirty="0"/>
              <a:t>чете текст(стринг)</a:t>
            </a:r>
          </a:p>
          <a:p>
            <a:pPr lvl="1"/>
            <a:r>
              <a:rPr lang="bg-BG" dirty="0"/>
              <a:t>печата всеки символ от текста на отделен ред</a:t>
            </a:r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C6DCC-ACF5-4A1A-8B93-92A55EEBCC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2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16" y="3482976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4412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41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095" y="3995990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6507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05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7803" y="2704556"/>
            <a:ext cx="7408673" cy="226758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for</a:t>
            </a:r>
            <a:r>
              <a:rPr lang="en-US" sz="2400" dirty="0"/>
              <a:t> (int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input.length</a:t>
            </a:r>
            <a:r>
              <a:rPr lang="en-US" sz="2400" dirty="0"/>
              <a:t>();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   char letter = </a:t>
            </a:r>
            <a:r>
              <a:rPr lang="en-US" sz="2400" dirty="0" err="1"/>
              <a:t>input.charAt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  <a:endParaRPr lang="bg-BG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     </a:t>
            </a:r>
            <a:r>
              <a:rPr lang="en-US" sz="2400" dirty="0" err="1"/>
              <a:t>System.out.println</a:t>
            </a:r>
            <a:r>
              <a:rPr lang="en-US" sz="2400" dirty="0"/>
              <a:t>(letter);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9E5B-1B7D-4743-A706-6C9A7CC4B0B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055" y="1255813"/>
            <a:ext cx="3559619" cy="879952"/>
          </a:xfrm>
          <a:prstGeom prst="wedgeRoundRectCallout">
            <a:avLst>
              <a:gd name="adj1" fmla="val -78275"/>
              <a:gd name="adj2" fmla="val 13975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055" y="5005088"/>
            <a:ext cx="3595800" cy="792850"/>
          </a:xfrm>
          <a:prstGeom prst="wedgeRoundRectCallout">
            <a:avLst>
              <a:gd name="adj1" fmla="val -58559"/>
              <a:gd name="adj2" fmla="val -19897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1798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4038600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Какво е цикъл?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стъпка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28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81001" y="1600200"/>
            <a:ext cx="7369620" cy="45388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Scanner scanner = new Scanner(System.in);</a:t>
            </a:r>
            <a:endParaRPr lang="bg-BG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String input = scanner.nextLine();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for (int i = 0; i &lt; input.length(); i++)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  switch (input.charAt(i))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</a:rPr>
              <a:t>   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</a:rPr>
              <a:t>// TODO: Add cases for other vowels.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System.out.println("Vowels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последователни пъти числа и ги сумира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8DE05-B19A-4F30-BA29-5C1C6E0DABC0}"/>
              </a:ext>
            </a:extLst>
          </p:cNvPr>
          <p:cNvGrpSpPr/>
          <p:nvPr/>
        </p:nvGrpSpPr>
        <p:grpSpPr>
          <a:xfrm>
            <a:off x="4799012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3E5A0-5ACC-41D2-BBCD-C26BD1F895C1}"/>
              </a:ext>
            </a:extLst>
          </p:cNvPr>
          <p:cNvGrpSpPr/>
          <p:nvPr/>
        </p:nvGrpSpPr>
        <p:grpSpPr>
          <a:xfrm>
            <a:off x="4820914" y="2973898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DC1F1-021F-4CDB-B2D1-D360CF2AE33B}"/>
              </a:ext>
            </a:extLst>
          </p:cNvPr>
          <p:cNvSpPr txBox="1"/>
          <p:nvPr/>
        </p:nvSpPr>
        <p:spPr>
          <a:xfrm>
            <a:off x="9223562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6CFAD-54AF-429B-A3C0-59FBC835EDE8}"/>
              </a:ext>
            </a:extLst>
          </p:cNvPr>
          <p:cNvGrpSpPr/>
          <p:nvPr/>
        </p:nvGrpSpPr>
        <p:grpSpPr>
          <a:xfrm>
            <a:off x="4462420" y="844907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A8F74-8E76-43F6-B6E9-B9A70676D1B0}"/>
              </a:ext>
            </a:extLst>
          </p:cNvPr>
          <p:cNvCxnSpPr/>
          <p:nvPr/>
        </p:nvCxnSpPr>
        <p:spPr>
          <a:xfrm>
            <a:off x="5725882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C339F-29FF-4E04-8193-A161DDD489EA}"/>
              </a:ext>
            </a:extLst>
          </p:cNvPr>
          <p:cNvCxnSpPr/>
          <p:nvPr/>
        </p:nvCxnSpPr>
        <p:spPr>
          <a:xfrm>
            <a:off x="5696614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2906D2-5934-4789-8FEF-AB8DA937B104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11B143-8590-46ED-AE4C-135FEDF65410}"/>
              </a:ext>
            </a:extLst>
          </p:cNvPr>
          <p:cNvGrpSpPr/>
          <p:nvPr/>
        </p:nvGrpSpPr>
        <p:grpSpPr>
          <a:xfrm>
            <a:off x="4462312" y="4614668"/>
            <a:ext cx="2526925" cy="948646"/>
            <a:chOff x="4615555" y="2224880"/>
            <a:chExt cx="1485906" cy="74692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5667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6603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2312" y="3561027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1773BC-54A3-41AB-9D4E-C1DBCC80D9E8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1D9ACEB0-D66F-4357-8FD4-FF9536E0BFC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на брой цели числа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760412" y="4038600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5771189" y="4038600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074004" y="981292"/>
            <a:ext cx="0" cy="451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74179" y="5048775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stCxn id="42" idx="2"/>
            <a:endCxn id="23" idx="0"/>
          </p:cNvCxnSpPr>
          <p:nvPr/>
        </p:nvCxnSpPr>
        <p:spPr>
          <a:xfrm>
            <a:off x="6005355" y="2152457"/>
            <a:ext cx="17640" cy="2409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09307" y="2393424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4206" y="2836419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59777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5871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5871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6091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1241" y="4728206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2014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2011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1780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38171" y="-466746"/>
            <a:ext cx="8124226" cy="1644234"/>
            <a:chOff x="4266852" y="45856"/>
            <a:chExt cx="7027012" cy="17492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380770" cy="1749247"/>
              <a:chOff x="4192090" y="201817"/>
              <a:chExt cx="6746122" cy="202279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807673" y="1429473"/>
                <a:ext cx="2130539" cy="795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56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5252" y="5712886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1779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5251" y="3107521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6682" y="2666428"/>
            <a:ext cx="1080261" cy="441091"/>
            <a:chOff x="7136682" y="2274338"/>
            <a:chExt cx="1080261" cy="799750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5397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3290" y="1294794"/>
            <a:ext cx="1484130" cy="857663"/>
            <a:chOff x="4615555" y="2052201"/>
            <a:chExt cx="1485906" cy="998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998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sz="1800" dirty="0">
                  <a:solidFill>
                    <a:schemeClr val="bg2"/>
                  </a:solidFill>
                </a:rPr>
                <a:t>Read n</a:t>
              </a:r>
              <a:endParaRPr lang="bg-BG" sz="18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>
                  <a:solidFill>
                    <a:schemeClr val="bg2"/>
                  </a:solidFill>
                </a:rPr>
                <a:t>i = 0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6507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148" y="1434020"/>
            <a:ext cx="8452671" cy="3785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smallest = Integer.MAX_VALUE;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biggest = Integer.MIN_VALUE;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0; i &lt; n;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System.out.printf("Max number: %d%n", biggest);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System.out.printf("Min number: %d", smallest);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1311" y="6287398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https://judge.softuni.bg/Contests/Practice/Index/1015#5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09" y="63455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https://judge.softuni.bg/Contests/Practice/Index/1015#6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65294" y="1371600"/>
            <a:ext cx="8658229" cy="472815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1; i &lt;= n; i++)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leftSum +=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if (leftSum == rightSum)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System.out.println("Yes, sum = " + leftSum);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System.out.println("No, diff = " + diff);</a:t>
            </a:r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82242" y="1524000"/>
            <a:ext cx="9824339" cy="44280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 % 2 == 0) evenSum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2245" y="1251278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6735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7838" y="1668158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код с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vl="0"/>
            <a:r>
              <a:rPr lang="bg-BG" sz="32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2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вземем символ по индекс от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текст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223184" y="2067924"/>
              <a:ext cx="208102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390822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3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8157676" cy="584136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System.out.println(!(5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7467600" cy="573456"/>
          </a:xfrm>
        </p:spPr>
        <p:txBody>
          <a:bodyPr/>
          <a:lstStyle/>
          <a:p>
            <a:r>
              <a:rPr lang="en-US" dirty="0"/>
              <a:t>System.out.println(!(3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7162800" cy="540545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System.out.println(!(3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2308" y="2624228"/>
            <a:ext cx="6785561" cy="318916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int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 </a:t>
            </a:r>
            <a:r>
              <a:rPr lang="en-US" dirty="0"/>
              <a:t>System.out.println</a:t>
            </a:r>
            <a:r>
              <a:rPr lang="en-US" sz="2400" dirty="0"/>
              <a:t>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 </a:t>
            </a:r>
            <a:r>
              <a:rPr lang="en-US" dirty="0"/>
              <a:t>System.out.println</a:t>
            </a:r>
            <a:r>
              <a:rPr lang="en-US" sz="2400" dirty="0"/>
              <a:t>("Less than 101");</a:t>
            </a:r>
          </a:p>
          <a:p>
            <a:r>
              <a:rPr lang="en-US" sz="2400" dirty="0"/>
              <a:t>  </a:t>
            </a:r>
            <a:r>
              <a:rPr lang="en-US" dirty="0"/>
              <a:t>System.out.println</a:t>
            </a:r>
            <a:r>
              <a:rPr lang="en-US" sz="2400" dirty="0"/>
              <a:t>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2481</Words>
  <Application>Microsoft Office PowerPoint</Application>
  <PresentationFormat>Custom</PresentationFormat>
  <Paragraphs>561</Paragraphs>
  <Slides>51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Имате въпроси?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Какво е цикъл?  </vt:lpstr>
      <vt:lpstr>Какво е цикъл? (2)</vt:lpstr>
      <vt:lpstr>PowerPoint Presentation</vt:lpstr>
      <vt:lpstr>for-цикъл - конструкция</vt:lpstr>
      <vt:lpstr>Числа от 1 до 100 </vt:lpstr>
      <vt:lpstr>PowerPoint Presentation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Работа с текст</vt:lpstr>
      <vt:lpstr>Поток от символи - условие</vt:lpstr>
      <vt:lpstr>Поток от символи - решение</vt:lpstr>
      <vt:lpstr>Сумиране на гласни букви - условие</vt:lpstr>
      <vt:lpstr>Сумиране на гласни букви - решение</vt:lpstr>
      <vt:lpstr>PowerPoint Presentation</vt:lpstr>
      <vt:lpstr>PowerPoint Presentation</vt:lpstr>
      <vt:lpstr>Сумиране на числа - условие</vt:lpstr>
      <vt:lpstr>PowerPoint Presentation</vt:lpstr>
      <vt:lpstr>Редица цели числа - условие</vt:lpstr>
      <vt:lpstr>PowerPoint Presentation</vt:lpstr>
      <vt:lpstr>Редица цели числа - решение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2020-04-11T13:55:05Z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