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9"/>
  </p:notesMasterIdLst>
  <p:handoutMasterIdLst>
    <p:handoutMasterId r:id="rId50"/>
  </p:handoutMasterIdLst>
  <p:sldIdLst>
    <p:sldId id="402" r:id="rId2"/>
    <p:sldId id="493" r:id="rId3"/>
    <p:sldId id="508" r:id="rId4"/>
    <p:sldId id="467" r:id="rId5"/>
    <p:sldId id="554" r:id="rId6"/>
    <p:sldId id="469" r:id="rId7"/>
    <p:sldId id="543" r:id="rId8"/>
    <p:sldId id="573" r:id="rId9"/>
    <p:sldId id="544" r:id="rId10"/>
    <p:sldId id="574" r:id="rId11"/>
    <p:sldId id="575" r:id="rId12"/>
    <p:sldId id="576" r:id="rId13"/>
    <p:sldId id="577" r:id="rId14"/>
    <p:sldId id="578" r:id="rId15"/>
    <p:sldId id="566" r:id="rId16"/>
    <p:sldId id="579" r:id="rId17"/>
    <p:sldId id="580" r:id="rId18"/>
    <p:sldId id="581" r:id="rId19"/>
    <p:sldId id="582" r:id="rId20"/>
    <p:sldId id="605" r:id="rId21"/>
    <p:sldId id="606" r:id="rId22"/>
    <p:sldId id="608" r:id="rId23"/>
    <p:sldId id="583" r:id="rId24"/>
    <p:sldId id="584" r:id="rId25"/>
    <p:sldId id="585" r:id="rId26"/>
    <p:sldId id="586" r:id="rId27"/>
    <p:sldId id="604" r:id="rId28"/>
    <p:sldId id="587" r:id="rId29"/>
    <p:sldId id="588" r:id="rId30"/>
    <p:sldId id="589" r:id="rId31"/>
    <p:sldId id="601" r:id="rId32"/>
    <p:sldId id="602" r:id="rId33"/>
    <p:sldId id="603" r:id="rId34"/>
    <p:sldId id="590" r:id="rId35"/>
    <p:sldId id="591" r:id="rId36"/>
    <p:sldId id="592" r:id="rId37"/>
    <p:sldId id="595" r:id="rId38"/>
    <p:sldId id="594" r:id="rId39"/>
    <p:sldId id="596" r:id="rId40"/>
    <p:sldId id="597" r:id="rId41"/>
    <p:sldId id="598" r:id="rId42"/>
    <p:sldId id="599" r:id="rId43"/>
    <p:sldId id="600" r:id="rId44"/>
    <p:sldId id="349" r:id="rId45"/>
    <p:sldId id="401" r:id="rId46"/>
    <p:sldId id="405" r:id="rId47"/>
    <p:sldId id="60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928BE1-C9C5-426E-A618-45286872BFF0}">
          <p14:sldIdLst>
            <p14:sldId id="402"/>
            <p14:sldId id="493"/>
            <p14:sldId id="508"/>
          </p14:sldIdLst>
        </p14:section>
        <p14:section name="Definition" id="{D5F878AE-EA8B-4072-A80D-E031A984D40B}">
          <p14:sldIdLst>
            <p14:sldId id="467"/>
            <p14:sldId id="554"/>
            <p14:sldId id="469"/>
            <p14:sldId id="543"/>
          </p14:sldIdLst>
        </p14:section>
        <p14:section name="Benefits &amp; Drawbacks" id="{19C06B6A-51DF-4F7C-9471-BD2AC90565E2}">
          <p14:sldIdLst>
            <p14:sldId id="573"/>
            <p14:sldId id="544"/>
            <p14:sldId id="574"/>
          </p14:sldIdLst>
        </p14:section>
        <p14:section name="Types" id="{CFB4849F-2E5C-4908-8816-9541B1175DF9}">
          <p14:sldIdLst>
            <p14:sldId id="575"/>
            <p14:sldId id="576"/>
          </p14:sldIdLst>
        </p14:section>
        <p14:section name="Creational Patterns" id="{ACEEEE4B-FD0B-4D3F-956F-A93EC30318A7}">
          <p14:sldIdLst>
            <p14:sldId id="577"/>
            <p14:sldId id="578"/>
            <p14:sldId id="566"/>
            <p14:sldId id="579"/>
            <p14:sldId id="580"/>
            <p14:sldId id="581"/>
            <p14:sldId id="582"/>
            <p14:sldId id="605"/>
            <p14:sldId id="606"/>
            <p14:sldId id="608"/>
          </p14:sldIdLst>
        </p14:section>
        <p14:section name="Structural Patterns" id="{B81FD747-A871-47B8-A6B2-67A3D2B6D57A}">
          <p14:sldIdLst>
            <p14:sldId id="583"/>
            <p14:sldId id="584"/>
            <p14:sldId id="585"/>
            <p14:sldId id="586"/>
            <p14:sldId id="604"/>
            <p14:sldId id="587"/>
            <p14:sldId id="588"/>
            <p14:sldId id="589"/>
            <p14:sldId id="601"/>
            <p14:sldId id="602"/>
            <p14:sldId id="603"/>
          </p14:sldIdLst>
        </p14:section>
        <p14:section name="Behavioral Patterns" id="{941C2603-E281-4999-802C-D8B65780BF1C}">
          <p14:sldIdLst>
            <p14:sldId id="590"/>
            <p14:sldId id="591"/>
            <p14:sldId id="592"/>
            <p14:sldId id="595"/>
            <p14:sldId id="594"/>
            <p14:sldId id="596"/>
            <p14:sldId id="597"/>
            <p14:sldId id="598"/>
            <p14:sldId id="599"/>
            <p14:sldId id="600"/>
          </p14:sldIdLst>
        </p14:section>
        <p14:section name="Conclusion" id="{115E1B05-8336-4B63-A0E3-FC9F6A3148DE}">
          <p14:sldIdLst>
            <p14:sldId id="349"/>
            <p14:sldId id="401"/>
            <p14:sldId id="405"/>
            <p14:sldId id="6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C63169-E5BC-47D5-8DA7-E121EA3F6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806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3004CC-A2EB-497D-8FF8-492D3B540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909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33FB48-46A4-4A0D-ADC7-40999686E4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1596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836585-D654-408E-B976-688471C5C3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2469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854ABB-5610-42D9-A011-6D313ECFD2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332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BB889D-4E0C-4569-8CD0-68F745C8D2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292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91C957-D9FA-4245-BE1F-9C0657A3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35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06EE30-A28B-48FD-80FE-AA28D223C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26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99EBDAE-4422-4E43-B5BE-DCEA693BA6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132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B3E08F-A418-4868-B22C-2A418A970A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40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5AC063-2C35-4587-8596-55562E7A63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437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22C210-7119-4F2E-A8E2-F588DF799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858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5C2432-3178-4680-B050-4F0416D60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62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5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1066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0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0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6323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940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1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2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9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7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automated</a:t>
            </a:r>
            <a:br>
              <a:rPr lang="en-US" dirty="0"/>
            </a:b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of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85" y="4027064"/>
            <a:ext cx="2485659" cy="248565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0BE8DF7-2F22-415F-8683-18FACCE3BA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7A35C9-226D-4AC7-A8A3-0901D36000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5057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5645" y="1163469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initialization and configuration </a:t>
            </a:r>
            <a:r>
              <a:rPr lang="en-US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Describe ways to </a:t>
            </a:r>
            <a:r>
              <a:rPr lang="en-US" b="1" dirty="0">
                <a:solidFill>
                  <a:schemeClr val="bg1"/>
                </a:solidFill>
              </a:rPr>
              <a:t>assemble</a:t>
            </a:r>
            <a:r>
              <a:rPr lang="en-US" dirty="0"/>
              <a:t> objects to implement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dynamic </a:t>
            </a:r>
            <a:r>
              <a:rPr lang="en-US" b="1" dirty="0">
                <a:solidFill>
                  <a:schemeClr val="bg1"/>
                </a:solidFill>
              </a:rPr>
              <a:t>interactions</a:t>
            </a:r>
            <a:r>
              <a:rPr lang="en-US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Distribute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32C7AF-ED4F-4BFC-8205-94D03D646E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F574E3-C2D0-498B-86A0-ECA4370F07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6762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D1D561-6CF9-44BC-856C-62DBC59852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FFC4EA5-BC90-494F-AD90-28227AB7D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often used creational design pattern</a:t>
            </a:r>
          </a:p>
          <a:p>
            <a:r>
              <a:rPr lang="en-GB" dirty="0"/>
              <a:t>A Singleton class is supposed to have </a:t>
            </a:r>
            <a:r>
              <a:rPr lang="en-GB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/>
              <a:t>Possible problems</a:t>
            </a:r>
          </a:p>
          <a:p>
            <a:pPr lvl="1"/>
            <a:r>
              <a:rPr lang="en-GB" dirty="0"/>
              <a:t>Lazy loading</a:t>
            </a:r>
          </a:p>
          <a:p>
            <a:pPr lvl="1"/>
            <a:r>
              <a:rPr lang="en-GB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4114800"/>
            <a:ext cx="4021987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5906" y="1295400"/>
            <a:ext cx="11260188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00" dirty="0"/>
              <a:t>class SerializableSingleton implements Serializable {</a:t>
            </a:r>
          </a:p>
          <a:p>
            <a:r>
              <a:rPr lang="en-GB" sz="2300" dirty="0"/>
              <a:t>    private static SerializableSingleton instance;</a:t>
            </a:r>
          </a:p>
          <a:p>
            <a:r>
              <a:rPr lang="en-GB" sz="2300" dirty="0"/>
              <a:t>    private SerializableSingleton() {}</a:t>
            </a:r>
          </a:p>
          <a:p>
            <a:r>
              <a:rPr lang="en-GB" sz="2300" dirty="0"/>
              <a:t>    public static synchronized SerializableSingleton getInstance() {</a:t>
            </a:r>
          </a:p>
          <a:p>
            <a:r>
              <a:rPr lang="en-GB" sz="2300" dirty="0"/>
              <a:t>        if(instance == null) {</a:t>
            </a:r>
          </a:p>
          <a:p>
            <a:r>
              <a:rPr lang="en-GB" sz="2300" dirty="0"/>
              <a:t>            instance = new SerializableSingleton();</a:t>
            </a:r>
          </a:p>
          <a:p>
            <a:r>
              <a:rPr lang="en-GB" sz="2300" dirty="0"/>
              <a:t>        }</a:t>
            </a:r>
          </a:p>
          <a:p>
            <a:r>
              <a:rPr lang="en-GB" sz="2300" dirty="0"/>
              <a:t>        return instance;</a:t>
            </a:r>
          </a:p>
          <a:p>
            <a:r>
              <a:rPr lang="en-GB" sz="2300" dirty="0"/>
              <a:t>    }</a:t>
            </a:r>
            <a:endParaRPr lang="bg-BG" sz="2300" dirty="0"/>
          </a:p>
          <a:p>
            <a:r>
              <a:rPr lang="en-US" sz="23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E8242E-72E9-4806-88B2-B56F6C0F0C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2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B7E4FEE-BCAC-4547-87DC-2899C6AED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Factory for </a:t>
            </a:r>
            <a:r>
              <a:rPr lang="en-US" b="1" noProof="1">
                <a:solidFill>
                  <a:schemeClr val="bg1"/>
                </a:solidFill>
              </a:rPr>
              <a:t>cloning</a:t>
            </a:r>
            <a:r>
              <a:rPr lang="en-US" noProof="1"/>
              <a:t> new instances from a prototype</a:t>
            </a:r>
          </a:p>
          <a:p>
            <a:pPr lvl="1"/>
            <a:r>
              <a:rPr lang="en-US" noProof="1"/>
              <a:t>Create new objects by copying this prototype</a:t>
            </a:r>
          </a:p>
          <a:p>
            <a:pPr lvl="1"/>
            <a:r>
              <a:rPr lang="en-US" noProof="1"/>
              <a:t>Instead if using the "new" keyword</a:t>
            </a:r>
          </a:p>
          <a:p>
            <a:pPr>
              <a:buClr>
                <a:schemeClr val="tx2"/>
              </a:buClr>
            </a:pPr>
            <a:r>
              <a:rPr lang="en-US" b="1" noProof="1">
                <a:solidFill>
                  <a:schemeClr val="bg1"/>
                </a:solidFill>
              </a:rPr>
              <a:t>Cloneable</a:t>
            </a:r>
            <a:r>
              <a:rPr lang="en-US" noProof="1"/>
              <a:t> interface acts as Prototype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93623"/>
            <a:ext cx="4248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9200" y="1589382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public abstract class Prototype {</a:t>
            </a:r>
          </a:p>
          <a:p>
            <a:r>
              <a:rPr lang="en-US" dirty="0"/>
              <a:t>  </a:t>
            </a:r>
            <a:r>
              <a:rPr lang="en-GB" dirty="0"/>
              <a:t>private </a:t>
            </a:r>
            <a:r>
              <a:rPr lang="en-US" dirty="0"/>
              <a:t>S</a:t>
            </a:r>
            <a:r>
              <a:rPr lang="en-GB" dirty="0"/>
              <a:t>tring id;</a:t>
            </a:r>
          </a:p>
          <a:p>
            <a:endParaRPr lang="en-GB" dirty="0"/>
          </a:p>
          <a:p>
            <a:r>
              <a:rPr lang="en-GB" dirty="0"/>
              <a:t>  public Prototype(String id)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this.id</a:t>
            </a:r>
            <a:r>
              <a:rPr lang="en-GB" dirty="0"/>
              <a:t> = id;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</a:t>
            </a:r>
            <a:r>
              <a:rPr lang="en-US" dirty="0"/>
              <a:t>S</a:t>
            </a:r>
            <a:r>
              <a:rPr lang="en-GB" dirty="0"/>
              <a:t>tring getId()</a:t>
            </a:r>
            <a:r>
              <a:rPr lang="en-US" dirty="0"/>
              <a:t> { return </a:t>
            </a:r>
            <a:r>
              <a:rPr lang="en-US" noProof="1"/>
              <a:t>this</a:t>
            </a:r>
            <a:r>
              <a:rPr lang="en-US" dirty="0"/>
              <a:t>.id; }</a:t>
            </a:r>
          </a:p>
          <a:p>
            <a:r>
              <a:rPr lang="en-GB" dirty="0"/>
              <a:t>  public 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5344E9-B699-49D0-AAF8-9162899807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676400"/>
            <a:ext cx="9271094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ConcretePrototype</a:t>
            </a:r>
            <a:r>
              <a:rPr lang="en-GB" dirty="0"/>
              <a:t> extends Prototype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ConcretePrototype(string</a:t>
            </a:r>
            <a:r>
              <a:rPr lang="en-GB" dirty="0"/>
              <a:t> id) { </a:t>
            </a:r>
          </a:p>
          <a:p>
            <a:r>
              <a:rPr lang="en-GB" dirty="0"/>
              <a:t>  	super(id); </a:t>
            </a:r>
          </a:p>
          <a:p>
            <a:r>
              <a:rPr lang="en-GB" dirty="0"/>
              <a:t> 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Prototype clone() {</a:t>
            </a:r>
          </a:p>
          <a:p>
            <a:r>
              <a:rPr lang="en-GB" dirty="0"/>
              <a:t>    return (</a:t>
            </a:r>
            <a:r>
              <a:rPr lang="en-GB" noProof="1"/>
              <a:t>Prototype)this.clone</a:t>
            </a:r>
            <a:r>
              <a:rPr lang="en-GB" dirty="0"/>
              <a:t>(); }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C93F055-EAB3-4A46-8FBB-C2CAD93DA5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9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401D25D-A5FC-4E04-A291-BBA18F79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Definition of Design Patterns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Benefits and Drawbacks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1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10210119-8B66-42A5-8F48-04FA098E7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Separates</a:t>
            </a:r>
            <a:r>
              <a:rPr lang="en-US" dirty="0"/>
              <a:t> the construction of a complex object from its representation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Same construction process can create different representations</a:t>
            </a:r>
          </a:p>
          <a:p>
            <a:pPr>
              <a:buClr>
                <a:schemeClr val="tx1"/>
              </a:buClr>
            </a:pPr>
            <a:r>
              <a:rPr lang="en-US" dirty="0"/>
              <a:t>Provides control over steps of construction process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</p:spTree>
    <p:extLst>
      <p:ext uri="{BB962C8B-B14F-4D97-AF65-F5344CB8AC3E}">
        <p14:creationId xmlns:p14="http://schemas.microsoft.com/office/powerpoint/2010/main" val="8475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343" y="1379441"/>
            <a:ext cx="11430000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Computer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String getRAM() { return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boolean isGraphicsCardEnabled()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Computer(String ram, 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this.RAM =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en-GB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2E70DA7-846B-44F3-B417-8EC241EF62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ComputerBuilder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343" y="1379441"/>
            <a:ext cx="11430000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ComputerBuilder{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ComputerBuilder(String ram){ this.RAM =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 setGraphicsCardEnabled(</a:t>
            </a:r>
            <a:endParaRPr lang="bg-BG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noProof="1"/>
              <a:t>				</a:t>
            </a:r>
            <a:r>
              <a:rPr lang="en-GB" noProof="1"/>
              <a:t>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this;</a:t>
            </a:r>
            <a:r>
              <a:rPr lang="bg-BG" noProof="1"/>
              <a:t> </a:t>
            </a:r>
            <a:r>
              <a:rPr lang="en-GB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 build(){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new Computer(this.RAM, this.isGraphicsCardEnabled);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  <a:r>
              <a:rPr lang="bg-BG" noProof="1"/>
              <a:t> </a:t>
            </a:r>
            <a:r>
              <a:rPr lang="en-GB" noProof="1"/>
              <a:t>}</a:t>
            </a:r>
            <a:endParaRPr lang="en-GB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F1AF52-183A-45AE-AD40-E2D7F771EF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D7C342-6E2F-4EB2-9A27-A17EE7F480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11960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FA470B-D6AB-4C26-AE98-43D69BA28A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75477BBF-6498-4AE8-A144-2CB6F16B5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12936"/>
            <a:ext cx="4038600" cy="28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7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92427" y="1752600"/>
            <a:ext cx="6007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Facade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private </a:t>
            </a:r>
            <a:r>
              <a:rPr lang="en-GB" noProof="1"/>
              <a:t>SubSystemOne</a:t>
            </a:r>
            <a:r>
              <a:rPr lang="en-GB" dirty="0"/>
              <a:t> one;</a:t>
            </a:r>
          </a:p>
          <a:p>
            <a:r>
              <a:rPr lang="en-GB" dirty="0"/>
              <a:t>  private </a:t>
            </a:r>
            <a:r>
              <a:rPr lang="en-GB" noProof="1"/>
              <a:t>SubSystemTwo</a:t>
            </a:r>
            <a:r>
              <a:rPr lang="en-GB" dirty="0"/>
              <a:t> two;</a:t>
            </a:r>
          </a:p>
          <a:p>
            <a:endParaRPr lang="en-GB" dirty="0"/>
          </a:p>
          <a:p>
            <a:r>
              <a:rPr lang="en-GB" dirty="0"/>
              <a:t>  public Facade()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one = new </a:t>
            </a:r>
            <a:r>
              <a:rPr lang="en-GB" noProof="1"/>
              <a:t>SubSystemOne</a:t>
            </a:r>
            <a:r>
              <a:rPr lang="en-GB" dirty="0"/>
              <a:t>();</a:t>
            </a:r>
          </a:p>
          <a:p>
            <a:r>
              <a:rPr lang="en-GB" dirty="0"/>
              <a:t>    two = new </a:t>
            </a:r>
            <a:r>
              <a:rPr lang="en-GB" noProof="1"/>
              <a:t>SubSystemTwo</a:t>
            </a:r>
            <a:r>
              <a:rPr lang="en-GB" dirty="0"/>
              <a:t>();</a:t>
            </a:r>
            <a:endParaRPr lang="en-US" dirty="0"/>
          </a:p>
          <a:p>
            <a:r>
              <a:rPr lang="en-US" dirty="0"/>
              <a:t>  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CDA4F6-D9F8-4B3D-9EF1-DA0A45F85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625147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 public void </a:t>
            </a:r>
            <a:r>
              <a:rPr lang="en-GB" noProof="1"/>
              <a:t>MethodA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nMethodA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one.MethodOne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MethodB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nMethodB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r>
              <a:rPr lang="en-US" dirty="0"/>
              <a:t>}</a:t>
            </a:r>
            <a:endParaRPr lang="en-US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4CF390-0898-48EE-88A3-6F5416BE97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6801" y="1206520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SubSystemOne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MethodOne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SubSystemOne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6800" y="4038601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SubSystemTwo </a:t>
            </a:r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MethodTwo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SubSystemTwo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1D146D-823E-400F-81F5-557585DBD7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532DE72-E2A6-49FB-9C18-80DA94E4E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/>
              <a:t>Used when</a:t>
            </a:r>
          </a:p>
          <a:p>
            <a:pPr lvl="1"/>
            <a:r>
              <a:rPr lang="en-GB" dirty="0"/>
              <a:t>You have different objects that you</a:t>
            </a:r>
            <a:br>
              <a:rPr lang="en-GB" dirty="0"/>
            </a:br>
            <a:r>
              <a:rPr lang="en-GB" dirty="0"/>
              <a:t>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/>
              <a:t>You want to present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br>
              <a:rPr lang="en-GB" dirty="0"/>
            </a:br>
            <a:r>
              <a:rPr lang="en-GB" dirty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07" y="2667001"/>
            <a:ext cx="42767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74F3857-BAEA-4819-8D9C-2CA413DAF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#java-advanced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5807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256479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protected String name;</a:t>
            </a:r>
          </a:p>
          <a:p>
            <a:endParaRPr lang="bg-BG" dirty="0"/>
          </a:p>
          <a:p>
            <a:r>
              <a:rPr lang="en-GB" dirty="0"/>
              <a:t>  public Component(String name)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  this.name = name;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US" dirty="0"/>
              <a:t>  public abstract void add(Component c);</a:t>
            </a:r>
          </a:p>
          <a:p>
            <a:r>
              <a:rPr lang="en-GB" dirty="0"/>
              <a:t>  public abstract void remove(Component c);</a:t>
            </a:r>
          </a:p>
          <a:p>
            <a:r>
              <a:rPr lang="en-US" dirty="0"/>
              <a:t>  public abstract void display(int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4C096-0EA4-4022-9BAB-E71DF3736D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1628" y="1524000"/>
            <a:ext cx="111887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extends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US" dirty="0"/>
              <a:t>  private List&lt;Component&gt; children = new ArrayList&lt;Component&gt;();</a:t>
            </a:r>
            <a:endParaRPr lang="bg-BG" dirty="0"/>
          </a:p>
          <a:p>
            <a:r>
              <a:rPr lang="en-GB" dirty="0"/>
              <a:t>  public Composite(String name)</a:t>
            </a:r>
            <a:r>
              <a:rPr lang="en-US" dirty="0"/>
              <a:t> { super(name);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add(Component component) {</a:t>
            </a:r>
            <a:endParaRPr lang="bg-BG" dirty="0"/>
          </a:p>
          <a:p>
            <a:r>
              <a:rPr lang="en-GB" noProof="1"/>
              <a:t>	children.add(component</a:t>
            </a:r>
            <a:r>
              <a:rPr lang="en-GB" dirty="0"/>
              <a:t>); }</a:t>
            </a:r>
            <a:endParaRPr lang="bg-BG" dirty="0"/>
          </a:p>
          <a:p>
            <a:r>
              <a:rPr lang="bg-BG" dirty="0"/>
              <a:t> </a:t>
            </a:r>
            <a:r>
              <a:rPr lang="en-US" dirty="0"/>
              <a:t> @Override</a:t>
            </a:r>
            <a:endParaRPr lang="bg-BG" dirty="0"/>
          </a:p>
          <a:p>
            <a:r>
              <a:rPr lang="en-US" dirty="0"/>
              <a:t>  public void remove(Component component) {</a:t>
            </a:r>
          </a:p>
          <a:p>
            <a:r>
              <a:rPr lang="en-US" noProof="1"/>
              <a:t>	</a:t>
            </a:r>
            <a:r>
              <a:rPr lang="en-GB" noProof="1"/>
              <a:t>children.Remove(component</a:t>
            </a:r>
            <a:r>
              <a:rPr lang="en-GB" dirty="0"/>
              <a:t>); 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A5E6CC2-246F-40BA-89F7-0858407A07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8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403127"/>
            <a:ext cx="10426747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@Override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  <a:r>
              <a:rPr lang="bg-BG" dirty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</a:t>
            </a:r>
            <a:r>
              <a:rPr lang="en-US" dirty="0"/>
              <a:t>printNameInDepth(depth, name</a:t>
            </a:r>
            <a:r>
              <a:rPr lang="en-GB" dirty="0"/>
              <a:t>);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: children) </a:t>
            </a:r>
            <a:r>
              <a:rPr lang="bg-BG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void printNameInDepth(int depth, String name)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for(int i = 0; i &lt; depth; i++)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	</a:t>
            </a:r>
            <a:r>
              <a:rPr lang="en-GB" noProof="1"/>
              <a:t>System.out.print("-");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GB" noProof="1"/>
              <a:t>System.out.print(name);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01AB2F-AAC9-4266-9FF7-CB605E80F1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377773"/>
            <a:ext cx="104267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class Leaf extends Component</a:t>
            </a:r>
            <a:r>
              <a:rPr lang="en-US" sz="2400" dirty="0"/>
              <a:t> {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public Leaf(String name) </a:t>
            </a:r>
            <a:r>
              <a:rPr lang="en-US" sz="2400" dirty="0"/>
              <a:t>{ super(name);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add(Component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add to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Remove(Component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remove from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r>
              <a:rPr lang="bg-BG" sz="24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</a:t>
            </a:r>
            <a:r>
              <a:rPr lang="en-US" sz="2400" noProof="1"/>
              <a:t>Display(int</a:t>
            </a:r>
            <a:r>
              <a:rPr lang="en-US" sz="2400" dirty="0"/>
              <a:t> depth)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</a:t>
            </a:r>
            <a:r>
              <a:rPr lang="en-US" sz="2400" dirty="0"/>
              <a:t>System.out.println</a:t>
            </a:r>
            <a:r>
              <a:rPr lang="en-GB" sz="2400" noProof="1"/>
              <a:t>(</a:t>
            </a:r>
            <a:r>
              <a:rPr lang="en-US" dirty="0"/>
              <a:t>printNameInDepth(depth, name</a:t>
            </a:r>
            <a:r>
              <a:rPr lang="en-GB" dirty="0"/>
              <a:t>); </a:t>
            </a:r>
            <a:r>
              <a:rPr lang="en-GB" sz="24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400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0B1A2F-8010-4858-A176-4E3AE09902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1FD8A2-4488-4BD3-9145-1A6F9373C8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35594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729813-E5CE-4E75-A7A3-1248EFE971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5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2B83F07-A992-462E-8EC4-55B313352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pPr lvl="1"/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7" y="3801789"/>
            <a:ext cx="4286249" cy="28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1569" y="1594667"/>
            <a:ext cx="69215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 </a:t>
            </a:r>
            <a:r>
              <a:rPr lang="bg-BG" dirty="0"/>
              <a:t>{</a:t>
            </a:r>
            <a:endParaRPr lang="en-US" dirty="0"/>
          </a:p>
          <a:p>
            <a:r>
              <a:rPr lang="en-GB" dirty="0"/>
              <a:t>  protected Receiver </a:t>
            </a:r>
            <a:r>
              <a:rPr lang="en-GB" noProof="1"/>
              <a:t>receiver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public Command(Receiver receiver)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this.receiver</a:t>
            </a:r>
            <a:r>
              <a:rPr lang="en-GB" dirty="0"/>
              <a:t> = receiver;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abstract void execute();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4EF369-0D73-40EB-98EC-B5AC95B4AF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4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1" y="18288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ConcreteCommand</a:t>
            </a:r>
            <a:r>
              <a:rPr lang="en-GB" dirty="0"/>
              <a:t> extends Command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ConcreteCommand(Receiver</a:t>
            </a:r>
            <a:r>
              <a:rPr lang="en-GB" dirty="0"/>
              <a:t> receiver) </a:t>
            </a:r>
            <a:r>
              <a:rPr lang="en-US" dirty="0"/>
              <a:t>{</a:t>
            </a:r>
          </a:p>
          <a:p>
            <a:r>
              <a:rPr lang="en-US" dirty="0"/>
              <a:t>	super(receiver); }</a:t>
            </a:r>
          </a:p>
          <a:p>
            <a:endParaRPr lang="bg-BG" dirty="0"/>
          </a:p>
          <a:p>
            <a:r>
              <a:rPr lang="en-GB" dirty="0"/>
              <a:t>  @Override  </a:t>
            </a:r>
          </a:p>
          <a:p>
            <a:r>
              <a:rPr lang="en-GB" dirty="0"/>
              <a:t>  public void execute() {</a:t>
            </a:r>
          </a:p>
          <a:p>
            <a:r>
              <a:rPr lang="en-GB" dirty="0"/>
              <a:t>    </a:t>
            </a:r>
            <a:r>
              <a:rPr lang="en-GB" noProof="1"/>
              <a:t>receiver.action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6A3F533-DA4C-4198-B440-C48FB4F475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981201"/>
            <a:ext cx="9271094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 </a:t>
            </a:r>
            <a:r>
              <a:rPr lang="bg-BG" dirty="0"/>
              <a:t>{</a:t>
            </a:r>
          </a:p>
          <a:p>
            <a:r>
              <a:rPr lang="en-GB" dirty="0"/>
              <a:t>  public void action() </a:t>
            </a:r>
            <a:r>
              <a:rPr lang="bg-BG" dirty="0"/>
              <a:t>{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("Called </a:t>
            </a:r>
            <a:r>
              <a:rPr lang="en-GB" noProof="1"/>
              <a:t>Receiver.action</a:t>
            </a:r>
            <a:r>
              <a:rPr lang="en-GB" dirty="0"/>
              <a:t>()");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03628B-5D2D-428F-A65A-AD788E3A0B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F01960-B200-4441-ACD7-62E7B7DCC6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71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2601" y="1286957"/>
            <a:ext cx="8064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 </a:t>
            </a:r>
            <a:r>
              <a:rPr lang="bg-BG" dirty="0"/>
              <a:t>{</a:t>
            </a:r>
          </a:p>
          <a:p>
            <a:r>
              <a:rPr lang="en-GB" dirty="0"/>
              <a:t>  private Command command;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setCommand(Command</a:t>
            </a:r>
            <a:r>
              <a:rPr lang="en-GB" dirty="0"/>
              <a:t> command) {</a:t>
            </a:r>
            <a:endParaRPr lang="bg-BG" dirty="0"/>
          </a:p>
          <a:p>
            <a:r>
              <a:rPr lang="en-GB" dirty="0"/>
              <a:t>    this</a:t>
            </a:r>
            <a:r>
              <a:rPr lang="en-GB" noProof="1"/>
              <a:t>.</a:t>
            </a:r>
            <a:r>
              <a:rPr lang="en-GB" dirty="0"/>
              <a:t>command = command; }</a:t>
            </a:r>
            <a:endParaRPr lang="en-US" dirty="0"/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ExecuteCommand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command.execute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6DEC3FC-242C-44AE-80E6-7E146BE833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56B4AE56-A86D-496A-8AE2-90938F2B2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</a:t>
            </a:r>
            <a:br>
              <a:rPr lang="en-GB" dirty="0"/>
            </a:br>
            <a:r>
              <a:rPr lang="en-GB" dirty="0"/>
              <a:t>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</a:t>
            </a:r>
            <a:br>
              <a:rPr lang="en-GB" dirty="0"/>
            </a:br>
            <a:r>
              <a:rPr lang="en-GB" dirty="0"/>
              <a:t>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65" y="3733933"/>
            <a:ext cx="4114800" cy="26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/>
              <a:t>AbstractClass </a:t>
            </a:r>
            <a:r>
              <a:rPr lang="bg-BG" dirty="0"/>
              <a:t>{</a:t>
            </a:r>
          </a:p>
          <a:p>
            <a:r>
              <a:rPr lang="en-GB" dirty="0"/>
              <a:t>  public abstract void primitiveOperation1();</a:t>
            </a:r>
          </a:p>
          <a:p>
            <a:r>
              <a:rPr lang="en-GB" dirty="0"/>
              <a:t>  public abstract void primitiveOperation2();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templateMethod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primitiveOperation1();</a:t>
            </a:r>
          </a:p>
          <a:p>
            <a:r>
              <a:rPr lang="en-GB" dirty="0"/>
              <a:t>    primitiveOperation2();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("");</a:t>
            </a:r>
            <a:r>
              <a:rPr lang="en-US" dirty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73F0F27-520C-4009-A7C7-9F3E55C5B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1333979"/>
            <a:ext cx="11277600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ConcreteClassA</a:t>
            </a:r>
            <a:r>
              <a:rPr lang="en-GB" dirty="0"/>
              <a:t> extends </a:t>
            </a:r>
            <a:r>
              <a:rPr lang="en-GB" noProof="1"/>
              <a:t>AbstractClass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primitiveOperation1() {</a:t>
            </a:r>
            <a:endParaRPr lang="bg-BG" dirty="0"/>
          </a:p>
          <a:p>
            <a:r>
              <a:rPr lang="en-GB" dirty="0"/>
              <a:t>    System.out.println("</a:t>
            </a:r>
            <a:r>
              <a:rPr lang="en-GB" noProof="1"/>
              <a:t>ConcreteClassA</a:t>
            </a:r>
            <a:r>
              <a:rPr lang="en-GB" dirty="0"/>
              <a:t>.primitiveOperation1()"); }</a:t>
            </a:r>
            <a:endParaRPr lang="bg-BG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primitiveOperation2() {</a:t>
            </a:r>
            <a:endParaRPr lang="bg-BG" dirty="0"/>
          </a:p>
          <a:p>
            <a:r>
              <a:rPr lang="en-GB" dirty="0"/>
              <a:t>  System.out.println("</a:t>
            </a:r>
            <a:r>
              <a:rPr lang="en-GB" noProof="1"/>
              <a:t>ConcreteClassA</a:t>
            </a:r>
            <a:r>
              <a:rPr lang="en-GB" dirty="0"/>
              <a:t>.primitiveOperation2()");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A896A-A2E6-4875-8D00-5B9266E28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A054565-FDE9-4328-ACE2-EE92CECA3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solution</a:t>
            </a:r>
            <a:r>
              <a:rPr lang="en-US" sz="3400" dirty="0">
                <a:solidFill>
                  <a:schemeClr val="bg2"/>
                </a:solidFill>
              </a:rPr>
              <a:t>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Creational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Structural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27074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704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3BF7DF-8040-4EB4-88D9-F2FA4B9A4C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59C919C-2101-4568-A46D-30023A2AC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General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solutions</a:t>
            </a:r>
            <a:r>
              <a:rPr lang="en-US" dirty="0"/>
              <a:t> to common</a:t>
            </a:r>
            <a:br>
              <a:rPr lang="en-US" dirty="0"/>
            </a:br>
            <a:r>
              <a:rPr lang="en-US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additional layers of </a:t>
            </a:r>
            <a:r>
              <a:rPr lang="en-US" b="1" dirty="0">
                <a:solidFill>
                  <a:schemeClr val="bg1"/>
                </a:solidFill>
              </a:rPr>
              <a:t>abstraction</a:t>
            </a:r>
            <a:r>
              <a:rPr lang="en-US" dirty="0"/>
              <a:t> in order to</a:t>
            </a:r>
            <a:br>
              <a:rPr lang="en-US" dirty="0"/>
            </a:br>
            <a:r>
              <a:rPr lang="en-US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AAF47E-0E9E-499F-B944-13C0E81E66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44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Patterns solve </a:t>
            </a:r>
            <a:r>
              <a:rPr lang="en-US" b="1" dirty="0">
                <a:solidFill>
                  <a:schemeClr val="bg1"/>
                </a:solidFill>
              </a:rPr>
              <a:t>software structural problems </a:t>
            </a:r>
            <a:r>
              <a:rPr lang="en-US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interface and implementation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Divide and conquer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1C445BD-C742-4FC2-950B-2219D18507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9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 name - Increases </a:t>
            </a:r>
            <a:r>
              <a:rPr lang="en-US" b="1" dirty="0">
                <a:solidFill>
                  <a:schemeClr val="bg1"/>
                </a:solidFill>
              </a:rPr>
              <a:t>vocabulary</a:t>
            </a:r>
            <a:r>
              <a:rPr lang="en-US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Problem - </a:t>
            </a:r>
            <a:r>
              <a:rPr lang="en-US" b="1" dirty="0">
                <a:solidFill>
                  <a:schemeClr val="bg1"/>
                </a:solidFill>
              </a:rPr>
              <a:t>Intent</a:t>
            </a:r>
            <a:r>
              <a:rPr lang="en-US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Solution -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Consequences -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AA5F51-99BD-43C3-B9B2-95A0470AD2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3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9000BD-7669-461E-872A-FBDD14C0ED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Why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59916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Enable large-scale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improve developer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ease the </a:t>
            </a:r>
            <a:r>
              <a:rPr lang="en-US" b="1" dirty="0">
                <a:solidFill>
                  <a:schemeClr val="bg1"/>
                </a:solidFill>
              </a:rPr>
              <a:t>transition</a:t>
            </a:r>
            <a:r>
              <a:rPr lang="en-US" dirty="0"/>
              <a:t> to Object Oriented technology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speed-up</a:t>
            </a:r>
            <a:r>
              <a:rPr lang="en-US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4158365"/>
            <a:ext cx="2203997" cy="220399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29468E-E0CC-4C53-B2A2-4A6A24A4BC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3721</TotalTime>
  <Words>2031</Words>
  <Application>Microsoft Office PowerPoint</Application>
  <PresentationFormat>Widescreen</PresentationFormat>
  <Paragraphs>387</Paragraphs>
  <Slides>47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1_SoftUni</vt:lpstr>
      <vt:lpstr>Design Patterns</vt:lpstr>
      <vt:lpstr>Table of Contents</vt:lpstr>
      <vt:lpstr>Have a Question?</vt:lpstr>
      <vt:lpstr>Design Patterns</vt:lpstr>
      <vt:lpstr>What Are Design Patterns?</vt:lpstr>
      <vt:lpstr>What Do Design Patterns Solve?</vt:lpstr>
      <vt:lpstr>Elements of a Design Pattern</vt:lpstr>
      <vt:lpstr>Why Design Patterns?</vt:lpstr>
      <vt:lpstr>Benefits</vt:lpstr>
      <vt:lpstr>Drawbacks</vt:lpstr>
      <vt:lpstr>Types of Design Patterns</vt:lpstr>
      <vt:lpstr>Main Types</vt:lpstr>
      <vt:lpstr>Creational Patterns</vt:lpstr>
      <vt:lpstr>Purposes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Builder Pattern</vt:lpstr>
      <vt:lpstr>Example: Computer Class</vt:lpstr>
      <vt:lpstr>Example: ComputerBuilder Class</vt:lpstr>
      <vt:lpstr>Structural Patterns</vt:lpstr>
      <vt:lpstr>Purposes</vt:lpstr>
      <vt:lpstr>Façade Pattern</vt:lpstr>
      <vt:lpstr>The Façade Class (1)</vt:lpstr>
      <vt:lpstr>The Façade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Command Pattern</vt:lpstr>
      <vt:lpstr>The Command Abstract Class</vt:lpstr>
      <vt:lpstr>Concrete Command Class</vt:lpstr>
      <vt:lpstr>The Receiver Class</vt:lpstr>
      <vt:lpstr>The Invoker Class</vt:lpstr>
      <vt:lpstr>Template Pattern</vt:lpstr>
      <vt:lpstr>The Abstract Class</vt:lpstr>
      <vt:lpstr>A Concrete Class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Design Patterns</dc:title>
  <dc:subject>Java OOP – Practical Training Course @ SoftUni</dc:subject>
  <dc:creator>Software University</dc:creator>
  <cp:keywords>java; oop;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19</cp:revision>
  <dcterms:created xsi:type="dcterms:W3CDTF">2018-05-23T13:08:44Z</dcterms:created>
  <dcterms:modified xsi:type="dcterms:W3CDTF">2020-10-29T13:49:15Z</dcterms:modified>
  <cp:category>java; oop; programming; coding; software development; education; training; course</cp:category>
</cp:coreProperties>
</file>