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1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F3015-145E-4A5D-93DA-1AEC3DA02099}">
          <p14:sldIdLst>
            <p14:sldId id="256"/>
            <p14:sldId id="257"/>
            <p14:sldId id="258"/>
          </p14:sldIdLst>
        </p14:section>
        <p14:section name="What Are the Events" id="{AB978799-B998-465C-B1BB-100E625DB7FD}">
          <p14:sldIdLst>
            <p14:sldId id="259"/>
            <p14:sldId id="260"/>
            <p14:sldId id="261"/>
            <p14:sldId id="262"/>
            <p14:sldId id="263"/>
          </p14:sldIdLst>
        </p14:section>
        <p14:section name="Listening for Events" id="{24D4DDE8-A8D5-42DB-A786-4FA6D668515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reating Custom Event" id="{9D2699AA-B140-4B70-BE69-98076B01930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C047BADD-2B6B-4F47-8579-0D03FA145AB6}">
          <p14:sldIdLst>
            <p14:sldId id="301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0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Events in Spring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61" y="2090057"/>
            <a:ext cx="5432162" cy="3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50991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There are ways to listens for events in Spring: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Implement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ApplicationListener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endParaRPr lang="en-US" dirty="0" smtClean="0"/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has just one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onApplicationEvent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 smtClean="0"/>
              <a:t>Annotate </a:t>
            </a:r>
            <a:r>
              <a:rPr lang="en-US" dirty="0"/>
              <a:t>on a method </a:t>
            </a:r>
            <a:endParaRPr lang="en-US" dirty="0" smtClean="0"/>
          </a:p>
          <a:p>
            <a:pPr marL="457200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</a:t>
            </a:r>
            <a:r>
              <a:rPr lang="en-US" sz="3400" dirty="0" smtClean="0"/>
              <a:t>ome </a:t>
            </a:r>
            <a:r>
              <a:rPr lang="en-US" sz="3400" dirty="0"/>
              <a:t>of the </a:t>
            </a:r>
            <a:r>
              <a:rPr lang="en-US" sz="3400" dirty="0" smtClean="0"/>
              <a:t>events </a:t>
            </a: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</a:rPr>
              <a:t>published too early </a:t>
            </a:r>
            <a:r>
              <a:rPr lang="en-US" sz="3400" dirty="0"/>
              <a:t>for a listener to be </a:t>
            </a:r>
            <a:r>
              <a:rPr lang="en-US" sz="3400" dirty="0" smtClean="0"/>
              <a:t>found </a:t>
            </a:r>
            <a:r>
              <a:rPr lang="en-US" sz="3400" dirty="0"/>
              <a:t>via annotations and the application </a:t>
            </a:r>
            <a:r>
              <a:rPr lang="en-US" sz="3400" dirty="0" smtClean="0"/>
              <a:t>context. Then you must</a:t>
            </a:r>
            <a:r>
              <a:rPr lang="en-US" sz="3400" b="1" dirty="0" smtClean="0">
                <a:solidFill>
                  <a:schemeClr val="bg1"/>
                </a:solidFill>
              </a:rPr>
              <a:t> register them </a:t>
            </a:r>
            <a:r>
              <a:rPr lang="en-US" sz="3400" dirty="0" smtClean="0"/>
              <a:t>in Spring Application or use Factory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980248" lvl="2" indent="-457200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Events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Implementing </a:t>
            </a:r>
            <a:r>
              <a:rPr lang="en-US" b="1" dirty="0" err="1" smtClean="0">
                <a:solidFill>
                  <a:schemeClr val="bg1"/>
                </a:solidFill>
              </a:rPr>
              <a:t>ApplicationListener</a:t>
            </a:r>
            <a:r>
              <a:rPr lang="en-US" dirty="0" smtClean="0"/>
              <a:t> interface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ApplicationListeners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12C3C7-6167-4D3E-9C09-BD1DF6E7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03" y="2259000"/>
            <a:ext cx="11170595" cy="34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@Component</a:t>
            </a: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US" sz="2500" b="1" dirty="0" err="1" smtClean="0">
                <a:solidFill>
                  <a:schemeClr val="tx1"/>
                </a:solidFill>
                <a:latin typeface="Consolas" pitchFamily="49" charset="0"/>
              </a:rPr>
              <a:t>EventsListener</a:t>
            </a: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implements 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ApplicationListener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&gt; </a:t>
            </a:r>
            <a:r>
              <a:rPr lang="en-US" sz="2500" b="1" dirty="0" smtClean="0">
                <a:latin typeface="Consolas" pitchFamily="49" charset="0"/>
              </a:rPr>
              <a:t>{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@Override</a:t>
            </a:r>
            <a:r>
              <a:rPr lang="en-US" sz="2500" b="1" dirty="0" smtClean="0">
                <a:latin typeface="Consolas" pitchFamily="49" charset="0"/>
              </a:rPr>
              <a:t/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public void </a:t>
            </a:r>
            <a:r>
              <a:rPr lang="en-US" sz="2500" b="1" dirty="0" err="1" smtClean="0">
                <a:latin typeface="Consolas" pitchFamily="49" charset="0"/>
              </a:rPr>
              <a:t>onApplicationEvent</a:t>
            </a:r>
            <a:r>
              <a:rPr lang="en-US" sz="2500" b="1" dirty="0" smtClean="0">
                <a:latin typeface="Consolas" pitchFamily="49" charset="0"/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 smtClean="0">
                <a:latin typeface="Consolas" pitchFamily="49" charset="0"/>
              </a:rPr>
              <a:t> e) {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    </a:t>
            </a:r>
            <a:r>
              <a:rPr lang="en-US" sz="2500" b="1" dirty="0" err="1" smtClean="0">
                <a:latin typeface="Consolas" pitchFamily="49" charset="0"/>
              </a:rPr>
              <a:t>System.out.printf</a:t>
            </a:r>
            <a:r>
              <a:rPr lang="en-US" sz="2500" b="1" dirty="0" smtClean="0">
                <a:latin typeface="Consolas" pitchFamily="49" charset="0"/>
              </a:rPr>
              <a:t>("Event-%s!%n",     		  		</a:t>
            </a:r>
            <a:r>
              <a:rPr lang="en-US" sz="2500" b="1" dirty="0" err="1" smtClean="0">
                <a:latin typeface="Consolas" pitchFamily="49" charset="0"/>
              </a:rPr>
              <a:t>e.getClass</a:t>
            </a:r>
            <a:r>
              <a:rPr lang="en-US" sz="2500" b="1" dirty="0" smtClean="0">
                <a:latin typeface="Consolas" pitchFamily="49" charset="0"/>
              </a:rPr>
              <a:t>().</a:t>
            </a:r>
            <a:r>
              <a:rPr lang="en-US" sz="2500" b="1" dirty="0" err="1" smtClean="0">
                <a:latin typeface="Consolas" pitchFamily="49" charset="0"/>
              </a:rPr>
              <a:t>getSimpleName</a:t>
            </a:r>
            <a:r>
              <a:rPr lang="en-US" sz="2500" b="1" dirty="0" smtClean="0">
                <a:latin typeface="Consolas" pitchFamily="49" charset="0"/>
              </a:rPr>
              <a:t>());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}}</a:t>
            </a:r>
            <a:endParaRPr lang="en-US" sz="25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@EventListener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009073"/>
            <a:ext cx="10949531" cy="3816787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ApplicationStartingEvent</a:t>
            </a:r>
            <a:r>
              <a:rPr lang="en-US" sz="2800" dirty="0" err="1" smtClean="0"/>
              <a:t>.class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startEvent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("Starting Event!"); }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RequestHandledEvent</a:t>
            </a:r>
            <a:r>
              <a:rPr lang="en-US" sz="2800" dirty="0" err="1" smtClean="0"/>
              <a:t>.class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requestHandler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("Request Handler event!");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7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(classes = {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EventOne.class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EventTwo.class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/>
              <a:t>to listen for multiple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Listening for Multiple Events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664000"/>
            <a:ext cx="10949531" cy="2459492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(classes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 err="1" smtClean="0">
                <a:solidFill>
                  <a:schemeClr val="bg1"/>
                </a:solidFill>
              </a:rPr>
              <a:t>MyEventOne.class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MyEventTwo.class</a:t>
            </a:r>
            <a:r>
              <a:rPr lang="en-US" sz="2800" dirty="0" smtClean="0">
                <a:solidFill>
                  <a:schemeClr val="bg1"/>
                </a:solidFill>
              </a:rPr>
              <a:t>}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public void </a:t>
            </a:r>
            <a:r>
              <a:rPr lang="en-US" sz="2800" dirty="0" err="1" smtClean="0"/>
              <a:t>handleTwoEvents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("Listens for two events!");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0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lambda expressions </a:t>
            </a:r>
            <a:r>
              <a:rPr lang="en-US" dirty="0" smtClean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Lambda When Adding 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5" y="2124000"/>
            <a:ext cx="11811193" cy="3772929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@</a:t>
            </a:r>
            <a:r>
              <a:rPr lang="en-US" sz="2200" dirty="0" err="1" smtClean="0">
                <a:solidFill>
                  <a:schemeClr val="bg1"/>
                </a:solidFill>
              </a:rPr>
              <a:t>SpringBootApplication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DemoForCustomEventsApplication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    public static void main(String[]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SpringApplication</a:t>
            </a:r>
            <a:r>
              <a:rPr lang="en-US" sz="2200" dirty="0" smtClean="0"/>
              <a:t> </a:t>
            </a:r>
            <a:r>
              <a:rPr lang="en-US" sz="2200" dirty="0" err="1" smtClean="0"/>
              <a:t>springApp</a:t>
            </a:r>
            <a:r>
              <a:rPr lang="en-US" sz="2200" dirty="0" smtClean="0"/>
              <a:t> = new </a:t>
            </a:r>
            <a:r>
              <a:rPr lang="en-US" sz="2200" dirty="0" err="1" smtClean="0"/>
              <a:t>SpringApplication</a:t>
            </a:r>
            <a:endParaRPr lang="en-US" sz="2200" dirty="0" smtClean="0"/>
          </a:p>
          <a:p>
            <a:r>
              <a:rPr lang="en-US" sz="2200" dirty="0"/>
              <a:t>	</a:t>
            </a:r>
            <a:r>
              <a:rPr lang="en-US" sz="2200" dirty="0" smtClean="0"/>
              <a:t>		(</a:t>
            </a:r>
            <a:r>
              <a:rPr lang="en-US" sz="2200" dirty="0" err="1" smtClean="0"/>
              <a:t>DemoForCustomEventsApplication.class</a:t>
            </a:r>
            <a:r>
              <a:rPr lang="en-US" sz="22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springApp.</a:t>
            </a:r>
            <a:r>
              <a:rPr lang="en-US" sz="2200" dirty="0" err="1" smtClean="0">
                <a:solidFill>
                  <a:schemeClr val="bg1"/>
                </a:solidFill>
              </a:rPr>
              <a:t>addListeners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ApplicationContextInitializedEvent</a:t>
            </a:r>
            <a:r>
              <a:rPr lang="en-US" sz="2200" dirty="0" smtClean="0">
                <a:solidFill>
                  <a:schemeClr val="bg1"/>
                </a:solidFill>
              </a:rPr>
              <a:t> e) </a:t>
            </a:r>
            <a:r>
              <a:rPr lang="en-US" sz="2200" dirty="0" smtClean="0"/>
              <a:t>-&gt; { 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("App context </a:t>
            </a:r>
            <a:r>
              <a:rPr lang="en-US" sz="2200" dirty="0" err="1" smtClean="0"/>
              <a:t>init</a:t>
            </a:r>
            <a:r>
              <a:rPr lang="en-US" sz="2200" dirty="0" smtClean="0"/>
              <a:t> event"); });</a:t>
            </a:r>
          </a:p>
          <a:p>
            <a:r>
              <a:rPr lang="en-US" sz="2200" dirty="0"/>
              <a:t>	</a:t>
            </a:r>
            <a:r>
              <a:rPr lang="en-US" sz="2200" dirty="0" err="1" smtClean="0"/>
              <a:t>springApp.run</a:t>
            </a:r>
            <a:r>
              <a:rPr lang="en-US" sz="2200" dirty="0" smtClean="0"/>
              <a:t>(</a:t>
            </a:r>
            <a:r>
              <a:rPr lang="en-US" sz="2200" dirty="0" err="1" smtClean="0"/>
              <a:t>args</a:t>
            </a:r>
            <a:r>
              <a:rPr lang="en-US" sz="2200" dirty="0" smtClean="0"/>
              <a:t>);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}</a:t>
            </a:r>
          </a:p>
          <a:p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Remember</a:t>
            </a:r>
            <a:r>
              <a:rPr lang="en-US" dirty="0" smtClean="0"/>
              <a:t> that for some event is published too </a:t>
            </a:r>
            <a:br>
              <a:rPr lang="en-US" dirty="0" smtClean="0"/>
            </a:br>
            <a:r>
              <a:rPr lang="en-US" dirty="0" smtClean="0"/>
              <a:t>early for a listener to be found and needs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be added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Events in Spring Application 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73561" y="2962937"/>
            <a:ext cx="9552439" cy="377292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25541" y="3083612"/>
            <a:ext cx="8720459" cy="22193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@</a:t>
            </a:r>
            <a:r>
              <a:rPr lang="en-US" sz="2500" dirty="0" err="1" smtClean="0">
                <a:solidFill>
                  <a:schemeClr val="bg1"/>
                </a:solidFill>
              </a:rPr>
              <a:t>SpringBootApplication</a:t>
            </a:r>
            <a:endParaRPr lang="en-US" sz="2500" dirty="0" smtClean="0">
              <a:solidFill>
                <a:schemeClr val="bg1"/>
              </a:solidFill>
            </a:endParaRPr>
          </a:p>
          <a:p>
            <a:r>
              <a:rPr lang="en-US" sz="2500" dirty="0" smtClean="0"/>
              <a:t>...</a:t>
            </a:r>
          </a:p>
          <a:p>
            <a:r>
              <a:rPr lang="en-US" sz="2500" dirty="0" smtClean="0"/>
              <a:t>   </a:t>
            </a:r>
            <a:r>
              <a:rPr lang="en-US" sz="2500" dirty="0" err="1" smtClean="0"/>
              <a:t>springApp.</a:t>
            </a:r>
            <a:r>
              <a:rPr lang="en-US" sz="2500" dirty="0" err="1" smtClean="0">
                <a:solidFill>
                  <a:schemeClr val="bg1"/>
                </a:solidFill>
              </a:rPr>
              <a:t>addListeners</a:t>
            </a:r>
            <a:r>
              <a:rPr lang="en-US" sz="2500" dirty="0" smtClean="0"/>
              <a:t>(new </a:t>
            </a:r>
            <a:r>
              <a:rPr lang="en-US" sz="2500" dirty="0" err="1" smtClean="0"/>
              <a:t>MyEventsClass</a:t>
            </a:r>
            <a:r>
              <a:rPr lang="en-US" sz="2500" dirty="0" smtClean="0"/>
              <a:t>());</a:t>
            </a:r>
          </a:p>
          <a:p>
            <a:r>
              <a:rPr lang="en-US" sz="2500" dirty="0" smtClean="0"/>
              <a:t>   </a:t>
            </a:r>
            <a:r>
              <a:rPr lang="en-US" sz="2500" dirty="0" err="1" smtClean="0"/>
              <a:t>springApp.run</a:t>
            </a:r>
            <a:r>
              <a:rPr lang="en-US" sz="2500" dirty="0" smtClean="0"/>
              <a:t>(</a:t>
            </a:r>
            <a:r>
              <a:rPr lang="en-US" sz="2500" dirty="0" err="1" smtClean="0"/>
              <a:t>args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...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listener of an event to a </a:t>
            </a:r>
            <a:r>
              <a:rPr lang="en-US" b="1" dirty="0">
                <a:solidFill>
                  <a:schemeClr val="bg1"/>
                </a:solidFill>
              </a:rPr>
              <a:t>phase</a:t>
            </a:r>
            <a:r>
              <a:rPr lang="en-US" dirty="0"/>
              <a:t> of the </a:t>
            </a:r>
            <a:r>
              <a:rPr lang="en-US" b="1" dirty="0" smtClean="0">
                <a:solidFill>
                  <a:schemeClr val="bg1"/>
                </a:solidFill>
              </a:rPr>
              <a:t>transaction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Transaction</a:t>
            </a:r>
            <a:r>
              <a:rPr lang="en-US" b="1" dirty="0" smtClean="0">
                <a:solidFill>
                  <a:schemeClr val="bg1"/>
                </a:solidFill>
              </a:rPr>
              <a:t> phases </a:t>
            </a:r>
            <a:r>
              <a:rPr lang="en-US" b="1" dirty="0" smtClean="0"/>
              <a:t>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AFTER_COMMIT</a:t>
            </a:r>
            <a:r>
              <a:rPr lang="en-US" i="1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The default, used </a:t>
            </a:r>
            <a:r>
              <a:rPr lang="en-US" dirty="0"/>
              <a:t>to fire the event 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 </a:t>
            </a:r>
            <a:r>
              <a:rPr lang="en-US" dirty="0"/>
              <a:t>has </a:t>
            </a:r>
            <a:r>
              <a:rPr lang="en-US" b="1" dirty="0">
                <a:solidFill>
                  <a:schemeClr val="bg1"/>
                </a:solidFill>
              </a:rPr>
              <a:t>completed successfully</a:t>
            </a:r>
            <a:r>
              <a:rPr lang="en-US" dirty="0"/>
              <a:t> 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AFTER_ROLLBACK</a:t>
            </a:r>
            <a:r>
              <a:rPr lang="en-US" i="1" dirty="0" smtClean="0"/>
              <a:t> -</a:t>
            </a:r>
            <a:r>
              <a:rPr lang="en-US" dirty="0"/>
              <a:t> </a:t>
            </a:r>
            <a:r>
              <a:rPr lang="en-US" dirty="0" smtClean="0"/>
              <a:t>when </a:t>
            </a:r>
            <a:r>
              <a:rPr lang="en-US" dirty="0"/>
              <a:t>transaction has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rolled back</a:t>
            </a:r>
            <a:endParaRPr lang="en-US" dirty="0" smtClean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AFTER_COMPLETION</a:t>
            </a:r>
            <a:r>
              <a:rPr lang="en-US" dirty="0"/>
              <a:t> </a:t>
            </a:r>
            <a:r>
              <a:rPr lang="en-US" dirty="0" smtClean="0"/>
              <a:t>- when</a:t>
            </a:r>
            <a:r>
              <a:rPr lang="en-US" dirty="0"/>
              <a:t> transaction has </a:t>
            </a:r>
            <a:r>
              <a:rPr lang="en-US" b="1" dirty="0">
                <a:solidFill>
                  <a:schemeClr val="bg1"/>
                </a:solidFill>
              </a:rPr>
              <a:t>completed</a:t>
            </a:r>
            <a:r>
              <a:rPr lang="en-US" dirty="0"/>
              <a:t> 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BEFORE_COMMIT</a:t>
            </a:r>
            <a:r>
              <a:rPr lang="en-US" i="1" dirty="0" smtClean="0"/>
              <a:t> - </a:t>
            </a:r>
            <a:r>
              <a:rPr lang="en-US" dirty="0"/>
              <a:t> used to fire the event right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6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An example of Transaction Bound Event, that will fire before transaction commit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</a:t>
            </a:r>
            <a:r>
              <a:rPr lang="en-US" dirty="0" smtClean="0"/>
              <a:t>Events (2)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36000" y="2709000"/>
            <a:ext cx="11565000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TransactionalEventListener</a:t>
            </a:r>
            <a:r>
              <a:rPr lang="en-US" sz="2800" dirty="0" smtClean="0"/>
              <a:t>(phase = </a:t>
            </a:r>
            <a:r>
              <a:rPr lang="en-US" sz="2800" dirty="0" err="1" smtClean="0">
                <a:solidFill>
                  <a:schemeClr val="bg1"/>
                </a:solidFill>
              </a:rPr>
              <a:t>TransactionPhase.BEFORE_COMMIT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transactionEventListener</a:t>
            </a:r>
            <a:endParaRPr lang="en-US" sz="2800" dirty="0" smtClean="0"/>
          </a:p>
          <a:p>
            <a:r>
              <a:rPr lang="en-US" sz="2800" dirty="0" smtClean="0"/>
              <a:t>			(</a:t>
            </a:r>
            <a:r>
              <a:rPr lang="en-US" sz="2800" dirty="0" err="1" smtClean="0"/>
              <a:t>MyCustomEvent</a:t>
            </a:r>
            <a:r>
              <a:rPr lang="en-US" sz="2800" dirty="0" smtClean="0"/>
              <a:t> event){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("Hit before transaction commit!");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7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Custom Event</a:t>
            </a:r>
            <a:endParaRPr lang="en-US"/>
          </a:p>
        </p:txBody>
      </p:sp>
      <p:sp>
        <p:nvSpPr>
          <p:cNvPr id="3" name="Звезда с 5 лъча 2"/>
          <p:cNvSpPr/>
          <p:nvPr/>
        </p:nvSpPr>
        <p:spPr bwMode="auto">
          <a:xfrm>
            <a:off x="4751070" y="1386840"/>
            <a:ext cx="2689860" cy="2362200"/>
          </a:xfrm>
          <a:prstGeom prst="star5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To create and publish our custom event, there is some steps </a:t>
            </a:r>
            <a:br>
              <a:rPr lang="en-US" dirty="0" smtClean="0"/>
            </a:br>
            <a:r>
              <a:rPr lang="en-US" dirty="0" smtClean="0"/>
              <a:t>that we need to follow:</a:t>
            </a:r>
          </a:p>
          <a:p>
            <a:pPr marL="1066419" lvl="1" indent="-457200" latinLnBrk="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our custom </a:t>
            </a:r>
            <a:r>
              <a:rPr lang="en-US" b="1" dirty="0" smtClean="0">
                <a:solidFill>
                  <a:schemeClr val="bg1"/>
                </a:solidFill>
              </a:rPr>
              <a:t>event class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extends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ApplicationEvent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Create publisher</a:t>
            </a:r>
            <a:r>
              <a:rPr lang="en-US" dirty="0" smtClean="0"/>
              <a:t>, that publish our new event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Add event listener</a:t>
            </a:r>
            <a:r>
              <a:rPr lang="en-US" dirty="0" smtClean="0"/>
              <a:t>, that listens for our new event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190501" y="123610"/>
            <a:ext cx="9506047" cy="882654"/>
          </a:xfrm>
        </p:spPr>
        <p:txBody>
          <a:bodyPr/>
          <a:lstStyle/>
          <a:p>
            <a:r>
              <a:rPr lang="en-US" smtClean="0"/>
              <a:t>Creating Custom Event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are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Build-in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Custom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Scheduling Tasks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Caching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our event class, that implements </a:t>
            </a:r>
            <a:r>
              <a:rPr lang="en-US" dirty="0" err="1" smtClean="0"/>
              <a:t>ApplicationEvent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Our Custom Event Class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1067253" y="2379188"/>
            <a:ext cx="10057498" cy="3195000"/>
          </a:xfrm>
        </p:spPr>
        <p:txBody>
          <a:bodyPr/>
          <a:lstStyle/>
          <a:p>
            <a:r>
              <a:rPr lang="en-US" sz="2600" dirty="0" smtClean="0"/>
              <a:t>public class </a:t>
            </a:r>
            <a:r>
              <a:rPr lang="en-US" sz="2600" dirty="0" err="1" smtClean="0"/>
              <a:t>MyCustomEvent</a:t>
            </a:r>
            <a:r>
              <a:rPr lang="en-US" sz="2600" dirty="0" smtClean="0"/>
              <a:t> extends </a:t>
            </a:r>
            <a:r>
              <a:rPr lang="en-US" sz="2600" dirty="0" err="1" smtClean="0">
                <a:solidFill>
                  <a:schemeClr val="bg1"/>
                </a:solidFill>
              </a:rPr>
              <a:t>ApplicationEvent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    private String </a:t>
            </a:r>
            <a:r>
              <a:rPr lang="en-US" sz="2600" dirty="0" err="1" smtClean="0"/>
              <a:t>msg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  public </a:t>
            </a:r>
            <a:r>
              <a:rPr lang="en-US" sz="2600" dirty="0" err="1" smtClean="0"/>
              <a:t>MyCustomEvent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chemeClr val="bg1"/>
                </a:solidFill>
              </a:rPr>
              <a:t>Object source</a:t>
            </a:r>
            <a:r>
              <a:rPr lang="en-US" sz="2600" dirty="0" smtClean="0"/>
              <a:t>, String </a:t>
            </a:r>
            <a:r>
              <a:rPr lang="en-US" sz="2600" dirty="0" err="1" smtClean="0"/>
              <a:t>msg</a:t>
            </a:r>
            <a:r>
              <a:rPr lang="en-US" sz="2600" dirty="0" smtClean="0"/>
              <a:t>) {</a:t>
            </a:r>
          </a:p>
          <a:p>
            <a:r>
              <a:rPr lang="en-US" sz="2600" dirty="0" smtClean="0"/>
              <a:t>        </a:t>
            </a:r>
            <a:r>
              <a:rPr lang="en-US" sz="2600" dirty="0" smtClean="0">
                <a:solidFill>
                  <a:schemeClr val="bg1"/>
                </a:solidFill>
              </a:rPr>
              <a:t>super(source);</a:t>
            </a:r>
          </a:p>
          <a:p>
            <a:r>
              <a:rPr lang="en-US" sz="2600" dirty="0" smtClean="0"/>
              <a:t>        this.msg = </a:t>
            </a:r>
            <a:r>
              <a:rPr lang="en-US" sz="2600" dirty="0" err="1" smtClean="0"/>
              <a:t>msg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  }</a:t>
            </a:r>
          </a:p>
          <a:p>
            <a:r>
              <a:rPr lang="en-US" sz="2600" dirty="0" smtClean="0"/>
              <a:t>	...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8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publisher that publish our custom event and inject </a:t>
            </a:r>
            <a:br>
              <a:rPr lang="en-US" dirty="0" smtClean="0"/>
            </a:br>
            <a:r>
              <a:rPr lang="en-US" dirty="0" smtClean="0"/>
              <a:t>in him the </a:t>
            </a:r>
            <a:r>
              <a:rPr lang="en-US" dirty="0" err="1" smtClean="0"/>
              <a:t>ApplicationEventPublisher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99803" y="2412748"/>
            <a:ext cx="11252460" cy="3317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MyPublisher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 It is better to inject in constructor </a:t>
            </a:r>
          </a:p>
          <a:p>
            <a:r>
              <a:rPr lang="en-US" dirty="0" smtClean="0"/>
              <a:t>    private </a:t>
            </a:r>
            <a:r>
              <a:rPr lang="en-US" dirty="0" err="1" smtClean="0">
                <a:solidFill>
                  <a:schemeClr val="bg1"/>
                </a:solidFill>
              </a:rPr>
              <a:t>ApplicationEventPublisher</a:t>
            </a:r>
            <a:r>
              <a:rPr lang="en-US" dirty="0" smtClean="0"/>
              <a:t> </a:t>
            </a:r>
            <a:r>
              <a:rPr lang="en-US" dirty="0" err="1" smtClean="0"/>
              <a:t>appEventPublisher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void </a:t>
            </a:r>
            <a:r>
              <a:rPr lang="en-US" dirty="0" err="1" smtClean="0">
                <a:solidFill>
                  <a:schemeClr val="bg1"/>
                </a:solidFill>
              </a:rPr>
              <a:t>publishEvent</a:t>
            </a:r>
            <a:r>
              <a:rPr lang="en-US" dirty="0" smtClean="0"/>
              <a:t>(String message) {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/>
              <a:t> </a:t>
            </a:r>
            <a:r>
              <a:rPr lang="en-US" dirty="0" err="1" smtClean="0"/>
              <a:t>myEvent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>
                <a:solidFill>
                  <a:schemeClr val="bg1"/>
                </a:solidFill>
              </a:rPr>
              <a:t>(this, message)</a:t>
            </a:r>
            <a:r>
              <a:rPr lang="en-US" dirty="0"/>
              <a:t>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appEventPublisher.</a:t>
            </a:r>
            <a:r>
              <a:rPr lang="en-US" dirty="0" err="1" smtClean="0">
                <a:solidFill>
                  <a:schemeClr val="bg1"/>
                </a:solidFill>
              </a:rPr>
              <a:t>publishEvent</a:t>
            </a:r>
            <a:r>
              <a:rPr lang="en-US" dirty="0" smtClean="0"/>
              <a:t>(</a:t>
            </a:r>
            <a:r>
              <a:rPr lang="en-US" dirty="0" err="1" smtClean="0"/>
              <a:t>myCustomEvent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} ;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listeners, already explain the different ways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317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 smtClean="0"/>
              <a:t>public class Listeners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@</a:t>
            </a:r>
            <a:r>
              <a:rPr lang="en-US" dirty="0" err="1" smtClean="0">
                <a:solidFill>
                  <a:schemeClr val="bg1"/>
                </a:solidFill>
              </a:rPr>
              <a:t>EventListener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MyCustomEvent.class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/>
              <a:t>    public void listener(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/>
              <a:t> </a:t>
            </a:r>
            <a:r>
              <a:rPr lang="en-US" dirty="0" err="1" smtClean="0"/>
              <a:t>myCustomEvent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("Custom event listeners with message 				-%s!%n", </a:t>
            </a:r>
            <a:r>
              <a:rPr lang="en-US" dirty="0" err="1" smtClean="0"/>
              <a:t>myCustomEvent.getMsg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Scheduling Tasks</a:t>
            </a: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Scheduling</a:t>
            </a:r>
            <a:r>
              <a:rPr lang="en-US" sz="3600" dirty="0"/>
              <a:t> is a process of executing the tasks for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chemeClr val="bg1"/>
                </a:solidFill>
              </a:rPr>
              <a:t>specific </a:t>
            </a:r>
            <a:r>
              <a:rPr lang="en-US" sz="3600" b="1" dirty="0">
                <a:solidFill>
                  <a:schemeClr val="bg1"/>
                </a:solidFill>
              </a:rPr>
              <a:t>time </a:t>
            </a:r>
            <a:r>
              <a:rPr lang="en-US" sz="3600" dirty="0" smtClean="0">
                <a:solidFill>
                  <a:schemeClr val="tx2"/>
                </a:solidFill>
              </a:rPr>
              <a:t>period</a:t>
            </a:r>
          </a:p>
          <a:p>
            <a:pPr>
              <a:buClr>
                <a:schemeClr val="tx2"/>
              </a:buClr>
            </a:pPr>
            <a:r>
              <a:rPr lang="en-US" sz="3600" dirty="0" smtClean="0"/>
              <a:t>Spring </a:t>
            </a:r>
            <a:r>
              <a:rPr lang="en-US" sz="3600" dirty="0"/>
              <a:t>Boot provides a good support to write 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scheduler on </a:t>
            </a:r>
            <a:r>
              <a:rPr lang="en-US" sz="3600" dirty="0"/>
              <a:t>the Spring </a:t>
            </a:r>
            <a:r>
              <a:rPr lang="en-US" sz="3600" dirty="0" smtClean="0"/>
              <a:t>applications</a:t>
            </a:r>
          </a:p>
          <a:p>
            <a:pPr>
              <a:buClr>
                <a:schemeClr val="tx2"/>
              </a:buClr>
            </a:pPr>
            <a:r>
              <a:rPr lang="en-US" sz="3600" dirty="0" smtClean="0"/>
              <a:t>We can specified the time period by different ways:</a:t>
            </a: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err="1" smtClean="0">
                <a:solidFill>
                  <a:schemeClr val="bg1"/>
                </a:solidFill>
              </a:rPr>
              <a:t>Cron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Fixed Rate</a:t>
            </a: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Fixed Delay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Tasks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2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Java </a:t>
            </a:r>
            <a:r>
              <a:rPr lang="en-US" b="1" dirty="0" err="1">
                <a:solidFill>
                  <a:schemeClr val="bg1"/>
                </a:solidFill>
              </a:rPr>
              <a:t>Cron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 are used to configure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instances </a:t>
            </a:r>
            <a:r>
              <a:rPr lang="en-US" dirty="0"/>
              <a:t>of </a:t>
            </a:r>
            <a:r>
              <a:rPr lang="en-US" b="1" dirty="0" err="1" smtClean="0">
                <a:solidFill>
                  <a:schemeClr val="bg1"/>
                </a:solidFill>
              </a:rPr>
              <a:t>CronTrigger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 err="1"/>
              <a:t>cron</a:t>
            </a:r>
            <a:r>
              <a:rPr lang="en-US" i="1" dirty="0"/>
              <a:t> </a:t>
            </a:r>
            <a:r>
              <a:rPr lang="en-US" dirty="0" smtClean="0"/>
              <a:t>expression </a:t>
            </a:r>
            <a:r>
              <a:rPr lang="en-US" dirty="0"/>
              <a:t>consists of </a:t>
            </a:r>
            <a:r>
              <a:rPr lang="en-US" b="1" dirty="0">
                <a:solidFill>
                  <a:schemeClr val="bg1"/>
                </a:solidFill>
              </a:rPr>
              <a:t>six fields</a:t>
            </a:r>
            <a:r>
              <a:rPr lang="en-US" dirty="0" smtClean="0"/>
              <a:t>:</a:t>
            </a:r>
          </a:p>
          <a:p>
            <a:r>
              <a:rPr lang="en-US" sz="2400" dirty="0" smtClean="0"/>
              <a:t>     	&lt;</a:t>
            </a:r>
            <a:r>
              <a:rPr lang="en-US" sz="2400" dirty="0" smtClean="0">
                <a:solidFill>
                  <a:schemeClr val="bg1"/>
                </a:solidFill>
              </a:rPr>
              <a:t>second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minute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hour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day-of-month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month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day-of-week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Scheduled Task Using Cron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3616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0 5 * * *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showTimeWithCron</a:t>
            </a:r>
            <a:r>
              <a:rPr lang="en-US" dirty="0">
                <a:solidFill>
                  <a:schemeClr val="tx2"/>
                </a:solidFill>
              </a:rPr>
              <a:t>(){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6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Fixed Rate </a:t>
            </a:r>
            <a:r>
              <a:rPr lang="en-US" dirty="0"/>
              <a:t>scheduler is used to execute the tasks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specific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 not 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b="1" dirty="0" smtClean="0">
                <a:solidFill>
                  <a:schemeClr val="bg1"/>
                </a:solidFill>
              </a:rPr>
              <a:t>task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values should be in </a:t>
            </a:r>
            <a:r>
              <a:rPr lang="en-US" b="1" dirty="0">
                <a:solidFill>
                  <a:schemeClr val="bg1"/>
                </a:solidFill>
              </a:rPr>
              <a:t>milliseconds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Scheduled Task Using Fixed Rate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fixedRate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5000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public void </a:t>
            </a:r>
            <a:r>
              <a:rPr lang="en-US" dirty="0" err="1" smtClean="0">
                <a:solidFill>
                  <a:schemeClr val="tx2"/>
                </a:solidFill>
              </a:rPr>
              <a:t>showTimeWithFixedRate</a:t>
            </a:r>
            <a:r>
              <a:rPr lang="en-US" dirty="0" smtClean="0">
                <a:solidFill>
                  <a:schemeClr val="tx2"/>
                </a:solidFill>
              </a:rPr>
              <a:t>() 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FixedDelay</a:t>
            </a:r>
            <a:r>
              <a:rPr lang="en-US" dirty="0" smtClean="0"/>
              <a:t> is the time between tasks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err="1">
                <a:solidFill>
                  <a:schemeClr val="bg1"/>
                </a:solidFill>
              </a:rPr>
              <a:t>initialDelay</a:t>
            </a:r>
            <a:r>
              <a:rPr lang="en-US" dirty="0"/>
              <a:t> is the time after which the task will be executed the first time after the initial delay </a:t>
            </a:r>
            <a:r>
              <a:rPr lang="en-US" dirty="0" smtClean="0"/>
              <a:t>value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b="1" dirty="0" smtClean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Scheduled Task Using Fixed Delay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>
                <a:solidFill>
                  <a:schemeClr val="bg1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5000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initialDelay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10000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showTimeWithFixedDelay</a:t>
            </a:r>
            <a:r>
              <a:rPr lang="en-US" dirty="0">
                <a:solidFill>
                  <a:schemeClr val="tx2"/>
                </a:solidFill>
              </a:rPr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EnableScheduling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 is used to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the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scheduler </a:t>
            </a:r>
            <a:r>
              <a:rPr lang="en-US" dirty="0"/>
              <a:t>for your application.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annotation should be </a:t>
            </a:r>
            <a:r>
              <a:rPr lang="en-US" dirty="0"/>
              <a:t>added into the main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/>
              <a:t>Boot application class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Scheduling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621236" y="3744000"/>
            <a:ext cx="10949531" cy="26748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@</a:t>
            </a:r>
            <a:r>
              <a:rPr lang="en-US" sz="2300" dirty="0" err="1"/>
              <a:t>SpringBootApplication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</a:rPr>
              <a:t>@</a:t>
            </a:r>
            <a:r>
              <a:rPr lang="en-US" sz="2300" dirty="0" err="1" smtClean="0">
                <a:solidFill>
                  <a:schemeClr val="bg1"/>
                </a:solidFill>
              </a:rPr>
              <a:t>EnableScheduling</a:t>
            </a:r>
            <a:endParaRPr lang="en-US"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public class </a:t>
            </a:r>
            <a:r>
              <a:rPr lang="en-US" sz="2300" dirty="0" err="1" smtClean="0"/>
              <a:t>MyApp</a:t>
            </a:r>
            <a:r>
              <a:rPr lang="en-US" sz="2300" dirty="0" smtClean="0"/>
              <a:t> </a:t>
            </a:r>
            <a:r>
              <a:rPr lang="en-US" sz="23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  </a:t>
            </a:r>
            <a:r>
              <a:rPr lang="en-US" sz="2300" dirty="0" err="1" smtClean="0"/>
              <a:t>SpringApplication.run</a:t>
            </a:r>
            <a:r>
              <a:rPr lang="en-US" sz="2300" dirty="0" smtClean="0"/>
              <a:t>(</a:t>
            </a:r>
            <a:r>
              <a:rPr lang="en-US" sz="2300" dirty="0" err="1" smtClean="0"/>
              <a:t>MyApp.class</a:t>
            </a:r>
            <a:r>
              <a:rPr lang="en-US" sz="2300" dirty="0"/>
              <a:t>, </a:t>
            </a:r>
            <a:r>
              <a:rPr lang="en-US" sz="2300" dirty="0" err="1"/>
              <a:t>args</a:t>
            </a:r>
            <a:r>
              <a:rPr lang="en-US" sz="2300" dirty="0" smtClean="0"/>
              <a:t>); } }</a:t>
            </a:r>
            <a:endParaRPr lang="en-US" sz="2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9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Caching Data</a:t>
            </a: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If you using Spring Boot, then simply use </a:t>
            </a:r>
            <a:r>
              <a:rPr lang="en-US" sz="3200" dirty="0" smtClean="0"/>
              <a:t>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spring-boot-starter-cache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Under the hood, the starter brings the </a:t>
            </a:r>
            <a:br>
              <a:rPr lang="en-US" sz="3200" dirty="0" smtClean="0"/>
            </a:br>
            <a:r>
              <a:rPr lang="en-US" sz="3200" dirty="0" smtClean="0"/>
              <a:t>spring-context-support </a:t>
            </a:r>
            <a:r>
              <a:rPr lang="en-US" sz="3200" dirty="0" smtClean="0"/>
              <a:t>module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org.springframework.boot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&gt;spring-boot-starter-cache&lt;/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&lt;/dependency&gt;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5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using Spring Boot, the 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EnableCaching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annotation </a:t>
            </a:r>
            <a:br>
              <a:rPr lang="en-US" dirty="0" smtClean="0"/>
            </a:br>
            <a:r>
              <a:rPr lang="en-US" dirty="0" smtClean="0"/>
              <a:t>would register the </a:t>
            </a:r>
            <a:r>
              <a:rPr lang="en-US" b="1" dirty="0" err="1" smtClean="0">
                <a:solidFill>
                  <a:schemeClr val="bg1"/>
                </a:solidFill>
              </a:rPr>
              <a:t>ConcurrentMapCacheManager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No need for separate Bean declaration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Simply adding the 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EnableCaching</a:t>
            </a:r>
            <a:r>
              <a:rPr lang="en-US" dirty="0" smtClean="0"/>
              <a:t> annotation to any </a:t>
            </a:r>
            <a:br>
              <a:rPr lang="en-US" dirty="0" smtClean="0"/>
            </a:br>
            <a:r>
              <a:rPr lang="en-US" dirty="0" smtClean="0"/>
              <a:t>of the configuration classes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4353156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@Configuration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EnableCaching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 smtClean="0"/>
              <a:t>MyConfig</a:t>
            </a:r>
            <a:r>
              <a:rPr lang="en-US" dirty="0" smtClean="0"/>
              <a:t> {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 Some configurations 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6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@Cacheable </a:t>
            </a:r>
            <a:r>
              <a:rPr lang="en-US" dirty="0"/>
              <a:t>to demarcate methods that are cacheable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on </a:t>
            </a:r>
            <a:r>
              <a:rPr lang="en-US" dirty="0" smtClean="0"/>
              <a:t>subsequent invocations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with the same arguments), the value in the cache is returned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actually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</a:t>
            </a:r>
            <a:r>
              <a:rPr lang="en-US" dirty="0" smtClean="0"/>
              <a:t>the method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findAllStudents</a:t>
            </a:r>
            <a:r>
              <a:rPr lang="en-US" dirty="0" smtClean="0"/>
              <a:t> </a:t>
            </a:r>
            <a:r>
              <a:rPr lang="en-US" dirty="0"/>
              <a:t>method is associated with the cache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named </a:t>
            </a:r>
            <a:r>
              <a:rPr lang="en-US" b="1" dirty="0" smtClean="0">
                <a:solidFill>
                  <a:schemeClr val="bg1"/>
                </a:solidFill>
              </a:rPr>
              <a:t>students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@Cacheable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5139000"/>
            <a:ext cx="1094953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@Cacheable</a:t>
            </a:r>
            <a:r>
              <a:rPr lang="en-US" dirty="0" smtClean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List&lt;Student&gt; </a:t>
            </a:r>
            <a:r>
              <a:rPr lang="en-US" dirty="0" err="1" smtClean="0"/>
              <a:t>findAllStudents</a:t>
            </a:r>
            <a:r>
              <a:rPr lang="en-US" dirty="0" smtClean="0"/>
              <a:t>() { </a:t>
            </a:r>
            <a:r>
              <a:rPr lang="en-US" dirty="0" smtClean="0">
                <a:solidFill>
                  <a:schemeClr val="accent2"/>
                </a:solidFill>
              </a:rPr>
              <a:t>//...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Cache </a:t>
            </a:r>
            <a:r>
              <a:rPr lang="en-US" dirty="0" smtClean="0"/>
              <a:t>Resolution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Conditional </a:t>
            </a:r>
            <a:r>
              <a:rPr lang="en-US" dirty="0" smtClean="0"/>
              <a:t>Caching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Cacheable (2)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561000" y="414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@Cacheable</a:t>
            </a:r>
            <a:r>
              <a:rPr lang="en-US" dirty="0" smtClean="0"/>
              <a:t>("student", </a:t>
            </a:r>
            <a:r>
              <a:rPr lang="en-US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= "</a:t>
            </a:r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avg</a:t>
            </a:r>
            <a:r>
              <a:rPr lang="en-US" dirty="0" smtClean="0">
                <a:solidFill>
                  <a:schemeClr val="bg1"/>
                </a:solidFill>
              </a:rPr>
              <a:t> &gt; 4</a:t>
            </a:r>
            <a:r>
              <a:rPr lang="en-US" dirty="0" smtClean="0"/>
              <a:t>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findStudentsByAvgScore</a:t>
            </a:r>
            <a:r>
              <a:rPr lang="en-US" dirty="0" smtClean="0"/>
              <a:t>(Double </a:t>
            </a:r>
            <a:r>
              <a:rPr lang="en-US" dirty="0" err="1" smtClean="0"/>
              <a:t>avg</a:t>
            </a:r>
            <a:r>
              <a:rPr lang="en-US" dirty="0" smtClean="0"/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//...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640412" y="1989000"/>
            <a:ext cx="10870120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@Cacheable("students", </a:t>
            </a:r>
            <a:r>
              <a:rPr lang="en-US" dirty="0" err="1" smtClean="0">
                <a:solidFill>
                  <a:schemeClr val="bg1"/>
                </a:solidFill>
              </a:rPr>
              <a:t>cacheManager</a:t>
            </a:r>
            <a:r>
              <a:rPr lang="en-US" dirty="0" smtClean="0"/>
              <a:t> = "</a:t>
            </a:r>
            <a:r>
              <a:rPr lang="en-US" dirty="0" err="1" smtClean="0"/>
              <a:t>myCacheManager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findAllStudents</a:t>
            </a:r>
            <a:r>
              <a:rPr lang="en-US" dirty="0" smtClean="0"/>
              <a:t>() { </a:t>
            </a:r>
            <a:r>
              <a:rPr lang="en-US" dirty="0" smtClean="0">
                <a:solidFill>
                  <a:schemeClr val="accent2"/>
                </a:solidFill>
              </a:rPr>
              <a:t>//...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3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needs to be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 without interfering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method </a:t>
            </a:r>
            <a:r>
              <a:rPr lang="en-US" dirty="0" smtClean="0"/>
              <a:t>execution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always executed </a:t>
            </a:r>
            <a:r>
              <a:rPr lang="en-US" dirty="0"/>
              <a:t>and its result is placed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cache 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supports the same options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@Cacheable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CachePut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03499" y="4618615"/>
            <a:ext cx="1094953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CachePut</a:t>
            </a:r>
            <a:r>
              <a:rPr lang="en-US" dirty="0" smtClean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findAll</a:t>
            </a:r>
            <a:r>
              <a:rPr lang="en-US" dirty="0" smtClean="0"/>
              <a:t>()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	//...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process is useful for </a:t>
            </a:r>
            <a:r>
              <a:rPr lang="en-US" b="1" dirty="0" smtClean="0">
                <a:solidFill>
                  <a:schemeClr val="bg1"/>
                </a:solidFill>
              </a:rPr>
              <a:t>removing</a:t>
            </a:r>
            <a:r>
              <a:rPr lang="en-US" dirty="0" smtClean="0"/>
              <a:t> stale or unused </a:t>
            </a:r>
            <a:br>
              <a:rPr lang="en-US" dirty="0" smtClean="0"/>
            </a:br>
            <a:r>
              <a:rPr lang="en-US" dirty="0" smtClean="0"/>
              <a:t>data from the cache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allEntries</a:t>
            </a:r>
            <a:r>
              <a:rPr lang="en-US" dirty="0" smtClean="0"/>
              <a:t> attribute to evict all entries from </a:t>
            </a:r>
            <a:br>
              <a:rPr lang="en-US" dirty="0" smtClean="0"/>
            </a:br>
            <a:r>
              <a:rPr lang="en-US" dirty="0" smtClean="0"/>
              <a:t>the cache  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888549" y="4124696"/>
            <a:ext cx="8415000" cy="176802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CacheEvict</a:t>
            </a:r>
            <a:r>
              <a:rPr lang="en-US" dirty="0" smtClean="0"/>
              <a:t>(</a:t>
            </a:r>
            <a:r>
              <a:rPr lang="en-US" dirty="0" err="1" smtClean="0"/>
              <a:t>cacheNames</a:t>
            </a:r>
            <a:r>
              <a:rPr lang="en-US" dirty="0" smtClean="0"/>
              <a:t>="books", </a:t>
            </a:r>
            <a:r>
              <a:rPr lang="en-US" dirty="0" err="1" smtClean="0">
                <a:solidFill>
                  <a:schemeClr val="bg1"/>
                </a:solidFill>
              </a:rPr>
              <a:t>allEntries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loadStudents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//...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@CacheEvict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customize the </a:t>
            </a:r>
            <a:r>
              <a:rPr lang="en-US" sz="3600" dirty="0" err="1"/>
              <a:t>CacheManager</a:t>
            </a:r>
            <a:r>
              <a:rPr lang="en-US" sz="3600" dirty="0"/>
              <a:t> we must implement </a:t>
            </a:r>
            <a:r>
              <a:rPr lang="en-US" sz="3600" b="1" dirty="0" err="1">
                <a:solidFill>
                  <a:schemeClr val="bg1"/>
                </a:solidFill>
              </a:rPr>
              <a:t>CacheManagerCustomizer</a:t>
            </a:r>
            <a:r>
              <a:rPr lang="en-US" sz="3600" b="1" dirty="0">
                <a:solidFill>
                  <a:schemeClr val="bg1"/>
                </a:solidFill>
              </a:rPr>
              <a:t>&lt;</a:t>
            </a:r>
            <a:r>
              <a:rPr lang="en-US" sz="3600" b="1" dirty="0" err="1">
                <a:solidFill>
                  <a:schemeClr val="bg1"/>
                </a:solidFill>
              </a:rPr>
              <a:t>ConcurentMapCacheManager</a:t>
            </a:r>
            <a:r>
              <a:rPr lang="en-US" sz="3600" b="1" dirty="0">
                <a:solidFill>
                  <a:schemeClr val="bg1"/>
                </a:solidFill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Create Bean </a:t>
            </a:r>
            <a:r>
              <a:rPr lang="en-US" sz="3600" dirty="0" err="1">
                <a:solidFill>
                  <a:schemeClr val="tx2"/>
                </a:solidFill>
              </a:rPr>
              <a:t>CacheManager</a:t>
            </a:r>
            <a:r>
              <a:rPr lang="en-US" sz="3600" dirty="0">
                <a:solidFill>
                  <a:schemeClr val="tx2"/>
                </a:solidFill>
              </a:rPr>
              <a:t> that returns </a:t>
            </a:r>
            <a:r>
              <a:rPr lang="en-US" sz="3600" dirty="0" smtClean="0">
                <a:solidFill>
                  <a:schemeClr val="tx2"/>
                </a:solidFill>
              </a:rPr>
              <a:t>new </a:t>
            </a:r>
            <a:r>
              <a:rPr lang="en-US" sz="3600" b="1" dirty="0" err="1" smtClean="0">
                <a:solidFill>
                  <a:schemeClr val="bg1"/>
                </a:solidFill>
              </a:rPr>
              <a:t>ConcurentMapChacheManager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3744000"/>
            <a:ext cx="10949531" cy="2930455"/>
          </a:xfrm>
        </p:spPr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MyCacheCustomizer</a:t>
            </a:r>
            <a:r>
              <a:rPr lang="en-US" dirty="0" smtClean="0"/>
              <a:t> implements 	</a:t>
            </a:r>
            <a:r>
              <a:rPr lang="en-US" dirty="0" err="1" smtClean="0">
                <a:solidFill>
                  <a:schemeClr val="bg1"/>
                </a:solidFill>
              </a:rPr>
              <a:t>CacheManagerCustomizer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ConcurrentMapCacheManager</a:t>
            </a:r>
            <a:r>
              <a:rPr lang="en-US" dirty="0" smtClean="0"/>
              <a:t>&gt; {  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@Override  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	public void customize(</a:t>
            </a:r>
            <a:r>
              <a:rPr lang="en-US" dirty="0" err="1" smtClean="0">
                <a:solidFill>
                  <a:schemeClr val="bg1"/>
                </a:solidFill>
              </a:rPr>
              <a:t>ConcurrentMapCacheManager</a:t>
            </a:r>
            <a:r>
              <a:rPr lang="en-US" dirty="0" smtClean="0"/>
              <a:t> </a:t>
            </a:r>
            <a:r>
              <a:rPr lang="en-US" dirty="0" err="1" smtClean="0"/>
              <a:t>cacheM</a:t>
            </a:r>
            <a:r>
              <a:rPr lang="en-US" dirty="0" smtClean="0"/>
              <a:t>){        	  </a:t>
            </a:r>
            <a:r>
              <a:rPr lang="en-US" dirty="0" err="1" smtClean="0"/>
              <a:t>cacheM.setCacheNames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("</a:t>
            </a:r>
            <a:r>
              <a:rPr lang="en-US" dirty="0" err="1" smtClean="0"/>
              <a:t>students","courses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	}  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Customize The auto-configured CacheManager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316189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000" y="1404000"/>
            <a:ext cx="8820000" cy="517151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are the </a:t>
            </a:r>
            <a:r>
              <a:rPr lang="en-US" sz="3200" b="1" dirty="0">
                <a:solidFill>
                  <a:schemeClr val="accent1"/>
                </a:solidFill>
              </a:rPr>
              <a:t>build-in</a:t>
            </a:r>
            <a:r>
              <a:rPr lang="en-US" sz="3200" dirty="0"/>
              <a:t> Events in Spring 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easy to use them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make </a:t>
            </a:r>
            <a:r>
              <a:rPr lang="en-US" sz="3200" b="1" dirty="0">
                <a:solidFill>
                  <a:schemeClr val="accent1"/>
                </a:solidFill>
              </a:rPr>
              <a:t>listeners</a:t>
            </a:r>
            <a:r>
              <a:rPr lang="en-US" sz="3200" dirty="0"/>
              <a:t> for Events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Different ways to implement it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create and use </a:t>
            </a:r>
            <a:r>
              <a:rPr lang="en-US" sz="3200" dirty="0" smtClean="0"/>
              <a:t>our </a:t>
            </a:r>
            <a:r>
              <a:rPr lang="en-US" sz="3200" b="1" dirty="0">
                <a:solidFill>
                  <a:schemeClr val="accent1"/>
                </a:solidFill>
              </a:rPr>
              <a:t>custom </a:t>
            </a:r>
            <a:r>
              <a:rPr lang="en-US" sz="3000" b="1" dirty="0">
                <a:solidFill>
                  <a:schemeClr val="accent1"/>
                </a:solidFill>
              </a:rPr>
              <a:t>Events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Creating </a:t>
            </a:r>
            <a:r>
              <a:rPr lang="en-US" sz="3000" b="1" dirty="0">
                <a:solidFill>
                  <a:schemeClr val="accent1"/>
                </a:solidFill>
              </a:rPr>
              <a:t>Scheduled tasks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accent1"/>
                </a:solidFill>
              </a:rPr>
              <a:t>Caching</a:t>
            </a:r>
            <a:r>
              <a:rPr lang="en-US" sz="3000" dirty="0"/>
              <a:t> data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542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Are the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Observer pattern is </a:t>
            </a:r>
            <a:r>
              <a:rPr lang="en-US" sz="3400" dirty="0"/>
              <a:t>a </a:t>
            </a:r>
            <a:r>
              <a:rPr lang="en-US" sz="3400" b="1" dirty="0">
                <a:solidFill>
                  <a:schemeClr val="bg1"/>
                </a:solidFill>
              </a:rPr>
              <a:t>behavioral </a:t>
            </a:r>
            <a:r>
              <a:rPr lang="en-US" sz="34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Provides </a:t>
            </a:r>
            <a:r>
              <a:rPr lang="en-US" sz="3400" b="1" dirty="0">
                <a:solidFill>
                  <a:schemeClr val="bg1"/>
                </a:solidFill>
              </a:rPr>
              <a:t>one object </a:t>
            </a:r>
            <a:r>
              <a:rPr lang="en-US" sz="3400" dirty="0"/>
              <a:t>with a loosely couple method of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informing </a:t>
            </a:r>
            <a:r>
              <a:rPr lang="en-US" sz="3400" b="1" dirty="0">
                <a:solidFill>
                  <a:schemeClr val="bg1"/>
                </a:solidFill>
              </a:rPr>
              <a:t>multiple </a:t>
            </a:r>
            <a:r>
              <a:rPr lang="en-US" sz="3400" b="1" dirty="0" smtClean="0">
                <a:solidFill>
                  <a:schemeClr val="bg1"/>
                </a:solidFill>
              </a:rPr>
              <a:t>objects </a:t>
            </a:r>
            <a:r>
              <a:rPr lang="en-US" sz="3400" dirty="0"/>
              <a:t>of property </a:t>
            </a:r>
            <a:r>
              <a:rPr lang="en-US" sz="3400" dirty="0" smtClean="0"/>
              <a:t>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Observer Pattern in JAVA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Right Arrow 12"/>
          <p:cNvSpPr/>
          <p:nvPr/>
        </p:nvSpPr>
        <p:spPr bwMode="auto">
          <a:xfrm rot="21058434">
            <a:off x="5793834" y="3640981"/>
            <a:ext cx="1170691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3"/>
          <p:cNvSpPr/>
          <p:nvPr/>
        </p:nvSpPr>
        <p:spPr bwMode="auto">
          <a:xfrm>
            <a:off x="5865293" y="4589565"/>
            <a:ext cx="1154075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434995">
            <a:off x="5866430" y="5447088"/>
            <a:ext cx="1114036" cy="4760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243162" y="344833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243162" y="4500069"/>
            <a:ext cx="2002838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43163" y="548960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879000"/>
            <a:ext cx="2080050" cy="19000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1" name="Text Placeholder 8"/>
          <p:cNvSpPr>
            <a:spLocks noGrp="1"/>
          </p:cNvSpPr>
          <p:nvPr/>
        </p:nvSpPr>
        <p:spPr>
          <a:xfrm rot="21079609">
            <a:off x="5815519" y="343140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  <p:sp>
        <p:nvSpPr>
          <p:cNvPr id="22" name="Text Placeholder 8"/>
          <p:cNvSpPr>
            <a:spLocks noGrp="1"/>
          </p:cNvSpPr>
          <p:nvPr/>
        </p:nvSpPr>
        <p:spPr>
          <a:xfrm>
            <a:off x="5865294" y="435492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  <p:sp>
        <p:nvSpPr>
          <p:cNvPr id="23" name="Text Placeholder 8"/>
          <p:cNvSpPr>
            <a:spLocks noGrp="1"/>
          </p:cNvSpPr>
          <p:nvPr/>
        </p:nvSpPr>
        <p:spPr>
          <a:xfrm rot="348751">
            <a:off x="5821694" y="5185138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The core </a:t>
            </a:r>
            <a:r>
              <a:rPr lang="en-US" sz="3400" dirty="0"/>
              <a:t>of Spring is the </a:t>
            </a:r>
            <a:r>
              <a:rPr lang="en-US" sz="3400" b="1" dirty="0" err="1" smtClean="0">
                <a:solidFill>
                  <a:schemeClr val="bg1"/>
                </a:solidFill>
              </a:rPr>
              <a:t>ApplicationContext</a:t>
            </a:r>
            <a:r>
              <a:rPr lang="en-US" sz="3400" dirty="0"/>
              <a:t>, which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manages </a:t>
            </a:r>
            <a:r>
              <a:rPr lang="en-US" sz="3400" dirty="0"/>
              <a:t>the complete </a:t>
            </a:r>
            <a:r>
              <a:rPr lang="en-US" sz="3400" b="1" dirty="0" smtClean="0">
                <a:solidFill>
                  <a:schemeClr val="bg1"/>
                </a:solidFill>
              </a:rPr>
              <a:t>life cycle</a:t>
            </a:r>
            <a:r>
              <a:rPr lang="en-US" sz="3400" dirty="0" smtClean="0"/>
              <a:t> </a:t>
            </a:r>
            <a:r>
              <a:rPr lang="en-US" sz="3400" dirty="0"/>
              <a:t>of the </a:t>
            </a:r>
            <a:r>
              <a:rPr lang="en-US" sz="3400" dirty="0" smtClean="0"/>
              <a:t>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ApplicationContext </a:t>
            </a:r>
            <a:r>
              <a:rPr lang="en-US" sz="3400" b="1" dirty="0">
                <a:solidFill>
                  <a:schemeClr val="bg1"/>
                </a:solidFill>
              </a:rPr>
              <a:t>publishes</a:t>
            </a:r>
            <a:r>
              <a:rPr lang="en-US" sz="3400" dirty="0"/>
              <a:t> certain types of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events </a:t>
            </a:r>
            <a:r>
              <a:rPr lang="en-US" sz="3400" dirty="0"/>
              <a:t>when</a:t>
            </a:r>
            <a:r>
              <a:rPr lang="en-US" sz="3400" b="1" dirty="0">
                <a:solidFill>
                  <a:schemeClr val="bg1"/>
                </a:solidFill>
              </a:rPr>
              <a:t> loading</a:t>
            </a:r>
            <a:r>
              <a:rPr lang="en-US" sz="3400" dirty="0"/>
              <a:t> the </a:t>
            </a:r>
            <a:r>
              <a:rPr lang="en-US" sz="3400" dirty="0" smtClean="0"/>
              <a:t>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Spring's event handling is </a:t>
            </a:r>
            <a:r>
              <a:rPr lang="en-US" sz="3400" b="1" dirty="0">
                <a:solidFill>
                  <a:schemeClr val="bg1"/>
                </a:solidFill>
              </a:rPr>
              <a:t>single-threaded</a:t>
            </a:r>
            <a:r>
              <a:rPr lang="en-US" sz="3400" dirty="0"/>
              <a:t> so if an event is published, until </a:t>
            </a:r>
            <a:r>
              <a:rPr lang="en-US" sz="3400" dirty="0" smtClean="0"/>
              <a:t>all </a:t>
            </a:r>
            <a:r>
              <a:rPr lang="en-US" sz="3400" dirty="0"/>
              <a:t>the receivers get the </a:t>
            </a:r>
            <a:r>
              <a:rPr lang="en-US" sz="3400" dirty="0" smtClean="0"/>
              <a:t>message</a:t>
            </a:r>
            <a:r>
              <a:rPr lang="en-US" sz="3400" dirty="0"/>
              <a:t>, the </a:t>
            </a:r>
            <a:r>
              <a:rPr lang="en-US" sz="3400" b="1" dirty="0">
                <a:solidFill>
                  <a:schemeClr val="bg1"/>
                </a:solidFill>
              </a:rPr>
              <a:t>processes </a:t>
            </a:r>
            <a:r>
              <a:rPr lang="en-US" sz="3400" dirty="0"/>
              <a:t>are</a:t>
            </a:r>
            <a:r>
              <a:rPr lang="en-US" sz="3400" b="1" dirty="0">
                <a:solidFill>
                  <a:schemeClr val="bg1"/>
                </a:solidFill>
              </a:rPr>
              <a:t> blocked </a:t>
            </a:r>
            <a:r>
              <a:rPr lang="en-US" sz="3400" dirty="0"/>
              <a:t>and the flow </a:t>
            </a:r>
            <a:r>
              <a:rPr lang="en-US" sz="3400" dirty="0" smtClean="0"/>
              <a:t>will</a:t>
            </a:r>
            <a:r>
              <a:rPr lang="bg-BG" sz="3400" dirty="0" smtClean="0"/>
              <a:t> </a:t>
            </a:r>
            <a:r>
              <a:rPr lang="en-US" sz="3400" dirty="0" smtClean="0"/>
              <a:t>not </a:t>
            </a:r>
            <a:r>
              <a:rPr lang="en-US" sz="3400" dirty="0"/>
              <a:t>continue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Events in Spring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ContextRefreshedEvent</a:t>
            </a:r>
            <a:r>
              <a:rPr lang="en-US" sz="3200" b="1" dirty="0">
                <a:solidFill>
                  <a:schemeClr val="bg1"/>
                </a:solidFill>
              </a:rPr>
              <a:t>	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published when the </a:t>
            </a:r>
            <a:r>
              <a:rPr lang="en-US" sz="3200" dirty="0" err="1" smtClean="0"/>
              <a:t>ApplicationContext</a:t>
            </a:r>
            <a:r>
              <a:rPr lang="en-US" sz="3200" dirty="0" smtClean="0"/>
              <a:t> is either initialized/refreshed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ContextStartedEvent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published </a:t>
            </a:r>
            <a:r>
              <a:rPr lang="en-US" sz="3200" dirty="0"/>
              <a:t>when the ApplicationContext is started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ContextStoppedEvent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stopped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smtClean="0"/>
              <a:t>Build-in </a:t>
            </a:r>
            <a:r>
              <a:rPr lang="en-US" sz="4000" dirty="0"/>
              <a:t>Events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ContextClosedEvent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closed using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endParaRPr lang="en-US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RequestHandledEvent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Web-specific </a:t>
            </a:r>
            <a:r>
              <a:rPr lang="en-US" sz="3200" dirty="0"/>
              <a:t>event telling all beans that an HTTP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request </a:t>
            </a:r>
            <a:r>
              <a:rPr lang="en-US" sz="3200" dirty="0"/>
              <a:t>has been </a:t>
            </a:r>
            <a:r>
              <a:rPr lang="en-US" sz="3200" dirty="0" smtClean="0"/>
              <a:t>serviced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smtClean="0"/>
              <a:t>Build-in Events (2)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Listening for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61829-A6BC-4E1A-8143-34DBF86C3FE4}"/>
</file>

<file path=customXml/itemProps2.xml><?xml version="1.0" encoding="utf-8"?>
<ds:datastoreItem xmlns:ds="http://schemas.openxmlformats.org/officeDocument/2006/customXml" ds:itemID="{2D03F3B6-E7AC-49FF-A477-35084AF69AE5}"/>
</file>

<file path=customXml/itemProps3.xml><?xml version="1.0" encoding="utf-8"?>
<ds:datastoreItem xmlns:ds="http://schemas.openxmlformats.org/officeDocument/2006/customXml" ds:itemID="{5484F369-BE36-4B8B-BD3A-08E3029BFE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</TotalTime>
  <Words>1083</Words>
  <Application>Microsoft Office PowerPoint</Application>
  <PresentationFormat>Широк екран</PresentationFormat>
  <Paragraphs>296</Paragraphs>
  <Slides>40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Events in Spring</vt:lpstr>
      <vt:lpstr>Table of Contents</vt:lpstr>
      <vt:lpstr>Have a Question?</vt:lpstr>
      <vt:lpstr>What Are the Events</vt:lpstr>
      <vt:lpstr>Observer Pattern in JAVA</vt:lpstr>
      <vt:lpstr>Events in Spring</vt:lpstr>
      <vt:lpstr>Spring Build-in Events</vt:lpstr>
      <vt:lpstr>Spring Build-in Events (2)</vt:lpstr>
      <vt:lpstr>Listening for Events</vt:lpstr>
      <vt:lpstr>Listening for Events</vt:lpstr>
      <vt:lpstr>Using ApplicationListeners Example</vt:lpstr>
      <vt:lpstr>Using @EventListener</vt:lpstr>
      <vt:lpstr>Listening for Multiple Events</vt:lpstr>
      <vt:lpstr>Using Lambda When Adding Listener</vt:lpstr>
      <vt:lpstr>Register Events in Spring Application </vt:lpstr>
      <vt:lpstr>Transaction Bound Events</vt:lpstr>
      <vt:lpstr>Transaction Bound Events (2)</vt:lpstr>
      <vt:lpstr>Creating Custom Event</vt:lpstr>
      <vt:lpstr>Creating Custom Event</vt:lpstr>
      <vt:lpstr>Create Our Custom Event Class</vt:lpstr>
      <vt:lpstr>Create Publisher</vt:lpstr>
      <vt:lpstr>Create Listener</vt:lpstr>
      <vt:lpstr>Scheduling Tasks</vt:lpstr>
      <vt:lpstr>Scheduling Tasks</vt:lpstr>
      <vt:lpstr>Scheduled Task Using Cron</vt:lpstr>
      <vt:lpstr>Scheduled Task Using Fixed Rate</vt:lpstr>
      <vt:lpstr>Scheduled Task Using Fixed Delay</vt:lpstr>
      <vt:lpstr>Enable Scheduling</vt:lpstr>
      <vt:lpstr>Caching Data</vt:lpstr>
      <vt:lpstr>Caching</vt:lpstr>
      <vt:lpstr>Enable Caching</vt:lpstr>
      <vt:lpstr>@Cacheable</vt:lpstr>
      <vt:lpstr>@Cacheable (2)</vt:lpstr>
      <vt:lpstr>@CachePut</vt:lpstr>
      <vt:lpstr>@CacheEvict</vt:lpstr>
      <vt:lpstr>Customize The auto-configured CacheManager 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86</cp:revision>
  <dcterms:created xsi:type="dcterms:W3CDTF">2018-05-23T13:08:44Z</dcterms:created>
  <dcterms:modified xsi:type="dcterms:W3CDTF">2020-07-17T10:53:43Z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