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slides/slide24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9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9" r:id="rId34"/>
    <p:sldId id="294" r:id="rId35"/>
    <p:sldId id="296" r:id="rId36"/>
    <p:sldId id="29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89F6BDD-FBF0-4DE9-8468-CA7B519E819F}">
          <p14:sldIdLst>
            <p14:sldId id="256"/>
            <p14:sldId id="257"/>
            <p14:sldId id="298"/>
          </p14:sldIdLst>
        </p14:section>
        <p14:section name="AOP – Intro" id="{44CF5F52-DE83-43DB-9CC3-87A65FFF4AD3}">
          <p14:sldIdLst>
            <p14:sldId id="259"/>
            <p14:sldId id="260"/>
          </p14:sldIdLst>
        </p14:section>
        <p14:section name="Why do we use AOP?" id="{C8DF534D-9E87-4256-9AEB-0E1C0E59D8E7}">
          <p14:sldIdLst>
            <p14:sldId id="261"/>
            <p14:sldId id="262"/>
            <p14:sldId id="263"/>
            <p14:sldId id="264"/>
          </p14:sldIdLst>
        </p14:section>
        <p14:section name="AOP Concepts and Terminologies" id="{7D52DBAB-4BA5-4FCC-B2C5-415B9011EE97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Spring AOP AspectJ Annotation" id="{BD4F0333-3904-4963-BAC3-8EB7BACEFD4F}">
          <p14:sldIdLst>
            <p14:sldId id="271"/>
            <p14:sldId id="272"/>
            <p14:sldId id="273"/>
            <p14:sldId id="274"/>
            <p14:sldId id="275"/>
            <p14:sldId id="276"/>
            <p14:sldId id="297"/>
            <p14:sldId id="278"/>
          </p14:sldIdLst>
        </p14:section>
        <p14:section name="Examples" id="{9EEBFEFE-1198-4EEE-A8B3-74CAC839D6FF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Conclusion" id="{881EE023-9CDE-4C72-8F71-D21E2FFC0C91}">
          <p14:sldIdLst>
            <p14:sldId id="299"/>
            <p14:sldId id="294"/>
            <p14:sldId id="296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1496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Aspect Oriented Programming AOP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AOP Concepts and Terminology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C2A18B-F947-46B3-A590-88462E2364F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45" y="762000"/>
            <a:ext cx="2854519" cy="357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5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AOP </a:t>
            </a:r>
            <a:r>
              <a:rPr lang="en-US" b="1" dirty="0" smtClean="0">
                <a:solidFill>
                  <a:schemeClr val="bg1"/>
                </a:solidFill>
              </a:rPr>
              <a:t>concepts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bg1"/>
                </a:solidFill>
              </a:rPr>
              <a:t>terminologies</a:t>
            </a:r>
            <a:r>
              <a:rPr lang="en-US" dirty="0" smtClean="0"/>
              <a:t> are</a:t>
            </a:r>
          </a:p>
          <a:p>
            <a:pPr lvl="1"/>
            <a:r>
              <a:rPr lang="en-US" dirty="0" smtClean="0"/>
              <a:t>Join point</a:t>
            </a:r>
          </a:p>
          <a:p>
            <a:pPr lvl="1"/>
            <a:r>
              <a:rPr lang="en-US" dirty="0" smtClean="0"/>
              <a:t>Advice</a:t>
            </a:r>
          </a:p>
          <a:p>
            <a:pPr lvl="1"/>
            <a:r>
              <a:rPr lang="en-US" dirty="0" err="1" smtClean="0"/>
              <a:t>Pointcut</a:t>
            </a:r>
            <a:endParaRPr lang="en-US" dirty="0" smtClean="0"/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Target Object</a:t>
            </a:r>
          </a:p>
          <a:p>
            <a:pPr lvl="1"/>
            <a:r>
              <a:rPr lang="en-US" dirty="0" smtClean="0"/>
              <a:t>Aspect</a:t>
            </a:r>
          </a:p>
          <a:p>
            <a:pPr lvl="1"/>
            <a:r>
              <a:rPr lang="en-US" dirty="0" smtClean="0"/>
              <a:t>Interceptor</a:t>
            </a:r>
          </a:p>
          <a:p>
            <a:pPr lvl="1"/>
            <a:r>
              <a:rPr lang="en-US" dirty="0" smtClean="0"/>
              <a:t>AOP Proxy</a:t>
            </a:r>
          </a:p>
          <a:p>
            <a:pPr lvl="1"/>
            <a:r>
              <a:rPr lang="en-US" dirty="0" smtClean="0"/>
              <a:t>Weaving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Terminologies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59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Join point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A Join point is </a:t>
            </a:r>
            <a:r>
              <a:rPr lang="en-US" b="1" dirty="0" smtClean="0">
                <a:solidFill>
                  <a:schemeClr val="bg1"/>
                </a:solidFill>
              </a:rPr>
              <a:t>any point in your program </a:t>
            </a:r>
            <a:r>
              <a:rPr lang="en-US" dirty="0" smtClean="0"/>
              <a:t>such as method execution, exception handling, field access etc.</a:t>
            </a:r>
          </a:p>
          <a:p>
            <a:pPr lvl="1"/>
            <a:r>
              <a:rPr lang="en-US" dirty="0" smtClean="0"/>
              <a:t>We can have many Join points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Spring supports </a:t>
            </a:r>
            <a:r>
              <a:rPr lang="en-US" b="1" dirty="0" smtClean="0">
                <a:solidFill>
                  <a:schemeClr val="bg1"/>
                </a:solidFill>
              </a:rPr>
              <a:t>only the method</a:t>
            </a:r>
            <a:r>
              <a:rPr lang="en-US" dirty="0" smtClean="0"/>
              <a:t> execution join point</a:t>
            </a: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Join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35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0" name="Текстов контейнер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Represents an action taken by an aspect at a join point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Before Advice</a:t>
            </a:r>
            <a:r>
              <a:rPr lang="en-US" dirty="0" smtClean="0"/>
              <a:t>:  it executes before a join point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After Returning Advice</a:t>
            </a:r>
            <a:r>
              <a:rPr lang="en-US" dirty="0" smtClean="0"/>
              <a:t>: it executes after a joint point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completes normally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After Throwing Advice</a:t>
            </a:r>
            <a:r>
              <a:rPr lang="en-US" dirty="0" smtClean="0"/>
              <a:t>: it executes if method exits by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throwing an exception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After Advice</a:t>
            </a:r>
            <a:r>
              <a:rPr lang="en-US" dirty="0" smtClean="0"/>
              <a:t>: it executes after a join point regardless of join point exit whether normally or exceptional return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Around Advice</a:t>
            </a:r>
            <a:r>
              <a:rPr lang="en-US" dirty="0" smtClean="0"/>
              <a:t>: It executes before and after a join point</a:t>
            </a:r>
          </a:p>
          <a:p>
            <a:endParaRPr lang="en-US" dirty="0"/>
          </a:p>
        </p:txBody>
      </p:sp>
      <p:sp>
        <p:nvSpPr>
          <p:cNvPr id="9" name="Заглавие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Advices and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5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 smtClean="0">
                <a:solidFill>
                  <a:schemeClr val="bg1"/>
                </a:solidFill>
              </a:rPr>
              <a:t>Pointcut</a:t>
            </a:r>
            <a:r>
              <a:rPr lang="en-US" dirty="0" smtClean="0"/>
              <a:t> </a:t>
            </a:r>
            <a:endParaRPr lang="bg-BG" dirty="0" smtClean="0"/>
          </a:p>
          <a:p>
            <a:pPr lvl="1"/>
            <a:r>
              <a:rPr lang="en-US" dirty="0" smtClean="0"/>
              <a:t>It is an expression language of AOP that matches join points</a:t>
            </a:r>
            <a:endParaRPr lang="bg-BG" dirty="0" smtClean="0"/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Introduction</a:t>
            </a:r>
            <a:endParaRPr lang="bg-BG" b="1" dirty="0" smtClean="0">
              <a:solidFill>
                <a:schemeClr val="bg1"/>
              </a:solidFill>
            </a:endParaRPr>
          </a:p>
          <a:p>
            <a:pPr lvl="1"/>
            <a:r>
              <a:rPr lang="en-US" dirty="0"/>
              <a:t>I</a:t>
            </a:r>
            <a:r>
              <a:rPr lang="en-US" dirty="0" smtClean="0"/>
              <a:t>ntroduction of additional method and fields for a type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Target Object</a:t>
            </a:r>
            <a:endParaRPr lang="bg-BG" b="1" dirty="0" smtClean="0">
              <a:solidFill>
                <a:schemeClr val="bg1"/>
              </a:solidFill>
            </a:endParaRPr>
          </a:p>
          <a:p>
            <a:pPr lvl="1"/>
            <a:r>
              <a:rPr lang="en-US" dirty="0"/>
              <a:t>T</a:t>
            </a:r>
            <a:r>
              <a:rPr lang="en-US" dirty="0" smtClean="0"/>
              <a:t>he object i.e. being advised by one or more aspects</a:t>
            </a:r>
            <a:endParaRPr lang="bg-BG" dirty="0" smtClean="0"/>
          </a:p>
          <a:p>
            <a:pPr lvl="1"/>
            <a:r>
              <a:rPr lang="en-US" dirty="0" smtClean="0"/>
              <a:t>Also known as </a:t>
            </a:r>
            <a:r>
              <a:rPr lang="en-US" b="1" dirty="0" err="1">
                <a:solidFill>
                  <a:schemeClr val="bg1"/>
                </a:solidFill>
              </a:rPr>
              <a:t>P</a:t>
            </a:r>
            <a:r>
              <a:rPr lang="en-US" b="1" dirty="0" err="1" smtClean="0">
                <a:solidFill>
                  <a:schemeClr val="bg1"/>
                </a:solidFill>
              </a:rPr>
              <a:t>roxied</a:t>
            </a:r>
            <a:r>
              <a:rPr lang="en-US" b="1" dirty="0" smtClean="0">
                <a:solidFill>
                  <a:schemeClr val="bg1"/>
                </a:solidFill>
              </a:rPr>
              <a:t> Object</a:t>
            </a:r>
            <a:r>
              <a:rPr lang="bg-BG" dirty="0" smtClean="0"/>
              <a:t>	</a:t>
            </a: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Pointcut</a:t>
            </a:r>
            <a:r>
              <a:rPr lang="bg-BG" smtClean="0"/>
              <a:t>, </a:t>
            </a:r>
            <a:r>
              <a:rPr lang="en-US" smtClean="0"/>
              <a:t>Introduction</a:t>
            </a:r>
            <a:r>
              <a:rPr lang="bg-BG" smtClean="0"/>
              <a:t>, </a:t>
            </a:r>
            <a:r>
              <a:rPr lang="en-US" smtClean="0"/>
              <a:t>Target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Aspect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 class that contains advices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Interceptor</a:t>
            </a:r>
          </a:p>
          <a:p>
            <a:pPr lvl="1"/>
            <a:r>
              <a:rPr lang="en-US" dirty="0" smtClean="0"/>
              <a:t>An aspect that contains only one advice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AOP Proxy</a:t>
            </a:r>
          </a:p>
          <a:p>
            <a:pPr lvl="1"/>
            <a:r>
              <a:rPr lang="en-US" dirty="0" smtClean="0"/>
              <a:t>Used to implement aspect contracts, created by AOP framework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Weaving</a:t>
            </a:r>
          </a:p>
          <a:p>
            <a:pPr lvl="1"/>
            <a:r>
              <a:rPr lang="en-US" dirty="0" smtClean="0"/>
              <a:t>The process of linking aspect with other application types or objects to create an advised object. </a:t>
            </a: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Aspect, Interceptor</a:t>
            </a:r>
            <a:r>
              <a:rPr lang="bg-BG" smtClean="0"/>
              <a:t>, </a:t>
            </a:r>
            <a:r>
              <a:rPr lang="en-US" smtClean="0"/>
              <a:t>AOP Proxy, Weaving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2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Spring AOP AspectJ Annotation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C2A18B-F947-46B3-A590-88462E2364F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45" y="762000"/>
            <a:ext cx="2854519" cy="357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6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3 ways to use spring AOP are</a:t>
            </a:r>
          </a:p>
          <a:p>
            <a:pPr lvl="1"/>
            <a:r>
              <a:rPr lang="en-US" dirty="0" smtClean="0"/>
              <a:t>By Spring1.2 Old style</a:t>
            </a:r>
          </a:p>
          <a:p>
            <a:pPr lvl="1"/>
            <a:r>
              <a:rPr lang="en-US" dirty="0" smtClean="0"/>
              <a:t>By AspectJ annotation-style</a:t>
            </a:r>
          </a:p>
          <a:p>
            <a:pPr lvl="2"/>
            <a:r>
              <a:rPr lang="en-US" dirty="0" smtClean="0"/>
              <a:t>The widely used approach is Spring AspectJ Annotation Style</a:t>
            </a:r>
          </a:p>
          <a:p>
            <a:pPr lvl="1"/>
            <a:r>
              <a:rPr lang="en-US" dirty="0" smtClean="0"/>
              <a:t>By Spring XML configuration-style(schema based)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AOP AspectJ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691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There are two ways to use Spring AOP AspectJ implementation </a:t>
            </a:r>
          </a:p>
          <a:p>
            <a:pPr lvl="1"/>
            <a:r>
              <a:rPr lang="en-US" dirty="0" smtClean="0"/>
              <a:t>By annotation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By </a:t>
            </a:r>
            <a:r>
              <a:rPr lang="en-US" dirty="0" smtClean="0"/>
              <a:t>XML Configuration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AOP AspectJ (1)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536" y="4401875"/>
            <a:ext cx="4691469" cy="164495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000" y="1989000"/>
            <a:ext cx="4660540" cy="151287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58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10039236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@Aspect</a:t>
            </a:r>
          </a:p>
          <a:p>
            <a:pPr lvl="1"/>
            <a:r>
              <a:rPr lang="en-US" dirty="0" smtClean="0"/>
              <a:t>Declares the class as aspect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@</a:t>
            </a:r>
            <a:r>
              <a:rPr lang="en-US" b="1" dirty="0" err="1" smtClean="0">
                <a:solidFill>
                  <a:schemeClr val="bg1"/>
                </a:solidFill>
              </a:rPr>
              <a:t>Pointcut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/>
              <a:t>Declares the </a:t>
            </a:r>
            <a:r>
              <a:rPr lang="en-US" dirty="0" err="1" smtClean="0"/>
              <a:t>pointcut</a:t>
            </a:r>
            <a:r>
              <a:rPr lang="en-US" dirty="0" smtClean="0"/>
              <a:t> expression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@Before</a:t>
            </a:r>
          </a:p>
          <a:p>
            <a:pPr lvl="1"/>
            <a:r>
              <a:rPr lang="en-US" dirty="0" smtClean="0"/>
              <a:t>Declares the before advice</a:t>
            </a:r>
          </a:p>
          <a:p>
            <a:pPr lvl="1"/>
            <a:r>
              <a:rPr lang="en-US" dirty="0" smtClean="0"/>
              <a:t>Applied before calling the actual method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Annotations is Spring AspectJ AOP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6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is AOP</a:t>
            </a:r>
          </a:p>
          <a:p>
            <a:r>
              <a:rPr lang="en-GB" dirty="0"/>
              <a:t>Why do we use AOP</a:t>
            </a:r>
            <a:r>
              <a:rPr lang="en-GB" dirty="0" smtClean="0"/>
              <a:t>?</a:t>
            </a:r>
          </a:p>
          <a:p>
            <a:r>
              <a:rPr lang="en-US" dirty="0" smtClean="0"/>
              <a:t>AOP Concepts and Terminologies</a:t>
            </a:r>
          </a:p>
          <a:p>
            <a:r>
              <a:rPr lang="en-US" dirty="0" smtClean="0"/>
              <a:t>Spring AOP AspectJ Annotation</a:t>
            </a:r>
          </a:p>
          <a:p>
            <a:r>
              <a:rPr lang="en-US" dirty="0" smtClean="0"/>
              <a:t>Examples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@After </a:t>
            </a:r>
          </a:p>
          <a:p>
            <a:pPr lvl="1"/>
            <a:r>
              <a:rPr lang="en-US" dirty="0" smtClean="0"/>
              <a:t>Declares the after advice</a:t>
            </a:r>
          </a:p>
          <a:p>
            <a:pPr lvl="1"/>
            <a:r>
              <a:rPr lang="en-US" dirty="0" smtClean="0"/>
              <a:t>Applied after calling the actual method and before </a:t>
            </a:r>
            <a:br>
              <a:rPr lang="en-US" dirty="0" smtClean="0"/>
            </a:br>
            <a:r>
              <a:rPr lang="en-US" dirty="0" smtClean="0"/>
              <a:t>returning result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@</a:t>
            </a:r>
            <a:r>
              <a:rPr lang="en-US" b="1" dirty="0" err="1" smtClean="0">
                <a:solidFill>
                  <a:schemeClr val="bg1"/>
                </a:solidFill>
              </a:rPr>
              <a:t>AfterReturning</a:t>
            </a:r>
            <a:r>
              <a:rPr lang="en-US" b="1" dirty="0" smtClean="0">
                <a:solidFill>
                  <a:schemeClr val="bg1"/>
                </a:solidFill>
              </a:rPr>
              <a:t> </a:t>
            </a:r>
          </a:p>
          <a:p>
            <a:pPr lvl="1"/>
            <a:r>
              <a:rPr lang="en-US" dirty="0" smtClean="0"/>
              <a:t>Declares the after returning advice</a:t>
            </a:r>
          </a:p>
          <a:p>
            <a:pPr lvl="1"/>
            <a:r>
              <a:rPr lang="en-US" dirty="0" smtClean="0"/>
              <a:t>Applied after calling the actual method and before returning result, can get the result value in the advice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Annotations is Spring AspectJ AOP(2)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@Around</a:t>
            </a:r>
          </a:p>
          <a:p>
            <a:pPr lvl="1"/>
            <a:r>
              <a:rPr lang="en-US" dirty="0" smtClean="0"/>
              <a:t>Declares the around advice</a:t>
            </a:r>
          </a:p>
          <a:p>
            <a:pPr lvl="1"/>
            <a:r>
              <a:rPr lang="en-US" dirty="0" smtClean="0"/>
              <a:t>Applied before and after calling the actual method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@</a:t>
            </a:r>
            <a:r>
              <a:rPr lang="en-US" b="1" dirty="0" err="1" smtClean="0">
                <a:solidFill>
                  <a:schemeClr val="bg1"/>
                </a:solidFill>
              </a:rPr>
              <a:t>AfterThrowing</a:t>
            </a:r>
            <a:r>
              <a:rPr lang="en-US" b="1" dirty="0" smtClean="0">
                <a:solidFill>
                  <a:schemeClr val="bg1"/>
                </a:solidFill>
              </a:rPr>
              <a:t> </a:t>
            </a:r>
          </a:p>
          <a:p>
            <a:pPr lvl="1"/>
            <a:r>
              <a:rPr lang="en-US" dirty="0" smtClean="0"/>
              <a:t>Declares the throws advice</a:t>
            </a:r>
          </a:p>
          <a:p>
            <a:pPr lvl="1"/>
            <a:r>
              <a:rPr lang="en-US" dirty="0" smtClean="0"/>
              <a:t>Applied if actual method throws exception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Annotations is Spring AspectJ AOP(2)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66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 smtClean="0"/>
              <a:t>Pointcut</a:t>
            </a:r>
            <a:r>
              <a:rPr lang="en-US" dirty="0" smtClean="0"/>
              <a:t> is an </a:t>
            </a:r>
            <a:r>
              <a:rPr lang="en-US" b="1" dirty="0" smtClean="0">
                <a:solidFill>
                  <a:schemeClr val="bg1"/>
                </a:solidFill>
              </a:rPr>
              <a:t>expression language </a:t>
            </a:r>
            <a:r>
              <a:rPr lang="en-US" dirty="0" smtClean="0"/>
              <a:t>of Spring AOP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@</a:t>
            </a:r>
            <a:r>
              <a:rPr lang="en-US" b="1" dirty="0" err="1" smtClean="0">
                <a:solidFill>
                  <a:schemeClr val="bg1"/>
                </a:solidFill>
              </a:rPr>
              <a:t>Pointcut</a:t>
            </a:r>
            <a:r>
              <a:rPr lang="en-US" dirty="0" smtClean="0"/>
              <a:t> annotation is used to define the </a:t>
            </a:r>
            <a:r>
              <a:rPr lang="en-US" dirty="0" err="1" smtClean="0"/>
              <a:t>pointcut</a:t>
            </a: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We can also </a:t>
            </a:r>
            <a:r>
              <a:rPr lang="en-US" b="1" dirty="0" smtClean="0">
                <a:solidFill>
                  <a:schemeClr val="bg1"/>
                </a:solidFill>
              </a:rPr>
              <a:t>refer the </a:t>
            </a:r>
            <a:r>
              <a:rPr lang="en-US" b="1" dirty="0" err="1" smtClean="0">
                <a:solidFill>
                  <a:schemeClr val="bg1"/>
                </a:solidFill>
              </a:rPr>
              <a:t>pointcut</a:t>
            </a:r>
            <a:r>
              <a:rPr lang="en-US" b="1" dirty="0" smtClean="0">
                <a:solidFill>
                  <a:schemeClr val="bg1"/>
                </a:solidFill>
              </a:rPr>
              <a:t> expression by name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Pointcut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962" y="4014000"/>
            <a:ext cx="8791310" cy="12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8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Applied on all the public methods</a:t>
            </a:r>
          </a:p>
          <a:p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Applied on all the public methods of Student class</a:t>
            </a:r>
          </a:p>
          <a:p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Applied on all the public setter methods of Student class</a:t>
            </a:r>
          </a:p>
          <a:p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Applied on all the methods of class that returns an </a:t>
            </a:r>
            <a:r>
              <a:rPr lang="en-US" dirty="0" err="1" smtClean="0"/>
              <a:t>int</a:t>
            </a:r>
            <a:r>
              <a:rPr lang="en-US" dirty="0" smtClean="0"/>
              <a:t> value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1"/>
          </p:nvPr>
        </p:nvSpPr>
        <p:spPr>
          <a:xfrm>
            <a:off x="966000" y="1824624"/>
            <a:ext cx="8383429" cy="60558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Pointcut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/>
              <a:t>"execution(public * *(..))"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/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Pointcut Expressions</a:t>
            </a:r>
            <a:endParaRPr lang="en-US" dirty="0"/>
          </a:p>
        </p:txBody>
      </p:sp>
      <p:sp>
        <p:nvSpPr>
          <p:cNvPr id="9" name="Текстов контейнер 7"/>
          <p:cNvSpPr txBox="1">
            <a:spLocks/>
          </p:cNvSpPr>
          <p:nvPr/>
        </p:nvSpPr>
        <p:spPr>
          <a:xfrm>
            <a:off x="966000" y="3218365"/>
            <a:ext cx="838938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Pointcut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"execution</a:t>
            </a:r>
            <a:r>
              <a:rPr lang="en-US" dirty="0" smtClean="0">
                <a:solidFill>
                  <a:schemeClr val="tx1"/>
                </a:solidFill>
              </a:rPr>
              <a:t>(*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Student.*(..))"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/>
              <a:t> </a:t>
            </a:r>
          </a:p>
        </p:txBody>
      </p:sp>
      <p:sp>
        <p:nvSpPr>
          <p:cNvPr id="10" name="Текстов контейнер 7"/>
          <p:cNvSpPr txBox="1">
            <a:spLocks/>
          </p:cNvSpPr>
          <p:nvPr/>
        </p:nvSpPr>
        <p:spPr>
          <a:xfrm>
            <a:off x="965999" y="4732880"/>
            <a:ext cx="838938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Pointcut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"execution</a:t>
            </a:r>
            <a:r>
              <a:rPr lang="en-US" dirty="0" smtClean="0">
                <a:solidFill>
                  <a:schemeClr val="tx1"/>
                </a:solidFill>
              </a:rPr>
              <a:t>(*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 smtClean="0">
                <a:solidFill>
                  <a:schemeClr val="tx1"/>
                </a:solidFill>
              </a:rPr>
              <a:t>Student.set</a:t>
            </a:r>
            <a:r>
              <a:rPr lang="en-US" dirty="0" smtClean="0">
                <a:solidFill>
                  <a:schemeClr val="tx1"/>
                </a:solidFill>
              </a:rPr>
              <a:t>*(..))"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Текстов контейнер 7"/>
          <p:cNvSpPr txBox="1">
            <a:spLocks/>
          </p:cNvSpPr>
          <p:nvPr/>
        </p:nvSpPr>
        <p:spPr>
          <a:xfrm>
            <a:off x="966000" y="6068473"/>
            <a:ext cx="838938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Pointcut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execution(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Student. *(..))"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66290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700680-A15A-4FB2-BE0C-6EA7F232D4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060" y="692727"/>
            <a:ext cx="3081079" cy="378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4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You remember from previous slides our Student class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1686000" y="2349000"/>
            <a:ext cx="8325000" cy="3702846"/>
          </a:xfrm>
        </p:spPr>
        <p:txBody>
          <a:bodyPr/>
          <a:lstStyle/>
          <a:p>
            <a:r>
              <a:rPr lang="en-US" sz="3000" dirty="0" smtClean="0"/>
              <a:t>public class Student {</a:t>
            </a:r>
          </a:p>
          <a:p>
            <a:r>
              <a:rPr lang="en-US" sz="3000" dirty="0" smtClean="0"/>
              <a:t>	public void </a:t>
            </a:r>
            <a:r>
              <a:rPr lang="en-US" sz="3000" dirty="0" err="1" smtClean="0"/>
              <a:t>actionOne</a:t>
            </a:r>
            <a:r>
              <a:rPr lang="en-US" sz="3000" dirty="0" smtClean="0"/>
              <a:t>(){...};</a:t>
            </a:r>
          </a:p>
          <a:p>
            <a:r>
              <a:rPr lang="en-US" sz="3000" dirty="0" smtClean="0"/>
              <a:t>	public void </a:t>
            </a:r>
            <a:r>
              <a:rPr lang="en-US" sz="3000" dirty="0" err="1" smtClean="0"/>
              <a:t>actionTwo</a:t>
            </a:r>
            <a:r>
              <a:rPr lang="en-US" sz="3000" dirty="0" smtClean="0"/>
              <a:t>(){...};</a:t>
            </a:r>
          </a:p>
          <a:p>
            <a:r>
              <a:rPr lang="en-US" sz="3000" dirty="0" smtClean="0"/>
              <a:t>	public void </a:t>
            </a:r>
            <a:r>
              <a:rPr lang="en-US" sz="3000" dirty="0" err="1" smtClean="0"/>
              <a:t>actionThree</a:t>
            </a:r>
            <a:r>
              <a:rPr lang="en-US" sz="3000" dirty="0" smtClean="0"/>
              <a:t>(){...};</a:t>
            </a:r>
          </a:p>
          <a:p>
            <a:r>
              <a:rPr lang="en-US" sz="3000" dirty="0" smtClean="0"/>
              <a:t>	public void </a:t>
            </a:r>
            <a:r>
              <a:rPr lang="en-US" sz="3000" dirty="0" err="1" smtClean="0"/>
              <a:t>actionFour</a:t>
            </a:r>
            <a:r>
              <a:rPr lang="en-US" sz="3000" dirty="0" smtClean="0"/>
              <a:t>(){...};</a:t>
            </a:r>
          </a:p>
          <a:p>
            <a:r>
              <a:rPr lang="en-US" sz="3000" dirty="0" smtClean="0"/>
              <a:t>	public void </a:t>
            </a:r>
            <a:r>
              <a:rPr lang="en-US" sz="3000" dirty="0" err="1" smtClean="0"/>
              <a:t>actionFive</a:t>
            </a:r>
            <a:r>
              <a:rPr lang="en-US" sz="3000" dirty="0" smtClean="0"/>
              <a:t>(){...};</a:t>
            </a:r>
          </a:p>
          <a:p>
            <a:r>
              <a:rPr lang="en-US" sz="3000" dirty="0" smtClean="0"/>
              <a:t>}</a:t>
            </a:r>
            <a:endParaRPr lang="en-US" sz="3000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Prepare for AOP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3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We need to create a class with </a:t>
            </a:r>
            <a:r>
              <a:rPr lang="en-US" b="1" dirty="0" smtClean="0">
                <a:solidFill>
                  <a:schemeClr val="bg1"/>
                </a:solidFill>
              </a:rPr>
              <a:t>@Aspect</a:t>
            </a:r>
            <a:r>
              <a:rPr lang="en-US" dirty="0" smtClean="0"/>
              <a:t>, that contains all advices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2342034" y="1763515"/>
            <a:ext cx="9585000" cy="4269218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@Aspect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@Configuration</a:t>
            </a:r>
          </a:p>
          <a:p>
            <a:r>
              <a:rPr lang="en-US" sz="2800" dirty="0" smtClean="0"/>
              <a:t>public class </a:t>
            </a:r>
            <a:r>
              <a:rPr lang="en-US" sz="2800" dirty="0" err="1" smtClean="0"/>
              <a:t>TrackStudent</a:t>
            </a:r>
            <a:r>
              <a:rPr lang="en-US" sz="2800" dirty="0" smtClean="0"/>
              <a:t>{</a:t>
            </a:r>
          </a:p>
          <a:p>
            <a:r>
              <a:rPr lang="en-US" sz="2800" dirty="0" smtClean="0"/>
              <a:t>	</a:t>
            </a:r>
            <a:r>
              <a:rPr lang="en-US" sz="2800" dirty="0" smtClean="0">
                <a:solidFill>
                  <a:schemeClr val="bg1"/>
                </a:solidFill>
              </a:rPr>
              <a:t>@</a:t>
            </a:r>
            <a:r>
              <a:rPr lang="en-US" sz="2800" dirty="0" err="1" smtClean="0">
                <a:solidFill>
                  <a:schemeClr val="bg1"/>
                </a:solidFill>
              </a:rPr>
              <a:t>Pointcut</a:t>
            </a:r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smtClean="0"/>
              <a:t>"execution(* Student.*(..))"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2800" dirty="0" smtClean="0"/>
              <a:t>	public track(){}</a:t>
            </a:r>
          </a:p>
          <a:p>
            <a:r>
              <a:rPr lang="en-US" sz="2800" dirty="0" smtClean="0"/>
              <a:t>	</a:t>
            </a:r>
          </a:p>
          <a:p>
            <a:r>
              <a:rPr lang="en-US" sz="2800" i="1" dirty="0" smtClean="0">
                <a:solidFill>
                  <a:schemeClr val="accent2"/>
                </a:solidFill>
              </a:rPr>
              <a:t>	//Can have more than one </a:t>
            </a:r>
            <a:r>
              <a:rPr lang="en-US" sz="2800" i="1" dirty="0" err="1" smtClean="0">
                <a:solidFill>
                  <a:schemeClr val="accent2"/>
                </a:solidFill>
              </a:rPr>
              <a:t>pointcuts</a:t>
            </a:r>
            <a:endParaRPr lang="en-US" sz="2800" i="1" dirty="0" smtClean="0">
              <a:solidFill>
                <a:schemeClr val="accent2"/>
              </a:solidFill>
            </a:endParaRPr>
          </a:p>
          <a:p>
            <a:r>
              <a:rPr lang="en-US" sz="2800" i="1" dirty="0" smtClean="0">
                <a:solidFill>
                  <a:schemeClr val="accent2"/>
                </a:solidFill>
              </a:rPr>
              <a:t>	//Here place all advices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Aspect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70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Add </a:t>
            </a:r>
            <a:r>
              <a:rPr lang="en-US" b="1" dirty="0" smtClean="0">
                <a:solidFill>
                  <a:schemeClr val="bg1"/>
                </a:solidFill>
              </a:rPr>
              <a:t>before advice</a:t>
            </a:r>
            <a:r>
              <a:rPr lang="en-US" dirty="0" smtClean="0"/>
              <a:t> to our </a:t>
            </a:r>
            <a:r>
              <a:rPr lang="en-US" dirty="0" err="1" smtClean="0"/>
              <a:t>TrackStudent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443124" y="1967765"/>
            <a:ext cx="11309139" cy="4017846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@Aspect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@Configuration</a:t>
            </a:r>
          </a:p>
          <a:p>
            <a:r>
              <a:rPr lang="en-US" sz="2600" dirty="0" smtClean="0"/>
              <a:t>public class </a:t>
            </a:r>
            <a:r>
              <a:rPr lang="en-US" sz="2600" dirty="0" err="1" smtClean="0"/>
              <a:t>TrackStudent</a:t>
            </a:r>
            <a:r>
              <a:rPr lang="en-US" sz="2600" dirty="0" smtClean="0"/>
              <a:t> {</a:t>
            </a:r>
          </a:p>
          <a:p>
            <a:r>
              <a:rPr lang="en-US" sz="2600" dirty="0" smtClean="0"/>
              <a:t>	@</a:t>
            </a:r>
            <a:r>
              <a:rPr lang="en-US" sz="2600" dirty="0" err="1" smtClean="0"/>
              <a:t>Pointcut</a:t>
            </a:r>
            <a:r>
              <a:rPr lang="en-US" sz="2600" dirty="0" smtClean="0"/>
              <a:t>("execution(* Student.*(..))")</a:t>
            </a:r>
          </a:p>
          <a:p>
            <a:r>
              <a:rPr lang="en-US" sz="2600" dirty="0" smtClean="0"/>
              <a:t>	public </a:t>
            </a:r>
            <a:r>
              <a:rPr lang="en-US" sz="2600" dirty="0" smtClean="0">
                <a:solidFill>
                  <a:schemeClr val="bg1"/>
                </a:solidFill>
              </a:rPr>
              <a:t>track</a:t>
            </a:r>
            <a:r>
              <a:rPr lang="en-US" sz="2600" dirty="0" smtClean="0"/>
              <a:t>(){}</a:t>
            </a:r>
          </a:p>
          <a:p>
            <a:r>
              <a:rPr lang="en-US" sz="2600" dirty="0" smtClean="0"/>
              <a:t>	</a:t>
            </a:r>
            <a:r>
              <a:rPr lang="en-US" sz="2600" dirty="0" smtClean="0">
                <a:solidFill>
                  <a:schemeClr val="bg1"/>
                </a:solidFill>
              </a:rPr>
              <a:t>@Before</a:t>
            </a:r>
            <a:r>
              <a:rPr lang="en-US" sz="2600" dirty="0" smtClean="0"/>
              <a:t>("</a:t>
            </a:r>
            <a:r>
              <a:rPr lang="en-US" sz="2600" dirty="0" smtClean="0">
                <a:solidFill>
                  <a:schemeClr val="bg1"/>
                </a:solidFill>
              </a:rPr>
              <a:t>track</a:t>
            </a:r>
            <a:r>
              <a:rPr lang="en-US" sz="2600" dirty="0" smtClean="0"/>
              <a:t>()") </a:t>
            </a:r>
            <a:r>
              <a:rPr lang="en-US" sz="2600" i="1" dirty="0" smtClean="0">
                <a:solidFill>
                  <a:schemeClr val="accent2"/>
                </a:solidFill>
              </a:rPr>
              <a:t>// Execute before track </a:t>
            </a:r>
            <a:r>
              <a:rPr lang="en-US" sz="2600" i="1" dirty="0" err="1" smtClean="0">
                <a:solidFill>
                  <a:schemeClr val="accent2"/>
                </a:solidFill>
              </a:rPr>
              <a:t>pointcut</a:t>
            </a:r>
            <a:r>
              <a:rPr lang="en-US" sz="2600" dirty="0" smtClean="0"/>
              <a:t>	</a:t>
            </a:r>
          </a:p>
          <a:p>
            <a:r>
              <a:rPr lang="en-US" sz="2600" dirty="0" smtClean="0"/>
              <a:t>	public void </a:t>
            </a:r>
            <a:r>
              <a:rPr lang="en-US" sz="2600" dirty="0" err="1" smtClean="0"/>
              <a:t>beforeAdvice</a:t>
            </a:r>
            <a:r>
              <a:rPr lang="en-US" sz="2600" dirty="0" smtClean="0"/>
              <a:t>(</a:t>
            </a:r>
            <a:r>
              <a:rPr lang="en-US" sz="2600" dirty="0" err="1" smtClean="0"/>
              <a:t>JoinPoint</a:t>
            </a:r>
            <a:r>
              <a:rPr lang="en-US" sz="2600" dirty="0" smtClean="0"/>
              <a:t> </a:t>
            </a:r>
            <a:r>
              <a:rPr lang="en-US" sz="2600" dirty="0" err="1" smtClean="0"/>
              <a:t>joinPoint</a:t>
            </a:r>
            <a:r>
              <a:rPr lang="en-US" sz="2600" dirty="0" smtClean="0"/>
              <a:t>){</a:t>
            </a:r>
          </a:p>
          <a:p>
            <a:r>
              <a:rPr lang="en-US" sz="2600" dirty="0" smtClean="0"/>
              <a:t>		</a:t>
            </a:r>
            <a:r>
              <a:rPr lang="en-US" sz="2600" dirty="0" err="1" smtClean="0"/>
              <a:t>System.out.println</a:t>
            </a:r>
            <a:r>
              <a:rPr lang="en-US" sz="2600" dirty="0" smtClean="0"/>
              <a:t>("Before advice executed");</a:t>
            </a:r>
          </a:p>
          <a:p>
            <a:r>
              <a:rPr lang="en-US" sz="2600" dirty="0" smtClean="0"/>
              <a:t>}}</a:t>
            </a:r>
            <a:endParaRPr lang="en-US" sz="2600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@Before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8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Add after advice to our </a:t>
            </a:r>
            <a:r>
              <a:rPr lang="en-US" dirty="0" err="1" smtClean="0"/>
              <a:t>TrackStudent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405867" y="2047291"/>
            <a:ext cx="11380364" cy="3999144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@Aspect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@Configuration</a:t>
            </a:r>
          </a:p>
          <a:p>
            <a:r>
              <a:rPr lang="en-US" sz="2600" dirty="0" smtClean="0"/>
              <a:t>public class </a:t>
            </a:r>
            <a:r>
              <a:rPr lang="en-US" sz="2600" dirty="0" err="1" smtClean="0"/>
              <a:t>TrackStudent</a:t>
            </a:r>
            <a:r>
              <a:rPr lang="en-US" sz="2600" dirty="0" smtClean="0"/>
              <a:t> {</a:t>
            </a:r>
          </a:p>
          <a:p>
            <a:r>
              <a:rPr lang="en-US" sz="2600" dirty="0" smtClean="0"/>
              <a:t>	@</a:t>
            </a:r>
            <a:r>
              <a:rPr lang="en-US" sz="2600" dirty="0" err="1" smtClean="0"/>
              <a:t>Pointcut</a:t>
            </a:r>
            <a:r>
              <a:rPr lang="en-US" sz="2600" dirty="0" smtClean="0"/>
              <a:t>("execution(* Student.*(..))")</a:t>
            </a:r>
          </a:p>
          <a:p>
            <a:r>
              <a:rPr lang="en-US" sz="2600" dirty="0" smtClean="0"/>
              <a:t>	public </a:t>
            </a:r>
            <a:r>
              <a:rPr lang="en-US" sz="2600" dirty="0" smtClean="0">
                <a:solidFill>
                  <a:schemeClr val="bg1"/>
                </a:solidFill>
              </a:rPr>
              <a:t>track</a:t>
            </a:r>
            <a:r>
              <a:rPr lang="en-US" sz="2600" dirty="0" smtClean="0"/>
              <a:t>(){}</a:t>
            </a:r>
          </a:p>
          <a:p>
            <a:r>
              <a:rPr lang="en-US" sz="2600" dirty="0" smtClean="0"/>
              <a:t>	</a:t>
            </a:r>
            <a:r>
              <a:rPr lang="en-US" sz="2600" dirty="0" smtClean="0">
                <a:solidFill>
                  <a:schemeClr val="bg1"/>
                </a:solidFill>
              </a:rPr>
              <a:t>@After</a:t>
            </a:r>
            <a:r>
              <a:rPr lang="en-US" sz="2600" dirty="0" smtClean="0"/>
              <a:t>("</a:t>
            </a:r>
            <a:r>
              <a:rPr lang="en-US" sz="2600" dirty="0" smtClean="0">
                <a:solidFill>
                  <a:schemeClr val="bg1"/>
                </a:solidFill>
              </a:rPr>
              <a:t>track</a:t>
            </a:r>
            <a:r>
              <a:rPr lang="en-US" sz="2600" dirty="0" smtClean="0"/>
              <a:t>()") </a:t>
            </a:r>
            <a:r>
              <a:rPr lang="en-US" sz="2600" i="1" dirty="0" smtClean="0">
                <a:solidFill>
                  <a:schemeClr val="accent2"/>
                </a:solidFill>
              </a:rPr>
              <a:t>// Execute after track </a:t>
            </a:r>
            <a:r>
              <a:rPr lang="en-US" sz="2600" i="1" dirty="0" err="1" smtClean="0">
                <a:solidFill>
                  <a:schemeClr val="accent2"/>
                </a:solidFill>
              </a:rPr>
              <a:t>pointcut</a:t>
            </a:r>
            <a:r>
              <a:rPr lang="en-US" sz="2600" dirty="0" smtClean="0"/>
              <a:t>	</a:t>
            </a:r>
          </a:p>
          <a:p>
            <a:r>
              <a:rPr lang="en-US" sz="2600" dirty="0" smtClean="0"/>
              <a:t>	public void </a:t>
            </a:r>
            <a:r>
              <a:rPr lang="en-US" sz="2600" dirty="0" err="1" smtClean="0"/>
              <a:t>afterAdvice</a:t>
            </a:r>
            <a:r>
              <a:rPr lang="en-US" sz="2600" dirty="0" smtClean="0"/>
              <a:t>(</a:t>
            </a:r>
            <a:r>
              <a:rPr lang="en-US" sz="2600" dirty="0" err="1" smtClean="0"/>
              <a:t>JoinPoint</a:t>
            </a:r>
            <a:r>
              <a:rPr lang="en-US" sz="2600" dirty="0" smtClean="0"/>
              <a:t> </a:t>
            </a:r>
            <a:r>
              <a:rPr lang="en-US" sz="2600" dirty="0" err="1" smtClean="0"/>
              <a:t>joinPoint</a:t>
            </a:r>
            <a:r>
              <a:rPr lang="en-US" sz="2600" dirty="0" smtClean="0"/>
              <a:t>){</a:t>
            </a:r>
          </a:p>
          <a:p>
            <a:r>
              <a:rPr lang="en-US" sz="2600" dirty="0" smtClean="0"/>
              <a:t>		</a:t>
            </a:r>
            <a:r>
              <a:rPr lang="en-US" sz="2600" dirty="0" err="1" smtClean="0"/>
              <a:t>System.out.println</a:t>
            </a:r>
            <a:r>
              <a:rPr lang="en-US" sz="2600" dirty="0" smtClean="0"/>
              <a:t>("After advice executed");</a:t>
            </a:r>
          </a:p>
          <a:p>
            <a:r>
              <a:rPr lang="en-US" sz="2600" dirty="0" smtClean="0"/>
              <a:t>} }</a:t>
            </a:r>
            <a:endParaRPr lang="en-US" sz="2600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@After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0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Add after returning advice to our </a:t>
            </a:r>
            <a:r>
              <a:rPr lang="en-US" dirty="0" err="1" smtClean="0"/>
              <a:t>TrackStudent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190406" y="1931154"/>
            <a:ext cx="11561857" cy="3999144"/>
          </a:xfrm>
        </p:spPr>
        <p:txBody>
          <a:bodyPr/>
          <a:lstStyle/>
          <a:p>
            <a:r>
              <a:rPr lang="en-US" sz="2600" dirty="0" smtClean="0"/>
              <a:t>...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@</a:t>
            </a:r>
            <a:r>
              <a:rPr lang="en-US" sz="2600" dirty="0" err="1" smtClean="0">
                <a:solidFill>
                  <a:schemeClr val="bg1"/>
                </a:solidFill>
              </a:rPr>
              <a:t>AfterReturning</a:t>
            </a:r>
            <a:endParaRPr lang="en-US" sz="2600" dirty="0" smtClean="0">
              <a:solidFill>
                <a:schemeClr val="bg1"/>
              </a:solidFill>
            </a:endParaRPr>
          </a:p>
          <a:p>
            <a:r>
              <a:rPr lang="en-US" sz="2600" dirty="0" smtClean="0"/>
              <a:t>(</a:t>
            </a:r>
            <a:r>
              <a:rPr lang="en-US" sz="2600" dirty="0" err="1" smtClean="0"/>
              <a:t>pointcut</a:t>
            </a:r>
            <a:r>
              <a:rPr lang="en-US" sz="2600" dirty="0" smtClean="0"/>
              <a:t>="</a:t>
            </a:r>
            <a:r>
              <a:rPr lang="en-US" sz="2600" dirty="0" smtClean="0">
                <a:solidFill>
                  <a:schemeClr val="bg1"/>
                </a:solidFill>
              </a:rPr>
              <a:t>execution(* </a:t>
            </a:r>
            <a:r>
              <a:rPr lang="en-US" sz="2600" dirty="0" err="1" smtClean="0">
                <a:solidFill>
                  <a:schemeClr val="bg1"/>
                </a:solidFill>
              </a:rPr>
              <a:t>Student.action</a:t>
            </a:r>
            <a:r>
              <a:rPr lang="en-US" sz="2600" dirty="0" smtClean="0">
                <a:solidFill>
                  <a:schemeClr val="bg1"/>
                </a:solidFill>
              </a:rPr>
              <a:t>())</a:t>
            </a:r>
            <a:r>
              <a:rPr lang="en-US" sz="2600" dirty="0" smtClean="0"/>
              <a:t>",returning="</a:t>
            </a:r>
            <a:r>
              <a:rPr lang="en-US" sz="2600" dirty="0" smtClean="0">
                <a:solidFill>
                  <a:schemeClr val="bg1"/>
                </a:solidFill>
              </a:rPr>
              <a:t>result</a:t>
            </a:r>
            <a:r>
              <a:rPr lang="en-US" sz="2600" dirty="0" smtClean="0"/>
              <a:t>") </a:t>
            </a:r>
          </a:p>
          <a:p>
            <a:r>
              <a:rPr lang="en-US" sz="2600" dirty="0"/>
              <a:t>p</a:t>
            </a:r>
            <a:r>
              <a:rPr lang="en-US" sz="2600" dirty="0" smtClean="0"/>
              <a:t>ublic void </a:t>
            </a:r>
            <a:r>
              <a:rPr lang="en-US" sz="2600" dirty="0" err="1" smtClean="0"/>
              <a:t>afterReturning</a:t>
            </a:r>
            <a:r>
              <a:rPr lang="en-US" sz="2600" dirty="0" smtClean="0"/>
              <a:t>(</a:t>
            </a:r>
            <a:r>
              <a:rPr lang="en-US" sz="2600" dirty="0" err="1" smtClean="0"/>
              <a:t>JoinPoint</a:t>
            </a:r>
            <a:r>
              <a:rPr lang="en-US" sz="2600" dirty="0" smtClean="0"/>
              <a:t> </a:t>
            </a:r>
            <a:r>
              <a:rPr lang="en-US" sz="2600" dirty="0" err="1" smtClean="0"/>
              <a:t>joinPoint</a:t>
            </a:r>
            <a:r>
              <a:rPr lang="en-US" sz="2600" dirty="0" smtClean="0"/>
              <a:t>, </a:t>
            </a:r>
            <a:br>
              <a:rPr lang="en-US" sz="2600" dirty="0" smtClean="0"/>
            </a:br>
            <a:r>
              <a:rPr lang="en-US" sz="2600" dirty="0" smtClean="0"/>
              <a:t>						</a:t>
            </a:r>
            <a:r>
              <a:rPr lang="en-US" sz="2600" dirty="0" smtClean="0">
                <a:solidFill>
                  <a:schemeClr val="bg1"/>
                </a:solidFill>
              </a:rPr>
              <a:t>Object result</a:t>
            </a:r>
            <a:r>
              <a:rPr lang="en-US" sz="2600" dirty="0" smtClean="0"/>
              <a:t>){</a:t>
            </a:r>
          </a:p>
          <a:p>
            <a:r>
              <a:rPr lang="en-US" sz="2600" dirty="0" smtClean="0"/>
              <a:t>	</a:t>
            </a:r>
            <a:r>
              <a:rPr lang="en-US" sz="2600" dirty="0" err="1" smtClean="0"/>
              <a:t>System.out.println</a:t>
            </a:r>
            <a:r>
              <a:rPr lang="en-US" sz="2600" dirty="0" smtClean="0"/>
              <a:t>("</a:t>
            </a:r>
            <a:r>
              <a:rPr lang="en-US" sz="2600" dirty="0" err="1" smtClean="0"/>
              <a:t>AfterReturning</a:t>
            </a:r>
            <a:r>
              <a:rPr lang="en-US" sz="2600" dirty="0" smtClean="0"/>
              <a:t> advice executed");</a:t>
            </a:r>
          </a:p>
          <a:p>
            <a:r>
              <a:rPr lang="en-US" sz="2600" dirty="0" smtClean="0"/>
              <a:t>	</a:t>
            </a:r>
            <a:r>
              <a:rPr lang="en-US" sz="2600" i="1" dirty="0" smtClean="0">
                <a:solidFill>
                  <a:schemeClr val="accent2"/>
                </a:solidFill>
              </a:rPr>
              <a:t>//In </a:t>
            </a:r>
            <a:r>
              <a:rPr lang="en-US" sz="2600" i="1" dirty="0" err="1" smtClean="0">
                <a:solidFill>
                  <a:schemeClr val="accent2"/>
                </a:solidFill>
              </a:rPr>
              <a:t>AfterReturning</a:t>
            </a:r>
            <a:r>
              <a:rPr lang="en-US" sz="2600" i="1" dirty="0" smtClean="0">
                <a:solidFill>
                  <a:schemeClr val="accent2"/>
                </a:solidFill>
              </a:rPr>
              <a:t> we can get the result of </a:t>
            </a:r>
            <a:r>
              <a:rPr lang="en-US" sz="2600" i="1" dirty="0" err="1" smtClean="0">
                <a:solidFill>
                  <a:schemeClr val="accent2"/>
                </a:solidFill>
              </a:rPr>
              <a:t>pointcut</a:t>
            </a:r>
            <a:endParaRPr lang="en-US" sz="2600" i="1" dirty="0" smtClean="0">
              <a:solidFill>
                <a:schemeClr val="accent2"/>
              </a:solidFill>
            </a:endParaRPr>
          </a:p>
          <a:p>
            <a:r>
              <a:rPr lang="en-US" sz="2600" dirty="0" smtClean="0"/>
              <a:t>}</a:t>
            </a:r>
          </a:p>
          <a:p>
            <a:r>
              <a:rPr lang="en-US" sz="2600" dirty="0" smtClean="0"/>
              <a:t>...</a:t>
            </a:r>
            <a:endParaRPr lang="en-US" sz="2600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@AfterReturning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6600" b="1" u="sng" dirty="0">
                <a:solidFill>
                  <a:schemeClr val="bg1"/>
                </a:solidFill>
              </a:rPr>
              <a:t>sli.do</a:t>
            </a: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9600" b="1" dirty="0"/>
              <a:t>#</a:t>
            </a:r>
            <a:r>
              <a:rPr lang="en-US" sz="9600" b="1" noProof="1"/>
              <a:t>java-web</a:t>
            </a:r>
            <a:endParaRPr lang="en-US" sz="54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16874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Add </a:t>
            </a:r>
            <a:r>
              <a:rPr lang="en-US" b="1" dirty="0" smtClean="0">
                <a:solidFill>
                  <a:schemeClr val="bg1"/>
                </a:solidFill>
              </a:rPr>
              <a:t>around advice </a:t>
            </a:r>
            <a:r>
              <a:rPr lang="en-US" dirty="0" smtClean="0"/>
              <a:t>to our </a:t>
            </a:r>
            <a:r>
              <a:rPr lang="en-US" dirty="0" err="1" smtClean="0"/>
              <a:t>TrackStudent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530534" y="1900265"/>
            <a:ext cx="11131029" cy="4480366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@Around(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bg1"/>
                </a:solidFill>
              </a:rPr>
              <a:t>track()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mtClean="0"/>
              <a:t>public </a:t>
            </a:r>
            <a:r>
              <a:rPr lang="en-US" smtClean="0"/>
              <a:t>Object </a:t>
            </a:r>
            <a:r>
              <a:rPr lang="en-US" dirty="0" err="1" smtClean="0"/>
              <a:t>aroundAdvices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chemeClr val="bg1"/>
                </a:solidFill>
              </a:rPr>
              <a:t>ProceedingJoinPoint</a:t>
            </a:r>
            <a:r>
              <a:rPr lang="en-US" dirty="0" smtClean="0"/>
              <a:t> </a:t>
            </a:r>
            <a:r>
              <a:rPr lang="en-US" dirty="0" err="1" smtClean="0"/>
              <a:t>pjp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						throws </a:t>
            </a:r>
            <a:r>
              <a:rPr lang="en-US" dirty="0" err="1" smtClean="0"/>
              <a:t>Throwable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("Before calling");</a:t>
            </a:r>
          </a:p>
          <a:p>
            <a:r>
              <a:rPr lang="en-US" dirty="0" smtClean="0"/>
              <a:t>	Object </a:t>
            </a:r>
            <a:r>
              <a:rPr lang="en-US" dirty="0" err="1" smtClean="0"/>
              <a:t>obj</a:t>
            </a:r>
            <a:r>
              <a:rPr lang="en-US" dirty="0" smtClean="0"/>
              <a:t> = </a:t>
            </a:r>
            <a:r>
              <a:rPr lang="en-US" dirty="0" err="1" smtClean="0"/>
              <a:t>pjp.proceed</a:t>
            </a:r>
            <a:r>
              <a:rPr lang="en-US" dirty="0" smtClean="0"/>
              <a:t>();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>
                <a:solidFill>
                  <a:schemeClr val="accent2"/>
                </a:solidFill>
              </a:rPr>
              <a:t>//We need to pass the </a:t>
            </a:r>
            <a:r>
              <a:rPr lang="en-US" i="1" dirty="0" err="1" smtClean="0">
                <a:solidFill>
                  <a:schemeClr val="accent2"/>
                </a:solidFill>
              </a:rPr>
              <a:t>pjp</a:t>
            </a:r>
            <a:r>
              <a:rPr lang="en-US" i="1" dirty="0" smtClean="0">
                <a:solidFill>
                  <a:schemeClr val="accent2"/>
                </a:solidFill>
              </a:rPr>
              <a:t> references in the advice 			method, so that we can proceed </a:t>
            </a:r>
            <a:br>
              <a:rPr lang="en-US" i="1" dirty="0" smtClean="0">
                <a:solidFill>
                  <a:schemeClr val="accent2"/>
                </a:solidFill>
              </a:rPr>
            </a:br>
            <a:r>
              <a:rPr lang="en-US" i="1" dirty="0" smtClean="0">
                <a:solidFill>
                  <a:schemeClr val="accent2"/>
                </a:solidFill>
              </a:rPr>
              <a:t>		the request by calling the proceed method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("After calling");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@Around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8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 smtClean="0"/>
              <a:t>Add after throwing advice to our </a:t>
            </a:r>
            <a:r>
              <a:rPr lang="en-US" dirty="0" err="1" smtClean="0"/>
              <a:t>TrackStudent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336000" y="1931154"/>
            <a:ext cx="11234765" cy="4419259"/>
          </a:xfrm>
        </p:spPr>
        <p:txBody>
          <a:bodyPr/>
          <a:lstStyle/>
          <a:p>
            <a:r>
              <a:rPr lang="en-US" sz="2600" dirty="0" smtClean="0"/>
              <a:t>...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@</a:t>
            </a:r>
            <a:r>
              <a:rPr lang="en-US" sz="2600" dirty="0" err="1" smtClean="0">
                <a:solidFill>
                  <a:schemeClr val="bg1"/>
                </a:solidFill>
              </a:rPr>
              <a:t>AfterThrowing</a:t>
            </a:r>
            <a:endParaRPr lang="en-US" sz="2600" dirty="0" smtClean="0">
              <a:solidFill>
                <a:schemeClr val="bg1"/>
              </a:solidFill>
            </a:endParaRPr>
          </a:p>
          <a:p>
            <a:r>
              <a:rPr lang="en-US" sz="2600" dirty="0" smtClean="0"/>
              <a:t>(</a:t>
            </a:r>
            <a:r>
              <a:rPr lang="en-US" sz="2600" dirty="0" err="1" smtClean="0"/>
              <a:t>pointcut</a:t>
            </a:r>
            <a:r>
              <a:rPr lang="en-US" sz="2600" dirty="0" smtClean="0"/>
              <a:t>="</a:t>
            </a:r>
            <a:r>
              <a:rPr lang="en-US" sz="2600" dirty="0" smtClean="0">
                <a:solidFill>
                  <a:schemeClr val="bg1"/>
                </a:solidFill>
              </a:rPr>
              <a:t>execution(* </a:t>
            </a:r>
            <a:r>
              <a:rPr lang="en-US" sz="2600" dirty="0" err="1" smtClean="0">
                <a:solidFill>
                  <a:schemeClr val="bg1"/>
                </a:solidFill>
              </a:rPr>
              <a:t>Student.action</a:t>
            </a:r>
            <a:r>
              <a:rPr lang="en-US" sz="2600" dirty="0" smtClean="0">
                <a:solidFill>
                  <a:schemeClr val="bg1"/>
                </a:solidFill>
              </a:rPr>
              <a:t>())</a:t>
            </a:r>
            <a:r>
              <a:rPr lang="en-US" sz="2600" dirty="0" smtClean="0"/>
              <a:t>",throwing="</a:t>
            </a:r>
            <a:r>
              <a:rPr lang="en-US" sz="2600" dirty="0" smtClean="0">
                <a:solidFill>
                  <a:schemeClr val="bg1"/>
                </a:solidFill>
              </a:rPr>
              <a:t>error</a:t>
            </a:r>
            <a:r>
              <a:rPr lang="en-US" sz="2600" dirty="0" smtClean="0"/>
              <a:t>") </a:t>
            </a:r>
          </a:p>
          <a:p>
            <a:r>
              <a:rPr lang="en-US" sz="2600" dirty="0" smtClean="0"/>
              <a:t>Public void </a:t>
            </a:r>
            <a:r>
              <a:rPr lang="en-US" sz="2600" dirty="0" err="1" smtClean="0"/>
              <a:t>afterReturning</a:t>
            </a:r>
            <a:r>
              <a:rPr lang="en-US" sz="2600" dirty="0" smtClean="0"/>
              <a:t>(</a:t>
            </a:r>
            <a:r>
              <a:rPr lang="en-US" sz="2600" dirty="0" err="1" smtClean="0"/>
              <a:t>JoinPoint</a:t>
            </a:r>
            <a:r>
              <a:rPr lang="en-US" sz="2600" dirty="0" smtClean="0"/>
              <a:t> </a:t>
            </a:r>
            <a:r>
              <a:rPr lang="en-US" sz="2600" dirty="0" err="1" smtClean="0"/>
              <a:t>joinPoint</a:t>
            </a:r>
            <a:r>
              <a:rPr lang="en-US" sz="2600" dirty="0" smtClean="0"/>
              <a:t>, </a:t>
            </a:r>
            <a:br>
              <a:rPr lang="en-US" sz="2600" dirty="0" smtClean="0"/>
            </a:br>
            <a:r>
              <a:rPr lang="en-US" sz="2600" dirty="0" smtClean="0"/>
              <a:t>					</a:t>
            </a:r>
            <a:r>
              <a:rPr lang="en-US" sz="2600" dirty="0" err="1" smtClean="0">
                <a:solidFill>
                  <a:schemeClr val="bg1"/>
                </a:solidFill>
              </a:rPr>
              <a:t>Throwable</a:t>
            </a:r>
            <a:r>
              <a:rPr lang="en-US" sz="2600" dirty="0" smtClean="0">
                <a:solidFill>
                  <a:schemeClr val="bg1"/>
                </a:solidFill>
              </a:rPr>
              <a:t> error</a:t>
            </a:r>
            <a:r>
              <a:rPr lang="en-US" sz="2600" dirty="0" smtClean="0"/>
              <a:t>){</a:t>
            </a:r>
          </a:p>
          <a:p>
            <a:r>
              <a:rPr lang="en-US" sz="2600" dirty="0" smtClean="0"/>
              <a:t>	</a:t>
            </a:r>
            <a:r>
              <a:rPr lang="en-US" sz="2600" dirty="0" err="1" smtClean="0"/>
              <a:t>System.out.println</a:t>
            </a:r>
            <a:r>
              <a:rPr lang="en-US" sz="2600" dirty="0" smtClean="0"/>
              <a:t>("</a:t>
            </a:r>
            <a:r>
              <a:rPr lang="en-US" sz="2600" dirty="0" err="1" smtClean="0"/>
              <a:t>AfterReturning</a:t>
            </a:r>
            <a:r>
              <a:rPr lang="en-US" sz="2600" dirty="0" smtClean="0"/>
              <a:t> advice executed");</a:t>
            </a:r>
          </a:p>
          <a:p>
            <a:r>
              <a:rPr lang="en-US" sz="2600" dirty="0" smtClean="0"/>
              <a:t>	</a:t>
            </a:r>
            <a:r>
              <a:rPr lang="en-US" sz="2600" dirty="0" err="1" smtClean="0"/>
              <a:t>System.out.println</a:t>
            </a:r>
            <a:r>
              <a:rPr lang="en-US" sz="2600" dirty="0" smtClean="0"/>
              <a:t>("Exception is: " + error);</a:t>
            </a:r>
          </a:p>
          <a:p>
            <a:r>
              <a:rPr lang="en-US" sz="2600" i="1" dirty="0" smtClean="0">
                <a:solidFill>
                  <a:schemeClr val="accent2"/>
                </a:solidFill>
              </a:rPr>
              <a:t>	//In </a:t>
            </a:r>
            <a:r>
              <a:rPr lang="en-US" sz="2600" i="1" dirty="0" err="1" smtClean="0">
                <a:solidFill>
                  <a:schemeClr val="accent2"/>
                </a:solidFill>
              </a:rPr>
              <a:t>AfterThrowing</a:t>
            </a:r>
            <a:r>
              <a:rPr lang="en-US" sz="2600" i="1" dirty="0" smtClean="0">
                <a:solidFill>
                  <a:schemeClr val="accent2"/>
                </a:solidFill>
              </a:rPr>
              <a:t> we can get the exception</a:t>
            </a:r>
          </a:p>
          <a:p>
            <a:r>
              <a:rPr lang="en-US" sz="2600" dirty="0" smtClean="0"/>
              <a:t>}</a:t>
            </a:r>
          </a:p>
          <a:p>
            <a:r>
              <a:rPr lang="en-US" sz="2600" dirty="0" smtClean="0"/>
              <a:t>...</a:t>
            </a:r>
            <a:endParaRPr lang="en-US" sz="2600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@AfterThrowing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5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There are two way:</a:t>
            </a:r>
            <a:br>
              <a:rPr lang="en-US" dirty="0" smtClean="0"/>
            </a:br>
            <a:endParaRPr lang="en-US" dirty="0" smtClean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By annotation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By implementing interface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1"/>
          </p:nvPr>
        </p:nvSpPr>
        <p:spPr>
          <a:xfrm>
            <a:off x="4090854" y="1811109"/>
            <a:ext cx="5801409" cy="138054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@Aspect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@Order(0) </a:t>
            </a:r>
          </a:p>
          <a:p>
            <a:r>
              <a:rPr lang="en-US" dirty="0" smtClean="0"/>
              <a:t>public class </a:t>
            </a:r>
            <a:r>
              <a:rPr lang="en-US" dirty="0" err="1" smtClean="0"/>
              <a:t>TrackStudent</a:t>
            </a:r>
            <a:r>
              <a:rPr lang="en-US" dirty="0" smtClean="0"/>
              <a:t>{//...}</a:t>
            </a:r>
            <a:endParaRPr lang="en-US" dirty="0"/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Specifying Aspects Ordering</a:t>
            </a:r>
            <a:endParaRPr lang="en-US" dirty="0"/>
          </a:p>
        </p:txBody>
      </p:sp>
      <p:sp>
        <p:nvSpPr>
          <p:cNvPr id="9" name="Текстов контейнер 8"/>
          <p:cNvSpPr txBox="1">
            <a:spLocks/>
          </p:cNvSpPr>
          <p:nvPr/>
        </p:nvSpPr>
        <p:spPr>
          <a:xfrm>
            <a:off x="1514007" y="3806635"/>
            <a:ext cx="8268402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smtClean="0">
                <a:solidFill>
                  <a:schemeClr val="bg1"/>
                </a:solidFill>
              </a:rPr>
              <a:t>Aspect</a:t>
            </a:r>
            <a:endParaRPr lang="en-US" dirty="0"/>
          </a:p>
          <a:p>
            <a:r>
              <a:rPr lang="en-US" dirty="0"/>
              <a:t>public class </a:t>
            </a:r>
            <a:r>
              <a:rPr lang="en-US" dirty="0" err="1" smtClean="0"/>
              <a:t>TrackStudent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implements Ordered 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chemeClr val="accent2"/>
                </a:solidFill>
              </a:rPr>
              <a:t>//Override this method</a:t>
            </a:r>
          </a:p>
          <a:p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getOrder</a:t>
            </a:r>
            <a:r>
              <a:rPr lang="en-US" dirty="0" smtClean="0"/>
              <a:t>(){ return 0; 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723768"/>
            <a:ext cx="7614829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b="1" dirty="0" smtClean="0">
                <a:solidFill>
                  <a:schemeClr val="accent1"/>
                </a:solidFill>
              </a:rPr>
              <a:t>AOP – Aspect Oriented Programming</a:t>
            </a:r>
          </a:p>
          <a:p>
            <a:pPr lvl="1">
              <a:buClr>
                <a:schemeClr val="bg2"/>
              </a:buClr>
            </a:pPr>
            <a:r>
              <a:rPr lang="en-US" dirty="0" smtClean="0">
                <a:solidFill>
                  <a:schemeClr val="bg2"/>
                </a:solidFill>
              </a:rPr>
              <a:t>Breaks the program logic into distinct 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parts (called </a:t>
            </a:r>
            <a:r>
              <a:rPr lang="en-US" b="1" dirty="0" smtClean="0">
                <a:solidFill>
                  <a:schemeClr val="accent1"/>
                </a:solidFill>
              </a:rPr>
              <a:t>concerns</a:t>
            </a:r>
            <a:r>
              <a:rPr lang="en-US" dirty="0" smtClean="0">
                <a:solidFill>
                  <a:schemeClr val="bg2"/>
                </a:solidFill>
              </a:rPr>
              <a:t>) </a:t>
            </a:r>
          </a:p>
          <a:p>
            <a:pPr lvl="1">
              <a:buClr>
                <a:schemeClr val="bg2"/>
              </a:buClr>
            </a:pPr>
            <a:r>
              <a:rPr lang="en-US" dirty="0" smtClean="0">
                <a:solidFill>
                  <a:schemeClr val="bg2"/>
                </a:solidFill>
              </a:rPr>
              <a:t>Maintenance </a:t>
            </a:r>
            <a:r>
              <a:rPr lang="en-US" dirty="0">
                <a:solidFill>
                  <a:schemeClr val="bg2"/>
                </a:solidFill>
              </a:rPr>
              <a:t>is </a:t>
            </a:r>
            <a:r>
              <a:rPr lang="en-US" b="1" dirty="0">
                <a:solidFill>
                  <a:schemeClr val="accent1"/>
                </a:solidFill>
              </a:rPr>
              <a:t>easy</a:t>
            </a:r>
            <a:r>
              <a:rPr lang="en-US" dirty="0">
                <a:solidFill>
                  <a:schemeClr val="bg2"/>
                </a:solidFill>
              </a:rPr>
              <a:t> in </a:t>
            </a:r>
            <a:r>
              <a:rPr lang="en-US" b="1" dirty="0">
                <a:solidFill>
                  <a:schemeClr val="accent1"/>
                </a:solidFill>
              </a:rPr>
              <a:t>AOP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accent1"/>
                </a:solidFill>
              </a:rPr>
              <a:t>Spring AOP AspectJ Annotation</a:t>
            </a:r>
          </a:p>
          <a:p>
            <a:pPr lvl="1">
              <a:buClr>
                <a:schemeClr val="bg2"/>
              </a:buClr>
            </a:pPr>
            <a:r>
              <a:rPr lang="en-US" dirty="0" smtClean="0">
                <a:solidFill>
                  <a:schemeClr val="bg2"/>
                </a:solidFill>
              </a:rPr>
              <a:t>The </a:t>
            </a:r>
            <a:r>
              <a:rPr lang="en-US" dirty="0">
                <a:solidFill>
                  <a:schemeClr val="bg2"/>
                </a:solidFill>
              </a:rPr>
              <a:t>widely used approach is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Spring AspectJ Annotation Style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406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Software University – High-Quality Education, Profession and Job for Software Developers</a:t>
            </a:r>
          </a:p>
          <a:p>
            <a:pPr lvl="1"/>
            <a:r>
              <a:rPr lang="en-US" noProof="1" smtClean="0">
                <a:hlinkClick r:id="rId3"/>
              </a:rPr>
              <a:t>softuni.bg</a:t>
            </a:r>
            <a:r>
              <a:rPr lang="en-US" noProof="1" smtClean="0"/>
              <a:t>, </a:t>
            </a:r>
            <a:r>
              <a:rPr lang="en-US" noProof="1" smtClean="0">
                <a:hlinkClick r:id="rId4"/>
              </a:rPr>
              <a:t>about.softuni.bg</a:t>
            </a:r>
            <a:r>
              <a:rPr lang="en-US" noProof="1" smtClean="0"/>
              <a:t> </a:t>
            </a:r>
          </a:p>
          <a:p>
            <a:r>
              <a:rPr lang="en-US" smtClean="0"/>
              <a:t>Software University Foundation</a:t>
            </a:r>
            <a:endParaRPr lang="bg-BG" smtClean="0"/>
          </a:p>
          <a:p>
            <a:pPr lvl="1"/>
            <a:r>
              <a:rPr lang="en-US" noProof="1" smtClean="0">
                <a:hlinkClick r:id="rId5"/>
              </a:rPr>
              <a:t>softuni.foundation</a:t>
            </a:r>
            <a:endParaRPr lang="en-US" noProof="1" smtClean="0"/>
          </a:p>
          <a:p>
            <a:r>
              <a:rPr lang="en-US" smtClean="0"/>
              <a:t>Software University @ Facebook</a:t>
            </a:r>
          </a:p>
          <a:p>
            <a:pPr lvl="1"/>
            <a:r>
              <a:rPr lang="en-US" noProof="1" smtClean="0">
                <a:hlinkClick r:id="rId6"/>
              </a:rPr>
              <a:t>facebook.com/SoftwareUniversity</a:t>
            </a:r>
            <a:endParaRPr lang="en-US" noProof="1" smtClean="0"/>
          </a:p>
          <a:p>
            <a:r>
              <a:rPr lang="en-US" smtClean="0"/>
              <a:t>Software University Forums</a:t>
            </a:r>
          </a:p>
          <a:p>
            <a:pPr lvl="1"/>
            <a:r>
              <a:rPr lang="en-US" smtClean="0">
                <a:hlinkClick r:id="rId7"/>
              </a:rPr>
              <a:t>forum.softuni.bg</a:t>
            </a:r>
            <a:endParaRPr lang="en-US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Trainings @ Software University</a:t>
            </a:r>
            <a:r>
              <a:rPr lang="bg-BG" smtClean="0"/>
              <a:t> (</a:t>
            </a:r>
            <a:r>
              <a:rPr lang="en-US" smtClean="0"/>
              <a:t>SoftUni)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This course (slides, examples, demos, exercises, homework, documents, videos and other assets) is copyrighted content</a:t>
            </a:r>
          </a:p>
          <a:p>
            <a:r>
              <a:rPr lang="en-US" smtClean="0"/>
              <a:t>Unauthorized copy, reproduction or use is illegal</a:t>
            </a:r>
          </a:p>
          <a:p>
            <a:r>
              <a:rPr lang="en-US" smtClean="0"/>
              <a:t>© SoftUni – </a:t>
            </a:r>
            <a:r>
              <a:rPr lang="en-US" smtClean="0">
                <a:hlinkClick r:id="rId3"/>
              </a:rPr>
              <a:t>https://about.softuni.bg/</a:t>
            </a:r>
            <a:endParaRPr lang="en-US" smtClean="0"/>
          </a:p>
          <a:p>
            <a:r>
              <a:rPr lang="en-US" smtClean="0"/>
              <a:t>© Software University – </a:t>
            </a:r>
            <a:r>
              <a:rPr lang="en-US" smtClean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What is AOP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7FB11-8DD5-4B7A-A995-D0CC91B03D4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938" y="551947"/>
            <a:ext cx="3480193" cy="403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0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AOP</a:t>
            </a:r>
            <a:r>
              <a:rPr lang="en-US" dirty="0" smtClean="0"/>
              <a:t> breaks the program logic into distinct parts </a:t>
            </a:r>
            <a:br>
              <a:rPr lang="en-US" dirty="0" smtClean="0"/>
            </a:br>
            <a:r>
              <a:rPr lang="en-US" dirty="0" smtClean="0"/>
              <a:t>(called </a:t>
            </a:r>
            <a:r>
              <a:rPr lang="en-US" b="1" dirty="0" smtClean="0">
                <a:solidFill>
                  <a:schemeClr val="bg1"/>
                </a:solidFill>
              </a:rPr>
              <a:t>concerns</a:t>
            </a:r>
            <a:r>
              <a:rPr lang="en-US" dirty="0" smtClean="0"/>
              <a:t>) 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It is used to increase modularity by </a:t>
            </a:r>
            <a:r>
              <a:rPr lang="en-US" b="1" dirty="0" smtClean="0">
                <a:solidFill>
                  <a:schemeClr val="bg1"/>
                </a:solidFill>
              </a:rPr>
              <a:t>cross-cutting concerns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Cross-cutting concern</a:t>
            </a:r>
            <a:r>
              <a:rPr lang="en-US" dirty="0" smtClean="0"/>
              <a:t> 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oncern that can affect the whole application and </a:t>
            </a:r>
            <a:r>
              <a:rPr lang="en-US" b="1" dirty="0" smtClean="0">
                <a:solidFill>
                  <a:schemeClr val="bg1"/>
                </a:solidFill>
              </a:rPr>
              <a:t>should be centralized in one location</a:t>
            </a:r>
            <a:r>
              <a:rPr lang="en-US" dirty="0" smtClean="0"/>
              <a:t>, such as transaction management, authentication, logging, security etc.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Aspect Oriented Programming AOP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Why We Use AOP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9774F2-20FC-42F2-B785-A211CE45D6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89" y="664516"/>
            <a:ext cx="3012361" cy="369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4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1000" y="1121143"/>
            <a:ext cx="10084236" cy="5546589"/>
          </a:xfrm>
        </p:spPr>
        <p:txBody>
          <a:bodyPr/>
          <a:lstStyle/>
          <a:p>
            <a:r>
              <a:rPr lang="en-US" dirty="0" smtClean="0"/>
              <a:t>To </a:t>
            </a:r>
            <a:r>
              <a:rPr lang="en-US" b="1" dirty="0" smtClean="0">
                <a:solidFill>
                  <a:schemeClr val="bg1"/>
                </a:solidFill>
              </a:rPr>
              <a:t>dynamically add the additional concern </a:t>
            </a:r>
            <a:r>
              <a:rPr lang="en-US" dirty="0" smtClean="0"/>
              <a:t>before,</a:t>
            </a:r>
            <a:br>
              <a:rPr lang="en-US" dirty="0" smtClean="0"/>
            </a:br>
            <a:r>
              <a:rPr lang="en-US" dirty="0" smtClean="0"/>
              <a:t> after or around the actual logic</a:t>
            </a:r>
          </a:p>
          <a:p>
            <a:r>
              <a:rPr lang="en-US" dirty="0" smtClean="0"/>
              <a:t>Suppose that we have to maintain methods </a:t>
            </a:r>
            <a:br>
              <a:rPr lang="en-US" dirty="0" smtClean="0"/>
            </a:br>
            <a:r>
              <a:rPr lang="en-US" dirty="0" smtClean="0"/>
              <a:t>and needs to do actions before or after they are called</a:t>
            </a:r>
          </a:p>
          <a:p>
            <a:r>
              <a:rPr lang="en-US" dirty="0" smtClean="0"/>
              <a:t>We can solve the problem </a:t>
            </a:r>
            <a:r>
              <a:rPr lang="en-US" b="1" dirty="0" smtClean="0">
                <a:solidFill>
                  <a:schemeClr val="bg1"/>
                </a:solidFill>
              </a:rPr>
              <a:t>with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bg1"/>
                </a:solidFill>
              </a:rPr>
              <a:t>without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AOP</a:t>
            </a:r>
          </a:p>
          <a:p>
            <a:pPr lvl="1"/>
            <a:endParaRPr lang="en-US" dirty="0" smtClean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7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1"/>
          </p:nvPr>
        </p:nvSpPr>
        <p:spPr>
          <a:xfrm>
            <a:off x="2624848" y="2574000"/>
            <a:ext cx="7274717" cy="2912758"/>
          </a:xfrm>
        </p:spPr>
        <p:txBody>
          <a:bodyPr/>
          <a:lstStyle/>
          <a:p>
            <a:r>
              <a:rPr lang="en-US" dirty="0" smtClean="0"/>
              <a:t>public class Student{</a:t>
            </a:r>
          </a:p>
          <a:p>
            <a:r>
              <a:rPr lang="en-US" dirty="0" smtClean="0"/>
              <a:t>	public void </a:t>
            </a:r>
            <a:r>
              <a:rPr lang="en-US" dirty="0" err="1" smtClean="0"/>
              <a:t>actionOne</a:t>
            </a:r>
            <a:r>
              <a:rPr lang="en-US" dirty="0" smtClean="0"/>
              <a:t>(){...};</a:t>
            </a:r>
          </a:p>
          <a:p>
            <a:r>
              <a:rPr lang="en-US" dirty="0" smtClean="0"/>
              <a:t>	public void </a:t>
            </a:r>
            <a:r>
              <a:rPr lang="en-US" dirty="0" err="1" smtClean="0"/>
              <a:t>actionTwo</a:t>
            </a:r>
            <a:r>
              <a:rPr lang="en-US" dirty="0" smtClean="0"/>
              <a:t>(){...};</a:t>
            </a:r>
          </a:p>
          <a:p>
            <a:r>
              <a:rPr lang="en-US" dirty="0" smtClean="0"/>
              <a:t>	public void </a:t>
            </a:r>
            <a:r>
              <a:rPr lang="en-US" dirty="0" err="1" smtClean="0"/>
              <a:t>actionThree</a:t>
            </a:r>
            <a:r>
              <a:rPr lang="en-US" dirty="0" smtClean="0"/>
              <a:t>(){...};</a:t>
            </a:r>
          </a:p>
          <a:p>
            <a:r>
              <a:rPr lang="en-US" dirty="0" smtClean="0"/>
              <a:t>	public void </a:t>
            </a:r>
            <a:r>
              <a:rPr lang="en-US" dirty="0" err="1" smtClean="0"/>
              <a:t>actionFour</a:t>
            </a:r>
            <a:r>
              <a:rPr lang="en-US" dirty="0" smtClean="0"/>
              <a:t>(){...};</a:t>
            </a:r>
          </a:p>
          <a:p>
            <a:r>
              <a:rPr lang="en-US" dirty="0" smtClean="0"/>
              <a:t>	public void </a:t>
            </a:r>
            <a:r>
              <a:rPr lang="en-US" dirty="0" err="1" smtClean="0"/>
              <a:t>actionFive</a:t>
            </a:r>
            <a:r>
              <a:rPr lang="en-US" dirty="0" smtClean="0"/>
              <a:t>(){...};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Student class </a:t>
            </a:r>
            <a:r>
              <a:rPr lang="en-US" dirty="0" smtClean="0"/>
              <a:t>with some methods whose activity </a:t>
            </a:r>
            <a:br>
              <a:rPr lang="en-US" dirty="0" smtClean="0"/>
            </a:br>
            <a:r>
              <a:rPr lang="en-US" dirty="0" smtClean="0"/>
              <a:t>we want to track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Why Using AOP – Problem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9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46271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186000" y="1195931"/>
            <a:ext cx="5815597" cy="4957073"/>
          </a:xfrm>
        </p:spPr>
        <p:txBody>
          <a:bodyPr/>
          <a:lstStyle/>
          <a:p>
            <a:r>
              <a:rPr lang="en-US" b="1" dirty="0" smtClean="0"/>
              <a:t>Solution </a:t>
            </a:r>
            <a:r>
              <a:rPr lang="en-US" b="1" dirty="0" smtClean="0">
                <a:solidFill>
                  <a:schemeClr val="bg1"/>
                </a:solidFill>
              </a:rPr>
              <a:t>with AOP </a:t>
            </a:r>
          </a:p>
          <a:p>
            <a:pPr lvl="1"/>
            <a:r>
              <a:rPr lang="en-US" dirty="0" smtClean="0"/>
              <a:t>We can define the </a:t>
            </a:r>
            <a:br>
              <a:rPr lang="en-US" dirty="0" smtClean="0"/>
            </a:br>
            <a:r>
              <a:rPr lang="en-US" dirty="0" smtClean="0"/>
              <a:t>additional concern like </a:t>
            </a:r>
            <a:br>
              <a:rPr lang="en-US" dirty="0" smtClean="0"/>
            </a:br>
            <a:r>
              <a:rPr lang="en-US" dirty="0" smtClean="0"/>
              <a:t>maintaining log, sending notification, etc. in the  method of a class</a:t>
            </a:r>
          </a:p>
          <a:p>
            <a:pPr lvl="1"/>
            <a:r>
              <a:rPr lang="en-US" dirty="0" smtClean="0"/>
              <a:t>Maintenance is easy in </a:t>
            </a:r>
            <a:br>
              <a:rPr lang="en-US" dirty="0" smtClean="0"/>
            </a:br>
            <a:r>
              <a:rPr lang="en-US" dirty="0" smtClean="0"/>
              <a:t>AOP</a:t>
            </a: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905598" cy="4957073"/>
          </a:xfrm>
        </p:spPr>
        <p:txBody>
          <a:bodyPr/>
          <a:lstStyle/>
          <a:p>
            <a:r>
              <a:rPr lang="en-US" b="1" dirty="0" smtClean="0"/>
              <a:t>Problem </a:t>
            </a:r>
            <a:r>
              <a:rPr lang="en-US" b="1" dirty="0" smtClean="0">
                <a:solidFill>
                  <a:schemeClr val="bg1"/>
                </a:solidFill>
              </a:rPr>
              <a:t>without AOP</a:t>
            </a:r>
          </a:p>
          <a:p>
            <a:pPr lvl="1"/>
            <a:r>
              <a:rPr lang="en-US" dirty="0" smtClean="0"/>
              <a:t>If we need to log all </a:t>
            </a:r>
            <a:br>
              <a:rPr lang="en-US" dirty="0" smtClean="0"/>
            </a:br>
            <a:r>
              <a:rPr lang="en-US" dirty="0" smtClean="0"/>
              <a:t>activity of student, we </a:t>
            </a:r>
            <a:br>
              <a:rPr lang="en-US" dirty="0" smtClean="0"/>
            </a:br>
            <a:r>
              <a:rPr lang="en-US" dirty="0" smtClean="0"/>
              <a:t>need to write additional code in all tracked methods</a:t>
            </a:r>
          </a:p>
          <a:p>
            <a:pPr lvl="1"/>
            <a:r>
              <a:rPr lang="en-US" dirty="0" smtClean="0"/>
              <a:t>It leads to the maintenance problem.</a:t>
            </a: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Why Using AOP – Problem Solve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15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9" ma:contentTypeDescription="Create a new document." ma:contentTypeScope="" ma:versionID="d5e239d7d87d9f3cf109412dde5d7b66">
  <xsd:schema xmlns:xsd="http://www.w3.org/2001/XMLSchema" xmlns:xs="http://www.w3.org/2001/XMLSchema" xmlns:p="http://schemas.microsoft.com/office/2006/metadata/properties" xmlns:ns2="d0d25b69-8e68-4841-9284-bd8f9504d222" targetNamespace="http://schemas.microsoft.com/office/2006/metadata/properties" ma:root="true" ma:fieldsID="e24044e397240fb8d7ed3e9e3a7fa012" ns2:_="">
    <xsd:import namespace="d0d25b69-8e68-4841-9284-bd8f9504d2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86E286-70DD-436A-A438-E8C7271B4233}"/>
</file>

<file path=customXml/itemProps2.xml><?xml version="1.0" encoding="utf-8"?>
<ds:datastoreItem xmlns:ds="http://schemas.openxmlformats.org/officeDocument/2006/customXml" ds:itemID="{A15215AA-E4E7-4DCB-87B6-8BA8BBF1140C}"/>
</file>

<file path=customXml/itemProps3.xml><?xml version="1.0" encoding="utf-8"?>
<ds:datastoreItem xmlns:ds="http://schemas.openxmlformats.org/officeDocument/2006/customXml" ds:itemID="{FDCC7D5B-D9E2-4588-B014-C652582F059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3870</TotalTime>
  <Words>897</Words>
  <Application>Microsoft Office PowerPoint</Application>
  <PresentationFormat>Широк екран</PresentationFormat>
  <Paragraphs>289</Paragraphs>
  <Slides>36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36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Aspect Oriented Programming AOP</vt:lpstr>
      <vt:lpstr>Table of Contents</vt:lpstr>
      <vt:lpstr>Have a Question?</vt:lpstr>
      <vt:lpstr>What is AOP</vt:lpstr>
      <vt:lpstr>Aspect Oriented Programming AOP (1)</vt:lpstr>
      <vt:lpstr>Why We Use AOP</vt:lpstr>
      <vt:lpstr>Why Use AOP</vt:lpstr>
      <vt:lpstr>Why Using AOP – Problem Example</vt:lpstr>
      <vt:lpstr>Why Using AOP – Problem Solve</vt:lpstr>
      <vt:lpstr>AOP Concepts and Terminology</vt:lpstr>
      <vt:lpstr>Terminologies</vt:lpstr>
      <vt:lpstr>Join Point</vt:lpstr>
      <vt:lpstr>Advices and Types</vt:lpstr>
      <vt:lpstr>Pointcut, Introduction, Target Object</vt:lpstr>
      <vt:lpstr> Aspect, Interceptor, AOP Proxy, Weaving</vt:lpstr>
      <vt:lpstr>Spring AOP AspectJ Annotation</vt:lpstr>
      <vt:lpstr>Spring AOP AspectJ</vt:lpstr>
      <vt:lpstr>Spring AOP AspectJ (1)</vt:lpstr>
      <vt:lpstr>Annotations is Spring AspectJ AOP</vt:lpstr>
      <vt:lpstr>Annotations is Spring AspectJ AOP(2)</vt:lpstr>
      <vt:lpstr>Annotations is Spring AspectJ AOP(2)</vt:lpstr>
      <vt:lpstr>Pointcut</vt:lpstr>
      <vt:lpstr>Pointcut Expressions</vt:lpstr>
      <vt:lpstr>Examples</vt:lpstr>
      <vt:lpstr>Prepare for AOP Examples</vt:lpstr>
      <vt:lpstr>Create Aspect Class</vt:lpstr>
      <vt:lpstr>@Before Example</vt:lpstr>
      <vt:lpstr>@After Example</vt:lpstr>
      <vt:lpstr>@AfterReturning Example</vt:lpstr>
      <vt:lpstr>@Around Example</vt:lpstr>
      <vt:lpstr>@AfterThrowing Example</vt:lpstr>
      <vt:lpstr>Specifying Aspects Ordering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Ch</cp:lastModifiedBy>
  <cp:revision>147</cp:revision>
  <dcterms:created xsi:type="dcterms:W3CDTF">2018-05-23T13:08:44Z</dcterms:created>
  <dcterms:modified xsi:type="dcterms:W3CDTF">2020-07-21T17:34:48Z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  <property fmtid="{D5CDD505-2E9C-101B-9397-08002B2CF9AE}" pid="3" name="Order">
    <vt:r8>30450200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</Properties>
</file>