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8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6" r:id="rId17"/>
    <p:sldId id="267" r:id="rId18"/>
    <p:sldId id="268" r:id="rId19"/>
    <p:sldId id="269" r:id="rId20"/>
    <p:sldId id="270" r:id="rId21"/>
    <p:sldId id="271" r:id="rId22"/>
    <p:sldId id="294" r:id="rId23"/>
    <p:sldId id="295" r:id="rId24"/>
    <p:sldId id="292" r:id="rId25"/>
    <p:sldId id="300" r:id="rId26"/>
    <p:sldId id="297" r:id="rId27"/>
    <p:sldId id="298" r:id="rId28"/>
    <p:sldId id="301" r:id="rId29"/>
    <p:sldId id="304" r:id="rId30"/>
    <p:sldId id="302" r:id="rId31"/>
    <p:sldId id="288" r:id="rId32"/>
    <p:sldId id="273" r:id="rId33"/>
    <p:sldId id="274" r:id="rId34"/>
    <p:sldId id="296" r:id="rId35"/>
    <p:sldId id="275" r:id="rId36"/>
    <p:sldId id="276" r:id="rId37"/>
    <p:sldId id="277" r:id="rId38"/>
    <p:sldId id="289" r:id="rId39"/>
    <p:sldId id="282" r:id="rId40"/>
    <p:sldId id="284" r:id="rId41"/>
    <p:sldId id="2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29599A-52E6-4A9A-8A72-E7021057C913}">
          <p14:sldIdLst>
            <p14:sldId id="256"/>
            <p14:sldId id="257"/>
            <p14:sldId id="258"/>
          </p14:sldIdLst>
        </p14:section>
        <p14:section name="Testing – Intro" id="{28345F3A-79B5-4A0E-BA82-B52B83107D32}">
          <p14:sldIdLst>
            <p14:sldId id="259"/>
            <p14:sldId id="285"/>
            <p14:sldId id="260"/>
            <p14:sldId id="261"/>
            <p14:sldId id="262"/>
            <p14:sldId id="263"/>
            <p14:sldId id="264"/>
          </p14:sldIdLst>
        </p14:section>
        <p14:section name="Demo" id="{8EDF6006-C622-4C0D-B6C4-1810667C9108}">
          <p14:sldIdLst>
            <p14:sldId id="265"/>
            <p14:sldId id="266"/>
            <p14:sldId id="286"/>
            <p14:sldId id="267"/>
            <p14:sldId id="268"/>
            <p14:sldId id="269"/>
            <p14:sldId id="270"/>
            <p14:sldId id="271"/>
            <p14:sldId id="294"/>
            <p14:sldId id="295"/>
            <p14:sldId id="292"/>
            <p14:sldId id="300"/>
            <p14:sldId id="297"/>
            <p14:sldId id="298"/>
            <p14:sldId id="301"/>
            <p14:sldId id="304"/>
            <p14:sldId id="302"/>
          </p14:sldIdLst>
        </p14:section>
        <p14:section name="Testing Essentials" id="{A8495230-09C8-4B27-8FE0-7091AD6E8E6A}">
          <p14:sldIdLst>
            <p14:sldId id="288"/>
            <p14:sldId id="273"/>
            <p14:sldId id="274"/>
            <p14:sldId id="296"/>
            <p14:sldId id="275"/>
            <p14:sldId id="276"/>
            <p14:sldId id="277"/>
          </p14:sldIdLst>
        </p14:section>
        <p14:section name="Conclusion" id="{ECA22A8D-4FE5-49BE-86AF-1A327AEBCEEF}">
          <p14:sldIdLst>
            <p14:sldId id="289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42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724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Testing Essentials, Testing Levels, Unit Testing, Mocking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600" dirty="0"/>
              <a:t>Unit testing </a:t>
            </a:r>
            <a:r>
              <a:rPr lang="en-US" sz="3600" b="1" dirty="0">
                <a:solidFill>
                  <a:schemeClr val="bg1"/>
                </a:solidFill>
              </a:rPr>
              <a:t>increases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confidence</a:t>
            </a:r>
            <a:r>
              <a:rPr lang="en-US" sz="3600" dirty="0"/>
              <a:t> in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changing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maintaining code</a:t>
            </a:r>
          </a:p>
          <a:p>
            <a:r>
              <a:rPr lang="en-US" sz="3600" dirty="0"/>
              <a:t>Development is faster:</a:t>
            </a:r>
          </a:p>
          <a:p>
            <a:pPr lvl="1"/>
            <a:r>
              <a:rPr lang="en-US" sz="3400" dirty="0"/>
              <a:t>Verifying the correctness of new functionality is not manual</a:t>
            </a:r>
          </a:p>
          <a:p>
            <a:pPr lvl="1"/>
            <a:r>
              <a:rPr lang="en-US" sz="3400" dirty="0"/>
              <a:t>Localizing bugs, introduced in development is much faster</a:t>
            </a:r>
          </a:p>
          <a:p>
            <a:r>
              <a:rPr lang="en-US" sz="3600" dirty="0"/>
              <a:t>The code is modular and reusable (necessary for Unit testing)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5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Demonstration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Unit Testing a Web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 Testing </a:t>
            </a:r>
            <a:r>
              <a:rPr lang="en-US" sz="3400" dirty="0"/>
              <a:t>for web apps is similar to the unit tests we've done</a:t>
            </a:r>
          </a:p>
          <a:p>
            <a:pPr lvl="1"/>
            <a:r>
              <a:rPr lang="en-US" sz="3200" dirty="0"/>
              <a:t>Writing test methods to test classes and methods (functionalities)</a:t>
            </a:r>
          </a:p>
          <a:p>
            <a:pPr lvl="2"/>
            <a:r>
              <a:rPr lang="en-US" sz="3000" dirty="0"/>
              <a:t>Testing individual code components (</a:t>
            </a:r>
            <a:r>
              <a:rPr lang="en-US" sz="3000" b="1" dirty="0">
                <a:solidFill>
                  <a:schemeClr val="bg1"/>
                </a:solidFill>
              </a:rPr>
              <a:t>units</a:t>
            </a:r>
            <a:r>
              <a:rPr lang="en-US" sz="3000" dirty="0"/>
              <a:t>) </a:t>
            </a:r>
          </a:p>
          <a:p>
            <a:pPr lvl="2"/>
            <a:r>
              <a:rPr lang="en-US" sz="3000" dirty="0"/>
              <a:t>Independently from the </a:t>
            </a:r>
            <a:r>
              <a:rPr lang="en-US" sz="3000" b="1" dirty="0">
                <a:solidFill>
                  <a:schemeClr val="bg1"/>
                </a:solidFill>
              </a:rPr>
              <a:t>infrastructure</a:t>
            </a:r>
          </a:p>
          <a:p>
            <a:pPr lvl="1"/>
            <a:r>
              <a:rPr lang="en-US" sz="3200" dirty="0"/>
              <a:t>You still use the same testing frameworks as in casual unit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using a web frameworks such as </a:t>
            </a:r>
            <a:r>
              <a:rPr lang="en-US" sz="3600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US" sz="3400" dirty="0"/>
              <a:t>Built-in logic does not need to be tested</a:t>
            </a:r>
          </a:p>
          <a:p>
            <a:pPr lvl="2"/>
            <a:r>
              <a:rPr lang="en-US" sz="3200" dirty="0"/>
              <a:t>It is already tested during the development of the framework itself</a:t>
            </a:r>
          </a:p>
          <a:p>
            <a:pPr lvl="1"/>
            <a:r>
              <a:rPr lang="en-US" sz="34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3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19748" y="1722141"/>
            <a:ext cx="4900343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@Entity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@Table(name = "users")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id;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username;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password;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5349435" y="1722141"/>
            <a:ext cx="6522815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@Repositor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y</a:t>
            </a: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UserRepository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extends JpaRepository&lt;User, String&gt; {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User findByUsername(String username);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76BA80-F895-47C6-8BFE-E7C82436DB80}"/>
              </a:ext>
            </a:extLst>
          </p:cNvPr>
          <p:cNvSpPr txBox="1">
            <a:spLocks/>
          </p:cNvSpPr>
          <p:nvPr/>
        </p:nvSpPr>
        <p:spPr>
          <a:xfrm>
            <a:off x="5349436" y="3382820"/>
            <a:ext cx="6522815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 getUserByUsername(String 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19748" y="4503385"/>
            <a:ext cx="782513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UserServiceImpl implements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 getUserByUsername(String username) {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this.userRepository.findByUsername(username);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70DC9-0374-4A52-AA43-B84CEA18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30" y="4510373"/>
            <a:ext cx="2143125" cy="21431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3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733614"/>
            <a:ext cx="1157665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 testUser;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mockedUserRepository;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@Before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init()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this.testUser = new User() {{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setId("SOME_UUID");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setUsername("Pesho");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setPassword("123");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}};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this.mockedUserRepository =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Mockito.mock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(UserRepository.class);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(Arrange)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662843" y="1868754"/>
            <a:ext cx="10873213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Arrange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Mockito.when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(this.mockedUserRepository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.findByUsername("Pesho"))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thenReturn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(this.testUser);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UserServiceImpl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this.mockedUserRepository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expected =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this.testUser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(Act)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Act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actual = userService.getUserByUsername("Pesho");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(Assert)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Assert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							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actual.getPassword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</a:t>
            </a:r>
            <a:r>
              <a:rPr lang="bg-BG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Controllers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Services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Custom Components </a:t>
            </a:r>
            <a:r>
              <a:rPr lang="en-US" sz="3000" dirty="0" err="1"/>
              <a:t>etc</a:t>
            </a:r>
            <a:r>
              <a:rPr lang="bg-BG" sz="3000" dirty="0"/>
              <a:t>.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21" y="3374993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374993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2356174" y="4059000"/>
            <a:ext cx="1990806" cy="1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Unit Testing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Mocking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Arrange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Act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Assert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Integration Testing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of the application are tested differently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They are tested on different levels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End-to-End</a:t>
            </a:r>
            <a:r>
              <a:rPr lang="en-US" sz="3200" dirty="0"/>
              <a:t> testing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84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the Web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 err="1"/>
              <a:t>UserController</a:t>
            </a:r>
            <a:r>
              <a:rPr lang="en-US" sz="3200" dirty="0"/>
              <a:t>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Controller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1332564" y="1809000"/>
            <a:ext cx="8573436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RequestMapping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("/users")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1600" i="1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6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</a:t>
            </a:r>
            <a:r>
              <a:rPr lang="en-US" sz="1600" i="1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UserService</a:t>
            </a:r>
            <a:r>
              <a:rPr lang="en-US" sz="16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 in constructor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("/{id}")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PathVariable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("id") Long id,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(id));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("one");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("/all")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("users",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("all");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9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request()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request-related assertions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handler()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assertions for the handler that handled the request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model()</a:t>
            </a:r>
          </a:p>
          <a:p>
            <a:pPr lvl="1">
              <a:buClr>
                <a:schemeClr val="tx1"/>
              </a:buClr>
            </a:pPr>
            <a:r>
              <a:rPr lang="en-GB" sz="3200" dirty="0">
                <a:latin typeface="+mj-lt"/>
              </a:rPr>
              <a:t>Access to model-related assertions</a:t>
            </a:r>
            <a:endParaRPr lang="en-GB" sz="3200" b="1" dirty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assertions on the selected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8010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flash()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flash attribute assertions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status()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status assertions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header()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header assertions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content()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response body assertions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5276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310000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SpringBootTest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AutoConfigureMockMvc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public class </a:t>
            </a:r>
            <a:r>
              <a:rPr lang="en-US" sz="2200" dirty="0" err="1">
                <a:solidFill>
                  <a:schemeClr val="tx2"/>
                </a:solidFill>
              </a:rPr>
              <a:t>UserControllerTests</a:t>
            </a:r>
            <a:r>
              <a:rPr lang="en-US" sz="2200" dirty="0">
                <a:solidFill>
                  <a:schemeClr val="tx2"/>
                </a:solidFill>
              </a:rPr>
              <a:t>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Autowired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private </a:t>
            </a:r>
            <a:r>
              <a:rPr lang="en-US" sz="2200" dirty="0" err="1">
                <a:solidFill>
                  <a:schemeClr val="bg1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;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@Test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public void </a:t>
            </a:r>
            <a:r>
              <a:rPr lang="en-US" sz="2200" dirty="0" err="1">
                <a:solidFill>
                  <a:schemeClr val="tx2"/>
                </a:solidFill>
              </a:rPr>
              <a:t>when_getOneStudents_returnFirst</a:t>
            </a:r>
            <a:r>
              <a:rPr lang="en-US" sz="22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.perform(</a:t>
            </a:r>
            <a:r>
              <a:rPr lang="en-US" sz="2200" dirty="0" err="1">
                <a:solidFill>
                  <a:schemeClr val="tx2"/>
                </a:solidFill>
              </a:rPr>
              <a:t>MockMvcRequestBuilders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        .</a:t>
            </a:r>
            <a:r>
              <a:rPr lang="en-US" sz="2200" dirty="0">
                <a:solidFill>
                  <a:schemeClr val="bg1"/>
                </a:solidFill>
              </a:rPr>
              <a:t>get</a:t>
            </a:r>
            <a:r>
              <a:rPr lang="en-US" sz="2200" dirty="0">
                <a:solidFill>
                  <a:schemeClr val="tx2"/>
                </a:solidFill>
              </a:rPr>
              <a:t>("/users/1"))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(status().</a:t>
            </a:r>
            <a:r>
              <a:rPr lang="en-US" sz="2200" dirty="0" err="1">
                <a:solidFill>
                  <a:schemeClr val="tx2"/>
                </a:solidFill>
              </a:rPr>
              <a:t>isOk</a:t>
            </a:r>
            <a:r>
              <a:rPr lang="en-US" sz="2200" dirty="0">
                <a:solidFill>
                  <a:schemeClr val="tx2"/>
                </a:solidFill>
              </a:rPr>
              <a:t>())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(view().name("one"))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(model().</a:t>
            </a:r>
            <a:r>
              <a:rPr lang="en-US" sz="2200" dirty="0" err="1">
                <a:solidFill>
                  <a:schemeClr val="tx2"/>
                </a:solidFill>
              </a:rPr>
              <a:t>attributeExists</a:t>
            </a:r>
            <a:r>
              <a:rPr lang="en-US" sz="2200" dirty="0">
                <a:solidFill>
                  <a:schemeClr val="tx2"/>
                </a:solidFill>
              </a:rPr>
              <a:t>("user"));</a:t>
            </a:r>
          </a:p>
          <a:p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(2) 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06559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SpringBootTest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AutoConfigureMockMvc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public class </a:t>
            </a:r>
            <a:r>
              <a:rPr lang="en-US" sz="2000" dirty="0" err="1">
                <a:solidFill>
                  <a:schemeClr val="tx2"/>
                </a:solidFill>
              </a:rPr>
              <a:t>AuthorsControllerTest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i="1" dirty="0">
                <a:solidFill>
                  <a:schemeClr val="accent2"/>
                </a:solidFill>
              </a:rPr>
              <a:t>// @</a:t>
            </a:r>
            <a:r>
              <a:rPr lang="en-US" sz="2000" i="1" dirty="0" err="1">
                <a:solidFill>
                  <a:schemeClr val="accent2"/>
                </a:solidFill>
              </a:rPr>
              <a:t>Autowired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MockMvc</a:t>
            </a:r>
            <a:r>
              <a:rPr lang="en-US" sz="2000" i="1" dirty="0">
                <a:solidFill>
                  <a:schemeClr val="accent2"/>
                </a:solidFill>
              </a:rPr>
              <a:t> and </a:t>
            </a:r>
            <a:r>
              <a:rPr lang="en-US" sz="2000" i="1" dirty="0" err="1">
                <a:solidFill>
                  <a:schemeClr val="accent2"/>
                </a:solidFill>
              </a:rPr>
              <a:t>AuthorRepository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BeforeEach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setUp</a:t>
            </a:r>
            <a:r>
              <a:rPr lang="en-US" sz="2000" dirty="0">
                <a:solidFill>
                  <a:schemeClr val="tx2"/>
                </a:solidFill>
              </a:rPr>
              <a:t>() { </a:t>
            </a:r>
            <a:r>
              <a:rPr lang="en-US" sz="2000" i="1" dirty="0">
                <a:solidFill>
                  <a:schemeClr val="accent2"/>
                </a:solidFill>
              </a:rPr>
              <a:t>// Add two test authors in repository </a:t>
            </a:r>
            <a:r>
              <a:rPr lang="en-US" sz="2000" dirty="0">
                <a:solidFill>
                  <a:schemeClr val="tx2"/>
                </a:solidFill>
              </a:rPr>
              <a:t>}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AfterEach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tearDown</a:t>
            </a:r>
            <a:r>
              <a:rPr lang="en-US" sz="2000" dirty="0">
                <a:solidFill>
                  <a:schemeClr val="tx2"/>
                </a:solidFill>
              </a:rPr>
              <a:t>() { </a:t>
            </a:r>
            <a:r>
              <a:rPr lang="en-US" sz="2000" dirty="0" err="1">
                <a:solidFill>
                  <a:schemeClr val="tx2"/>
                </a:solidFill>
              </a:rPr>
              <a:t>authorRepository.deleteAll</a:t>
            </a:r>
            <a:r>
              <a:rPr lang="en-US" sz="2000" dirty="0">
                <a:solidFill>
                  <a:schemeClr val="tx2"/>
                </a:solidFill>
              </a:rPr>
              <a:t>(); }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@Test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testGetAuthorsCorrect</a:t>
            </a:r>
            <a:r>
              <a:rPr lang="en-US" sz="20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</a:t>
            </a:r>
            <a:r>
              <a:rPr lang="en-US" sz="2000" dirty="0" err="1">
                <a:solidFill>
                  <a:schemeClr val="tx2"/>
                </a:solidFill>
              </a:rPr>
              <a:t>this.mockMvc.perform</a:t>
            </a:r>
            <a:r>
              <a:rPr lang="en-US" sz="2000" dirty="0">
                <a:solidFill>
                  <a:schemeClr val="tx2"/>
                </a:solidFill>
              </a:rPr>
              <a:t>(get("/authors")).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(status().</a:t>
            </a:r>
            <a:r>
              <a:rPr lang="en-US" sz="2000" dirty="0" err="1">
                <a:solidFill>
                  <a:schemeClr val="tx2"/>
                </a:solidFill>
              </a:rPr>
              <a:t>isOk</a:t>
            </a:r>
            <a:r>
              <a:rPr lang="en-US" sz="2000" dirty="0">
                <a:solidFill>
                  <a:schemeClr val="tx2"/>
                </a:solidFill>
              </a:rPr>
              <a:t>()).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", </a:t>
            </a:r>
            <a:r>
              <a:rPr lang="en-US" sz="2000" dirty="0" err="1">
                <a:solidFill>
                  <a:schemeClr val="tx2"/>
                </a:solidFill>
              </a:rPr>
              <a:t>hasSize</a:t>
            </a:r>
            <a:r>
              <a:rPr lang="en-US" sz="2000" dirty="0">
                <a:solidFill>
                  <a:schemeClr val="tx2"/>
                </a:solidFill>
              </a:rPr>
              <a:t>(2))).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.[0].name", is(author1Name))).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.[1].name", is(author2Name)));  }</a:t>
            </a:r>
          </a:p>
        </p:txBody>
      </p:sp>
    </p:spTree>
    <p:extLst>
      <p:ext uri="{BB962C8B-B14F-4D97-AF65-F5344CB8AC3E}">
        <p14:creationId xmlns:p14="http://schemas.microsoft.com/office/powerpoint/2010/main" val="20874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Testing with </a:t>
            </a:r>
            <a:r>
              <a:rPr lang="en-US" dirty="0" err="1"/>
              <a:t>MockUser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Specific Roles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examples (3)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3942" y="1854000"/>
            <a:ext cx="10949531" cy="1949866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("</a:t>
            </a:r>
            <a:r>
              <a:rPr lang="en-US" sz="1800" dirty="0" err="1">
                <a:solidFill>
                  <a:schemeClr val="tx2"/>
                </a:solidFill>
              </a:rPr>
              <a:t>customUsername</a:t>
            </a:r>
            <a:r>
              <a:rPr lang="en-US" sz="1800" dirty="0">
                <a:solidFill>
                  <a:schemeClr val="tx2"/>
                </a:solidFill>
              </a:rPr>
              <a:t>")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getMessageWithMockUserCustomUsername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621236" y="4572477"/>
            <a:ext cx="10949531" cy="1949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(username="</a:t>
            </a:r>
            <a:r>
              <a:rPr lang="en-US" sz="1800" dirty="0" err="1">
                <a:solidFill>
                  <a:schemeClr val="tx2"/>
                </a:solidFill>
              </a:rPr>
              <a:t>admin",</a:t>
            </a:r>
            <a:r>
              <a:rPr lang="en-US" sz="1800" dirty="0" err="1">
                <a:solidFill>
                  <a:schemeClr val="bg1"/>
                </a:solidFill>
              </a:rPr>
              <a:t>roles</a:t>
            </a:r>
            <a:r>
              <a:rPr lang="en-US" sz="1800" dirty="0">
                <a:solidFill>
                  <a:schemeClr val="tx2"/>
                </a:solidFill>
              </a:rPr>
              <a:t>={"USER","ADMIN"})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	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5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There are also different concepts and practices of test development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Code-first</a:t>
            </a:r>
            <a:r>
              <a:rPr lang="en-US" sz="3400" dirty="0"/>
              <a:t> approach (The usual Development)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Test-first</a:t>
            </a:r>
            <a:r>
              <a:rPr lang="en-US" sz="3400" dirty="0"/>
              <a:t> approach (Test-Driven Development)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3894437"/>
            <a:ext cx="3094626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requires </a:t>
            </a:r>
            <a:r>
              <a:rPr lang="en-US" sz="3000" b="1" dirty="0">
                <a:solidFill>
                  <a:srgbClr val="FF0000"/>
                </a:solidFill>
              </a:rPr>
              <a:t>additional refactoring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92884"/>
              </p:ext>
            </p:extLst>
          </p:nvPr>
        </p:nvGraphicFramePr>
        <p:xfrm>
          <a:off x="627251" y="2207908"/>
          <a:ext cx="10944398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326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7891131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523603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Unit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Individual components of code, independent from the infrastructure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Component Unit</a:t>
                      </a:r>
                    </a:p>
                    <a:p>
                      <a:pPr algn="ctr"/>
                      <a:r>
                        <a:rPr lang="en-US" sz="2600" dirty="0"/>
                        <a:t>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400" noProof="1"/>
                        <a:t>Testing of multiple functionalities (a single component)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Integration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Testing of all integrated modules to verify the combined functionality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System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the system as a whole, once all the components are integrated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Testing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15593"/>
              </p:ext>
            </p:extLst>
          </p:nvPr>
        </p:nvGraphicFramePr>
        <p:xfrm>
          <a:off x="66000" y="1449000"/>
          <a:ext cx="12054443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9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691496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4588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Regression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dirty="0"/>
                        <a:t>Testing that recent program or code change has not adversely</a:t>
                      </a:r>
                      <a:r>
                        <a:rPr lang="bg-BG" sz="2400" baseline="0" dirty="0"/>
                        <a:t> </a:t>
                      </a:r>
                      <a:r>
                        <a:rPr lang="en-US" sz="2400" dirty="0"/>
                        <a:t>affected existing features.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Acceptance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Tests if the product meets the client</a:t>
                      </a:r>
                      <a:r>
                        <a:rPr lang="bg-BG" sz="2400" noProof="1"/>
                        <a:t>'</a:t>
                      </a:r>
                      <a:r>
                        <a:rPr lang="en-US" sz="2400" noProof="1"/>
                        <a:t>s requirements. Purely done by QAs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Load / Stress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the application</a:t>
                      </a:r>
                      <a:r>
                        <a:rPr lang="bg-BG" sz="2400" noProof="1"/>
                        <a:t>'</a:t>
                      </a:r>
                      <a:r>
                        <a:rPr lang="en-US" sz="2400" noProof="1"/>
                        <a:t>s limits by attempting large data processing and </a:t>
                      </a:r>
                      <a:br>
                        <a:rPr lang="en-US" sz="2400" noProof="1"/>
                      </a:br>
                      <a:r>
                        <a:rPr lang="en-US" sz="2400" noProof="1"/>
                        <a:t>introducting abnormal circumstances and conditions (edge cases)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Security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if the application has any security flaws and vulnerabilities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Other Types of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Manual, automation, UI, performance, black box, end-to-end testing, etc.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5FB1F-DF4D-4124-8F0D-19A1C6AA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Unit testing ensures the correctness of a particular unit</a:t>
            </a:r>
          </a:p>
          <a:p>
            <a:pPr lvl="1"/>
            <a:r>
              <a:rPr lang="en-US" sz="3200" dirty="0"/>
              <a:t>Not testing all components may lead to false results</a:t>
            </a:r>
          </a:p>
          <a:p>
            <a:pPr lvl="2"/>
            <a:r>
              <a:rPr lang="en-US" sz="3000" dirty="0"/>
              <a:t>A single unit may function correctly, independent of the infrastructure</a:t>
            </a:r>
            <a:endParaRPr lang="en-US" sz="2900" dirty="0"/>
          </a:p>
          <a:p>
            <a:pPr lvl="1"/>
            <a:r>
              <a:rPr lang="en-US" sz="3200" dirty="0"/>
              <a:t>Combining components and testing them collectively is necessary</a:t>
            </a:r>
          </a:p>
          <a:p>
            <a:pPr lvl="1"/>
            <a:r>
              <a:rPr lang="en-US" sz="3200" dirty="0"/>
              <a:t>Every level of testing is essential to an application’s lifecycle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0AC3-CBB0-4159-8966-61FDD38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4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61A20-AD1D-4BDF-8699-3429CD003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Testing levels require different time and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B632D-B6F0-4EFF-9F50-9813FAB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Testing levels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A1F0A-6633-4DCA-A652-B9C0EF6CEF2B}"/>
              </a:ext>
            </a:extLst>
          </p:cNvPr>
          <p:cNvGrpSpPr/>
          <p:nvPr/>
        </p:nvGrpSpPr>
        <p:grpSpPr>
          <a:xfrm>
            <a:off x="3646195" y="2175573"/>
            <a:ext cx="4899610" cy="3765994"/>
            <a:chOff x="2357754" y="2075881"/>
            <a:chExt cx="4899610" cy="376599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C5065A6-20B0-4837-ACB4-005CD13C07AF}"/>
                </a:ext>
              </a:extLst>
            </p:cNvPr>
            <p:cNvSpPr/>
            <p:nvPr/>
          </p:nvSpPr>
          <p:spPr bwMode="auto">
            <a:xfrm>
              <a:off x="3066463" y="2096076"/>
              <a:ext cx="4190901" cy="374579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2F8E1A-9B04-46DB-802C-DA93E9EE2409}"/>
                </a:ext>
              </a:extLst>
            </p:cNvPr>
            <p:cNvSpPr/>
            <p:nvPr/>
          </p:nvSpPr>
          <p:spPr bwMode="auto">
            <a:xfrm>
              <a:off x="2357754" y="4432852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F0659-3CA0-4842-9AC5-8283B013CD41}"/>
                </a:ext>
              </a:extLst>
            </p:cNvPr>
            <p:cNvSpPr/>
            <p:nvPr/>
          </p:nvSpPr>
          <p:spPr bwMode="auto">
            <a:xfrm>
              <a:off x="2357754" y="3647195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Integration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E8075B-51E2-483F-8CE8-6FA5BA20AAA3}"/>
                </a:ext>
              </a:extLst>
            </p:cNvPr>
            <p:cNvSpPr/>
            <p:nvPr/>
          </p:nvSpPr>
          <p:spPr bwMode="auto">
            <a:xfrm>
              <a:off x="2357754" y="2861538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100FC-62C4-4A9A-889D-80B80DCC0FA1}"/>
                </a:ext>
              </a:extLst>
            </p:cNvPr>
            <p:cNvSpPr/>
            <p:nvPr/>
          </p:nvSpPr>
          <p:spPr bwMode="auto">
            <a:xfrm>
              <a:off x="2357754" y="2075881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 Tests (GUI)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600B0D-70A4-4023-8649-DEA5DB3AAE9E}"/>
                </a:ext>
              </a:extLst>
            </p:cNvPr>
            <p:cNvSpPr/>
            <p:nvPr/>
          </p:nvSpPr>
          <p:spPr bwMode="auto">
            <a:xfrm>
              <a:off x="2357754" y="5218509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1E7E0-5B6A-499B-9BBF-7AE0213E8687}"/>
              </a:ext>
            </a:extLst>
          </p:cNvPr>
          <p:cNvGrpSpPr/>
          <p:nvPr/>
        </p:nvGrpSpPr>
        <p:grpSpPr>
          <a:xfrm>
            <a:off x="630237" y="2075879"/>
            <a:ext cx="1604646" cy="4309582"/>
            <a:chOff x="630237" y="2309559"/>
            <a:chExt cx="1604646" cy="4309582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C50CD55-378C-4C91-842F-269A3FB39AC8}"/>
                </a:ext>
              </a:extLst>
            </p:cNvPr>
            <p:cNvSpPr/>
            <p:nvPr/>
          </p:nvSpPr>
          <p:spPr bwMode="auto">
            <a:xfrm flipV="1">
              <a:off x="985520" y="2309559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C872-6A3C-46DF-B02A-B903E0C2DB6B}"/>
                </a:ext>
              </a:extLst>
            </p:cNvPr>
            <p:cNvSpPr/>
            <p:nvPr/>
          </p:nvSpPr>
          <p:spPr bwMode="auto">
            <a:xfrm>
              <a:off x="630237" y="6175247"/>
              <a:ext cx="1604646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/ Effort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BD76D3-6544-4276-A70A-799AE99AFA43}"/>
              </a:ext>
            </a:extLst>
          </p:cNvPr>
          <p:cNvGrpSpPr/>
          <p:nvPr/>
        </p:nvGrpSpPr>
        <p:grpSpPr>
          <a:xfrm>
            <a:off x="10312400" y="2075880"/>
            <a:ext cx="894080" cy="4309581"/>
            <a:chOff x="10312400" y="2309560"/>
            <a:chExt cx="894080" cy="430958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A0C1823-65BC-4F82-95A0-90B9CFB5C8CC}"/>
                </a:ext>
              </a:extLst>
            </p:cNvPr>
            <p:cNvSpPr/>
            <p:nvPr/>
          </p:nvSpPr>
          <p:spPr bwMode="auto">
            <a:xfrm>
              <a:off x="10312400" y="2309560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174173-5DBA-429F-8986-D53D8F47B704}"/>
                </a:ext>
              </a:extLst>
            </p:cNvPr>
            <p:cNvSpPr/>
            <p:nvPr/>
          </p:nvSpPr>
          <p:spPr bwMode="auto">
            <a:xfrm>
              <a:off x="10312400" y="6175247"/>
              <a:ext cx="894080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</a:t>
              </a: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73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8156700" cy="478323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Testing</a:t>
            </a:r>
            <a:r>
              <a:rPr lang="en-US" sz="3500" dirty="0">
                <a:solidFill>
                  <a:schemeClr val="bg2"/>
                </a:solidFill>
              </a:rPr>
              <a:t> is an important part of the application lifecycle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New features need to be verified, before delivered to the clients</a:t>
            </a:r>
          </a:p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Unit Testing</a:t>
            </a:r>
            <a:endParaRPr lang="en-US" sz="35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level of software testing where individual components are tested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purpose is to validate that each unit performs as designed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Attention Please!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an important part of the application lifecycle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In our ever-changing environment, testing is a necessity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New features need to be verified, before delivered to the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 wide area of application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several </a:t>
            </a:r>
            <a:r>
              <a:rPr lang="en-US" sz="3400" b="1" dirty="0">
                <a:solidFill>
                  <a:schemeClr val="bg1"/>
                </a:solidFill>
              </a:rPr>
              <a:t>levels</a:t>
            </a:r>
            <a:r>
              <a:rPr lang="en-US" sz="3400" dirty="0"/>
              <a:t> of testing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does not affect only programmers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has many </a:t>
            </a:r>
            <a:r>
              <a:rPr lang="en-US" sz="3400" b="1" dirty="0">
                <a:solidFill>
                  <a:schemeClr val="bg1"/>
                </a:solidFill>
              </a:rPr>
              <a:t>concepts</a:t>
            </a:r>
            <a:r>
              <a:rPr lang="en-US" sz="3400" dirty="0"/>
              <a:t> of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different types </a:t>
            </a:r>
            <a:r>
              <a:rPr lang="en-US" sz="34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</a:t>
            </a:r>
            <a:endParaRPr lang="en-US" sz="3100" dirty="0"/>
          </a:p>
          <a:p>
            <a:pPr lvl="1">
              <a:buClr>
                <a:schemeClr val="tx1"/>
              </a:buClr>
            </a:pPr>
            <a:r>
              <a:rPr lang="en-US" sz="2900" dirty="0"/>
              <a:t>A level of software testing where </a:t>
            </a:r>
            <a:r>
              <a:rPr lang="en-US" sz="2900" b="1" dirty="0">
                <a:solidFill>
                  <a:schemeClr val="bg1"/>
                </a:solidFill>
              </a:rPr>
              <a:t>individual components </a:t>
            </a:r>
            <a:br>
              <a:rPr lang="en-US" sz="2900" b="1" dirty="0">
                <a:solidFill>
                  <a:schemeClr val="bg1"/>
                </a:solidFill>
              </a:rPr>
            </a:br>
            <a:r>
              <a:rPr lang="en-US" sz="2900" b="1" dirty="0">
                <a:solidFill>
                  <a:schemeClr val="bg1"/>
                </a:solidFill>
              </a:rPr>
              <a:t>are tested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 purpose is to validate that </a:t>
            </a:r>
            <a:r>
              <a:rPr lang="en-US" sz="2900" b="1" dirty="0">
                <a:solidFill>
                  <a:schemeClr val="bg1"/>
                </a:solidFill>
              </a:rPr>
              <a:t>each unit performs </a:t>
            </a:r>
            <a:br>
              <a:rPr lang="en-US" sz="2900" b="1" dirty="0">
                <a:solidFill>
                  <a:schemeClr val="bg1"/>
                </a:solidFill>
              </a:rPr>
            </a:br>
            <a:r>
              <a:rPr lang="en-US" sz="2900" b="1" dirty="0">
                <a:solidFill>
                  <a:schemeClr val="bg1"/>
                </a:solidFill>
              </a:rPr>
              <a:t>as designed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 </a:t>
            </a:r>
            <a:r>
              <a:rPr lang="en-US" sz="2900" b="1" dirty="0">
                <a:solidFill>
                  <a:schemeClr val="bg1"/>
                </a:solidFill>
              </a:rPr>
              <a:t>lowest level of software testing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Often isolated in order to ensure individual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002351-9D8A-4C18-A4AB-6BAE658E0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85FA6A-C8D8-43D7-B3F3-1BA63DFCC3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3C6CF9-C786-4651-9B23-FCE4BE84A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</TotalTime>
  <Words>1911</Words>
  <Application>Microsoft Office PowerPoint</Application>
  <PresentationFormat>Widescreen</PresentationFormat>
  <Paragraphs>366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Attention Please!</vt:lpstr>
      <vt:lpstr>Testing</vt:lpstr>
      <vt:lpstr>Testing (2)</vt:lpstr>
      <vt:lpstr>Unit Testing</vt:lpstr>
      <vt:lpstr>Unit Testing</vt:lpstr>
      <vt:lpstr>Mocking</vt:lpstr>
      <vt:lpstr>Benefits</vt:lpstr>
      <vt:lpstr>Simple Demonstration</vt:lpstr>
      <vt:lpstr>Unit Testing</vt:lpstr>
      <vt:lpstr>Unit Testing</vt:lpstr>
      <vt:lpstr>Unit Testing</vt:lpstr>
      <vt:lpstr>Unit Testing</vt:lpstr>
      <vt:lpstr>Unit Testing (Arrange)</vt:lpstr>
      <vt:lpstr>Unit Testing (Act)</vt:lpstr>
      <vt:lpstr>Unit Testing (Assert)</vt:lpstr>
      <vt:lpstr>Testing</vt:lpstr>
      <vt:lpstr>Testing</vt:lpstr>
      <vt:lpstr>Testing the Web Layer</vt:lpstr>
      <vt:lpstr>Testing Controller</vt:lpstr>
      <vt:lpstr>MockMvcResultMatchers Methods</vt:lpstr>
      <vt:lpstr>MockMvcResultMatchers Methods</vt:lpstr>
      <vt:lpstr>Simple test examples </vt:lpstr>
      <vt:lpstr>Simple test examples (2) </vt:lpstr>
      <vt:lpstr>Simple test examples (3)</vt:lpstr>
      <vt:lpstr>Testing</vt:lpstr>
      <vt:lpstr>Testing (2)</vt:lpstr>
      <vt:lpstr>Common levels of Software Testing</vt:lpstr>
      <vt:lpstr>Common levels of Software Testing (2)</vt:lpstr>
      <vt:lpstr>Testing</vt:lpstr>
      <vt:lpstr>Different Testing levels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Georgi Nikolov</cp:lastModifiedBy>
  <cp:revision>173</cp:revision>
  <dcterms:created xsi:type="dcterms:W3CDTF">2018-05-23T13:08:44Z</dcterms:created>
  <dcterms:modified xsi:type="dcterms:W3CDTF">2021-11-22T18:14:22Z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