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3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8" r:id="rId46"/>
    <p:sldId id="319" r:id="rId47"/>
    <p:sldId id="320" r:id="rId48"/>
    <p:sldId id="321" r:id="rId49"/>
    <p:sldId id="322" r:id="rId50"/>
    <p:sldId id="333" r:id="rId51"/>
    <p:sldId id="335" r:id="rId52"/>
    <p:sldId id="334" r:id="rId53"/>
    <p:sldId id="336" r:id="rId54"/>
    <p:sldId id="337" r:id="rId55"/>
    <p:sldId id="323" r:id="rId56"/>
    <p:sldId id="324" r:id="rId57"/>
    <p:sldId id="330" r:id="rId58"/>
    <p:sldId id="331" r:id="rId59"/>
    <p:sldId id="33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28E5BB-8534-4463-92F8-DCBFD18D359F}">
          <p14:sldIdLst>
            <p14:sldId id="256"/>
            <p14:sldId id="257"/>
          </p14:sldIdLst>
        </p14:section>
        <p14:section name="Part 1 – Containers and Docker" id="{6DD825BE-4A83-417A-9AEC-EEC96BD00586}">
          <p14:sldIdLst>
            <p14:sldId id="258"/>
            <p14:sldId id="259"/>
            <p14:sldId id="26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</p14:sldIdLst>
        </p14:section>
        <p14:section name="Part 2 – Working with Docker" id="{4ECC5015-C150-44D7-9044-AE3774C9C77A}">
          <p14:sldIdLst>
            <p14:sldId id="272"/>
            <p14:sldId id="275"/>
            <p14:sldId id="276"/>
            <p14:sldId id="277"/>
            <p14:sldId id="278"/>
            <p14:sldId id="279"/>
            <p14:sldId id="280"/>
            <p14:sldId id="284"/>
            <p14:sldId id="285"/>
            <p14:sldId id="286"/>
            <p14:sldId id="288"/>
            <p14:sldId id="289"/>
            <p14:sldId id="291"/>
            <p14:sldId id="292"/>
            <p14:sldId id="293"/>
          </p14:sldIdLst>
        </p14:section>
        <p14:section name="Part 3 – Create Docker Images" id="{653312DB-CE17-446E-AEC8-B9013A81EEF9}">
          <p14:sldIdLst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Documentation" id="{82FFB28D-A920-413E-B56C-DF57C3F9F2CF}">
          <p14:sldIdLst>
            <p14:sldId id="318"/>
            <p14:sldId id="319"/>
            <p14:sldId id="320"/>
            <p14:sldId id="321"/>
            <p14:sldId id="322"/>
            <p14:sldId id="333"/>
            <p14:sldId id="335"/>
            <p14:sldId id="334"/>
            <p14:sldId id="336"/>
            <p14:sldId id="337"/>
          </p14:sldIdLst>
        </p14:section>
        <p14:section name="Conclusion" id="{F8E84CE7-BC0F-40F2-B396-AC83DED60ACA}">
          <p14:sldIdLst>
            <p14:sldId id="323"/>
            <p14:sldId id="324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577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248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838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92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favicon.ic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gger.io/" TargetMode="External"/><Relationship Id="rId5" Type="http://schemas.openxmlformats.org/officeDocument/2006/relationships/hyperlink" Target="https://docs.docker.com/registry/" TargetMode="External"/><Relationship Id="rId4" Type="http://schemas.openxmlformats.org/officeDocument/2006/relationships/hyperlink" Target="https://docs.docker.com/docker-hub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coreos.com/rk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Containerization &amp; Documentation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1528653"/>
            <a:ext cx="5331000" cy="29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Whole New World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314000"/>
            <a:ext cx="2961548" cy="25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59E8FA-52CF-4E4E-BE70-BAD58372D9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Docker Mission – </a:t>
            </a:r>
            <a:r>
              <a:rPr lang="en-US" b="1" dirty="0" smtClean="0">
                <a:solidFill>
                  <a:schemeClr val="bg1"/>
                </a:solidFill>
              </a:rPr>
              <a:t>Build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Ship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Deploy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Client-server </a:t>
            </a:r>
            <a:r>
              <a:rPr lang="en-US" dirty="0"/>
              <a:t>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dockerd</a:t>
            </a:r>
            <a:r>
              <a:rPr lang="en-US" dirty="0"/>
              <a:t> daemon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 API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CLI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C286C-7BED-4109-8A64-A7411D2E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057400"/>
            <a:ext cx="4686300" cy="3667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D52C3-977E-4C0A-AC35-743E34993C28}"/>
              </a:ext>
            </a:extLst>
          </p:cNvPr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5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Provided by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Docker Hub (</a:t>
            </a:r>
            <a:r>
              <a:rPr lang="en-US" u="sng" dirty="0">
                <a:hlinkClick r:id="rId2"/>
              </a:rPr>
              <a:t>https://hub.docker.com/explore/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Docker Store (</a:t>
            </a:r>
            <a:r>
              <a:rPr lang="en-US" u="sng" dirty="0">
                <a:hlinkClick r:id="rId3"/>
              </a:rPr>
              <a:t>https://store.docker.com/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On-premise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Provided </a:t>
            </a:r>
            <a:r>
              <a:rPr lang="en-US" dirty="0"/>
              <a:t>by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Quay.io, Artifactory, Google Container Registry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12EB3-E336-42D5-8C3F-39AC270A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8" y="1066800"/>
            <a:ext cx="9602032" cy="50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05746-D3E3-4D54-ADCE-0EA6E94EE313}"/>
              </a:ext>
            </a:extLst>
          </p:cNvPr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EB66A4A-E12F-44CB-98B6-0CD2187C893E}"/>
              </a:ext>
            </a:extLst>
          </p:cNvPr>
          <p:cNvSpPr/>
          <p:nvPr/>
        </p:nvSpPr>
        <p:spPr>
          <a:xfrm>
            <a:off x="3351212" y="182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Down Arrow 12">
            <a:extLst>
              <a:ext uri="{FF2B5EF4-FFF2-40B4-BE49-F238E27FC236}">
                <a16:creationId xmlns:a16="http://schemas.microsoft.com/office/drawing/2014/main" id="{037C7389-6D47-4F52-97A4-8E006852F675}"/>
              </a:ext>
            </a:extLst>
          </p:cNvPr>
          <p:cNvSpPr/>
          <p:nvPr/>
        </p:nvSpPr>
        <p:spPr>
          <a:xfrm>
            <a:off x="7085012" y="21336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9A2DA4-09F7-4FDB-8911-CCA8EEC13C82}"/>
              </a:ext>
            </a:extLst>
          </p:cNvPr>
          <p:cNvSpPr/>
          <p:nvPr/>
        </p:nvSpPr>
        <p:spPr>
          <a:xfrm>
            <a:off x="989012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C8B804-ED6C-4303-A2EF-3F3E6CC7A17B}"/>
              </a:ext>
            </a:extLst>
          </p:cNvPr>
          <p:cNvSpPr/>
          <p:nvPr/>
        </p:nvSpPr>
        <p:spPr>
          <a:xfrm>
            <a:off x="989012" y="2819400"/>
            <a:ext cx="381000" cy="381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46BA2F34-21B8-4EF4-A59D-82A129A19196}"/>
              </a:ext>
            </a:extLst>
          </p:cNvPr>
          <p:cNvSpPr/>
          <p:nvPr/>
        </p:nvSpPr>
        <p:spPr>
          <a:xfrm rot="19131640">
            <a:off x="3265623" y="2472696"/>
            <a:ext cx="1330391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ight Arrow 16">
            <a:extLst>
              <a:ext uri="{FF2B5EF4-FFF2-40B4-BE49-F238E27FC236}">
                <a16:creationId xmlns:a16="http://schemas.microsoft.com/office/drawing/2014/main" id="{6EE48857-C2F9-4480-AE02-DF7B51C01818}"/>
              </a:ext>
            </a:extLst>
          </p:cNvPr>
          <p:cNvSpPr/>
          <p:nvPr/>
        </p:nvSpPr>
        <p:spPr>
          <a:xfrm rot="2787180">
            <a:off x="5485913" y="2580187"/>
            <a:ext cx="1330391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C24BA918-8AF3-4969-8828-E3C003084F54}"/>
              </a:ext>
            </a:extLst>
          </p:cNvPr>
          <p:cNvSpPr/>
          <p:nvPr/>
        </p:nvSpPr>
        <p:spPr>
          <a:xfrm flipH="1">
            <a:off x="5484812" y="3200400"/>
            <a:ext cx="1060915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A7377-10AE-49F2-90E1-20133A070AF4}"/>
              </a:ext>
            </a:extLst>
          </p:cNvPr>
          <p:cNvSpPr/>
          <p:nvPr/>
        </p:nvSpPr>
        <p:spPr>
          <a:xfrm>
            <a:off x="989012" y="2286000"/>
            <a:ext cx="381000" cy="3810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5" name="Right Arrow 19">
            <a:extLst>
              <a:ext uri="{FF2B5EF4-FFF2-40B4-BE49-F238E27FC236}">
                <a16:creationId xmlns:a16="http://schemas.microsoft.com/office/drawing/2014/main" id="{B5DC5A41-D70E-473D-91B3-7E7C87AC2810}"/>
              </a:ext>
            </a:extLst>
          </p:cNvPr>
          <p:cNvSpPr/>
          <p:nvPr/>
        </p:nvSpPr>
        <p:spPr>
          <a:xfrm rot="20207379">
            <a:off x="3364212" y="2171699"/>
            <a:ext cx="791896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ight Arrow 20">
            <a:extLst>
              <a:ext uri="{FF2B5EF4-FFF2-40B4-BE49-F238E27FC236}">
                <a16:creationId xmlns:a16="http://schemas.microsoft.com/office/drawing/2014/main" id="{141254EA-25F6-490C-A6DE-5C1194D3A21D}"/>
              </a:ext>
            </a:extLst>
          </p:cNvPr>
          <p:cNvSpPr/>
          <p:nvPr/>
        </p:nvSpPr>
        <p:spPr>
          <a:xfrm rot="1693015">
            <a:off x="7783820" y="2321219"/>
            <a:ext cx="1101063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7" name="Right Arrow 21">
            <a:extLst>
              <a:ext uri="{FF2B5EF4-FFF2-40B4-BE49-F238E27FC236}">
                <a16:creationId xmlns:a16="http://schemas.microsoft.com/office/drawing/2014/main" id="{03E8F4BD-79E8-4CDA-AC56-EBB54A7DF7DA}"/>
              </a:ext>
            </a:extLst>
          </p:cNvPr>
          <p:cNvSpPr/>
          <p:nvPr/>
        </p:nvSpPr>
        <p:spPr>
          <a:xfrm rot="9144126">
            <a:off x="7347827" y="3573934"/>
            <a:ext cx="1668771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2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Docker Installation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00" y="1449000"/>
            <a:ext cx="2393400" cy="23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 Editions </a:t>
            </a:r>
            <a:r>
              <a:rPr lang="en-US" dirty="0"/>
              <a:t>(Community and Enterprise)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Native Options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Linux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MAC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Windows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Docker </a:t>
            </a:r>
            <a:r>
              <a:rPr lang="en-US" b="1" dirty="0">
                <a:solidFill>
                  <a:schemeClr val="bg1"/>
                </a:solidFill>
              </a:rPr>
              <a:t>Toolbox </a:t>
            </a:r>
            <a:r>
              <a:rPr lang="en-US" dirty="0"/>
              <a:t>(deprecated) - All-in-one solution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For Mac and 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Need to Know?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D1F5526-828C-414C-90F6-4A44B8A107A8}"/>
              </a:ext>
            </a:extLst>
          </p:cNvPr>
          <p:cNvSpPr/>
          <p:nvPr/>
        </p:nvSpPr>
        <p:spPr>
          <a:xfrm>
            <a:off x="4800600" y="3127248"/>
            <a:ext cx="329184" cy="113385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2B9B4-B1E2-434B-9847-705D40383522}"/>
              </a:ext>
            </a:extLst>
          </p:cNvPr>
          <p:cNvSpPr txBox="1"/>
          <p:nvPr/>
        </p:nvSpPr>
        <p:spPr>
          <a:xfrm flipH="1">
            <a:off x="5260598" y="3392151"/>
            <a:ext cx="655040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Specific requirements: OS version, Hypervisor,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8BF085-EADC-425F-BA7E-55E4E31DE7F8}"/>
              </a:ext>
            </a:extLst>
          </p:cNvPr>
          <p:cNvSpPr/>
          <p:nvPr/>
        </p:nvSpPr>
        <p:spPr bwMode="auto">
          <a:xfrm>
            <a:off x="4648200" y="2667000"/>
            <a:ext cx="481584" cy="292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ABA29-7849-4D0A-8930-877E5472C26F}"/>
              </a:ext>
            </a:extLst>
          </p:cNvPr>
          <p:cNvSpPr txBox="1"/>
          <p:nvPr/>
        </p:nvSpPr>
        <p:spPr>
          <a:xfrm flipH="1">
            <a:off x="5260598" y="2308108"/>
            <a:ext cx="6550401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Deployment via package system (three channels – </a:t>
            </a:r>
            <a:r>
              <a:rPr lang="en-US" sz="2400" b="1" dirty="0"/>
              <a:t>stable</a:t>
            </a:r>
            <a:r>
              <a:rPr lang="en-US" sz="2400" dirty="0"/>
              <a:t>, </a:t>
            </a:r>
            <a:r>
              <a:rPr lang="en-US" sz="2400" b="1" dirty="0"/>
              <a:t>nightly</a:t>
            </a:r>
            <a:r>
              <a:rPr lang="en-US" sz="2400" dirty="0"/>
              <a:t>, and </a:t>
            </a:r>
            <a:r>
              <a:rPr lang="en-US" sz="2400" b="1" dirty="0"/>
              <a:t>test</a:t>
            </a:r>
            <a:r>
              <a:rPr lang="en-US" sz="2400" dirty="0"/>
              <a:t>), script, or archive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Working with Docker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Commands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000"/>
            <a:ext cx="2526450" cy="19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an image or a repository from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/ Image Pull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pull [OPTIONS] NAME[:TAG|@DIGEST]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pull [OPTIONS] NAME[:TAG|@DIGEST]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docker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image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  <a:effectLst/>
              </a:rPr>
              <a:t> pull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ubuntu:latest</a:t>
            </a:r>
            <a:endParaRPr lang="de-DE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7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command in a new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/ Container Run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run [OPTIONS] IMAGE [COMMAND] [ARG]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container run [OPTIONS] IMAGE [COMMAND] [ARG]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run -it ubuntu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locally available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 / Image Ls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images [OPTIONS] [REPOSITORY[:TAG]]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ls [OPTIONS] [REPOSITORY[:TAG]]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ls fedora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Docker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Docker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Create Our Own </a:t>
            </a:r>
            <a:r>
              <a:rPr lang="en-US" dirty="0" smtClean="0"/>
              <a:t>Images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Documentation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Swagger 2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 / Container Ls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container ls [OPTIONS]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ls –a -q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13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 / Container Rm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rm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rm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rm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weezy_snake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Rmi / Image Rm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rmi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IMAGE [IMAGE]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image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rm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IMAGE [IMAGE]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rm ubuntu fedora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3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one or more stopped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/ Container Start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start -a -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4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Restart a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Restart / Container Restart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restart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restart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restart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2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one or more running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 / Container Stop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stop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stop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stop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Unpause</a:t>
            </a:r>
            <a:r>
              <a:rPr lang="en-US" dirty="0"/>
              <a:t> all processes within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Unpause / Container Unpause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unpause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unpause</a:t>
            </a:r>
            <a:r>
              <a:rPr lang="fr-FR" sz="2800" dirty="0">
                <a:solidFill>
                  <a:srgbClr val="002060"/>
                </a:solidFill>
                <a:effectLst/>
              </a:rPr>
              <a:t>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unpause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8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 to a running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 / Container Attach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attach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attach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CONTAINER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attach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0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Push an image or repository to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/ Image Push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push [OPTIONS] NAME[:TAG]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rgbClr val="002060"/>
                </a:solidFill>
                <a:effectLst/>
              </a:rPr>
              <a:t>docker</a:t>
            </a:r>
            <a:r>
              <a:rPr lang="de-DE" sz="2800" dirty="0">
                <a:solidFill>
                  <a:srgbClr val="002060"/>
                </a:solidFill>
                <a:effectLst/>
              </a:rPr>
              <a:t> </a:t>
            </a:r>
            <a:r>
              <a:rPr lang="de-DE" sz="2800" dirty="0" err="1">
                <a:solidFill>
                  <a:srgbClr val="002060"/>
                </a:solidFill>
                <a:effectLst/>
              </a:rPr>
              <a:t>image</a:t>
            </a:r>
            <a:r>
              <a:rPr lang="de-DE" sz="2800" dirty="0">
                <a:solidFill>
                  <a:srgbClr val="002060"/>
                </a:solidFill>
                <a:effectLst/>
              </a:rPr>
              <a:t> push [OPTIONS] NAME[:TAG]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push repo-name/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test:latest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into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login [OPTIONS]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rgbClr val="002060"/>
                </a:solidFill>
                <a:effectLst/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Containers and Docker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Past. Present. Future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854000"/>
            <a:ext cx="2340000" cy="15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out from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Logout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logout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rgbClr val="002060"/>
                </a:solidFill>
                <a:effectLst/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logout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Image from File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General Structure and Common Fields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00" y="1449000"/>
            <a:ext cx="2725200" cy="23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Script, composed of commands and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begins with FROM instruction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05200" y="2590800"/>
            <a:ext cx="8062799" cy="3638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Set the base image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Set the maintainer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MAINTAINER John Smith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files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index.html 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2800" dirty="0">
                <a:solidFill>
                  <a:schemeClr val="tx1"/>
                </a:solidFill>
                <a:effectLst/>
              </a:rPr>
              <a:t>/share/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r>
              <a:rPr lang="en-US" sz="2800" dirty="0">
                <a:solidFill>
                  <a:schemeClr val="tx1"/>
                </a:solidFill>
                <a:effectLst/>
              </a:rPr>
              <a:t>/html/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5BAF52F-D076-434F-82F0-0530F7258604}"/>
              </a:ext>
            </a:extLst>
          </p:cNvPr>
          <p:cNvSpPr/>
          <p:nvPr/>
        </p:nvSpPr>
        <p:spPr>
          <a:xfrm>
            <a:off x="3200399" y="2588734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C7847-2243-47F0-A3AC-1A80748B4283}"/>
              </a:ext>
            </a:extLst>
          </p:cNvPr>
          <p:cNvSpPr txBox="1"/>
          <p:nvPr/>
        </p:nvSpPr>
        <p:spPr>
          <a:xfrm>
            <a:off x="614681" y="2603862"/>
            <a:ext cx="1620982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</a:t>
            </a:r>
            <a:endParaRPr lang="bg-B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C8E07-49B3-41E2-A314-7F83338FD109}"/>
              </a:ext>
            </a:extLst>
          </p:cNvPr>
          <p:cNvSpPr txBox="1"/>
          <p:nvPr/>
        </p:nvSpPr>
        <p:spPr>
          <a:xfrm>
            <a:off x="432368" y="4130499"/>
            <a:ext cx="1985608" cy="95410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Command</a:t>
            </a:r>
          </a:p>
          <a:p>
            <a:pPr algn="ctr"/>
            <a:r>
              <a:rPr lang="en-US" sz="2800" dirty="0"/>
              <a:t>(Instruction)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38265AF-B8FA-4FEA-8B31-E707DAB4DBF1}"/>
              </a:ext>
            </a:extLst>
          </p:cNvPr>
          <p:cNvSpPr/>
          <p:nvPr/>
        </p:nvSpPr>
        <p:spPr>
          <a:xfrm>
            <a:off x="3200399" y="4330815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DD5E8-3019-45B4-8EAE-6987BA07A5BF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235663" y="2865472"/>
            <a:ext cx="964736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639552-052D-4C4D-8F03-30D4F333F2F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417976" y="4607553"/>
            <a:ext cx="782423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the base image to use to start the build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FROM &lt;image&gt;[:&lt;tag&gt;] [AS &lt;name&gt;]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it is a good practice to state a version (tag)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ubuntu:18.04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for the latest version the tag could be skipped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ubuntu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7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Sets the author field of the image. It is deprecated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MAINTAINER &lt;name&gt;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deprecated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MAINTAINER John Smith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newer variant is this: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LABEL maintainer="John Smith"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during build process to add software (forms another layer)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RUN &lt;command&gt;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single command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RUN apt-get -y update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more than one command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RUN apt-get -y update &amp;&amp; apt-get -y upgrade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1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between the host and the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COPY [--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2800" dirty="0">
                <a:solidFill>
                  <a:schemeClr val="tx1"/>
                </a:solidFill>
                <a:effectLst/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dest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single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readme.txt /root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multiple files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*.html /var/www/html/my-web-app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to the image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ADD [--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2800" dirty="0">
                <a:solidFill>
                  <a:schemeClr val="tx1"/>
                </a:solidFill>
                <a:effectLst/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dest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Add single file from URL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ADD </a:t>
            </a:r>
            <a:r>
              <a:rPr lang="en-US" sz="2800" dirty="0">
                <a:solidFill>
                  <a:schemeClr val="tx1"/>
                </a:solidFill>
                <a:effectLst/>
                <a:hlinkClick r:id="rId2"/>
              </a:rPr>
              <a:t>https://softuni.bg/favicon.ico</a:t>
            </a:r>
            <a:r>
              <a:rPr lang="en-US" sz="2800" dirty="0">
                <a:solidFill>
                  <a:schemeClr val="tx1"/>
                </a:solidFill>
                <a:effectLst/>
              </a:rPr>
              <a:t> /www/favicon.ico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Add tar file content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ADD web-app.tar /var/www/html/my-web-app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Informs Docker that the container listens on the specified ports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EXPOSE &lt;port&gt; [&lt;port&gt;/&lt;protocol&gt;...]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single port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EXPOSE 80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multiple ports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EXPOSE 80 8080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4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configuration of container that will run as an executable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ENTRYPOINT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69"/>
            <a:ext cx="11049000" cy="3267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ENTRYPOINT ["executable", "param1", 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ENTRYPOINT command param1 param2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0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 smtClean="0"/>
              <a:t>"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515600" cy="18431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OS-level virtualization refers to an operating system paradigm in which the kernel allows the existence of </a:t>
            </a:r>
            <a:r>
              <a:rPr lang="en-US" sz="3200" b="1" dirty="0">
                <a:solidFill>
                  <a:schemeClr val="bg1"/>
                </a:solidFill>
              </a:rPr>
              <a:t>multiple isolated </a:t>
            </a:r>
            <a:r>
              <a:rPr lang="en-US" sz="3200" dirty="0"/>
              <a:t>user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space instances </a:t>
            </a:r>
            <a:r>
              <a:rPr lang="en-US" sz="3200" dirty="0"/>
              <a:t>known as </a:t>
            </a:r>
            <a:r>
              <a:rPr lang="en-US" sz="3200" b="1" dirty="0">
                <a:solidFill>
                  <a:schemeClr val="bg1"/>
                </a:solidFill>
              </a:rPr>
              <a:t>containers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zones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jails</a:t>
            </a:r>
            <a:r>
              <a:rPr lang="en-US" sz="3200" b="1" dirty="0"/>
              <a:t>, …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 smtClean="0"/>
              <a:t>"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https://en.wikipedia.org/wiki/OS-level_virtualization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purpose is to provide defaults for an executing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69"/>
            <a:ext cx="11049000" cy="35305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["executable","param1","param2"]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as default parameters to ENTRYPOINT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["param1","param2"]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command param1 param2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Both </a:t>
            </a:r>
            <a:r>
              <a:rPr lang="en-US" sz="3600" b="1" dirty="0">
                <a:solidFill>
                  <a:schemeClr val="bg1"/>
                </a:solidFill>
              </a:rPr>
              <a:t>define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what </a:t>
            </a:r>
            <a:r>
              <a:rPr lang="en-US" sz="3600" b="1" dirty="0">
                <a:solidFill>
                  <a:schemeClr val="bg1"/>
                </a:solidFill>
              </a:rPr>
              <a:t>command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gets </a:t>
            </a:r>
            <a:r>
              <a:rPr lang="en-US" sz="3600" b="1" dirty="0">
                <a:solidFill>
                  <a:schemeClr val="bg1"/>
                </a:solidFill>
              </a:rPr>
              <a:t>executed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when </a:t>
            </a:r>
            <a:r>
              <a:rPr lang="en-US" sz="3600" b="1" dirty="0">
                <a:solidFill>
                  <a:schemeClr val="bg1"/>
                </a:solidFill>
              </a:rPr>
              <a:t>running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 container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Dockerfile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should specify at </a:t>
            </a:r>
            <a:r>
              <a:rPr lang="en-US" sz="3600" b="1" dirty="0">
                <a:solidFill>
                  <a:schemeClr val="bg1"/>
                </a:solidFill>
              </a:rPr>
              <a:t>least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them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ENTRYPOINT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should be defined when using the </a:t>
            </a:r>
            <a:r>
              <a:rPr lang="en-US" sz="3600" b="1" dirty="0">
                <a:solidFill>
                  <a:schemeClr val="bg1"/>
                </a:solidFill>
              </a:rPr>
              <a:t>container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an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CMD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should be used as a way of defining </a:t>
            </a:r>
            <a:r>
              <a:rPr lang="en-US" sz="3600" b="1" dirty="0">
                <a:solidFill>
                  <a:schemeClr val="bg1"/>
                </a:solidFill>
              </a:rPr>
              <a:t>default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 an </a:t>
            </a:r>
            <a:r>
              <a:rPr lang="en-US" sz="3600" b="1" dirty="0">
                <a:solidFill>
                  <a:schemeClr val="bg1"/>
                </a:solidFill>
              </a:rPr>
              <a:t>ENTRYPOINT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command or for </a:t>
            </a:r>
            <a:r>
              <a:rPr lang="en-US" sz="3600" b="1" dirty="0">
                <a:solidFill>
                  <a:schemeClr val="bg1"/>
                </a:solidFill>
              </a:rPr>
              <a:t>executing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ad-hoc</a:t>
            </a:r>
            <a:r>
              <a:rPr lang="en-US" sz="3600" dirty="0"/>
              <a:t> command in a container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CMD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will be overridden when </a:t>
            </a:r>
            <a:r>
              <a:rPr lang="en-US" sz="3600" b="1" dirty="0">
                <a:solidFill>
                  <a:schemeClr val="bg1"/>
                </a:solidFill>
              </a:rPr>
              <a:t>running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the container with </a:t>
            </a:r>
            <a:r>
              <a:rPr lang="en-US" sz="3600" b="1" dirty="0">
                <a:solidFill>
                  <a:schemeClr val="bg1"/>
                </a:solidFill>
              </a:rPr>
              <a:t>alternative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Both have </a:t>
            </a:r>
            <a:r>
              <a:rPr lang="en-US" sz="3600" b="1" dirty="0">
                <a:solidFill>
                  <a:schemeClr val="bg1"/>
                </a:solidFill>
              </a:rPr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shell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used </a:t>
            </a:r>
            <a:r>
              <a:rPr lang="en-US" sz="3600" b="1" dirty="0">
                <a:solidFill>
                  <a:schemeClr val="bg1"/>
                </a:solidFill>
              </a:rPr>
              <a:t>together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use their </a:t>
            </a:r>
            <a:r>
              <a:rPr lang="en-US" sz="3600" b="1" dirty="0">
                <a:solidFill>
                  <a:schemeClr val="bg1"/>
                </a:solidFill>
              </a:rPr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36790-CB1B-4540-89D1-893AECF1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6291"/>
              </p:ext>
            </p:extLst>
          </p:nvPr>
        </p:nvGraphicFramePr>
        <p:xfrm>
          <a:off x="379412" y="2971800"/>
          <a:ext cx="11430000" cy="209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ENTRYPOINT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baseline="0" dirty="0"/>
                        <a:t> p1_entry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[“</a:t>
                      </a:r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”, “p1_entry”]</a:t>
                      </a:r>
                      <a:endParaRPr lang="bg-B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exec_entry</a:t>
                      </a:r>
                      <a:r>
                        <a:rPr lang="en-US" sz="1400" baseline="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[“</a:t>
                      </a:r>
                      <a:r>
                        <a:rPr lang="en-US" sz="1400" b="1" dirty="0" err="1"/>
                        <a:t>exec_cmd</a:t>
                      </a:r>
                      <a:r>
                        <a:rPr lang="en-US" sz="1400" b="1" dirty="0"/>
                        <a:t>”, “p1_cmd”]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 err="1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exec_cmd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p1_cmd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[“p1_cmd”, “p2_cmd”]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p1_cmd</a:t>
                      </a:r>
                      <a:r>
                        <a:rPr lang="en-US" sz="1400" baseline="0" dirty="0"/>
                        <a:t> p2_cmd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p1_cmd p2_cmd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err="1"/>
                        <a:t>exec_cmd</a:t>
                      </a:r>
                      <a:r>
                        <a:rPr lang="en-US" sz="1400" b="1" baseline="0" dirty="0"/>
                        <a:t> p1_cmd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exec_entry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p1_entry /bin/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sh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-c 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exec_cmd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p1_cmd</a:t>
                      </a:r>
                      <a:endParaRPr lang="bg-B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72B1C41-4742-4648-B2AF-E63C078D8053}"/>
              </a:ext>
            </a:extLst>
          </p:cNvPr>
          <p:cNvSpPr/>
          <p:nvPr/>
        </p:nvSpPr>
        <p:spPr>
          <a:xfrm>
            <a:off x="7770812" y="3962400"/>
            <a:ext cx="4038600" cy="7620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73AB3-E6EF-489B-B035-ED8321F6D041}"/>
              </a:ext>
            </a:extLst>
          </p:cNvPr>
          <p:cNvSpPr txBox="1"/>
          <p:nvPr/>
        </p:nvSpPr>
        <p:spPr>
          <a:xfrm>
            <a:off x="1370012" y="6260068"/>
            <a:ext cx="944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https://docs.docker.com/engine/reference/builder/#understand-how-cmd-and-entrypoint-interact</a:t>
            </a:r>
            <a:endParaRPr lang="bg-BG" sz="1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an image from a </a:t>
            </a:r>
            <a:r>
              <a:rPr lang="en-US" dirty="0" err="1"/>
              <a:t>Dockerfile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/ Image Build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docker build [OPTIONS] PATH | URL | 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build [OPTIONS] PATH | URL | -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build -t new-image 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8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Don’t create large images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use only the “latest” tag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run more than one process in a single container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rely on IP addresses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Put information about the author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57610-C49C-4BA0-974B-425A64513721}"/>
              </a:ext>
            </a:extLst>
          </p:cNvPr>
          <p:cNvSpPr txBox="1"/>
          <p:nvPr/>
        </p:nvSpPr>
        <p:spPr>
          <a:xfrm>
            <a:off x="507076" y="6276109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http://www.projectatomic.io/docs/docker-image-author-guidance/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E0E44-3584-4D1C-852E-DB85EB7642FE}"/>
              </a:ext>
            </a:extLst>
          </p:cNvPr>
          <p:cNvSpPr txBox="1"/>
          <p:nvPr/>
        </p:nvSpPr>
        <p:spPr>
          <a:xfrm>
            <a:off x="507076" y="5959005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https://developers.redhat.com/blog/2016/02/24/10-things-to-avoid-in-docker-containers/</a:t>
            </a:r>
            <a:endParaRPr lang="bg-BG" sz="1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4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Swagger 2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5" y="1359000"/>
            <a:ext cx="2463750" cy="24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Swagger we </a:t>
            </a:r>
            <a:r>
              <a:rPr lang="en-US" dirty="0"/>
              <a:t>can </a:t>
            </a:r>
            <a:r>
              <a:rPr lang="en-US" b="1" dirty="0" smtClean="0">
                <a:solidFill>
                  <a:schemeClr val="bg1"/>
                </a:solidFill>
              </a:rPr>
              <a:t>simplifies</a:t>
            </a:r>
            <a:r>
              <a:rPr lang="en-US" dirty="0" smtClean="0"/>
              <a:t> API </a:t>
            </a:r>
            <a:r>
              <a:rPr lang="en-US" dirty="0"/>
              <a:t>development for users, teams, and </a:t>
            </a:r>
            <a:r>
              <a:rPr lang="en-US" dirty="0" smtClean="0"/>
              <a:t>enterprises</a:t>
            </a:r>
          </a:p>
          <a:p>
            <a:r>
              <a:rPr lang="en-US" dirty="0" smtClean="0"/>
              <a:t>Why we need documentations:</a:t>
            </a:r>
          </a:p>
          <a:p>
            <a:pPr lvl="1"/>
            <a:r>
              <a:rPr lang="en-US" dirty="0"/>
              <a:t>front-end and back-end components often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separate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</a:t>
            </a:r>
            <a:r>
              <a:rPr lang="en-US" dirty="0"/>
              <a:t>, we expose APIs as a back-end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for the front-end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Reference </a:t>
            </a:r>
            <a:r>
              <a:rPr lang="en-US" dirty="0"/>
              <a:t>documentation should </a:t>
            </a:r>
            <a:r>
              <a:rPr lang="en-US" b="1" dirty="0">
                <a:solidFill>
                  <a:schemeClr val="bg1"/>
                </a:solidFill>
              </a:rPr>
              <a:t>simultaneously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every change in the API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5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Boot, using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Springfox</a:t>
            </a:r>
            <a:r>
              <a:rPr lang="en-US" dirty="0"/>
              <a:t> implementation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Swagger </a:t>
            </a:r>
            <a:r>
              <a:rPr lang="en-US" b="1" dirty="0">
                <a:solidFill>
                  <a:schemeClr val="bg1"/>
                </a:solidFill>
              </a:rPr>
              <a:t>2 specification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enough to add a single </a:t>
            </a:r>
            <a:r>
              <a:rPr lang="en-US" b="1" dirty="0" err="1">
                <a:solidFill>
                  <a:schemeClr val="bg1"/>
                </a:solidFill>
              </a:rPr>
              <a:t>springfox</a:t>
            </a:r>
            <a:r>
              <a:rPr lang="en-US" b="1" dirty="0">
                <a:solidFill>
                  <a:schemeClr val="bg1"/>
                </a:solidFill>
              </a:rPr>
              <a:t>-boot-starter</a:t>
            </a:r>
            <a:r>
              <a:rPr lang="en-US" dirty="0"/>
              <a:t> dependency</a:t>
            </a:r>
            <a:r>
              <a:rPr lang="en-US" dirty="0" smtClean="0"/>
              <a:t>: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Springfox</a:t>
            </a:r>
            <a:r>
              <a:rPr lang="en-US" dirty="0"/>
              <a:t>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74950" y="3643552"/>
            <a:ext cx="11049000" cy="2378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&lt;dependency&gt;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groupId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io.springfox</a:t>
            </a:r>
            <a:r>
              <a:rPr lang="en-US" sz="2800" dirty="0">
                <a:solidFill>
                  <a:schemeClr val="tx1"/>
                </a:solidFill>
                <a:effectLst/>
              </a:rPr>
              <a:t>&lt;/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groupId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artifactId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springfox</a:t>
            </a:r>
            <a:r>
              <a:rPr lang="en-US" sz="2800" dirty="0">
                <a:solidFill>
                  <a:schemeClr val="tx1"/>
                </a:solidFill>
                <a:effectLst/>
              </a:rPr>
              <a:t>-boot-starter&lt;/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artifactId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&lt;version&gt;3.0.0&lt;/version&gt;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&lt;/dependency&gt;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7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configuration example: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74950" y="1995054"/>
            <a:ext cx="11049000" cy="461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@Configuration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@EnableSwagger2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SpringFoxConfig</a:t>
            </a:r>
            <a:r>
              <a:rPr lang="en-US" sz="2400" dirty="0">
                <a:solidFill>
                  <a:schemeClr val="tx1"/>
                </a:solidFill>
                <a:effectLst/>
              </a:rPr>
              <a:t> {  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@Bean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public Docket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api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return new Docket(DocumentationType.SWAGGER_2)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.select()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apis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RequestHandlerSelectors.any</a:t>
            </a:r>
            <a:r>
              <a:rPr lang="en-US" sz="2400" dirty="0">
                <a:solidFill>
                  <a:schemeClr val="tx1"/>
                </a:solidFill>
                <a:effectLst/>
              </a:rPr>
              <a:t>())            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.paths(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PathSelectors.any</a:t>
            </a:r>
            <a:r>
              <a:rPr lang="en-US" sz="2400" dirty="0">
                <a:solidFill>
                  <a:schemeClr val="tx1"/>
                </a:solidFill>
                <a:effectLst/>
              </a:rPr>
              <a:t>())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.build();         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6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 </a:t>
            </a:r>
            <a:r>
              <a:rPr lang="en-US" dirty="0"/>
              <a:t>method returns an instance of </a:t>
            </a:r>
            <a:r>
              <a:rPr lang="en-US" b="1" dirty="0" err="1">
                <a:solidFill>
                  <a:schemeClr val="bg1"/>
                </a:solidFill>
              </a:rPr>
              <a:t>ApiSelectorBuilder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provides a way to control the endpoints exposed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Swagger</a:t>
            </a:r>
          </a:p>
          <a:p>
            <a:pPr>
              <a:buClr>
                <a:schemeClr val="tx1"/>
              </a:buClr>
            </a:pPr>
            <a:r>
              <a:rPr lang="en-US" dirty="0"/>
              <a:t>We can configure predicates for selecting </a:t>
            </a:r>
            <a:r>
              <a:rPr lang="en-US" b="1" dirty="0" err="1">
                <a:solidFill>
                  <a:schemeClr val="bg1"/>
                </a:solidFill>
              </a:rPr>
              <a:t>RequestHandlers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</a:t>
            </a:r>
            <a:r>
              <a:rPr lang="en-US" dirty="0"/>
              <a:t>the help of </a:t>
            </a:r>
            <a:r>
              <a:rPr lang="en-US" b="1" dirty="0" err="1">
                <a:solidFill>
                  <a:schemeClr val="bg1"/>
                </a:solidFill>
              </a:rPr>
              <a:t>RequestHandlerSelectors</a:t>
            </a:r>
            <a:r>
              <a:rPr lang="en-US" dirty="0"/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PathSelectors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any() </a:t>
            </a:r>
            <a:r>
              <a:rPr lang="en-US" dirty="0"/>
              <a:t>for both will make documentation for our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entire </a:t>
            </a:r>
            <a:r>
              <a:rPr lang="en-US" dirty="0"/>
              <a:t>API available through Swagger.</a:t>
            </a:r>
            <a:endParaRPr lang="en-US" dirty="0" smtClean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Docket Bean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VMs </a:t>
            </a:r>
            <a:r>
              <a:rPr lang="en-US" dirty="0"/>
              <a:t>and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7D88-6A7F-4B7A-95BE-7C616E7F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4" y="1447800"/>
            <a:ext cx="89916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155E1-5F87-49D9-9BD8-0E095C42C9E7}"/>
              </a:ext>
            </a:extLst>
          </p:cNvPr>
          <p:cNvSpPr txBox="1"/>
          <p:nvPr/>
        </p:nvSpPr>
        <p:spPr>
          <a:xfrm>
            <a:off x="4071341" y="6338232"/>
            <a:ext cx="404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https://www.docker.com/what-container</a:t>
            </a:r>
            <a:endParaRPr lang="bg-BG" sz="1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 smtClean="0">
                <a:solidFill>
                  <a:schemeClr val="accent1"/>
                </a:solidFill>
              </a:rPr>
              <a:t>Swagger </a:t>
            </a:r>
            <a:r>
              <a:rPr lang="en-US" b="1" dirty="0">
                <a:solidFill>
                  <a:schemeClr val="accent1"/>
                </a:solidFill>
              </a:rPr>
              <a:t>UI </a:t>
            </a:r>
            <a:r>
              <a:rPr lang="en-US" dirty="0"/>
              <a:t>allows anyone </a:t>
            </a:r>
            <a:r>
              <a:rPr lang="en-US" dirty="0" smtClean="0"/>
              <a:t>to </a:t>
            </a:r>
            <a:r>
              <a:rPr lang="en-US" b="1" dirty="0">
                <a:solidFill>
                  <a:schemeClr val="accent1"/>
                </a:solidFill>
              </a:rPr>
              <a:t>visualize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interact</a:t>
            </a:r>
            <a:r>
              <a:rPr lang="en-US" dirty="0"/>
              <a:t> with the API’s resources without having any of the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 </a:t>
            </a:r>
            <a:r>
              <a:rPr lang="en-US" dirty="0"/>
              <a:t>in place.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b="1" dirty="0">
                <a:solidFill>
                  <a:schemeClr val="accent1"/>
                </a:solidFill>
              </a:rPr>
              <a:t>automatically generated </a:t>
            </a:r>
            <a:r>
              <a:rPr lang="en-US" dirty="0"/>
              <a:t>from your </a:t>
            </a:r>
            <a:r>
              <a:rPr lang="en-US" dirty="0" err="1"/>
              <a:t>OpenAPI</a:t>
            </a:r>
            <a:r>
              <a:rPr lang="en-US" dirty="0"/>
              <a:t> (formerly known as Swagger) Specification, with the visual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documentation </a:t>
            </a:r>
            <a:r>
              <a:rPr lang="en-US" dirty="0"/>
              <a:t>making it easy for back end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client side consumption.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Swagger UI, we need to add an additional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 </a:t>
            </a:r>
            <a:r>
              <a:rPr lang="en-US" dirty="0"/>
              <a:t>dependency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visit : http://</a:t>
            </a:r>
            <a:r>
              <a:rPr lang="en-US" dirty="0" smtClean="0"/>
              <a:t>localhost:8080</a:t>
            </a:r>
            <a:r>
              <a:rPr lang="en-US" b="1" dirty="0" smtClean="0">
                <a:solidFill>
                  <a:schemeClr val="bg1"/>
                </a:solidFill>
              </a:rPr>
              <a:t>/swagger-ui</a:t>
            </a:r>
            <a:r>
              <a:rPr lang="en-US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Swagger UI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471000" y="2484001"/>
            <a:ext cx="11049000" cy="211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&lt;dependency&gt;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groupId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io.springfox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groupId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    &lt;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springfox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-swagger-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ui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&lt;version&gt;2.9.2&lt;/version&gt;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&lt;/dependency&gt;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0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584000"/>
            <a:ext cx="9638484" cy="4590000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Swagger UI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Springfox</a:t>
            </a:r>
            <a:r>
              <a:rPr lang="en-US" dirty="0"/>
              <a:t> provides support for Spring Data REST through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b="1" dirty="0" err="1" smtClean="0">
                <a:solidFill>
                  <a:schemeClr val="bg1"/>
                </a:solidFill>
              </a:rPr>
              <a:t>springfox</a:t>
            </a:r>
            <a:r>
              <a:rPr lang="en-US" b="1" dirty="0" smtClean="0">
                <a:solidFill>
                  <a:schemeClr val="bg1"/>
                </a:solidFill>
              </a:rPr>
              <a:t>-data-rest</a:t>
            </a:r>
            <a:r>
              <a:rPr lang="en-US" dirty="0" smtClean="0"/>
              <a:t> library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Springfox</a:t>
            </a:r>
            <a:r>
              <a:rPr lang="en-US" dirty="0"/>
              <a:t> also supports the bean validation annotations through its </a:t>
            </a:r>
            <a:r>
              <a:rPr lang="en-US" b="1" dirty="0" err="1">
                <a:solidFill>
                  <a:schemeClr val="bg1"/>
                </a:solidFill>
              </a:rPr>
              <a:t>springfox</a:t>
            </a:r>
            <a:r>
              <a:rPr lang="en-US" b="1" dirty="0">
                <a:solidFill>
                  <a:schemeClr val="bg1"/>
                </a:solidFill>
              </a:rPr>
              <a:t>-bean-validators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When using </a:t>
            </a:r>
            <a:r>
              <a:rPr lang="en-US" dirty="0"/>
              <a:t>Spring Boot, we don't have to </a:t>
            </a:r>
            <a:r>
              <a:rPr lang="en-US" dirty="0" smtClean="0"/>
              <a:t>provide any additional </a:t>
            </a:r>
            <a:r>
              <a:rPr lang="en-US" dirty="0"/>
              <a:t>dependency explicitly.</a:t>
            </a:r>
            <a:br>
              <a:rPr lang="en-US" dirty="0"/>
            </a:b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Validation And Spring Data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It is </a:t>
            </a:r>
            <a:r>
              <a:rPr lang="en-US" dirty="0"/>
              <a:t>not always desirable to expose the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entire </a:t>
            </a:r>
            <a:r>
              <a:rPr lang="en-US" dirty="0" smtClean="0"/>
              <a:t>API. We can </a:t>
            </a:r>
            <a:r>
              <a:rPr lang="en-US" dirty="0"/>
              <a:t>fix this by passing parameters to the </a:t>
            </a:r>
            <a:r>
              <a:rPr lang="en-US" b="1" dirty="0" err="1">
                <a:solidFill>
                  <a:schemeClr val="bg1"/>
                </a:solidFill>
              </a:rPr>
              <a:t>apis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paths() </a:t>
            </a:r>
            <a:r>
              <a:rPr lang="en-US" dirty="0"/>
              <a:t>methods of the Docket class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RequestHandlerSelectors</a:t>
            </a:r>
            <a:r>
              <a:rPr lang="en-US" dirty="0" smtClean="0"/>
              <a:t> </a:t>
            </a:r>
            <a:r>
              <a:rPr lang="en-US" dirty="0"/>
              <a:t>allows using the any or none predicates but can also be used to filter the API according to the base package, class annotation, and method annotations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PathSelectors</a:t>
            </a:r>
            <a:r>
              <a:rPr lang="en-US" dirty="0"/>
              <a:t> provides additional filtering with predicates, which scan the request paths of our application. We can use any(), none(), regex(), or ant().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API for </a:t>
            </a:r>
            <a:r>
              <a:rPr lang="en-US" dirty="0" smtClean="0"/>
              <a:t>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solidFill>
                    <a:schemeClr val="bg2"/>
                  </a:solidFill>
                </a:rPr>
                <a:t>Containerization is a hot topic, </a:t>
              </a:r>
              <a:br>
                <a:rPr lang="en-US" sz="3200" dirty="0" smtClean="0">
                  <a:solidFill>
                    <a:schemeClr val="bg2"/>
                  </a:solidFill>
                </a:rPr>
              </a:br>
              <a:r>
                <a:rPr lang="en-US" sz="3200" dirty="0" smtClean="0">
                  <a:solidFill>
                    <a:schemeClr val="bg2"/>
                  </a:solidFill>
                </a:rPr>
                <a:t>but it isn’t something new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solidFill>
                    <a:schemeClr val="bg2"/>
                  </a:solidFill>
                </a:rPr>
                <a:t>Docker is de-facto a standard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solidFill>
                    <a:schemeClr val="bg2"/>
                  </a:solidFill>
                </a:rPr>
                <a:t>Images can be published to private </a:t>
              </a:r>
              <a:br>
                <a:rPr lang="en-US" sz="3200" dirty="0" smtClean="0">
                  <a:solidFill>
                    <a:schemeClr val="bg2"/>
                  </a:solidFill>
                </a:rPr>
              </a:br>
              <a:r>
                <a:rPr lang="en-US" sz="3200" dirty="0" smtClean="0">
                  <a:solidFill>
                    <a:schemeClr val="bg2"/>
                  </a:solidFill>
                </a:rPr>
                <a:t>or public registries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solidFill>
                    <a:schemeClr val="bg2"/>
                  </a:solidFill>
                </a:rPr>
                <a:t>Using Swagger 2 for easy documenting </a:t>
              </a:r>
              <a:br>
                <a:rPr lang="en-US" sz="3200" dirty="0" smtClean="0">
                  <a:solidFill>
                    <a:schemeClr val="bg2"/>
                  </a:solidFill>
                </a:rPr>
              </a:br>
              <a:r>
                <a:rPr lang="en-US" sz="3200" dirty="0" smtClean="0">
                  <a:solidFill>
                    <a:schemeClr val="bg2"/>
                  </a:solidFill>
                </a:rPr>
                <a:t>our application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3"/>
                </a:rPr>
                <a:t>https://docs.docker.com/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Hub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4"/>
                </a:rPr>
                <a:t>https://docs.docker.com/docker-hub/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Registry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5"/>
                </a:rPr>
                <a:t>https://docs.docker.com/registry</a:t>
              </a:r>
              <a:r>
                <a:rPr lang="sv-SE" sz="3200" dirty="0" smtClean="0">
                  <a:solidFill>
                    <a:schemeClr val="bg2"/>
                  </a:solidFill>
                  <a:hlinkClick r:id="rId5"/>
                </a:rPr>
                <a:t>/</a:t>
              </a:r>
              <a:endParaRPr lang="sv-SE" sz="3200" dirty="0" smtClean="0">
                <a:solidFill>
                  <a:schemeClr val="bg2"/>
                </a:solidFill>
              </a:endParaRPr>
            </a:p>
            <a:p>
              <a:pPr lvl="1"/>
              <a:r>
                <a:rPr lang="sv-SE" sz="3200" dirty="0" smtClean="0">
                  <a:solidFill>
                    <a:schemeClr val="bg2"/>
                  </a:solidFill>
                </a:rPr>
                <a:t>Swagger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6"/>
                </a:rPr>
                <a:t>https://swagger.io/ </a:t>
              </a:r>
              <a:endParaRPr lang="sv-SE" sz="3200" dirty="0">
                <a:solidFill>
                  <a:schemeClr val="bg2"/>
                </a:solidFill>
              </a:endParaRPr>
            </a:p>
            <a:p>
              <a:pPr lvl="1"/>
              <a:endParaRPr lang="sv-SE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rkt</a:t>
            </a:r>
            <a:r>
              <a:rPr lang="en-US" dirty="0" smtClean="0"/>
              <a:t> </a:t>
            </a:r>
            <a:r>
              <a:rPr lang="en-US" dirty="0"/>
              <a:t>by CoreOS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Application container engine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https://coreos.com/rkt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Docker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dirty="0"/>
              <a:t>Docker Inc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Application container engine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https://www.docker.com/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8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VMs vs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00796" cy="4824103"/>
          </a:xfrm>
        </p:spPr>
        <p:txBody>
          <a:bodyPr>
            <a:normAutofit/>
          </a:bodyPr>
          <a:lstStyle/>
          <a:p>
            <a:r>
              <a:rPr lang="en-US" sz="3200" dirty="0"/>
              <a:t>VMs virtualize the hardware</a:t>
            </a:r>
          </a:p>
          <a:p>
            <a:r>
              <a:rPr lang="en-US" sz="3200" dirty="0"/>
              <a:t>Complete isolation</a:t>
            </a:r>
          </a:p>
          <a:p>
            <a:r>
              <a:rPr lang="en-US" sz="3200" dirty="0"/>
              <a:t>Complete OS installation. Requires more resources</a:t>
            </a:r>
          </a:p>
          <a:p>
            <a:r>
              <a:rPr lang="en-US" sz="3200" dirty="0"/>
              <a:t>Runs almost any OS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17CF2-972B-4030-AD57-CC66416A1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195931"/>
            <a:ext cx="5600797" cy="4824103"/>
          </a:xfrm>
        </p:spPr>
        <p:txBody>
          <a:bodyPr/>
          <a:lstStyle/>
          <a:p>
            <a:r>
              <a:rPr lang="en-US" dirty="0"/>
              <a:t>Containers virtualize the OS</a:t>
            </a:r>
          </a:p>
          <a:p>
            <a:r>
              <a:rPr lang="en-US" dirty="0"/>
              <a:t>Lightweight isolation</a:t>
            </a:r>
          </a:p>
          <a:p>
            <a:r>
              <a:rPr lang="en-US" dirty="0"/>
              <a:t>Shared kernel. Requires fewer resources</a:t>
            </a:r>
          </a:p>
          <a:p>
            <a:r>
              <a:rPr lang="en-US" dirty="0"/>
              <a:t>Runs on the same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Container </a:t>
            </a:r>
            <a:r>
              <a:rPr lang="en-US" b="1" dirty="0">
                <a:solidFill>
                  <a:schemeClr val="bg1"/>
                </a:solidFill>
              </a:rPr>
              <a:t>image </a:t>
            </a:r>
            <a:r>
              <a:rPr lang="en-US" dirty="0"/>
              <a:t>shows the state of a container, including registry or file system changes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Container OS image </a:t>
            </a:r>
            <a:r>
              <a:rPr lang="en-US" dirty="0"/>
              <a:t>is the first layer of potentially many image layers that make up a container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Container repository </a:t>
            </a:r>
            <a:r>
              <a:rPr lang="en-US" dirty="0"/>
              <a:t>stores container images and their dependencies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Concepts (Docker View)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9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6803159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Containers are processes with much more isolation</a:t>
            </a:r>
          </a:p>
          <a:p>
            <a:pPr latinLnBrk="0">
              <a:lnSpc>
                <a:spcPct val="100000"/>
              </a:lnSpc>
            </a:pP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Images provide a way for simpler software distribution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CD28-2B8B-4CAD-BC6B-9C24475ABCA6}"/>
              </a:ext>
            </a:extLst>
          </p:cNvPr>
          <p:cNvSpPr/>
          <p:nvPr/>
        </p:nvSpPr>
        <p:spPr>
          <a:xfrm>
            <a:off x="7313612" y="48768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Ubuntu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B02B-703A-4845-A6A5-899AE572556A}"/>
              </a:ext>
            </a:extLst>
          </p:cNvPr>
          <p:cNvSpPr/>
          <p:nvPr/>
        </p:nvSpPr>
        <p:spPr>
          <a:xfrm>
            <a:off x="7313612" y="39624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MariaDB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041D7-D817-4E1C-9BA4-5C8781FA7607}"/>
              </a:ext>
            </a:extLst>
          </p:cNvPr>
          <p:cNvSpPr/>
          <p:nvPr/>
        </p:nvSpPr>
        <p:spPr>
          <a:xfrm>
            <a:off x="7313612" y="3048000"/>
            <a:ext cx="3567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Writable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37EAA-AD53-4EA2-9EF8-5456FC35D81F}"/>
              </a:ext>
            </a:extLst>
          </p:cNvPr>
          <p:cNvSpPr/>
          <p:nvPr/>
        </p:nvSpPr>
        <p:spPr>
          <a:xfrm>
            <a:off x="7161212" y="2895600"/>
            <a:ext cx="3886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B1E3-C0DB-4BB5-9B31-8858D087EBC3}"/>
              </a:ext>
            </a:extLst>
          </p:cNvPr>
          <p:cNvSpPr txBox="1"/>
          <p:nvPr/>
        </p:nvSpPr>
        <p:spPr>
          <a:xfrm>
            <a:off x="8298482" y="58674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</a:t>
            </a:r>
            <a:endParaRPr lang="bg-BG" sz="28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4307F6-8792-48F8-A1CB-0D4E67962C97}"/>
              </a:ext>
            </a:extLst>
          </p:cNvPr>
          <p:cNvSpPr/>
          <p:nvPr/>
        </p:nvSpPr>
        <p:spPr>
          <a:xfrm>
            <a:off x="11123612" y="3936298"/>
            <a:ext cx="152400" cy="1702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4A93-6C24-48A9-AC4B-B2A1050001B1}"/>
              </a:ext>
            </a:extLst>
          </p:cNvPr>
          <p:cNvSpPr txBox="1"/>
          <p:nvPr/>
        </p:nvSpPr>
        <p:spPr>
          <a:xfrm rot="16200000">
            <a:off x="10972006" y="4520848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Layers</a:t>
            </a:r>
            <a:endParaRPr lang="bg-BG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2111</Words>
  <Application>Microsoft Office PowerPoint</Application>
  <PresentationFormat>Широк екран</PresentationFormat>
  <Paragraphs>570</Paragraphs>
  <Slides>59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Containerization &amp; Documentation</vt:lpstr>
      <vt:lpstr>Table of Contents</vt:lpstr>
      <vt:lpstr>Containers and Docker</vt:lpstr>
      <vt:lpstr>Containerization</vt:lpstr>
      <vt:lpstr>VMs and Containers</vt:lpstr>
      <vt:lpstr>Solutions</vt:lpstr>
      <vt:lpstr>VMs vs Containers</vt:lpstr>
      <vt:lpstr>Containers Concepts (Docker View)</vt:lpstr>
      <vt:lpstr>Definitions</vt:lpstr>
      <vt:lpstr>Docker</vt:lpstr>
      <vt:lpstr>Docker Engine</vt:lpstr>
      <vt:lpstr>Registries</vt:lpstr>
      <vt:lpstr>Workflow</vt:lpstr>
      <vt:lpstr>Docker Installation</vt:lpstr>
      <vt:lpstr>What We Need to Know?</vt:lpstr>
      <vt:lpstr>Working with Docker</vt:lpstr>
      <vt:lpstr>Pull / Image Pull</vt:lpstr>
      <vt:lpstr>Run / Container Run</vt:lpstr>
      <vt:lpstr>Images / Image Ls</vt:lpstr>
      <vt:lpstr>Ps / Container Ls</vt:lpstr>
      <vt:lpstr>Rm / Container Rm</vt:lpstr>
      <vt:lpstr>Rmi / Image Rm</vt:lpstr>
      <vt:lpstr>Start / Container Start</vt:lpstr>
      <vt:lpstr>Restart / Container Restart</vt:lpstr>
      <vt:lpstr>Stop / Container Stop</vt:lpstr>
      <vt:lpstr>Unpause / Container Unpause</vt:lpstr>
      <vt:lpstr>Attach / Container Attach</vt:lpstr>
      <vt:lpstr>Push / Image Push</vt:lpstr>
      <vt:lpstr>Login</vt:lpstr>
      <vt:lpstr>Logout</vt:lpstr>
      <vt:lpstr>Image from File</vt:lpstr>
      <vt:lpstr>General Structure (Dockerfile)</vt:lpstr>
      <vt:lpstr>FROM</vt:lpstr>
      <vt:lpstr>MAINTAINER</vt:lpstr>
      <vt:lpstr>RUN</vt:lpstr>
      <vt:lpstr>COPY</vt:lpstr>
      <vt:lpstr>ADD</vt:lpstr>
      <vt:lpstr>EXPOSE</vt:lpstr>
      <vt:lpstr>ENTRYPOINT</vt:lpstr>
      <vt:lpstr>CMD</vt:lpstr>
      <vt:lpstr>CMD vs ENTRYPOINT</vt:lpstr>
      <vt:lpstr>CMD vs ENTRYPOINT</vt:lpstr>
      <vt:lpstr>Build / Image Build</vt:lpstr>
      <vt:lpstr>Recommendations</vt:lpstr>
      <vt:lpstr>Swagger 2</vt:lpstr>
      <vt:lpstr>Swagger</vt:lpstr>
      <vt:lpstr>Springfox </vt:lpstr>
      <vt:lpstr>Configuration File </vt:lpstr>
      <vt:lpstr>Docket Bean</vt:lpstr>
      <vt:lpstr>Swagger UI</vt:lpstr>
      <vt:lpstr>Using Swagger UI</vt:lpstr>
      <vt:lpstr>Using Swagger UI example</vt:lpstr>
      <vt:lpstr>Bean Validation And Spring Data REST</vt:lpstr>
      <vt:lpstr>Filtering API for Swagger</vt:lpstr>
      <vt:lpstr>Summary</vt:lpstr>
      <vt:lpstr>Resources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and Documentation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150</cp:revision>
  <dcterms:created xsi:type="dcterms:W3CDTF">2018-05-23T13:08:44Z</dcterms:created>
  <dcterms:modified xsi:type="dcterms:W3CDTF">2021-03-25T10:24:31Z</dcterms:modified>
  <cp:category>computer programming;programming;software development;software engineering</cp:category>
</cp:coreProperties>
</file>