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4" r:id="rId48"/>
    <p:sldId id="305" r:id="rId49"/>
    <p:sldId id="302" r:id="rId50"/>
    <p:sldId id="303" r:id="rId5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EE09458-5F34-4B8A-A84D-669B0FCCE6E3}">
          <p14:sldIdLst>
            <p14:sldId id="256"/>
            <p14:sldId id="257"/>
            <p14:sldId id="258"/>
          </p14:sldIdLst>
        </p14:section>
        <p14:section name="Deployment" id="{5781CA30-3F9C-4FC5-8FEC-DA0E45CE794E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Deploy with Git" id="{0DA1AA98-F6A6-4D0B-BF5E-F150013DE5C1}">
          <p14:sldIdLst>
            <p14:sldId id="269"/>
            <p14:sldId id="270"/>
            <p14:sldId id="271"/>
            <p14:sldId id="272"/>
          </p14:sldIdLst>
        </p14:section>
        <p14:section name="Deploy with Github" id="{BA9000F3-6E9E-4F22-BE6C-B573B6316E7A}">
          <p14:sldIdLst>
            <p14:sldId id="273"/>
            <p14:sldId id="274"/>
            <p14:sldId id="275"/>
            <p14:sldId id="276"/>
            <p14:sldId id="277"/>
          </p14:sldIdLst>
        </p14:section>
        <p14:section name="Actuator" id="{CFF66EBF-3DD7-4F24-8220-98717887D4B3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Micrometer" id="{D96559A5-A9DF-4450-8AC2-3F9E2BB1FB9F}">
          <p14:sldIdLst>
            <p14:sldId id="290"/>
            <p14:sldId id="291"/>
            <p14:sldId id="292"/>
            <p14:sldId id="293"/>
          </p14:sldIdLst>
        </p14:section>
        <p14:section name="Prometheus" id="{2C461A08-CFE8-473B-B773-5F4AE02D69B3}">
          <p14:sldIdLst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Conclusions" id="{20B607FA-D93E-45B2-B993-16FF4CDBC9AC}">
          <p14:sldIdLst>
            <p14:sldId id="300"/>
            <p14:sldId id="301"/>
            <p14:sldId id="304"/>
            <p14:sldId id="305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4" roundtripDataSignature="AMtx7mh4LCvLFFQ0wcNQaj6y8O/mFJgY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5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80" name="Google Shape;180;p1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316a616a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10316a616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316a616af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10316a616a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2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88" name="Google Shape;288;p1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6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25" name="Google Shape;325;p16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91" name="Google Shape;191;p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07" name="Google Shape;207;p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4" name="Google Shape;534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43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536" name="Google Shape;536;p43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1" name="Google Shape;551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44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4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00301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8" name="Google Shape;558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5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45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7" name="Google Shape;567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6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6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6.png"/><Relationship Id="rId10" Type="http://schemas.openxmlformats.org/officeDocument/2006/relationships/image" Target="../media/image6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8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8" descr="SoftUni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48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sz="17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48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48" descr="SoftUni masco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8" descr="Software University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8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8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sz="27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48"/>
          <p:cNvSpPr>
            <a:spLocks noGrp="1"/>
          </p:cNvSpPr>
          <p:nvPr>
            <p:ph type="pic" idx="5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48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8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57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7"/>
          <p:cNvSpPr txBox="1">
            <a:spLocks noGrp="1"/>
          </p:cNvSpPr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57"/>
          <p:cNvSpPr txBox="1">
            <a:spLocks noGrp="1"/>
          </p:cNvSpPr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7" name="Google Shape;137;p57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138" name="Google Shape;138;p57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139" name="Google Shape;139;p57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57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57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57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57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4" name="Google Shape;144;p57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7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6" name="Google Shape;146;p57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7" name="Google Shape;147;p57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48" name="Google Shape;148;p57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149" name="Google Shape;149;p57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0" name="Google Shape;150;p57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1" name="Google Shape;151;p57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2" name="Google Shape;152;p57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3" name="Google Shape;153;p57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154" name="Google Shape;154;p57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5" name="Google Shape;155;p57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8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8"/>
          <p:cNvSpPr txBox="1">
            <a:spLocks noGrp="1"/>
          </p:cNvSpPr>
          <p:nvPr>
            <p:ph type="sldNum" idx="12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58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58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58"/>
          <p:cNvSpPr txBox="1">
            <a:spLocks noGrp="1"/>
          </p:cNvSpPr>
          <p:nvPr>
            <p:ph type="body" idx="1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58"/>
          <p:cNvSpPr txBox="1">
            <a:spLocks noGrp="1"/>
          </p:cNvSpPr>
          <p:nvPr>
            <p:ph type="body" idx="2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58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58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5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9"/>
          <p:cNvSpPr txBox="1">
            <a:spLocks noGrp="1"/>
          </p:cNvSpPr>
          <p:nvPr>
            <p:ph type="sldNum" idx="12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59"/>
          <p:cNvSpPr txBox="1">
            <a:spLocks noGrp="1"/>
          </p:cNvSpPr>
          <p:nvPr>
            <p:ph type="body" idx="1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59"/>
          <p:cNvSpPr>
            <a:spLocks noGrp="1"/>
          </p:cNvSpPr>
          <p:nvPr>
            <p:ph type="pic" idx="2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</p:sp>
      <p:sp>
        <p:nvSpPr>
          <p:cNvPr id="170" name="Google Shape;170;p59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59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59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59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59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5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1963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49" descr="SoftUni mascot with laptop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516000" y="3408496"/>
            <a:ext cx="2251057" cy="304443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9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9049234" cy="520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  <a:defRPr sz="3600">
                <a:solidFill>
                  <a:schemeClr val="dk1"/>
                </a:solidFill>
              </a:defRPr>
            </a:lvl1pPr>
            <a:lvl2pPr marL="914400" lvl="1" indent="-4445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  <a:defRPr sz="34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9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49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5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0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50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">
  <p:cSld name="Section 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1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1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sz="3998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1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sz="539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52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52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6" name="Google Shape;46;p52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8" name="Google Shape;48;p52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49" name="Google Shape;49;p52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0" name="Google Shape;50;p52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52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52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52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52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" name="Google Shape;55;p52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2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7" name="Google Shape;57;p52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52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9" name="Google Shape;59;p52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60" name="Google Shape;60;p52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" name="Google Shape;61;p52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62" name="Google Shape;62;p52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3" name="Google Shape;63;p52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" name="Google Shape;64;p52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65" name="Google Shape;65;p52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6" name="Google Shape;66;p52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67" name="Google Shape;67;p52"/>
          <p:cNvCxnSpPr>
            <a:stCxn id="51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w="38100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53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3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2" name="Google Shape;72;p5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53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53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75" name="Google Shape;75;p53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76" name="Google Shape;76;p53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53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53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53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53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" name="Google Shape;81;p53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53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3" name="Google Shape;83;p53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" name="Google Shape;84;p53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5" name="Google Shape;85;p53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86" name="Google Shape;86;p53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7" name="Google Shape;87;p5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8" name="Google Shape;88;p53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9" name="Google Shape;89;p53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3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91" name="Google Shape;91;p53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2" name="Google Shape;92;p5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54"/>
          <p:cNvSpPr txBox="1">
            <a:spLocks noGrp="1"/>
          </p:cNvSpPr>
          <p:nvPr>
            <p:ph type="body" idx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54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54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54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5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55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600" u="sng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sz="2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55" descr="SoftUni mascot with open h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55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105" name="Google Shape;105;p55" descr="SoftUni Kids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55" descr="SoftUni Foundation log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55" descr="SoftUni Digital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55" descr="SoftUni Creative log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55" descr="SoftUni Svetlina log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55" descr="Software University logo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1" name="Google Shape;111;p55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112;p55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3" name="Google Shape;113;p55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" name="Google Shape;114;p55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" name="Google Shape;115;p55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6" name="Google Shape;116;p55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117;p55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" name="Google Shape;118;p55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19" name="Google Shape;119;p55" descr="SoftUni logo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55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1" name="Google Shape;121;p55" descr="Software University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About Slid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4" name="Google Shape;124;p56" descr="Forum icon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56" descr="Facebook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56" descr="Software University logo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56" descr="SoftUni mascot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6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56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56" descr="Software University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6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7" descr="SoftUni Background"/>
          <p:cNvPicPr preferRelativeResize="0"/>
          <p:nvPr/>
        </p:nvPicPr>
        <p:blipFill rotWithShape="1">
          <a:blip r:embed="rId15">
            <a:alphaModFix/>
          </a:blip>
          <a:srcRect b="1671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marR="0" lvl="0" indent="-4443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6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2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5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82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7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39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enter.heroku.com/articles/platform-api-reference#config-var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enter.heroku.com/articles/heroku-command-lin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download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29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7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43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44.png"/><Relationship Id="rId23" Type="http://schemas.openxmlformats.org/officeDocument/2006/relationships/image" Target="../media/image48.png"/><Relationship Id="rId10" Type="http://schemas.openxmlformats.org/officeDocument/2006/relationships/image" Target="../media/image42.jpg"/><Relationship Id="rId19" Type="http://schemas.openxmlformats.org/officeDocument/2006/relationships/image" Target="../media/image46.png"/><Relationship Id="rId4" Type="http://schemas.openxmlformats.org/officeDocument/2006/relationships/image" Target="../media/image39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50.png"/><Relationship Id="rId4" Type="http://schemas.openxmlformats.org/officeDocument/2006/relationships/hyperlink" Target="https://virtualracingschool.com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d.heroku.com/logi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cloud.google.com/" TargetMode="External"/><Relationship Id="rId4" Type="http://schemas.openxmlformats.org/officeDocument/2006/relationships/hyperlink" Target="https://aws.amazon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"/>
          <p:cNvSpPr txBox="1">
            <a:spLocks noGrp="1"/>
          </p:cNvSpPr>
          <p:nvPr>
            <p:ph type="title"/>
          </p:nvPr>
        </p:nvSpPr>
        <p:spPr>
          <a:xfrm>
            <a:off x="558049" y="459000"/>
            <a:ext cx="10965303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/>
              <a:t>Deployment, Hosting and Monitoring</a:t>
            </a:r>
            <a:endParaRPr/>
          </a:p>
        </p:txBody>
      </p:sp>
      <p:sp>
        <p:nvSpPr>
          <p:cNvPr id="183" name="Google Shape;183;p1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00"/>
              <a:buNone/>
            </a:pPr>
            <a:r>
              <a:rPr lang="en-US"/>
              <a:t>Software University</a:t>
            </a:r>
            <a:endParaRPr/>
          </a:p>
        </p:txBody>
      </p:sp>
      <p:sp>
        <p:nvSpPr>
          <p:cNvPr id="184" name="Google Shape;184;p1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sp>
        <p:nvSpPr>
          <p:cNvPr id="185" name="Google Shape;185;p1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186" name="Google Shape;186;p1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Technical Trainers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7200"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 err="1"/>
              <a:t>Procfile</a:t>
            </a:r>
            <a:endParaRPr dirty="0"/>
          </a:p>
          <a:p>
            <a:pPr marL="1066419" lvl="1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3200" dirty="0"/>
              <a:t>Holds the executed commands by the application on startup</a:t>
            </a:r>
            <a:endParaRPr sz="3200" dirty="0"/>
          </a:p>
          <a:p>
            <a:pPr marL="1066419" lvl="1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3200" dirty="0"/>
              <a:t>Should include:</a:t>
            </a:r>
            <a:endParaRPr sz="3200" b="1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10"/>
          <p:cNvSpPr txBox="1">
            <a:spLocks noGrp="1"/>
          </p:cNvSpPr>
          <p:nvPr>
            <p:ph type="body" idx="1"/>
          </p:nvPr>
        </p:nvSpPr>
        <p:spPr>
          <a:xfrm>
            <a:off x="1339498" y="3258354"/>
            <a:ext cx="9210761" cy="702857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 dirty="0"/>
              <a:t>web: java -jar target/</a:t>
            </a:r>
            <a:r>
              <a:rPr lang="en-US" sz="3000" dirty="0">
                <a:solidFill>
                  <a:schemeClr val="lt1"/>
                </a:solidFill>
              </a:rPr>
              <a:t>{name}</a:t>
            </a:r>
            <a:r>
              <a:rPr lang="en-US" sz="3000" dirty="0"/>
              <a:t>-</a:t>
            </a:r>
            <a:r>
              <a:rPr lang="en-US" sz="3000" dirty="0">
                <a:solidFill>
                  <a:schemeClr val="lt1"/>
                </a:solidFill>
              </a:rPr>
              <a:t>{version}</a:t>
            </a:r>
            <a:r>
              <a:rPr lang="en-US" sz="3000" dirty="0"/>
              <a:t>.jar</a:t>
            </a:r>
            <a:endParaRPr sz="3000" dirty="0"/>
          </a:p>
        </p:txBody>
      </p:sp>
      <p:sp>
        <p:nvSpPr>
          <p:cNvPr id="255" name="Google Shape;255;p1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Procfile</a:t>
            </a:r>
            <a:endParaRPr/>
          </a:p>
        </p:txBody>
      </p:sp>
      <p:sp>
        <p:nvSpPr>
          <p:cNvPr id="256" name="Google Shape;256;p10"/>
          <p:cNvSpPr txBox="1">
            <a:spLocks noGrp="1"/>
          </p:cNvSpPr>
          <p:nvPr>
            <p:ph type="body" idx="1"/>
          </p:nvPr>
        </p:nvSpPr>
        <p:spPr>
          <a:xfrm>
            <a:off x="2101334" y="5117507"/>
            <a:ext cx="7410000" cy="118760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/>
              <a:t>&lt;version&gt;</a:t>
            </a:r>
            <a:r>
              <a:rPr lang="en-US" sz="3000">
                <a:solidFill>
                  <a:schemeClr val="lt1"/>
                </a:solidFill>
              </a:rPr>
              <a:t>1.0.0-SNAPSHOT</a:t>
            </a:r>
            <a:r>
              <a:rPr lang="en-US" sz="3000"/>
              <a:t>&lt;/version&gt;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/>
              <a:t>&lt;name&gt;</a:t>
            </a:r>
            <a:r>
              <a:rPr lang="en-US" sz="3000">
                <a:solidFill>
                  <a:schemeClr val="lt1"/>
                </a:solidFill>
              </a:rPr>
              <a:t>project_name</a:t>
            </a:r>
            <a:r>
              <a:rPr lang="en-US" sz="3000"/>
              <a:t>&lt;/name&gt;</a:t>
            </a:r>
            <a:endParaRPr sz="3000"/>
          </a:p>
        </p:txBody>
      </p:sp>
      <p:sp>
        <p:nvSpPr>
          <p:cNvPr id="257" name="Google Shape;257;p10"/>
          <p:cNvSpPr txBox="1">
            <a:spLocks noGrp="1"/>
          </p:cNvSpPr>
          <p:nvPr>
            <p:ph type="body" idx="1"/>
          </p:nvPr>
        </p:nvSpPr>
        <p:spPr>
          <a:xfrm>
            <a:off x="2101334" y="4413348"/>
            <a:ext cx="7410000" cy="68060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/>
              <a:t>pom.xml</a:t>
            </a:r>
            <a:endParaRPr sz="3000"/>
          </a:p>
        </p:txBody>
      </p:sp>
      <p:sp>
        <p:nvSpPr>
          <p:cNvPr id="258" name="Google Shape;258;p1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alibri"/>
              <a:buNone/>
            </a:pPr>
            <a:r>
              <a:rPr lang="en-US" sz="4000"/>
              <a:t>Application.properties</a:t>
            </a:r>
            <a:endParaRPr sz="4000"/>
          </a:p>
        </p:txBody>
      </p:sp>
      <p:sp>
        <p:nvSpPr>
          <p:cNvPr id="264" name="Google Shape;264;p11"/>
          <p:cNvSpPr txBox="1">
            <a:spLocks noGrp="1"/>
          </p:cNvSpPr>
          <p:nvPr>
            <p:ph type="body" idx="1"/>
          </p:nvPr>
        </p:nvSpPr>
        <p:spPr>
          <a:xfrm>
            <a:off x="207768" y="1994608"/>
            <a:ext cx="11545262" cy="4661633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 dirty="0"/>
              <a:t>spring.datasource.url=</a:t>
            </a:r>
            <a:r>
              <a:rPr lang="en-US" sz="2500" dirty="0">
                <a:solidFill>
                  <a:schemeClr val="lt1"/>
                </a:solidFill>
              </a:rPr>
              <a:t>${JDBC_DATABASE_URL:}</a:t>
            </a: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 dirty="0" err="1"/>
              <a:t>spring.datasource.username</a:t>
            </a:r>
            <a:r>
              <a:rPr lang="en-US" sz="2500" dirty="0"/>
              <a:t>=</a:t>
            </a:r>
            <a:r>
              <a:rPr lang="en-US" sz="2500" dirty="0">
                <a:solidFill>
                  <a:schemeClr val="lt1"/>
                </a:solidFill>
              </a:rPr>
              <a:t>${JDBC_DATABASE_USERNAME:}</a:t>
            </a: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 dirty="0" err="1"/>
              <a:t>spring.datasource.password</a:t>
            </a:r>
            <a:r>
              <a:rPr lang="en-US" sz="2500" dirty="0"/>
              <a:t>=</a:t>
            </a:r>
            <a:r>
              <a:rPr lang="en-US" sz="2500" dirty="0">
                <a:solidFill>
                  <a:schemeClr val="lt1"/>
                </a:solidFill>
              </a:rPr>
              <a:t>${JDBC_DATABASE_PASSWORD:}</a:t>
            </a: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endParaRPr sz="2500"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 dirty="0" err="1"/>
              <a:t>server.port</a:t>
            </a:r>
            <a:r>
              <a:rPr lang="en-US" sz="2500" dirty="0"/>
              <a:t>=</a:t>
            </a:r>
            <a:r>
              <a:rPr lang="en-US" sz="2500" dirty="0">
                <a:solidFill>
                  <a:schemeClr val="lt1"/>
                </a:solidFill>
              </a:rPr>
              <a:t>${PORT:8080}</a:t>
            </a: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endParaRPr sz="2500"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 dirty="0" err="1"/>
              <a:t>spring.datasource.</a:t>
            </a:r>
            <a:r>
              <a:rPr lang="en-US" sz="2500" dirty="0" err="1">
                <a:solidFill>
                  <a:schemeClr val="lt1"/>
                </a:solidFill>
              </a:rPr>
              <a:t>hikari.connection</a:t>
            </a:r>
            <a:r>
              <a:rPr lang="en-US" sz="2500" dirty="0">
                <a:solidFill>
                  <a:schemeClr val="lt1"/>
                </a:solidFill>
              </a:rPr>
              <a:t>-timeout=30000</a:t>
            </a: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 dirty="0" err="1"/>
              <a:t>spring.datasource.</a:t>
            </a:r>
            <a:r>
              <a:rPr lang="en-US" sz="2500" dirty="0" err="1">
                <a:solidFill>
                  <a:schemeClr val="lt1"/>
                </a:solidFill>
              </a:rPr>
              <a:t>hikari.maximum</a:t>
            </a:r>
            <a:r>
              <a:rPr lang="en-US" sz="2500" dirty="0">
                <a:solidFill>
                  <a:schemeClr val="lt1"/>
                </a:solidFill>
              </a:rPr>
              <a:t>-pool-size=10</a:t>
            </a:r>
            <a:endParaRPr sz="2500"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endParaRPr sz="2500"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 dirty="0" err="1"/>
              <a:t>spring.jpa.properties.hibernate.dialect</a:t>
            </a:r>
            <a:r>
              <a:rPr lang="en-US" sz="2500" dirty="0"/>
              <a:t> = </a:t>
            </a:r>
            <a:r>
              <a:rPr lang="en-US" sz="2500" dirty="0" err="1"/>
              <a:t>org.hibernate.dialect.</a:t>
            </a:r>
            <a:r>
              <a:rPr lang="en-US" sz="2500" dirty="0" err="1">
                <a:solidFill>
                  <a:schemeClr val="lt1"/>
                </a:solidFill>
              </a:rPr>
              <a:t>PostgreSQLDialect</a:t>
            </a:r>
            <a:endParaRPr sz="2500" dirty="0">
              <a:solidFill>
                <a:schemeClr val="lt1"/>
              </a:solidFill>
            </a:endParaRPr>
          </a:p>
        </p:txBody>
      </p:sp>
      <p:sp>
        <p:nvSpPr>
          <p:cNvPr id="265" name="Google Shape;265;p11"/>
          <p:cNvSpPr txBox="1">
            <a:spLocks noGrp="1"/>
          </p:cNvSpPr>
          <p:nvPr>
            <p:ph type="body" idx="1"/>
          </p:nvPr>
        </p:nvSpPr>
        <p:spPr>
          <a:xfrm>
            <a:off x="207768" y="1314000"/>
            <a:ext cx="11545262" cy="62206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/>
              <a:t>application.properties</a:t>
            </a:r>
            <a:endParaRPr sz="2500"/>
          </a:p>
        </p:txBody>
      </p:sp>
      <p:sp>
        <p:nvSpPr>
          <p:cNvPr id="266" name="Google Shape;266;p1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316a616af_0_0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00" cy="55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7200"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dirty="0" err="1"/>
              <a:t>Heroku</a:t>
            </a:r>
            <a:r>
              <a:rPr lang="en-US" dirty="0"/>
              <a:t> CLI</a:t>
            </a:r>
            <a:endParaRPr dirty="0"/>
          </a:p>
          <a:p>
            <a:pPr marL="1066419" lvl="1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3200" dirty="0" smtClean="0"/>
              <a:t>View </a:t>
            </a:r>
            <a:r>
              <a:rPr lang="en-US" sz="3200" dirty="0"/>
              <a:t>current </a:t>
            </a:r>
            <a:r>
              <a:rPr lang="en-US" sz="3200" dirty="0" err="1"/>
              <a:t>config</a:t>
            </a:r>
            <a:r>
              <a:rPr lang="en-US" sz="3200" dirty="0"/>
              <a:t> </a:t>
            </a:r>
            <a:r>
              <a:rPr lang="en-US" sz="3200" dirty="0" err="1"/>
              <a:t>var</a:t>
            </a:r>
            <a:r>
              <a:rPr lang="en-US" sz="3200" dirty="0"/>
              <a:t> values</a:t>
            </a:r>
            <a:endParaRPr sz="3200" dirty="0"/>
          </a:p>
          <a:p>
            <a:pPr marL="1066419"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3200" dirty="0"/>
          </a:p>
          <a:p>
            <a:pPr marL="1066419"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3200" dirty="0"/>
          </a:p>
          <a:p>
            <a:pPr marL="1066419"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3200" dirty="0"/>
          </a:p>
          <a:p>
            <a:pPr marL="1066419" lvl="1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200"/>
              <a:buFont typeface="Wingdings" panose="05000000000000000000" pitchFamily="2" charset="2"/>
              <a:buChar char="§"/>
            </a:pPr>
            <a:r>
              <a:rPr lang="en-US" sz="3200" dirty="0"/>
              <a:t>Set a </a:t>
            </a:r>
            <a:r>
              <a:rPr lang="en-US" sz="3200" dirty="0" err="1"/>
              <a:t>config</a:t>
            </a:r>
            <a:r>
              <a:rPr lang="en-US" sz="3200" dirty="0"/>
              <a:t> </a:t>
            </a:r>
            <a:r>
              <a:rPr lang="en-US" sz="3200" dirty="0" err="1" smtClean="0"/>
              <a:t>var</a:t>
            </a:r>
            <a:endParaRPr sz="3200" dirty="0"/>
          </a:p>
        </p:txBody>
      </p:sp>
      <p:sp>
        <p:nvSpPr>
          <p:cNvPr id="272" name="Google Shape;272;g10316a616af_0_0"/>
          <p:cNvSpPr txBox="1">
            <a:spLocks noGrp="1"/>
          </p:cNvSpPr>
          <p:nvPr>
            <p:ph type="body" idx="1"/>
          </p:nvPr>
        </p:nvSpPr>
        <p:spPr>
          <a:xfrm>
            <a:off x="1452725" y="2559600"/>
            <a:ext cx="8641800" cy="1995519"/>
          </a:xfrm>
          <a:prstGeom prst="rect">
            <a:avLst/>
          </a:prstGeom>
          <a:solidFill>
            <a:srgbClr val="ACB4C3">
              <a:alpha val="14900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1"/>
                </a:solidFill>
              </a:rPr>
              <a:t>$ </a:t>
            </a:r>
            <a:r>
              <a:rPr lang="en-US" sz="2200" dirty="0" err="1">
                <a:solidFill>
                  <a:schemeClr val="lt1"/>
                </a:solidFill>
              </a:rPr>
              <a:t>heroku</a:t>
            </a:r>
            <a:r>
              <a:rPr lang="en-US" sz="2200" dirty="0">
                <a:solidFill>
                  <a:schemeClr val="lt1"/>
                </a:solidFill>
              </a:rPr>
              <a:t> </a:t>
            </a:r>
            <a:r>
              <a:rPr lang="en-US" sz="2200" dirty="0" err="1">
                <a:solidFill>
                  <a:schemeClr val="lt1"/>
                </a:solidFill>
              </a:rPr>
              <a:t>config</a:t>
            </a:r>
            <a:endParaRPr sz="22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GITHUB_USERNAME: </a:t>
            </a:r>
            <a:r>
              <a:rPr lang="en-US" sz="2200" dirty="0" err="1"/>
              <a:t>ivan</a:t>
            </a:r>
            <a:endParaRPr sz="2200"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OTHER_VAR: student</a:t>
            </a:r>
            <a:endParaRPr sz="2200"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1"/>
                </a:solidFill>
              </a:rPr>
              <a:t>$ </a:t>
            </a:r>
            <a:r>
              <a:rPr lang="en-US" sz="2200" dirty="0" err="1">
                <a:solidFill>
                  <a:schemeClr val="lt1"/>
                </a:solidFill>
              </a:rPr>
              <a:t>heroku</a:t>
            </a:r>
            <a:r>
              <a:rPr lang="en-US" sz="2200" dirty="0">
                <a:solidFill>
                  <a:schemeClr val="lt1"/>
                </a:solidFill>
              </a:rPr>
              <a:t> </a:t>
            </a:r>
            <a:r>
              <a:rPr lang="en-US" sz="2200" dirty="0" err="1">
                <a:solidFill>
                  <a:schemeClr val="lt1"/>
                </a:solidFill>
              </a:rPr>
              <a:t>config:get</a:t>
            </a:r>
            <a:r>
              <a:rPr lang="en-US" sz="2200" dirty="0">
                <a:solidFill>
                  <a:schemeClr val="lt1"/>
                </a:solidFill>
              </a:rPr>
              <a:t> GITHUB_USERNAME</a:t>
            </a:r>
            <a:endParaRPr sz="22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/>
              <a:t>ivan</a:t>
            </a:r>
            <a:endParaRPr sz="2200" dirty="0"/>
          </a:p>
        </p:txBody>
      </p:sp>
      <p:sp>
        <p:nvSpPr>
          <p:cNvPr id="273" name="Google Shape;273;g10316a616af_0_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Managing config vars </a:t>
            </a:r>
            <a:endParaRPr/>
          </a:p>
        </p:txBody>
      </p:sp>
      <p:sp>
        <p:nvSpPr>
          <p:cNvPr id="274" name="Google Shape;274;g10316a616af_0_0"/>
          <p:cNvSpPr txBox="1">
            <a:spLocks noGrp="1"/>
          </p:cNvSpPr>
          <p:nvPr>
            <p:ph type="body" idx="1"/>
          </p:nvPr>
        </p:nvSpPr>
        <p:spPr>
          <a:xfrm>
            <a:off x="1452725" y="5222445"/>
            <a:ext cx="8641800" cy="1284555"/>
          </a:xfrm>
          <a:prstGeom prst="rect">
            <a:avLst/>
          </a:prstGeom>
          <a:solidFill>
            <a:srgbClr val="ACB4C3">
              <a:alpha val="14900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1"/>
                </a:solidFill>
              </a:rPr>
              <a:t>$ </a:t>
            </a:r>
            <a:r>
              <a:rPr lang="en-US" sz="2200" dirty="0" err="1">
                <a:solidFill>
                  <a:schemeClr val="lt1"/>
                </a:solidFill>
              </a:rPr>
              <a:t>heroku</a:t>
            </a:r>
            <a:r>
              <a:rPr lang="en-US" sz="2200" dirty="0">
                <a:solidFill>
                  <a:schemeClr val="lt1"/>
                </a:solidFill>
              </a:rPr>
              <a:t> </a:t>
            </a:r>
            <a:r>
              <a:rPr lang="en-US" sz="2200" dirty="0" err="1">
                <a:solidFill>
                  <a:schemeClr val="lt1"/>
                </a:solidFill>
              </a:rPr>
              <a:t>config:set</a:t>
            </a:r>
            <a:r>
              <a:rPr lang="en-US" sz="2200" dirty="0"/>
              <a:t> SOME_SECRET = </a:t>
            </a:r>
            <a:r>
              <a:rPr lang="en-US" sz="2200" dirty="0" err="1"/>
              <a:t>mySecret</a:t>
            </a:r>
            <a:r>
              <a:rPr lang="en-US" sz="2200" dirty="0"/>
              <a:t> </a:t>
            </a:r>
            <a:endParaRPr sz="2200"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Adding </a:t>
            </a:r>
            <a:r>
              <a:rPr lang="en-US" sz="2200" dirty="0" err="1"/>
              <a:t>config</a:t>
            </a:r>
            <a:r>
              <a:rPr lang="en-US" sz="2200" dirty="0"/>
              <a:t> </a:t>
            </a:r>
            <a:r>
              <a:rPr lang="en-US" sz="2200" dirty="0" err="1"/>
              <a:t>vars</a:t>
            </a:r>
            <a:r>
              <a:rPr lang="en-US" sz="2200" dirty="0"/>
              <a:t> and restarting </a:t>
            </a:r>
            <a:r>
              <a:rPr lang="en-US" sz="2200" dirty="0" err="1"/>
              <a:t>myapp</a:t>
            </a:r>
            <a:r>
              <a:rPr lang="en-US" sz="2200" dirty="0"/>
              <a:t>... done, v12</a:t>
            </a:r>
            <a:endParaRPr sz="2200"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SOME_SECRET: </a:t>
            </a:r>
            <a:r>
              <a:rPr lang="en-US" sz="2200" dirty="0" err="1" smtClean="0"/>
              <a:t>mySecret</a:t>
            </a:r>
            <a:endParaRPr sz="2200" dirty="0"/>
          </a:p>
        </p:txBody>
      </p:sp>
      <p:sp>
        <p:nvSpPr>
          <p:cNvPr id="275" name="Google Shape;275;g10316a616af_0_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316a616af_0_19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00" cy="55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7200"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dirty="0" err="1"/>
              <a:t>Heroku</a:t>
            </a:r>
            <a:r>
              <a:rPr lang="en-US" dirty="0"/>
              <a:t> Dashboard</a:t>
            </a: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dirty="0" err="1"/>
              <a:t>Heroku</a:t>
            </a:r>
            <a:r>
              <a:rPr lang="en-US" dirty="0"/>
              <a:t> Dashboard</a:t>
            </a:r>
            <a:endParaRPr dirty="0"/>
          </a:p>
          <a:p>
            <a:pPr marL="863346" lvl="1" indent="-457200" algn="l" rtl="0">
              <a:spcBef>
                <a:spcPts val="0"/>
              </a:spcBef>
              <a:spcAft>
                <a:spcPts val="0"/>
              </a:spcAft>
              <a:buSzPts val="3198"/>
              <a:buFont typeface="Wingdings" panose="05000000000000000000" pitchFamily="2" charset="2"/>
              <a:buChar char="§"/>
            </a:pPr>
            <a:r>
              <a:rPr lang="en-US" sz="3200" dirty="0" smtClean="0"/>
              <a:t>You </a:t>
            </a:r>
            <a:r>
              <a:rPr lang="en-US" sz="3200" dirty="0"/>
              <a:t>can manage your app’s </a:t>
            </a:r>
            <a:r>
              <a:rPr lang="en-US" sz="3200" dirty="0" err="1"/>
              <a:t>config</a:t>
            </a:r>
            <a:r>
              <a:rPr lang="en-US" sz="3200" dirty="0"/>
              <a:t> </a:t>
            </a:r>
            <a:r>
              <a:rPr lang="en-US" sz="3200" dirty="0" err="1"/>
              <a:t>vars</a:t>
            </a:r>
            <a:r>
              <a:rPr lang="en-US" sz="3200" dirty="0"/>
              <a:t> programmatically with the </a:t>
            </a:r>
            <a:r>
              <a:rPr lang="en-US" sz="3200" u="sng" dirty="0" err="1">
                <a:solidFill>
                  <a:schemeClr val="hlink"/>
                </a:solidFill>
                <a:hlinkClick r:id="rId3"/>
              </a:rPr>
              <a:t>Heroku</a:t>
            </a:r>
            <a:r>
              <a:rPr lang="en-US" sz="3200" u="sng" dirty="0">
                <a:solidFill>
                  <a:schemeClr val="hlink"/>
                </a:solidFill>
                <a:hlinkClick r:id="rId3"/>
              </a:rPr>
              <a:t> Platform API</a:t>
            </a:r>
            <a:r>
              <a:rPr lang="en-US" sz="3200" dirty="0"/>
              <a:t> using a simple HTTPS REST client and JSON data structures </a:t>
            </a:r>
            <a:endParaRPr sz="3200" dirty="0"/>
          </a:p>
        </p:txBody>
      </p:sp>
      <p:sp>
        <p:nvSpPr>
          <p:cNvPr id="281" name="Google Shape;281;g10316a616af_0_1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Managing config vars (2) </a:t>
            </a:r>
            <a:endParaRPr/>
          </a:p>
        </p:txBody>
      </p:sp>
      <p:sp>
        <p:nvSpPr>
          <p:cNvPr id="282" name="Google Shape;282;g10316a616af_0_1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g10316a616af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888" y="1804558"/>
            <a:ext cx="10862226" cy="22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Deploy with </a:t>
            </a:r>
            <a:r>
              <a:rPr lang="en-US" dirty="0" err="1"/>
              <a:t>Git</a:t>
            </a:r>
            <a:endParaRPr dirty="0"/>
          </a:p>
        </p:txBody>
      </p:sp>
      <p:pic>
        <p:nvPicPr>
          <p:cNvPr id="291" name="Google Shape;29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6962" y="1359000"/>
            <a:ext cx="2658075" cy="26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7200"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400" dirty="0"/>
              <a:t>Download </a:t>
            </a:r>
            <a:r>
              <a:rPr lang="en-US" sz="3400" b="1" u="sng" dirty="0" err="1">
                <a:solidFill>
                  <a:schemeClr val="hlink"/>
                </a:solidFill>
                <a:hlinkClick r:id="rId3"/>
              </a:rPr>
              <a:t>Heroku</a:t>
            </a:r>
            <a:r>
              <a:rPr lang="en-US" sz="3400" b="1" u="sng" dirty="0">
                <a:solidFill>
                  <a:schemeClr val="hlink"/>
                </a:solidFill>
                <a:hlinkClick r:id="rId3"/>
              </a:rPr>
              <a:t> CLI</a:t>
            </a:r>
            <a:endParaRPr sz="3400" b="1" dirty="0"/>
          </a:p>
          <a:p>
            <a:pPr marL="457200"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400" dirty="0"/>
              <a:t>In the bash terminal, write the command</a:t>
            </a:r>
            <a:br>
              <a:rPr lang="en-US" sz="3400" dirty="0"/>
            </a:br>
            <a:endParaRPr sz="3400" dirty="0"/>
          </a:p>
          <a:p>
            <a:pPr marL="457200"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400" dirty="0"/>
              <a:t>For creating a new </a:t>
            </a:r>
            <a:r>
              <a:rPr lang="en-US" sz="3400" dirty="0" err="1"/>
              <a:t>Git</a:t>
            </a:r>
            <a:r>
              <a:rPr lang="en-US" sz="3400" dirty="0"/>
              <a:t> repository</a:t>
            </a:r>
            <a:endParaRPr sz="3400" dirty="0"/>
          </a:p>
          <a:p>
            <a:pPr marL="1066419" lvl="1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3200" dirty="0"/>
              <a:t>Go to the directory of the project</a:t>
            </a:r>
            <a:endParaRPr sz="3200" dirty="0"/>
          </a:p>
          <a:p>
            <a:pPr marL="1066419" lvl="1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3200" dirty="0"/>
              <a:t>In the bash terminal, write</a:t>
            </a:r>
            <a:endParaRPr sz="3200" dirty="0"/>
          </a:p>
        </p:txBody>
      </p:sp>
      <p:sp>
        <p:nvSpPr>
          <p:cNvPr id="297" name="Google Shape;297;p13"/>
          <p:cNvSpPr txBox="1">
            <a:spLocks noGrp="1"/>
          </p:cNvSpPr>
          <p:nvPr>
            <p:ph type="body" idx="1"/>
          </p:nvPr>
        </p:nvSpPr>
        <p:spPr>
          <a:xfrm>
            <a:off x="755057" y="2529000"/>
            <a:ext cx="2554510" cy="60590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heroku login </a:t>
            </a:r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Deploying On Heroku with Git</a:t>
            </a:r>
            <a:endParaRPr/>
          </a:p>
        </p:txBody>
      </p:sp>
      <p:sp>
        <p:nvSpPr>
          <p:cNvPr id="299" name="Google Shape;299;p13"/>
          <p:cNvSpPr txBox="1"/>
          <p:nvPr/>
        </p:nvSpPr>
        <p:spPr>
          <a:xfrm>
            <a:off x="1340057" y="5229000"/>
            <a:ext cx="1969510" cy="60590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git init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" name="Google Shape;300;p1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7200"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Wingdings" panose="05000000000000000000" pitchFamily="2" charset="2"/>
              <a:buChar char="§"/>
            </a:pPr>
            <a:r>
              <a:rPr lang="en-US" sz="3200" dirty="0"/>
              <a:t>Create a new </a:t>
            </a:r>
            <a:r>
              <a:rPr lang="en-US" sz="3200" dirty="0" err="1"/>
              <a:t>Git</a:t>
            </a:r>
            <a:r>
              <a:rPr lang="en-US" sz="3200" dirty="0"/>
              <a:t> repository</a:t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sz="3200" dirty="0"/>
          </a:p>
          <a:p>
            <a:pPr marL="457200"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Wingdings" panose="05000000000000000000" pitchFamily="2" charset="2"/>
              <a:buChar char="§"/>
            </a:pPr>
            <a:r>
              <a:rPr lang="en-US" sz="3200" dirty="0"/>
              <a:t>Create a new </a:t>
            </a:r>
            <a:r>
              <a:rPr lang="en-US" sz="3200" dirty="0" err="1"/>
              <a:t>Heroku</a:t>
            </a:r>
            <a:r>
              <a:rPr lang="en-US" sz="3200" dirty="0"/>
              <a:t> project and bind it with the </a:t>
            </a:r>
            <a:r>
              <a:rPr lang="en-US" sz="3200" dirty="0" err="1"/>
              <a:t>git</a:t>
            </a:r>
            <a:r>
              <a:rPr lang="en-US" sz="3200" dirty="0"/>
              <a:t> </a:t>
            </a:r>
            <a:r>
              <a:rPr lang="en-US" sz="3200" dirty="0" smtClean="0"/>
              <a:t>repository</a:t>
            </a:r>
            <a:endParaRPr sz="3200" dirty="0"/>
          </a:p>
        </p:txBody>
      </p:sp>
      <p:sp>
        <p:nvSpPr>
          <p:cNvPr id="306" name="Google Shape;306;p14"/>
          <p:cNvSpPr txBox="1">
            <a:spLocks noGrp="1"/>
          </p:cNvSpPr>
          <p:nvPr>
            <p:ph type="body" idx="1"/>
          </p:nvPr>
        </p:nvSpPr>
        <p:spPr>
          <a:xfrm>
            <a:off x="1011000" y="1943815"/>
            <a:ext cx="2076750" cy="993065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git add .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git commit</a:t>
            </a:r>
            <a:endParaRPr/>
          </a:p>
        </p:txBody>
      </p:sp>
      <p:sp>
        <p:nvSpPr>
          <p:cNvPr id="307" name="Google Shape;307;p1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Deploying On Heroku with Git (2)</a:t>
            </a:r>
            <a:endParaRPr/>
          </a:p>
        </p:txBody>
      </p:sp>
      <p:sp>
        <p:nvSpPr>
          <p:cNvPr id="308" name="Google Shape;308;p14"/>
          <p:cNvSpPr txBox="1"/>
          <p:nvPr/>
        </p:nvSpPr>
        <p:spPr>
          <a:xfrm>
            <a:off x="869250" y="4149000"/>
            <a:ext cx="6486752" cy="1380543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heroku create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git remote -v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heroku git: remote -a &lt;project-name&gt;</a:t>
            </a:r>
            <a:endParaRPr/>
          </a:p>
        </p:txBody>
      </p:sp>
      <p:sp>
        <p:nvSpPr>
          <p:cNvPr id="309" name="Google Shape;309;p1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7200"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400" dirty="0"/>
              <a:t>Add the PostgreSQL </a:t>
            </a:r>
            <a:r>
              <a:rPr lang="en-US" sz="3400" dirty="0" err="1"/>
              <a:t>addon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/>
              <a:t/>
            </a:r>
            <a:br>
              <a:rPr lang="en-US" sz="3400" dirty="0"/>
            </a:br>
            <a:endParaRPr sz="3400" dirty="0"/>
          </a:p>
          <a:p>
            <a:pPr marL="457200"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400" dirty="0"/>
              <a:t>Push the project to </a:t>
            </a:r>
            <a:r>
              <a:rPr lang="en-US" sz="3400" dirty="0" err="1"/>
              <a:t>Heroku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/>
              <a:t/>
            </a:r>
            <a:br>
              <a:rPr lang="en-US" sz="3400" dirty="0"/>
            </a:br>
            <a:endParaRPr sz="3400" dirty="0"/>
          </a:p>
          <a:p>
            <a:pPr marL="457200"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400" dirty="0"/>
              <a:t>Change the </a:t>
            </a:r>
            <a:r>
              <a:rPr lang="en-US" sz="3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ps:scale</a:t>
            </a:r>
            <a:endParaRPr sz="3400" b="1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400" dirty="0"/>
              <a:t>Check logs</a:t>
            </a:r>
            <a:endParaRPr dirty="0"/>
          </a:p>
        </p:txBody>
      </p:sp>
      <p:sp>
        <p:nvSpPr>
          <p:cNvPr id="315" name="Google Shape;315;p1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Deploying On Heroku with Git (3)</a:t>
            </a:r>
            <a:endParaRPr/>
          </a:p>
        </p:txBody>
      </p:sp>
      <p:sp>
        <p:nvSpPr>
          <p:cNvPr id="316" name="Google Shape;316;p15"/>
          <p:cNvSpPr txBox="1"/>
          <p:nvPr/>
        </p:nvSpPr>
        <p:spPr>
          <a:xfrm>
            <a:off x="876000" y="3609743"/>
            <a:ext cx="5314685" cy="702857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git push heroku master</a:t>
            </a:r>
            <a:endParaRPr/>
          </a:p>
        </p:txBody>
      </p:sp>
      <p:sp>
        <p:nvSpPr>
          <p:cNvPr id="317" name="Google Shape;317;p15"/>
          <p:cNvSpPr txBox="1"/>
          <p:nvPr/>
        </p:nvSpPr>
        <p:spPr>
          <a:xfrm>
            <a:off x="4971000" y="4712680"/>
            <a:ext cx="5088177" cy="702857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heroku ps:scale web=1</a:t>
            </a:r>
            <a:endParaRPr/>
          </a:p>
        </p:txBody>
      </p:sp>
      <p:sp>
        <p:nvSpPr>
          <p:cNvPr id="318" name="Google Shape;318;p15"/>
          <p:cNvSpPr txBox="1"/>
          <p:nvPr/>
        </p:nvSpPr>
        <p:spPr>
          <a:xfrm>
            <a:off x="876000" y="1901638"/>
            <a:ext cx="8834824" cy="702857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heroku addons:create heroku-postgresql</a:t>
            </a:r>
            <a:endParaRPr sz="30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Google Shape;319;p15"/>
          <p:cNvSpPr txBox="1"/>
          <p:nvPr/>
        </p:nvSpPr>
        <p:spPr>
          <a:xfrm>
            <a:off x="2904706" y="5464188"/>
            <a:ext cx="4132588" cy="702857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rPr lang="en-US" sz="30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heroku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logs --tail</a:t>
            </a:r>
            <a:endParaRPr dirty="0"/>
          </a:p>
        </p:txBody>
      </p:sp>
      <p:sp>
        <p:nvSpPr>
          <p:cNvPr id="320" name="Google Shape;320;p1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6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Deploy with </a:t>
            </a:r>
            <a:r>
              <a:rPr lang="en-US" dirty="0" err="1"/>
              <a:t>Github</a:t>
            </a:r>
            <a:endParaRPr dirty="0"/>
          </a:p>
        </p:txBody>
      </p:sp>
      <p:pic>
        <p:nvPicPr>
          <p:cNvPr id="328" name="Google Shape;3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4452" y="1089000"/>
            <a:ext cx="3023095" cy="3023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7200"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Create a registration in the </a:t>
            </a:r>
            <a:r>
              <a:rPr lang="en-US" dirty="0" err="1"/>
              <a:t>Heroku</a:t>
            </a:r>
            <a:r>
              <a:rPr lang="en-US" dirty="0"/>
              <a:t> website</a:t>
            </a:r>
            <a:endParaRPr dirty="0"/>
          </a:p>
        </p:txBody>
      </p:sp>
      <p:sp>
        <p:nvSpPr>
          <p:cNvPr id="334" name="Google Shape;334;p1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Deploying On Heroku with Github</a:t>
            </a:r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1000" y="1782600"/>
            <a:ext cx="9753600" cy="472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9049234" cy="520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46088" lvl="0" indent="-446088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dirty="0"/>
              <a:t>Deployment</a:t>
            </a:r>
            <a:endParaRPr dirty="0"/>
          </a:p>
          <a:p>
            <a:pPr marL="446088" lvl="0" indent="-446088" algn="l" rtl="0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dirty="0"/>
              <a:t>Actuator</a:t>
            </a:r>
            <a:endParaRPr dirty="0"/>
          </a:p>
          <a:p>
            <a:pPr marL="446088" lvl="0" indent="-446088" algn="l" rtl="0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dirty="0"/>
              <a:t>Micrometer</a:t>
            </a:r>
            <a:endParaRPr dirty="0"/>
          </a:p>
          <a:p>
            <a:pPr marL="446088" lvl="0" indent="-446088" algn="l" rtl="0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dirty="0" smtClean="0"/>
              <a:t>Prometheus</a:t>
            </a:r>
          </a:p>
        </p:txBody>
      </p:sp>
      <p:sp>
        <p:nvSpPr>
          <p:cNvPr id="194" name="Google Shape;194;p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195" name="Google Shape;195;p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8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7200"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Create a new App</a:t>
            </a:r>
            <a:endParaRPr dirty="0"/>
          </a:p>
        </p:txBody>
      </p:sp>
      <p:sp>
        <p:nvSpPr>
          <p:cNvPr id="342" name="Google Shape;342;p1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Deploying On Heroku with Github (2)</a:t>
            </a:r>
            <a:endParaRPr/>
          </a:p>
        </p:txBody>
      </p:sp>
      <p:sp>
        <p:nvSpPr>
          <p:cNvPr id="343" name="Google Shape;343;p1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Google Shape;34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6029" y="1944000"/>
            <a:ext cx="7940040" cy="435102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9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7200"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Add to the installed </a:t>
            </a:r>
            <a:br>
              <a:rPr lang="en-US" dirty="0"/>
            </a:br>
            <a:r>
              <a:rPr lang="en-US" dirty="0"/>
              <a:t>add-ons: </a:t>
            </a:r>
            <a:endParaRPr dirty="0"/>
          </a:p>
          <a:p>
            <a:pPr marL="1066419" lvl="1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heroku-postgres</a:t>
            </a:r>
            <a:endParaRPr b="1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0" name="Google Shape;350;p1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Deploying On Heroku with Github (3)</a:t>
            </a:r>
            <a:endParaRPr/>
          </a:p>
        </p:txBody>
      </p:sp>
      <p:sp>
        <p:nvSpPr>
          <p:cNvPr id="351" name="Google Shape;351;p1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" name="Google Shape;35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0026" y="1393530"/>
            <a:ext cx="5347377" cy="511347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7200"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Go to deploy tab, check "</a:t>
            </a:r>
            <a:r>
              <a:rPr lang="en-US" dirty="0" err="1"/>
              <a:t>Github</a:t>
            </a:r>
            <a:r>
              <a:rPr lang="en-US" dirty="0"/>
              <a:t>" and add your repository</a:t>
            </a:r>
            <a:endParaRPr b="1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8" name="Google Shape;358;p2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Deploying On Heroku with Github (3)</a:t>
            </a: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000" y="1899000"/>
            <a:ext cx="11095908" cy="122595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61" name="Google Shape;36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3668" y="3827827"/>
            <a:ext cx="10104762" cy="203809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1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Monitor and manage your application</a:t>
            </a:r>
            <a:endParaRPr/>
          </a:p>
        </p:txBody>
      </p:sp>
      <p:sp>
        <p:nvSpPr>
          <p:cNvPr id="367" name="Google Shape;367;p21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Actuator</a:t>
            </a:r>
            <a:endParaRPr dirty="0"/>
          </a:p>
        </p:txBody>
      </p:sp>
      <p:sp>
        <p:nvSpPr>
          <p:cNvPr id="368" name="Google Shape;368;p21"/>
          <p:cNvSpPr txBox="1">
            <a:spLocks noGrp="1"/>
          </p:cNvSpPr>
          <p:nvPr>
            <p:ph type="sldNum" idx="12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9" name="Google Shape;36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1000" y="1359000"/>
            <a:ext cx="2520000" cy="25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"/>
          <p:cNvSpPr txBox="1">
            <a:spLocks noGrp="1"/>
          </p:cNvSpPr>
          <p:nvPr>
            <p:ph type="body" idx="1"/>
          </p:nvPr>
        </p:nvSpPr>
        <p:spPr>
          <a:xfrm>
            <a:off x="2062766" y="1134000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Spring Boot includes a number of </a:t>
            </a:r>
            <a:r>
              <a:rPr lang="en-US" b="1" dirty="0">
                <a:solidFill>
                  <a:schemeClr val="lt1"/>
                </a:solidFill>
              </a:rPr>
              <a:t>additional features </a:t>
            </a:r>
            <a:r>
              <a:rPr lang="en-US" dirty="0"/>
              <a:t>to help you </a:t>
            </a:r>
            <a:r>
              <a:rPr lang="en-US" b="1" dirty="0">
                <a:solidFill>
                  <a:schemeClr val="lt1"/>
                </a:solidFill>
              </a:rPr>
              <a:t>monitor</a:t>
            </a:r>
            <a:r>
              <a:rPr lang="en-US" dirty="0"/>
              <a:t> and </a:t>
            </a:r>
            <a:r>
              <a:rPr lang="en-US" b="1" dirty="0">
                <a:solidFill>
                  <a:schemeClr val="lt1"/>
                </a:solidFill>
              </a:rPr>
              <a:t>manage</a:t>
            </a:r>
            <a:r>
              <a:rPr lang="en-US" dirty="0"/>
              <a:t> your application when you push it to production</a:t>
            </a: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You can choose to manage and monitor your application by using </a:t>
            </a:r>
            <a:r>
              <a:rPr lang="en-US" b="1" dirty="0">
                <a:solidFill>
                  <a:schemeClr val="lt1"/>
                </a:solidFill>
              </a:rPr>
              <a:t>HTTP</a:t>
            </a:r>
            <a:r>
              <a:rPr lang="en-US" dirty="0"/>
              <a:t> </a:t>
            </a:r>
            <a:r>
              <a:rPr lang="en-US" b="1" dirty="0">
                <a:solidFill>
                  <a:schemeClr val="lt1"/>
                </a:solidFill>
              </a:rPr>
              <a:t>endpoints</a:t>
            </a:r>
            <a:r>
              <a:rPr lang="en-US" dirty="0"/>
              <a:t> or with </a:t>
            </a:r>
            <a:r>
              <a:rPr lang="en-US" b="1" dirty="0">
                <a:solidFill>
                  <a:schemeClr val="lt1"/>
                </a:solidFill>
              </a:rPr>
              <a:t>JMX</a:t>
            </a: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Auditing, health, and metrics gathering can also be </a:t>
            </a:r>
            <a:r>
              <a:rPr lang="en-US" b="1" dirty="0">
                <a:solidFill>
                  <a:schemeClr val="lt1"/>
                </a:solidFill>
              </a:rPr>
              <a:t>automatically applied </a:t>
            </a:r>
            <a:r>
              <a:rPr lang="en-US" dirty="0"/>
              <a:t>to your application</a:t>
            </a:r>
            <a:endParaRPr dirty="0"/>
          </a:p>
        </p:txBody>
      </p:sp>
      <p:sp>
        <p:nvSpPr>
          <p:cNvPr id="375" name="Google Shape;375;p2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Actuator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3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7200"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The recommended way to enable the features is to add a dependency on the spring-boot-starter-actuator 'Starter'. </a:t>
            </a:r>
            <a:endParaRPr dirty="0"/>
          </a:p>
        </p:txBody>
      </p:sp>
      <p:sp>
        <p:nvSpPr>
          <p:cNvPr id="381" name="Google Shape;381;p2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82" name="Google Shape;382;p23"/>
          <p:cNvSpPr txBox="1">
            <a:spLocks noGrp="1"/>
          </p:cNvSpPr>
          <p:nvPr>
            <p:ph type="body" idx="1"/>
          </p:nvPr>
        </p:nvSpPr>
        <p:spPr>
          <a:xfrm>
            <a:off x="493549" y="2966160"/>
            <a:ext cx="11204999" cy="2542977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&lt;dependencies&gt; 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  &lt;dependency&gt; 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    &lt;groupId&gt;org.springframework.boot&lt;/groupId&gt;</a:t>
            </a:r>
            <a:br>
              <a:rPr lang="en-US"/>
            </a:br>
            <a:r>
              <a:rPr lang="en-US"/>
              <a:t>    &lt;artifactId&gt;spring-boot-starter-actuator&lt;/artifactId&gt; 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  &lt;/dependency&gt; 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&lt;/dependencies&gt;</a:t>
            </a:r>
            <a:endParaRPr/>
          </a:p>
        </p:txBody>
      </p:sp>
      <p:sp>
        <p:nvSpPr>
          <p:cNvPr id="383" name="Google Shape;383;p2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Actuator dependency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body" idx="1"/>
          </p:nvPr>
        </p:nvSpPr>
        <p:spPr>
          <a:xfrm>
            <a:off x="2046000" y="1121143"/>
            <a:ext cx="994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Endpoints let you monitor and interact with </a:t>
            </a:r>
            <a:br>
              <a:rPr lang="en-US" dirty="0"/>
            </a:br>
            <a:r>
              <a:rPr lang="en-US" dirty="0"/>
              <a:t>your application</a:t>
            </a: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Spring Boot includes a number of </a:t>
            </a:r>
            <a:r>
              <a:rPr lang="en-US" b="1" dirty="0">
                <a:solidFill>
                  <a:schemeClr val="lt1"/>
                </a:solidFill>
              </a:rPr>
              <a:t>built-in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lt1"/>
                </a:solidFill>
              </a:rPr>
              <a:t>endpoints</a:t>
            </a:r>
            <a:r>
              <a:rPr lang="en-US" dirty="0"/>
              <a:t> and lets you add your own</a:t>
            </a: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Each individual endpoint can be enabled </a:t>
            </a:r>
            <a:br>
              <a:rPr lang="en-US" dirty="0"/>
            </a:br>
            <a:r>
              <a:rPr lang="en-US" dirty="0"/>
              <a:t>or disabled and exposed</a:t>
            </a:r>
            <a:endParaRPr dirty="0"/>
          </a:p>
        </p:txBody>
      </p:sp>
      <p:sp>
        <p:nvSpPr>
          <p:cNvPr id="390" name="Google Shape;390;p24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Actuator Endpoints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5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7200"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For example, by default, the health endpoint is </a:t>
            </a:r>
            <a:br>
              <a:rPr lang="en-US" dirty="0"/>
            </a:br>
            <a:r>
              <a:rPr lang="en-US" dirty="0"/>
              <a:t>mapped to </a:t>
            </a:r>
            <a:r>
              <a:rPr lang="en-US" b="1" dirty="0">
                <a:solidFill>
                  <a:schemeClr val="lt1"/>
                </a:solidFill>
              </a:rPr>
              <a:t>/actuator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396" name="Google Shape;396;p2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97" name="Google Shape;397;p2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Actuator example</a:t>
            </a:r>
            <a:endParaRPr/>
          </a:p>
        </p:txBody>
      </p:sp>
      <p:pic>
        <p:nvPicPr>
          <p:cNvPr id="398" name="Google Shape;39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000" y="3186402"/>
            <a:ext cx="10844734" cy="158057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7200"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To expose </a:t>
            </a:r>
            <a:r>
              <a:rPr lang="en-US" b="1" dirty="0">
                <a:solidFill>
                  <a:schemeClr val="lt1"/>
                </a:solidFill>
              </a:rPr>
              <a:t>all</a:t>
            </a:r>
            <a:r>
              <a:rPr lang="en-US" dirty="0"/>
              <a:t> actuator </a:t>
            </a:r>
            <a:r>
              <a:rPr lang="en-US" b="1" dirty="0">
                <a:solidFill>
                  <a:schemeClr val="lt1"/>
                </a:solidFill>
              </a:rPr>
              <a:t>endpoints</a:t>
            </a:r>
            <a:r>
              <a:rPr lang="en-US" dirty="0"/>
              <a:t> you need to add in </a:t>
            </a:r>
            <a:r>
              <a:rPr lang="en-US" dirty="0" err="1"/>
              <a:t>application.properties</a:t>
            </a:r>
            <a:r>
              <a:rPr lang="en-US" dirty="0"/>
              <a:t> </a:t>
            </a:r>
            <a:r>
              <a:rPr lang="en-US" dirty="0" smtClean="0"/>
              <a:t>file:</a:t>
            </a:r>
            <a:endParaRPr b="1" dirty="0" smtClean="0">
              <a:solidFill>
                <a:schemeClr val="lt1"/>
              </a:solidFill>
            </a:endParaRPr>
          </a:p>
          <a:p>
            <a:pPr marL="609219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</a:pPr>
            <a:r>
              <a:rPr lang="en-US" sz="2800" dirty="0" smtClean="0">
                <a:solidFill>
                  <a:schemeClr val="lt1"/>
                </a:solidFill>
              </a:rPr>
              <a:t>	    	</a:t>
            </a:r>
            <a:r>
              <a:rPr lang="en-US" sz="2800" dirty="0" err="1" smtClean="0">
                <a:solidFill>
                  <a:schemeClr val="lt1"/>
                </a:solidFill>
              </a:rPr>
              <a:t>management.endpoints.web.exposure.include</a:t>
            </a:r>
            <a:r>
              <a:rPr lang="en-US" sz="2800" dirty="0" smtClean="0"/>
              <a:t>=</a:t>
            </a:r>
            <a:r>
              <a:rPr lang="en-US" sz="2800" dirty="0" smtClean="0">
                <a:solidFill>
                  <a:schemeClr val="lt1"/>
                </a:solidFill>
              </a:rPr>
              <a:t>*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404" name="Google Shape;404;p2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05" name="Google Shape;405;p2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Expose all actuator endpoints</a:t>
            </a:r>
            <a:endParaRPr/>
          </a:p>
        </p:txBody>
      </p:sp>
      <p:pic>
        <p:nvPicPr>
          <p:cNvPr id="406" name="Google Shape;40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1000" y="2987100"/>
            <a:ext cx="8009999" cy="3519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7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7200"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If you prefer all endpoints to be disabled  </a:t>
            </a:r>
            <a:endParaRPr dirty="0"/>
          </a:p>
          <a:p>
            <a:pPr marL="1066419" lvl="1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Wingdings" panose="05000000000000000000" pitchFamily="2" charset="2"/>
              <a:buChar char="§"/>
            </a:pPr>
            <a:r>
              <a:rPr lang="en-US" dirty="0"/>
              <a:t>Set the </a:t>
            </a:r>
            <a:r>
              <a:rPr lang="en-US" b="1" dirty="0" err="1">
                <a:solidFill>
                  <a:schemeClr val="lt1"/>
                </a:solidFill>
              </a:rPr>
              <a:t>management.endpoints.enabled</a:t>
            </a:r>
            <a:r>
              <a:rPr lang="en-US" b="1" dirty="0">
                <a:solidFill>
                  <a:schemeClr val="lt1"/>
                </a:solidFill>
              </a:rPr>
              <a:t>-by-default = false</a:t>
            </a:r>
            <a:endParaRPr dirty="0"/>
          </a:p>
          <a:p>
            <a:pPr marL="457200"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Use individual endpoint enabled properties</a:t>
            </a:r>
            <a:endParaRPr dirty="0"/>
          </a:p>
          <a:p>
            <a:pPr marL="1066419" lvl="1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Wingdings" panose="05000000000000000000" pitchFamily="2" charset="2"/>
              <a:buChar char="§"/>
            </a:pPr>
            <a:r>
              <a:rPr lang="en-US" dirty="0"/>
              <a:t>On example, enable info endpoint </a:t>
            </a:r>
            <a:endParaRPr dirty="0"/>
          </a:p>
        </p:txBody>
      </p:sp>
      <p:sp>
        <p:nvSpPr>
          <p:cNvPr id="412" name="Google Shape;412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13" name="Google Shape;413;p27"/>
          <p:cNvSpPr txBox="1">
            <a:spLocks noGrp="1"/>
          </p:cNvSpPr>
          <p:nvPr>
            <p:ph type="body" idx="1"/>
          </p:nvPr>
        </p:nvSpPr>
        <p:spPr>
          <a:xfrm>
            <a:off x="621283" y="4329000"/>
            <a:ext cx="10949531" cy="993065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management.endpoints.</a:t>
            </a:r>
            <a:r>
              <a:rPr lang="en-US">
                <a:solidFill>
                  <a:schemeClr val="lt1"/>
                </a:solidFill>
              </a:rPr>
              <a:t>enabled-by-default</a:t>
            </a:r>
            <a:r>
              <a:rPr lang="en-US"/>
              <a:t>=false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management.endpoint.</a:t>
            </a:r>
            <a:r>
              <a:rPr lang="en-US">
                <a:solidFill>
                  <a:schemeClr val="lt1"/>
                </a:solidFill>
              </a:rPr>
              <a:t>info</a:t>
            </a:r>
            <a:r>
              <a:rPr lang="en-US"/>
              <a:t>.enabled=true</a:t>
            </a:r>
            <a:endParaRPr/>
          </a:p>
        </p:txBody>
      </p:sp>
      <p:sp>
        <p:nvSpPr>
          <p:cNvPr id="414" name="Google Shape;414;p2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Enabling Endpoints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"/>
          <p:cNvSpPr txBox="1">
            <a:spLocks noGrp="1"/>
          </p:cNvSpPr>
          <p:nvPr>
            <p:ph type="body" idx="4294967295"/>
          </p:nvPr>
        </p:nvSpPr>
        <p:spPr>
          <a:xfrm>
            <a:off x="192001" y="1151122"/>
            <a:ext cx="11804822" cy="537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b="1"/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</a:pPr>
            <a:r>
              <a:rPr lang="en-US" sz="6600" b="1" u="sng">
                <a:solidFill>
                  <a:schemeClr val="lt1"/>
                </a:solidFill>
              </a:rPr>
              <a:t>sli.do</a:t>
            </a:r>
            <a:r>
              <a:rPr lang="en-US" sz="5400" b="1"/>
              <a:t/>
            </a:r>
            <a:br>
              <a:rPr lang="en-US" sz="5400" b="1"/>
            </a:br>
            <a:r>
              <a:rPr lang="en-US" sz="9600" b="1"/>
              <a:t>#java-web</a:t>
            </a:r>
            <a:endParaRPr sz="5400" b="1"/>
          </a:p>
        </p:txBody>
      </p:sp>
      <p:sp>
        <p:nvSpPr>
          <p:cNvPr id="201" name="Google Shape;201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Have a Question?</a:t>
            </a:r>
            <a:endParaRPr/>
          </a:p>
        </p:txBody>
      </p:sp>
      <p:sp>
        <p:nvSpPr>
          <p:cNvPr id="202" name="Google Shape;202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8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7200"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You should take care to </a:t>
            </a:r>
            <a:r>
              <a:rPr lang="en-US" b="1" dirty="0">
                <a:solidFill>
                  <a:schemeClr val="lt1"/>
                </a:solidFill>
              </a:rPr>
              <a:t>secure</a:t>
            </a:r>
            <a:r>
              <a:rPr lang="en-US" dirty="0"/>
              <a:t> HTTP </a:t>
            </a:r>
            <a:r>
              <a:rPr lang="en-US" b="1" dirty="0">
                <a:solidFill>
                  <a:schemeClr val="lt1"/>
                </a:solidFill>
              </a:rPr>
              <a:t>endpoints</a:t>
            </a:r>
            <a:r>
              <a:rPr lang="en-US" dirty="0"/>
              <a:t> in the same way that you would any other sensitive URL</a:t>
            </a:r>
            <a:endParaRPr dirty="0"/>
          </a:p>
          <a:p>
            <a:pPr marL="457200"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If Spring Security is present, endpoints are </a:t>
            </a:r>
            <a:r>
              <a:rPr lang="en-US" b="1" dirty="0">
                <a:solidFill>
                  <a:schemeClr val="lt1"/>
                </a:solidFill>
              </a:rPr>
              <a:t>secured by default </a:t>
            </a:r>
            <a:r>
              <a:rPr lang="en-US" dirty="0"/>
              <a:t>using Spring Security's content-negotiation strategy</a:t>
            </a:r>
            <a:endParaRPr dirty="0"/>
          </a:p>
          <a:p>
            <a:pPr marL="457200"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Example of </a:t>
            </a:r>
            <a:r>
              <a:rPr lang="en-US" b="1" dirty="0">
                <a:solidFill>
                  <a:schemeClr val="lt1"/>
                </a:solidFill>
              </a:rPr>
              <a:t>custom</a:t>
            </a:r>
            <a:r>
              <a:rPr lang="en-US" dirty="0"/>
              <a:t> security </a:t>
            </a:r>
            <a:r>
              <a:rPr lang="en-US" b="1" dirty="0">
                <a:solidFill>
                  <a:schemeClr val="lt1"/>
                </a:solidFill>
              </a:rPr>
              <a:t>configuration</a:t>
            </a:r>
            <a:r>
              <a:rPr lang="en-US" dirty="0"/>
              <a:t> for HTTP endpoints</a:t>
            </a:r>
            <a:endParaRPr dirty="0"/>
          </a:p>
        </p:txBody>
      </p:sp>
      <p:sp>
        <p:nvSpPr>
          <p:cNvPr id="420" name="Google Shape;420;p2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421" name="Google Shape;421;p28"/>
          <p:cNvSpPr txBox="1">
            <a:spLocks noGrp="1"/>
          </p:cNvSpPr>
          <p:nvPr>
            <p:ph type="body" idx="1"/>
          </p:nvPr>
        </p:nvSpPr>
        <p:spPr>
          <a:xfrm>
            <a:off x="876000" y="4380994"/>
            <a:ext cx="10949531" cy="227450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@Configuration(proxyBeanMethods = false)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public class ActuatorSecurity extends WebSecurityConfigurerAdapter {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@Override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protected void configure(HttpSecurity http) throws Exception {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    http.requestMatcher(EndpointRequest.toAnyEndpoint()).authorizeRequests((requests) -&gt;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            requests.anyRequest().hasRole("ROLE_ADMIN"));</a:t>
            </a:r>
            <a:endParaRPr sz="160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    http.httpBasic();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}}</a:t>
            </a:r>
            <a:endParaRPr sz="1600"/>
          </a:p>
        </p:txBody>
      </p:sp>
      <p:sp>
        <p:nvSpPr>
          <p:cNvPr id="422" name="Google Shape;422;p2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 Securing HTTP Endpoints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9"/>
          <p:cNvSpPr txBox="1">
            <a:spLocks noGrp="1"/>
          </p:cNvSpPr>
          <p:nvPr>
            <p:ph type="body" idx="2"/>
          </p:nvPr>
        </p:nvSpPr>
        <p:spPr>
          <a:xfrm>
            <a:off x="190407" y="1196126"/>
            <a:ext cx="11811192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7200"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If you add a </a:t>
            </a:r>
            <a:r>
              <a:rPr lang="en-US" b="1" dirty="0">
                <a:solidFill>
                  <a:schemeClr val="lt1"/>
                </a:solidFill>
              </a:rPr>
              <a:t>@Bean </a:t>
            </a:r>
            <a:r>
              <a:rPr lang="en-US" dirty="0"/>
              <a:t>annotated with </a:t>
            </a:r>
            <a:r>
              <a:rPr lang="en-US" b="1" dirty="0">
                <a:solidFill>
                  <a:schemeClr val="lt1"/>
                </a:solidFill>
              </a:rPr>
              <a:t>@Endpoint</a:t>
            </a:r>
            <a:r>
              <a:rPr lang="en-US" dirty="0"/>
              <a:t>, any methods annotated with </a:t>
            </a:r>
            <a:r>
              <a:rPr lang="en-US" b="1" dirty="0">
                <a:solidFill>
                  <a:schemeClr val="lt1"/>
                </a:solidFill>
              </a:rPr>
              <a:t>@</a:t>
            </a:r>
            <a:r>
              <a:rPr lang="en-US" b="1" dirty="0" err="1">
                <a:solidFill>
                  <a:schemeClr val="lt1"/>
                </a:solidFill>
              </a:rPr>
              <a:t>ReadOperation</a:t>
            </a:r>
            <a:r>
              <a:rPr lang="en-US" dirty="0"/>
              <a:t>, </a:t>
            </a:r>
            <a:r>
              <a:rPr lang="en-US" b="1" dirty="0">
                <a:solidFill>
                  <a:schemeClr val="lt1"/>
                </a:solidFill>
              </a:rPr>
              <a:t>@</a:t>
            </a:r>
            <a:r>
              <a:rPr lang="en-US" b="1" dirty="0" err="1">
                <a:solidFill>
                  <a:schemeClr val="lt1"/>
                </a:solidFill>
              </a:rPr>
              <a:t>WriteOperation</a:t>
            </a:r>
            <a:r>
              <a:rPr lang="en-US" dirty="0"/>
              <a:t>, or </a:t>
            </a:r>
            <a:r>
              <a:rPr lang="en-US" b="1" dirty="0">
                <a:solidFill>
                  <a:schemeClr val="lt1"/>
                </a:solidFill>
              </a:rPr>
              <a:t>@</a:t>
            </a:r>
            <a:r>
              <a:rPr lang="en-US" b="1" dirty="0" err="1">
                <a:solidFill>
                  <a:schemeClr val="lt1"/>
                </a:solidFill>
              </a:rPr>
              <a:t>DeleteOperation</a:t>
            </a:r>
            <a:r>
              <a:rPr lang="en-US" b="1" dirty="0">
                <a:solidFill>
                  <a:schemeClr val="lt1"/>
                </a:solidFill>
              </a:rPr>
              <a:t> </a:t>
            </a:r>
            <a:r>
              <a:rPr lang="en-US" dirty="0"/>
              <a:t>are automatically exposed over JMX and, in a web application, over HTTP</a:t>
            </a:r>
            <a:endParaRPr dirty="0"/>
          </a:p>
        </p:txBody>
      </p:sp>
      <p:sp>
        <p:nvSpPr>
          <p:cNvPr id="428" name="Google Shape;428;p2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429" name="Google Shape;429;p29"/>
          <p:cNvSpPr txBox="1">
            <a:spLocks noGrp="1"/>
          </p:cNvSpPr>
          <p:nvPr>
            <p:ph type="body" idx="1"/>
          </p:nvPr>
        </p:nvSpPr>
        <p:spPr>
          <a:xfrm>
            <a:off x="621237" y="3598697"/>
            <a:ext cx="10949531" cy="291275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</a:pPr>
            <a:r>
              <a:rPr lang="en-US">
                <a:solidFill>
                  <a:schemeClr val="lt1"/>
                </a:solidFill>
              </a:rPr>
              <a:t>@Component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</a:pPr>
            <a:r>
              <a:rPr lang="en-US">
                <a:solidFill>
                  <a:schemeClr val="lt1"/>
                </a:solidFill>
              </a:rPr>
              <a:t>@Endpoint</a:t>
            </a:r>
            <a:r>
              <a:rPr lang="en-US"/>
              <a:t>(enableByDefault = true, </a:t>
            </a:r>
            <a:r>
              <a:rPr lang="en-US">
                <a:solidFill>
                  <a:schemeClr val="lt1"/>
                </a:solidFill>
              </a:rPr>
              <a:t>id</a:t>
            </a:r>
            <a:r>
              <a:rPr lang="en-US"/>
              <a:t>="custom")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public class CustomEndpoint {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    </a:t>
            </a:r>
            <a:r>
              <a:rPr lang="en-US">
                <a:solidFill>
                  <a:schemeClr val="lt1"/>
                </a:solidFill>
              </a:rPr>
              <a:t>@ReadOperation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    public String getMyEndpoint(){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        return "My custom endpoint";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    } }</a:t>
            </a:r>
            <a:endParaRPr/>
          </a:p>
        </p:txBody>
      </p:sp>
      <p:sp>
        <p:nvSpPr>
          <p:cNvPr id="430" name="Google Shape;430;p2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Implementing Custom Endpoints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0"/>
          <p:cNvSpPr txBox="1">
            <a:spLocks noGrp="1"/>
          </p:cNvSpPr>
          <p:nvPr>
            <p:ph type="body" idx="2"/>
          </p:nvPr>
        </p:nvSpPr>
        <p:spPr>
          <a:xfrm>
            <a:off x="190407" y="1196126"/>
            <a:ext cx="11811192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7200"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If we want we can create Endpoints with </a:t>
            </a:r>
            <a:r>
              <a:rPr lang="en-US" b="1" dirty="0">
                <a:solidFill>
                  <a:schemeClr val="lt1"/>
                </a:solidFill>
              </a:rPr>
              <a:t>@</a:t>
            </a:r>
            <a:r>
              <a:rPr lang="en-US" b="1" dirty="0" err="1">
                <a:solidFill>
                  <a:schemeClr val="lt1"/>
                </a:solidFill>
              </a:rPr>
              <a:t>RestControllerEndpoint</a:t>
            </a:r>
            <a:r>
              <a:rPr lang="en-US" b="1" dirty="0">
                <a:solidFill>
                  <a:schemeClr val="lt1"/>
                </a:solidFill>
              </a:rPr>
              <a:t> </a:t>
            </a:r>
            <a:r>
              <a:rPr lang="en-US" dirty="0"/>
              <a:t>annotation</a:t>
            </a:r>
            <a:endParaRPr dirty="0"/>
          </a:p>
        </p:txBody>
      </p:sp>
      <p:sp>
        <p:nvSpPr>
          <p:cNvPr id="436" name="Google Shape;436;p3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437" name="Google Shape;437;p30"/>
          <p:cNvSpPr txBox="1">
            <a:spLocks noGrp="1"/>
          </p:cNvSpPr>
          <p:nvPr>
            <p:ph type="body" idx="1"/>
          </p:nvPr>
        </p:nvSpPr>
        <p:spPr>
          <a:xfrm>
            <a:off x="621237" y="2429827"/>
            <a:ext cx="10949531" cy="407519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@Component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</a:pPr>
            <a:r>
              <a:rPr lang="en-US">
                <a:solidFill>
                  <a:schemeClr val="lt1"/>
                </a:solidFill>
              </a:rPr>
              <a:t>@RestControllerEndpoint</a:t>
            </a:r>
            <a:r>
              <a:rPr lang="en-US"/>
              <a:t>( </a:t>
            </a:r>
            <a:r>
              <a:rPr lang="en-US">
                <a:solidFill>
                  <a:schemeClr val="lt1"/>
                </a:solidFill>
              </a:rPr>
              <a:t>id</a:t>
            </a:r>
            <a:r>
              <a:rPr lang="en-US"/>
              <a:t>="myRestEndpoint" )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public class MyRestEndpoint {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</a:pP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    @GetMapping("/test")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    @ResponseBody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    public String test(){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        return "My custom rest endpoint";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    }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438" name="Google Shape;438;p3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Implementing Custom Endpoints (2)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 txBox="1">
            <a:spLocks noGrp="1"/>
          </p:cNvSpPr>
          <p:nvPr>
            <p:ph type="body" idx="1"/>
          </p:nvPr>
        </p:nvSpPr>
        <p:spPr>
          <a:xfrm>
            <a:off x="1911000" y="1121143"/>
            <a:ext cx="10084236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Customizing the Management Endpoint Paths</a:t>
            </a:r>
            <a:endParaRPr dirty="0"/>
          </a:p>
          <a:p>
            <a:pPr marL="900112" lvl="1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Wingdings" panose="05000000000000000000" pitchFamily="2" charset="2"/>
              <a:buChar char="§"/>
            </a:pPr>
            <a:r>
              <a:rPr lang="en-US" dirty="0" err="1"/>
              <a:t>management.</a:t>
            </a:r>
            <a:r>
              <a:rPr lang="en-US" b="1" dirty="0" err="1">
                <a:solidFill>
                  <a:schemeClr val="lt1"/>
                </a:solidFill>
              </a:rPr>
              <a:t>endpoints.web.base</a:t>
            </a:r>
            <a:r>
              <a:rPr lang="en-US" b="1" dirty="0">
                <a:solidFill>
                  <a:schemeClr val="lt1"/>
                </a:solidFill>
              </a:rPr>
              <a:t>-path</a:t>
            </a:r>
            <a:r>
              <a:rPr lang="en-US" dirty="0"/>
              <a:t>=/manage</a:t>
            </a: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Customizing the Management Server Port</a:t>
            </a:r>
            <a:endParaRPr dirty="0"/>
          </a:p>
          <a:p>
            <a:pPr marL="900112" lvl="1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Wingdings" panose="05000000000000000000" pitchFamily="2" charset="2"/>
              <a:buChar char="§"/>
            </a:pPr>
            <a:r>
              <a:rPr lang="en-US" dirty="0" err="1"/>
              <a:t>management.</a:t>
            </a:r>
            <a:r>
              <a:rPr lang="en-US" b="1" dirty="0" err="1">
                <a:solidFill>
                  <a:schemeClr val="lt1"/>
                </a:solidFill>
              </a:rPr>
              <a:t>server.port</a:t>
            </a:r>
            <a:r>
              <a:rPr lang="en-US" dirty="0"/>
              <a:t>=8081</a:t>
            </a: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Disabling HTTP Endpoints</a:t>
            </a:r>
            <a:endParaRPr dirty="0"/>
          </a:p>
          <a:p>
            <a:pPr marL="900112" lvl="1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Wingdings" panose="05000000000000000000" pitchFamily="2" charset="2"/>
              <a:buChar char="§"/>
            </a:pPr>
            <a:r>
              <a:rPr lang="en-US" dirty="0" err="1"/>
              <a:t>management.</a:t>
            </a:r>
            <a:r>
              <a:rPr lang="en-US" b="1" dirty="0" err="1">
                <a:solidFill>
                  <a:schemeClr val="lt1"/>
                </a:solidFill>
              </a:rPr>
              <a:t>server.port</a:t>
            </a:r>
            <a:r>
              <a:rPr lang="en-US" dirty="0"/>
              <a:t>=-1</a:t>
            </a:r>
            <a:endParaRPr dirty="0"/>
          </a:p>
        </p:txBody>
      </p:sp>
      <p:sp>
        <p:nvSpPr>
          <p:cNvPr id="444" name="Google Shape;444;p3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Customizing properties</a:t>
            </a:r>
            <a:endParaRPr/>
          </a:p>
        </p:txBody>
      </p:sp>
      <p:sp>
        <p:nvSpPr>
          <p:cNvPr id="445" name="Google Shape;445;p31"/>
          <p:cNvSpPr txBox="1">
            <a:spLocks noGrp="1"/>
          </p:cNvSpPr>
          <p:nvPr>
            <p:ph type="sldNum" idx="12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451" name="Google Shape;451;p3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Using the Spring Boot Actuator give us a lot of </a:t>
            </a:r>
            <a:r>
              <a:rPr lang="en-US" b="1" dirty="0">
                <a:solidFill>
                  <a:schemeClr val="lt1"/>
                </a:solidFill>
              </a:rPr>
              <a:t>information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our application, but it's </a:t>
            </a:r>
            <a:r>
              <a:rPr lang="en-US" b="1" dirty="0">
                <a:solidFill>
                  <a:schemeClr val="lt1"/>
                </a:solidFill>
              </a:rPr>
              <a:t>not</a:t>
            </a:r>
            <a:r>
              <a:rPr lang="en-US" dirty="0"/>
              <a:t> very </a:t>
            </a:r>
            <a:r>
              <a:rPr lang="en-US" b="1" dirty="0">
                <a:solidFill>
                  <a:schemeClr val="lt1"/>
                </a:solidFill>
              </a:rPr>
              <a:t>user-friendly</a:t>
            </a: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Can be integrated with </a:t>
            </a:r>
            <a:r>
              <a:rPr lang="en-US" b="1" dirty="0">
                <a:solidFill>
                  <a:schemeClr val="lt1"/>
                </a:solidFill>
              </a:rPr>
              <a:t>Spring Boot Admin</a:t>
            </a:r>
            <a:r>
              <a:rPr lang="en-US" dirty="0"/>
              <a:t> for visualization, </a:t>
            </a:r>
            <a:br>
              <a:rPr lang="en-US" dirty="0"/>
            </a:br>
            <a:r>
              <a:rPr lang="en-US" dirty="0"/>
              <a:t>but it has it's limitations and it's less popular</a:t>
            </a: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Tools like </a:t>
            </a:r>
            <a:r>
              <a:rPr lang="en-US" b="1" dirty="0">
                <a:solidFill>
                  <a:schemeClr val="lt1"/>
                </a:solidFill>
              </a:rPr>
              <a:t>Prometheus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lt1"/>
                </a:solidFill>
              </a:rPr>
              <a:t>Grafana</a:t>
            </a:r>
            <a:r>
              <a:rPr lang="en-US" dirty="0"/>
              <a:t> are more commonly </a:t>
            </a:r>
            <a:br>
              <a:rPr lang="en-US" dirty="0"/>
            </a:br>
            <a:r>
              <a:rPr lang="en-US" dirty="0"/>
              <a:t>used for the monitoring and visualization and are language/framework-independent</a:t>
            </a:r>
            <a:endParaRPr dirty="0"/>
          </a:p>
          <a:p>
            <a:pPr marL="900112" lvl="1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Wingdings" panose="05000000000000000000" pitchFamily="2" charset="2"/>
              <a:buChar char="§"/>
            </a:pPr>
            <a:r>
              <a:rPr lang="en-US" dirty="0"/>
              <a:t>These tools have their own set of data formats and converting </a:t>
            </a:r>
            <a:br>
              <a:rPr lang="en-US" dirty="0"/>
            </a:br>
            <a:r>
              <a:rPr lang="en-US" dirty="0"/>
              <a:t>the metrics data</a:t>
            </a:r>
            <a:endParaRPr dirty="0"/>
          </a:p>
        </p:txBody>
      </p:sp>
      <p:sp>
        <p:nvSpPr>
          <p:cNvPr id="452" name="Google Shape;452;p3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Vizualization Tools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3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Micrometer</a:t>
            </a:r>
            <a:endParaRPr dirty="0"/>
          </a:p>
        </p:txBody>
      </p:sp>
      <p:sp>
        <p:nvSpPr>
          <p:cNvPr id="459" name="Google Shape;459;p33"/>
          <p:cNvSpPr txBox="1">
            <a:spLocks noGrp="1"/>
          </p:cNvSpPr>
          <p:nvPr>
            <p:ph type="sldNum" idx="12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0" name="Google Shape;46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1000" y="1359000"/>
            <a:ext cx="2610000" cy="26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466" name="Google Shape;466;p34"/>
          <p:cNvSpPr txBox="1">
            <a:spLocks noGrp="1"/>
          </p:cNvSpPr>
          <p:nvPr>
            <p:ph type="body" idx="1"/>
          </p:nvPr>
        </p:nvSpPr>
        <p:spPr>
          <a:xfrm>
            <a:off x="2063021" y="1109947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Solves the problem of being a </a:t>
            </a:r>
            <a:r>
              <a:rPr lang="en-US" b="1" dirty="0">
                <a:solidFill>
                  <a:schemeClr val="lt1"/>
                </a:solidFill>
              </a:rPr>
              <a:t>vendor-neutral </a:t>
            </a:r>
            <a:br>
              <a:rPr lang="en-US" b="1" dirty="0">
                <a:solidFill>
                  <a:schemeClr val="lt1"/>
                </a:solidFill>
              </a:rPr>
            </a:br>
            <a:r>
              <a:rPr lang="en-US" b="1" dirty="0">
                <a:solidFill>
                  <a:schemeClr val="lt1"/>
                </a:solidFill>
              </a:rPr>
              <a:t>data </a:t>
            </a:r>
            <a:r>
              <a:rPr lang="en-US" dirty="0"/>
              <a:t>provider</a:t>
            </a: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Automatically </a:t>
            </a:r>
            <a:r>
              <a:rPr lang="en-US" b="1" dirty="0">
                <a:solidFill>
                  <a:schemeClr val="lt1"/>
                </a:solidFill>
              </a:rPr>
              <a:t>exposes</a:t>
            </a:r>
            <a:r>
              <a:rPr lang="en-US" dirty="0"/>
              <a:t> 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/actuator/metrics </a:t>
            </a:r>
            <a:br>
              <a:rPr lang="en-US" b="1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b="1" dirty="0">
                <a:solidFill>
                  <a:schemeClr val="lt1"/>
                </a:solidFill>
              </a:rPr>
              <a:t>data</a:t>
            </a:r>
            <a:r>
              <a:rPr lang="en-US" dirty="0"/>
              <a:t> into something your monitoring </a:t>
            </a:r>
            <a:br>
              <a:rPr lang="en-US" dirty="0"/>
            </a:br>
            <a:r>
              <a:rPr lang="en-US" dirty="0"/>
              <a:t>system can </a:t>
            </a:r>
            <a:r>
              <a:rPr lang="en-US" b="1" dirty="0">
                <a:solidFill>
                  <a:schemeClr val="lt1"/>
                </a:solidFill>
              </a:rPr>
              <a:t>understand</a:t>
            </a: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You need to include a vendor-specific </a:t>
            </a:r>
            <a:br>
              <a:rPr lang="en-US" dirty="0"/>
            </a:br>
            <a:r>
              <a:rPr lang="en-US" dirty="0"/>
              <a:t>micrometer dependency</a:t>
            </a:r>
            <a:endParaRPr dirty="0"/>
          </a:p>
        </p:txBody>
      </p:sp>
      <p:sp>
        <p:nvSpPr>
          <p:cNvPr id="467" name="Google Shape;467;p34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Micrometer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Micrometer is a separate open-sourced project and is not in </a:t>
            </a:r>
            <a:br>
              <a:rPr lang="en-US" dirty="0"/>
            </a:br>
            <a:r>
              <a:rPr lang="en-US" dirty="0"/>
              <a:t>the Spring ecosystem, so we have to explicitly add it </a:t>
            </a:r>
            <a:br>
              <a:rPr lang="en-US" dirty="0"/>
            </a:br>
            <a:r>
              <a:rPr lang="en-US" dirty="0"/>
              <a:t>as a dependency</a:t>
            </a: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If using Prometheus, add it's </a:t>
            </a:r>
            <a:r>
              <a:rPr lang="en-US" b="1" dirty="0">
                <a:solidFill>
                  <a:schemeClr val="lt1"/>
                </a:solidFill>
              </a:rPr>
              <a:t>specific</a:t>
            </a:r>
            <a:r>
              <a:rPr lang="en-US" dirty="0"/>
              <a:t> dependency</a:t>
            </a:r>
            <a:endParaRPr dirty="0"/>
          </a:p>
        </p:txBody>
      </p:sp>
      <p:sp>
        <p:nvSpPr>
          <p:cNvPr id="473" name="Google Shape;473;p3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474" name="Google Shape;474;p35"/>
          <p:cNvSpPr txBox="1">
            <a:spLocks noGrp="1"/>
          </p:cNvSpPr>
          <p:nvPr>
            <p:ph type="body" idx="1"/>
          </p:nvPr>
        </p:nvSpPr>
        <p:spPr>
          <a:xfrm>
            <a:off x="621283" y="4113394"/>
            <a:ext cx="10949531" cy="176802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&lt;dependency&gt;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	&lt;groupId&gt;io.micrometer&lt;/groupId&gt;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	&lt;artifactId&gt;micrometer-registry-prometheus&lt;/artifactId&gt;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&lt;/dependency&gt;</a:t>
            </a:r>
            <a:endParaRPr/>
          </a:p>
        </p:txBody>
      </p:sp>
      <p:sp>
        <p:nvSpPr>
          <p:cNvPr id="475" name="Google Shape;475;p3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Micrometer Dependency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481" name="Google Shape;481;p3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After adding the micrometer dependency, we have 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lt1"/>
                </a:solidFill>
              </a:rPr>
              <a:t>new endpoint </a:t>
            </a:r>
            <a:r>
              <a:rPr lang="en-US" dirty="0"/>
              <a:t>- /actuator/</a:t>
            </a:r>
            <a:r>
              <a:rPr lang="en-US" b="1" dirty="0" err="1">
                <a:solidFill>
                  <a:schemeClr val="lt1"/>
                </a:solidFill>
              </a:rPr>
              <a:t>prometheus</a:t>
            </a:r>
            <a:endParaRPr b="1" dirty="0">
              <a:solidFill>
                <a:schemeClr val="lt1"/>
              </a:solidFill>
            </a:endParaRPr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The data is formatted in </a:t>
            </a:r>
            <a:r>
              <a:rPr lang="en-US" b="1" dirty="0">
                <a:solidFill>
                  <a:schemeClr val="lt1"/>
                </a:solidFill>
              </a:rPr>
              <a:t>specific</a:t>
            </a:r>
            <a:r>
              <a:rPr lang="en-US" dirty="0"/>
              <a:t> for Prometheus </a:t>
            </a:r>
            <a:r>
              <a:rPr lang="en-US" b="1" dirty="0" smtClean="0">
                <a:solidFill>
                  <a:schemeClr val="lt1"/>
                </a:solidFill>
              </a:rPr>
              <a:t>format</a:t>
            </a:r>
            <a:endParaRPr dirty="0"/>
          </a:p>
        </p:txBody>
      </p:sp>
      <p:sp>
        <p:nvSpPr>
          <p:cNvPr id="482" name="Google Shape;482;p3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Micrometer Example</a:t>
            </a:r>
            <a:endParaRPr/>
          </a:p>
        </p:txBody>
      </p:sp>
      <p:pic>
        <p:nvPicPr>
          <p:cNvPr id="483" name="Google Shape;48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6000" y="3100500"/>
            <a:ext cx="7875000" cy="3555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7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Prometheus</a:t>
            </a:r>
            <a:endParaRPr dirty="0"/>
          </a:p>
        </p:txBody>
      </p:sp>
      <p:sp>
        <p:nvSpPr>
          <p:cNvPr id="489" name="Google Shape;489;p37"/>
          <p:cNvSpPr txBox="1">
            <a:spLocks noGrp="1"/>
          </p:cNvSpPr>
          <p:nvPr>
            <p:ph type="sldNum" idx="12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0" name="Google Shape;49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6000" y="1539000"/>
            <a:ext cx="2385000" cy="23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1000" y="1179000"/>
            <a:ext cx="2614048" cy="261404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Deployment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496" name="Google Shape;496;p38"/>
          <p:cNvSpPr txBox="1">
            <a:spLocks noGrp="1"/>
          </p:cNvSpPr>
          <p:nvPr>
            <p:ph type="body" idx="1"/>
          </p:nvPr>
        </p:nvSpPr>
        <p:spPr>
          <a:xfrm>
            <a:off x="2063021" y="1109947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51435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Time-series database that </a:t>
            </a:r>
            <a:r>
              <a:rPr lang="en-US" b="1" dirty="0">
                <a:solidFill>
                  <a:schemeClr val="lt1"/>
                </a:solidFill>
              </a:rPr>
              <a:t>stores</a:t>
            </a:r>
            <a:r>
              <a:rPr lang="en-US" dirty="0"/>
              <a:t> the </a:t>
            </a:r>
            <a:r>
              <a:rPr lang="en-US" b="1" dirty="0">
                <a:solidFill>
                  <a:schemeClr val="lt1"/>
                </a:solidFill>
              </a:rPr>
              <a:t>metric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data by pulling it (using a built-in data scraper) </a:t>
            </a:r>
            <a:br>
              <a:rPr lang="en-US" dirty="0"/>
            </a:br>
            <a:r>
              <a:rPr lang="en-US" b="1" dirty="0">
                <a:solidFill>
                  <a:schemeClr val="lt1"/>
                </a:solidFill>
              </a:rPr>
              <a:t>periodically</a:t>
            </a:r>
            <a:r>
              <a:rPr lang="en-US" dirty="0"/>
              <a:t> over HTTP</a:t>
            </a:r>
            <a:endParaRPr dirty="0"/>
          </a:p>
          <a:p>
            <a:pPr marL="51435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Intervals between pulls can be configured</a:t>
            </a:r>
            <a:endParaRPr dirty="0"/>
          </a:p>
          <a:p>
            <a:pPr marL="51435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Has a simple user interface where we can </a:t>
            </a:r>
            <a:r>
              <a:rPr lang="en-US" b="1" dirty="0">
                <a:solidFill>
                  <a:schemeClr val="lt1"/>
                </a:solidFill>
              </a:rPr>
              <a:t>visualize</a:t>
            </a:r>
            <a:r>
              <a:rPr lang="en-US" dirty="0"/>
              <a:t>/</a:t>
            </a:r>
            <a:r>
              <a:rPr lang="en-US" b="1" dirty="0">
                <a:solidFill>
                  <a:schemeClr val="lt1"/>
                </a:solidFill>
              </a:rPr>
              <a:t>query</a:t>
            </a:r>
            <a:r>
              <a:rPr lang="en-US" dirty="0"/>
              <a:t> on all of the </a:t>
            </a:r>
            <a:r>
              <a:rPr lang="en-US" b="1" dirty="0">
                <a:solidFill>
                  <a:schemeClr val="lt1"/>
                </a:solidFill>
              </a:rPr>
              <a:t>collected</a:t>
            </a:r>
            <a:r>
              <a:rPr lang="en-US" dirty="0"/>
              <a:t> </a:t>
            </a:r>
            <a:r>
              <a:rPr lang="en-US" b="1" dirty="0">
                <a:solidFill>
                  <a:schemeClr val="lt1"/>
                </a:solidFill>
              </a:rPr>
              <a:t>metrics</a:t>
            </a:r>
            <a:endParaRPr dirty="0"/>
          </a:p>
          <a:p>
            <a:pPr marL="51435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To configure Prometheus more precisely we </a:t>
            </a:r>
            <a:br>
              <a:rPr lang="en-US" dirty="0"/>
            </a:br>
            <a:r>
              <a:rPr lang="en-US" dirty="0"/>
              <a:t>using the </a:t>
            </a:r>
            <a:r>
              <a:rPr lang="en-US" b="1" dirty="0" err="1">
                <a:solidFill>
                  <a:schemeClr val="lt1"/>
                </a:solidFill>
              </a:rPr>
              <a:t>prometheus.yaml</a:t>
            </a:r>
            <a:r>
              <a:rPr lang="en-US" dirty="0"/>
              <a:t> file</a:t>
            </a:r>
            <a:endParaRPr dirty="0"/>
          </a:p>
        </p:txBody>
      </p:sp>
      <p:sp>
        <p:nvSpPr>
          <p:cNvPr id="497" name="Google Shape;497;p38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Prometheus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9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7200"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You can download Prometheus from </a:t>
            </a:r>
            <a:r>
              <a:rPr lang="en-US" b="1" u="sng" dirty="0">
                <a:solidFill>
                  <a:schemeClr val="hlink"/>
                </a:solidFill>
                <a:hlinkClick r:id="rId3"/>
              </a:rPr>
              <a:t>here</a:t>
            </a:r>
            <a:endParaRPr b="1" dirty="0"/>
          </a:p>
          <a:p>
            <a:pPr marL="457200"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Configure Prometheus with </a:t>
            </a:r>
            <a:r>
              <a:rPr lang="en-US" b="1" dirty="0" err="1">
                <a:solidFill>
                  <a:schemeClr val="lt1"/>
                </a:solidFill>
              </a:rPr>
              <a:t>prometheus.yaml</a:t>
            </a:r>
            <a:r>
              <a:rPr lang="en-US" dirty="0"/>
              <a:t> file</a:t>
            </a:r>
            <a:endParaRPr dirty="0"/>
          </a:p>
        </p:txBody>
      </p:sp>
      <p:sp>
        <p:nvSpPr>
          <p:cNvPr id="503" name="Google Shape;503;p3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504" name="Google Shape;504;p39"/>
          <p:cNvSpPr txBox="1">
            <a:spLocks noGrp="1"/>
          </p:cNvSpPr>
          <p:nvPr>
            <p:ph type="body" idx="1"/>
          </p:nvPr>
        </p:nvSpPr>
        <p:spPr>
          <a:xfrm>
            <a:off x="621283" y="2619000"/>
            <a:ext cx="10949531" cy="3694959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global: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scrape_interval: 15s # By default, scrape targets every 15 seconds.</a:t>
            </a:r>
            <a:endParaRPr sz="180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</a:pPr>
            <a:r>
              <a:rPr lang="en-US" sz="1800" i="1">
                <a:solidFill>
                  <a:schemeClr val="accent2"/>
                </a:solidFill>
              </a:rPr>
              <a:t># A scrape configuration containing exactly one endpoint to scrape: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</a:pPr>
            <a:r>
              <a:rPr lang="en-US" sz="1800" i="1">
                <a:solidFill>
                  <a:schemeClr val="accent2"/>
                </a:solidFill>
              </a:rPr>
              <a:t># Here it's Prometheus itself.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scrape_configs: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</a:pPr>
            <a:r>
              <a:rPr lang="en-US" sz="1800" i="1">
                <a:solidFill>
                  <a:schemeClr val="accent2"/>
                </a:solidFill>
              </a:rPr>
              <a:t>  # The job name is added as a label `job=&lt;job_name&gt;` to any timeseries scraped from this config.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- job_name: 'prometheus'</a:t>
            </a:r>
            <a:endParaRPr sz="180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</a:pPr>
            <a:r>
              <a:rPr lang="en-US" sz="1800" i="1">
                <a:solidFill>
                  <a:schemeClr val="accent2"/>
                </a:solidFill>
              </a:rPr>
              <a:t>    # Override the global default and scrape targets from this job every 5 seconds.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scrape_interval: 5s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static_configs: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  - targets: ['localhost:9090']</a:t>
            </a:r>
            <a:endParaRPr sz="1800"/>
          </a:p>
        </p:txBody>
      </p:sp>
      <p:sp>
        <p:nvSpPr>
          <p:cNvPr id="505" name="Google Shape;505;p3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Download and Configure Prometheus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" grpId="0" build="p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0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7200"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After starting Prometheus, we can access </a:t>
            </a:r>
            <a:br>
              <a:rPr lang="en-US" dirty="0"/>
            </a:br>
            <a:r>
              <a:rPr lang="en-US" dirty="0"/>
              <a:t>it on http://localhost:9090</a:t>
            </a:r>
            <a:endParaRPr dirty="0"/>
          </a:p>
        </p:txBody>
      </p:sp>
      <p:sp>
        <p:nvSpPr>
          <p:cNvPr id="511" name="Google Shape;511;p4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512" name="Google Shape;512;p4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Prometheus Dashboard</a:t>
            </a:r>
            <a:endParaRPr/>
          </a:p>
        </p:txBody>
      </p:sp>
      <p:pic>
        <p:nvPicPr>
          <p:cNvPr id="513" name="Google Shape;51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1000" y="2394000"/>
            <a:ext cx="8865000" cy="40229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519" name="Google Shape;519;p4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Prometheus provides a functional query language </a:t>
            </a:r>
            <a:br>
              <a:rPr lang="en-US" dirty="0"/>
            </a:br>
            <a:r>
              <a:rPr lang="en-US" dirty="0"/>
              <a:t>called </a:t>
            </a:r>
            <a:r>
              <a:rPr lang="en-US" b="1" dirty="0" err="1">
                <a:solidFill>
                  <a:schemeClr val="lt1"/>
                </a:solidFill>
              </a:rPr>
              <a:t>PromQL</a:t>
            </a:r>
            <a:r>
              <a:rPr lang="en-US" dirty="0"/>
              <a:t> (Prometheus Query Language)</a:t>
            </a: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Let's the user </a:t>
            </a:r>
            <a:r>
              <a:rPr lang="en-US" b="1" dirty="0">
                <a:solidFill>
                  <a:schemeClr val="lt1"/>
                </a:solidFill>
              </a:rPr>
              <a:t>select</a:t>
            </a:r>
            <a:r>
              <a:rPr lang="en-US" dirty="0"/>
              <a:t> and </a:t>
            </a:r>
            <a:r>
              <a:rPr lang="en-US" b="1" dirty="0">
                <a:solidFill>
                  <a:schemeClr val="lt1"/>
                </a:solidFill>
              </a:rPr>
              <a:t>aggregate</a:t>
            </a:r>
            <a:r>
              <a:rPr lang="en-US" dirty="0"/>
              <a:t> time series data </a:t>
            </a:r>
            <a:br>
              <a:rPr lang="en-US" dirty="0"/>
            </a:br>
            <a:r>
              <a:rPr lang="en-US" dirty="0"/>
              <a:t>in real time</a:t>
            </a: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Result of an expression can either be shown as a </a:t>
            </a:r>
            <a:r>
              <a:rPr lang="en-US" b="1" dirty="0">
                <a:solidFill>
                  <a:schemeClr val="lt1"/>
                </a:solidFill>
              </a:rPr>
              <a:t>graph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viewed as </a:t>
            </a:r>
            <a:r>
              <a:rPr lang="en-US" b="1" dirty="0">
                <a:solidFill>
                  <a:schemeClr val="lt1"/>
                </a:solidFill>
              </a:rPr>
              <a:t>tabular data</a:t>
            </a:r>
            <a:r>
              <a:rPr lang="en-US" dirty="0"/>
              <a:t> in Prometheus' expression browser, or consumed by external systems via the </a:t>
            </a:r>
            <a:r>
              <a:rPr lang="en-US" b="1" dirty="0">
                <a:solidFill>
                  <a:schemeClr val="lt1"/>
                </a:solidFill>
              </a:rPr>
              <a:t>HTTP API</a:t>
            </a:r>
            <a:endParaRPr dirty="0"/>
          </a:p>
        </p:txBody>
      </p:sp>
      <p:sp>
        <p:nvSpPr>
          <p:cNvPr id="520" name="Google Shape;520;p4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Prometheus Query Language - PromQL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2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7200"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Return all time series with the metric </a:t>
            </a:r>
            <a:r>
              <a:rPr lang="en-US" dirty="0" err="1"/>
              <a:t>http_requests_total</a:t>
            </a:r>
            <a:r>
              <a:rPr lang="en-US" dirty="0"/>
              <a:t> and the </a:t>
            </a:r>
            <a:r>
              <a:rPr lang="en-US" b="1" dirty="0">
                <a:solidFill>
                  <a:schemeClr val="lt1"/>
                </a:solidFill>
              </a:rPr>
              <a:t>given job </a:t>
            </a:r>
            <a:r>
              <a:rPr lang="en-US" dirty="0"/>
              <a:t>and handler labels</a:t>
            </a:r>
            <a:endParaRPr dirty="0"/>
          </a:p>
          <a:p>
            <a:pPr marL="672973"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Wingdings" panose="05000000000000000000" pitchFamily="2" charset="2"/>
              <a:buChar char="§"/>
            </a:pPr>
            <a:endParaRPr dirty="0"/>
          </a:p>
          <a:p>
            <a:pPr marL="457200"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Return a whole </a:t>
            </a:r>
            <a:r>
              <a:rPr lang="en-US" b="1" dirty="0">
                <a:solidFill>
                  <a:schemeClr val="lt1"/>
                </a:solidFill>
              </a:rPr>
              <a:t>range of time </a:t>
            </a:r>
            <a:r>
              <a:rPr lang="en-US" dirty="0"/>
              <a:t>for the same vector</a:t>
            </a:r>
            <a:endParaRPr dirty="0"/>
          </a:p>
          <a:p>
            <a:pPr marL="672973"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Wingdings" panose="05000000000000000000" pitchFamily="2" charset="2"/>
              <a:buChar char="§"/>
            </a:pPr>
            <a:endParaRPr dirty="0"/>
          </a:p>
          <a:p>
            <a:pPr marL="457200"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lt1"/>
                </a:solidFill>
              </a:rPr>
              <a:t>regular</a:t>
            </a:r>
            <a:r>
              <a:rPr lang="en-US" dirty="0"/>
              <a:t> </a:t>
            </a:r>
            <a:r>
              <a:rPr lang="en-US" b="1" dirty="0">
                <a:solidFill>
                  <a:schemeClr val="lt1"/>
                </a:solidFill>
              </a:rPr>
              <a:t>expressions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526" name="Google Shape;526;p4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527" name="Google Shape;527;p42"/>
          <p:cNvSpPr txBox="1">
            <a:spLocks noGrp="1"/>
          </p:cNvSpPr>
          <p:nvPr>
            <p:ph type="body" idx="1"/>
          </p:nvPr>
        </p:nvSpPr>
        <p:spPr>
          <a:xfrm>
            <a:off x="740999" y="2415814"/>
            <a:ext cx="10949531" cy="541275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http_requests_total{</a:t>
            </a:r>
            <a:r>
              <a:rPr lang="en-US" sz="2000">
                <a:solidFill>
                  <a:schemeClr val="lt1"/>
                </a:solidFill>
              </a:rPr>
              <a:t>job</a:t>
            </a:r>
            <a:r>
              <a:rPr lang="en-US" sz="2000"/>
              <a:t>="apiserver", handler="/api/comments"}</a:t>
            </a:r>
            <a:endParaRPr sz="2000"/>
          </a:p>
        </p:txBody>
      </p:sp>
      <p:sp>
        <p:nvSpPr>
          <p:cNvPr id="528" name="Google Shape;528;p4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Prometheus Query Language – PromQL (2)</a:t>
            </a:r>
            <a:endParaRPr/>
          </a:p>
        </p:txBody>
      </p:sp>
      <p:sp>
        <p:nvSpPr>
          <p:cNvPr id="529" name="Google Shape;529;p42"/>
          <p:cNvSpPr txBox="1"/>
          <p:nvPr/>
        </p:nvSpPr>
        <p:spPr>
          <a:xfrm>
            <a:off x="743617" y="3807541"/>
            <a:ext cx="10949531" cy="541275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http_requests_total{job="apiserver", handler="/api/comments"}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[5m]</a:t>
            </a:r>
            <a:endParaRPr sz="2000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0" name="Google Shape;530;p42"/>
          <p:cNvSpPr txBox="1"/>
          <p:nvPr/>
        </p:nvSpPr>
        <p:spPr>
          <a:xfrm>
            <a:off x="740999" y="5199268"/>
            <a:ext cx="10949531" cy="541275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http_requests_total{job=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~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.*server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"}</a:t>
            </a:r>
            <a:endParaRPr sz="20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1" name="Google Shape;531;p42"/>
          <p:cNvSpPr txBox="1"/>
          <p:nvPr/>
        </p:nvSpPr>
        <p:spPr>
          <a:xfrm>
            <a:off x="734599" y="5938454"/>
            <a:ext cx="10949531" cy="541275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http_requests_total{status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!~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4..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"}</a:t>
            </a:r>
            <a:endParaRPr sz="20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3"/>
          <p:cNvSpPr txBox="1">
            <a:spLocks noGrp="1"/>
          </p:cNvSpPr>
          <p:nvPr>
            <p:ph type="body" idx="1"/>
          </p:nvPr>
        </p:nvSpPr>
        <p:spPr>
          <a:xfrm>
            <a:off x="869725" y="1656226"/>
            <a:ext cx="7581212" cy="477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514350" marR="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29857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None/>
            </a:pP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4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grpSp>
        <p:nvGrpSpPr>
          <p:cNvPr id="540" name="Google Shape;540;p43"/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541" name="Google Shape;541;p43"/>
            <p:cNvSpPr/>
            <p:nvPr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342900" marR="0" lvl="0" indent="-1397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Noto Sans Symbols"/>
                <a:buNone/>
              </a:pPr>
              <a:endParaRPr sz="3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342900" marR="0" lvl="0" indent="-190563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99"/>
                <a:buFont typeface="Noto Sans Symbols"/>
                <a:buNone/>
              </a:pP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43"/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2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342900" marR="0" lvl="0" indent="-190563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99"/>
                <a:buFont typeface="Noto Sans Symbols"/>
                <a:buNone/>
              </a:pP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44" name="Google Shape;54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43"/>
          <p:cNvSpPr txBox="1"/>
          <p:nvPr/>
        </p:nvSpPr>
        <p:spPr>
          <a:xfrm>
            <a:off x="699285" y="1679513"/>
            <a:ext cx="8125652" cy="524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marR="0" lvl="0" indent="-27911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43"/>
          <p:cNvSpPr txBox="1"/>
          <p:nvPr/>
        </p:nvSpPr>
        <p:spPr>
          <a:xfrm>
            <a:off x="543073" y="1656227"/>
            <a:ext cx="7968258" cy="4850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Deployment</a:t>
            </a:r>
            <a:r>
              <a:rPr lang="en-US" sz="2800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means to push changes or update from one environment to another</a:t>
            </a:r>
            <a:endParaRPr sz="2800" dirty="0"/>
          </a:p>
          <a:p>
            <a:pPr marL="457200" marR="0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Micrometer</a:t>
            </a:r>
            <a:r>
              <a:rPr lang="en-US" sz="2800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solves the problem of being a </a:t>
            </a:r>
            <a:r>
              <a:rPr lang="en-US" sz="2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vendor-neutral</a:t>
            </a:r>
            <a:r>
              <a:rPr lang="en-US" sz="2800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2800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provider</a:t>
            </a:r>
            <a:endParaRPr sz="2800" dirty="0"/>
          </a:p>
          <a:p>
            <a:pPr marL="457200" marR="0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Prometheus</a:t>
            </a:r>
            <a:r>
              <a:rPr lang="en-US" sz="28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is a Time-series database that </a:t>
            </a:r>
            <a:r>
              <a:rPr lang="en-US" sz="2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stores</a:t>
            </a:r>
            <a:r>
              <a:rPr lang="en-US" sz="28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800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metric data</a:t>
            </a:r>
            <a:r>
              <a:rPr lang="en-US" sz="2800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by pulling it (using a built-in data scraper) </a:t>
            </a:r>
            <a:r>
              <a:rPr lang="en-US" sz="2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periodically</a:t>
            </a:r>
            <a:r>
              <a:rPr lang="en-US" sz="28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over HTTP</a:t>
            </a:r>
            <a:endParaRPr sz="28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43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1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4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8800"/>
              <a:buFont typeface="Calibri"/>
              <a:buNone/>
            </a:pPr>
            <a:r>
              <a:rPr lang="en-US" sz="8800">
                <a:solidFill>
                  <a:srgbClr val="234465"/>
                </a:solidFill>
              </a:rPr>
              <a:t>Questions?</a:t>
            </a:r>
            <a:endParaRPr sz="8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9269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48</a:t>
            </a:fld>
            <a:endParaRPr lang="en-US" sz="1000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283378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5"/>
          <p:cNvSpPr txBox="1">
            <a:spLocks noGrp="1"/>
          </p:cNvSpPr>
          <p:nvPr>
            <p:ph type="body" idx="4294967295"/>
          </p:nvPr>
        </p:nvSpPr>
        <p:spPr>
          <a:xfrm>
            <a:off x="190404" y="1179000"/>
            <a:ext cx="8695596" cy="54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 lnSpcReduction="10000"/>
          </a:bodyPr>
          <a:lstStyle/>
          <a:p>
            <a:pPr marL="360363" lvl="0" indent="-360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– High-Quality Education, Profession and Job for Software Developers</a:t>
            </a:r>
            <a:endParaRPr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softuni.bg</a:t>
            </a:r>
            <a:r>
              <a:rPr lang="en-US" sz="3000"/>
              <a:t>, </a:t>
            </a:r>
            <a:r>
              <a:rPr lang="en-US" sz="3000" u="sng">
                <a:solidFill>
                  <a:schemeClr val="hlink"/>
                </a:solidFill>
                <a:hlinkClick r:id="rId4"/>
              </a:rPr>
              <a:t>about.softuni.bg</a:t>
            </a:r>
            <a:r>
              <a:rPr lang="en-US" sz="3000"/>
              <a:t> </a:t>
            </a:r>
            <a:endParaRPr/>
          </a:p>
          <a:p>
            <a:pPr marL="360363" lvl="0" indent="-3603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Foundation</a:t>
            </a:r>
            <a:endParaRPr sz="320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5"/>
              </a:rPr>
              <a:t>softuni.foundation</a:t>
            </a:r>
            <a:endParaRPr sz="3000"/>
          </a:p>
          <a:p>
            <a:pPr marL="360363" lvl="0" indent="-3603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@ Facebook</a:t>
            </a:r>
            <a:endParaRPr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6"/>
              </a:rPr>
              <a:t>facebook.com/SoftwareUniversity</a:t>
            </a:r>
            <a:endParaRPr sz="3000"/>
          </a:p>
          <a:p>
            <a:pPr marL="360363" lvl="0" indent="-3603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Forums</a:t>
            </a:r>
            <a:endParaRPr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7"/>
              </a:rPr>
              <a:t>forum.softuni.bg</a:t>
            </a:r>
            <a:endParaRPr sz="3000"/>
          </a:p>
        </p:txBody>
      </p:sp>
      <p:sp>
        <p:nvSpPr>
          <p:cNvPr id="563" name="Google Shape;563;p45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  <p:sp>
        <p:nvSpPr>
          <p:cNvPr id="564" name="Google Shape;564;p4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lt1"/>
                </a:solidFill>
              </a:rPr>
              <a:t>Deployment </a:t>
            </a:r>
            <a:r>
              <a:rPr lang="en-US" dirty="0"/>
              <a:t>means to push changes or update from one environment to </a:t>
            </a:r>
            <a:r>
              <a:rPr lang="en-US" dirty="0" smtClean="0"/>
              <a:t>another</a:t>
            </a:r>
            <a:endParaRPr dirty="0"/>
          </a:p>
        </p:txBody>
      </p:sp>
      <p:sp>
        <p:nvSpPr>
          <p:cNvPr id="216" name="Google Shape;216;p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What is Deployment?</a:t>
            </a:r>
            <a:endParaRPr/>
          </a:p>
        </p:txBody>
      </p:sp>
      <p:pic>
        <p:nvPicPr>
          <p:cNvPr id="217" name="Google Shape;21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8722" y="3228110"/>
            <a:ext cx="9223790" cy="109683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6"/>
          <p:cNvSpPr txBox="1">
            <a:spLocks noGrp="1"/>
          </p:cNvSpPr>
          <p:nvPr>
            <p:ph type="body" idx="1"/>
          </p:nvPr>
        </p:nvSpPr>
        <p:spPr>
          <a:xfrm>
            <a:off x="190402" y="1269001"/>
            <a:ext cx="11818096" cy="545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360363" lvl="0" indent="-36036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https://about.softuni.bg/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https://softuni.bg</a:t>
            </a:r>
            <a:endParaRPr/>
          </a:p>
        </p:txBody>
      </p:sp>
      <p:pic>
        <p:nvPicPr>
          <p:cNvPr id="572" name="Google Shape;572;p46" descr="Licens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45023" y="4445455"/>
            <a:ext cx="1930977" cy="20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  <p:sp>
        <p:nvSpPr>
          <p:cNvPr id="574" name="Google Shape;574;p4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2181000" y="1121143"/>
            <a:ext cx="9814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We can deploy </a:t>
            </a:r>
            <a:r>
              <a:rPr lang="en-US" b="1" dirty="0">
                <a:solidFill>
                  <a:schemeClr val="lt1"/>
                </a:solidFill>
              </a:rPr>
              <a:t>one project </a:t>
            </a:r>
            <a:r>
              <a:rPr lang="en-US" dirty="0"/>
              <a:t>onto </a:t>
            </a:r>
            <a:r>
              <a:rPr lang="en-US" b="1" dirty="0">
                <a:solidFill>
                  <a:schemeClr val="lt1"/>
                </a:solidFill>
              </a:rPr>
              <a:t>multiple websites</a:t>
            </a:r>
            <a:endParaRPr dirty="0"/>
          </a:p>
          <a:p>
            <a:pPr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Some of the deployment websites</a:t>
            </a:r>
            <a:endParaRPr dirty="0"/>
          </a:p>
          <a:p>
            <a:pPr marL="900112" lvl="1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Wingdings" panose="05000000000000000000" pitchFamily="2" charset="2"/>
              <a:buChar char="§"/>
            </a:pPr>
            <a:r>
              <a:rPr lang="en-US" b="1" u="sng" dirty="0" err="1">
                <a:solidFill>
                  <a:schemeClr val="hlink"/>
                </a:solidFill>
                <a:hlinkClick r:id="rId3"/>
              </a:rPr>
              <a:t>Heroku</a:t>
            </a:r>
            <a:endParaRPr b="1" dirty="0"/>
          </a:p>
          <a:p>
            <a:pPr marL="900112" lvl="1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Wingdings" panose="05000000000000000000" pitchFamily="2" charset="2"/>
              <a:buChar char="§"/>
            </a:pPr>
            <a:r>
              <a:rPr lang="en-US" b="1" u="sng" dirty="0">
                <a:solidFill>
                  <a:schemeClr val="hlink"/>
                </a:solidFill>
                <a:hlinkClick r:id="rId4"/>
              </a:rPr>
              <a:t>Amazon Web Services (AWS)</a:t>
            </a:r>
            <a:endParaRPr b="1" dirty="0"/>
          </a:p>
          <a:p>
            <a:pPr marL="900112" lvl="1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Wingdings" panose="05000000000000000000" pitchFamily="2" charset="2"/>
              <a:buChar char="§"/>
            </a:pPr>
            <a:r>
              <a:rPr lang="en-US" b="1" u="sng" dirty="0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Google Cloud Platform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24" name="Google Shape;224;p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Where to Deploy?</a:t>
            </a:r>
            <a:endParaRPr/>
          </a:p>
        </p:txBody>
      </p:sp>
      <p:sp>
        <p:nvSpPr>
          <p:cNvPr id="225" name="Google Shape;225;p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"/>
          <p:cNvSpPr txBox="1">
            <a:spLocks noGrp="1"/>
          </p:cNvSpPr>
          <p:nvPr>
            <p:ph type="body" idx="1"/>
          </p:nvPr>
        </p:nvSpPr>
        <p:spPr>
          <a:xfrm>
            <a:off x="2181000" y="1121143"/>
            <a:ext cx="9814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There are </a:t>
            </a:r>
            <a:r>
              <a:rPr lang="en-US" b="1" dirty="0">
                <a:solidFill>
                  <a:schemeClr val="lt1"/>
                </a:solidFill>
              </a:rPr>
              <a:t>3 ways </a:t>
            </a:r>
            <a:r>
              <a:rPr lang="en-US" dirty="0"/>
              <a:t>to deploy a project on </a:t>
            </a:r>
            <a:r>
              <a:rPr lang="en-US" dirty="0" err="1"/>
              <a:t>Heroku</a:t>
            </a:r>
            <a:endParaRPr dirty="0"/>
          </a:p>
          <a:p>
            <a:pPr marL="900112" lvl="1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 err="1">
                <a:solidFill>
                  <a:schemeClr val="lt1"/>
                </a:solidFill>
              </a:rPr>
              <a:t>Git</a:t>
            </a:r>
            <a:r>
              <a:rPr lang="en-US" dirty="0"/>
              <a:t> (</a:t>
            </a:r>
            <a:r>
              <a:rPr lang="en-US" dirty="0" err="1"/>
              <a:t>Heroku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, </a:t>
            </a:r>
            <a:r>
              <a:rPr lang="en-US" dirty="0" err="1"/>
              <a:t>Heroku</a:t>
            </a:r>
            <a:r>
              <a:rPr lang="en-US" dirty="0"/>
              <a:t> CLI)</a:t>
            </a:r>
            <a:endParaRPr dirty="0"/>
          </a:p>
          <a:p>
            <a:pPr marL="900112" lvl="1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 err="1">
                <a:solidFill>
                  <a:schemeClr val="lt1"/>
                </a:solidFill>
              </a:rPr>
              <a:t>Github</a:t>
            </a:r>
            <a:endParaRPr b="1" dirty="0">
              <a:solidFill>
                <a:schemeClr val="lt1"/>
              </a:solidFill>
            </a:endParaRPr>
          </a:p>
          <a:p>
            <a:pPr marL="900112" lvl="1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solidFill>
                  <a:schemeClr val="lt1"/>
                </a:solidFill>
              </a:rPr>
              <a:t>Container Registry </a:t>
            </a:r>
            <a:r>
              <a:rPr lang="en-US" dirty="0"/>
              <a:t>(</a:t>
            </a:r>
            <a:r>
              <a:rPr lang="en-US" dirty="0" err="1"/>
              <a:t>Heroku</a:t>
            </a:r>
            <a:r>
              <a:rPr lang="en-US" dirty="0"/>
              <a:t> CLI)</a:t>
            </a:r>
            <a:endParaRPr dirty="0"/>
          </a:p>
        </p:txBody>
      </p:sp>
      <p:sp>
        <p:nvSpPr>
          <p:cNvPr id="231" name="Google Shape;231;p7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Deploying On Heroku</a:t>
            </a:r>
            <a:endParaRPr/>
          </a:p>
        </p:txBody>
      </p:sp>
      <p:sp>
        <p:nvSpPr>
          <p:cNvPr id="232" name="Google Shape;232;p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"/>
          <p:cNvSpPr txBox="1">
            <a:spLocks noGrp="1"/>
          </p:cNvSpPr>
          <p:nvPr>
            <p:ph type="body" idx="1"/>
          </p:nvPr>
        </p:nvSpPr>
        <p:spPr>
          <a:xfrm>
            <a:off x="190401" y="1196125"/>
            <a:ext cx="11405853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Before running our project, we should </a:t>
            </a:r>
            <a:r>
              <a:rPr lang="en-US" dirty="0" smtClean="0"/>
              <a:t>add </a:t>
            </a:r>
            <a:r>
              <a:rPr lang="en-US" b="1" dirty="0" smtClean="0">
                <a:solidFill>
                  <a:schemeClr val="lt1"/>
                </a:solidFill>
              </a:rPr>
              <a:t>3 </a:t>
            </a:r>
            <a:r>
              <a:rPr lang="en-US" b="1" dirty="0">
                <a:solidFill>
                  <a:schemeClr val="lt1"/>
                </a:solidFill>
              </a:rPr>
              <a:t>important keys </a:t>
            </a:r>
            <a:r>
              <a:rPr lang="en-US" dirty="0"/>
              <a:t>to deploy the project</a:t>
            </a: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Create 2 new files in our </a:t>
            </a:r>
            <a:r>
              <a:rPr lang="en-US" b="1" dirty="0">
                <a:solidFill>
                  <a:schemeClr val="lt1"/>
                </a:solidFill>
              </a:rPr>
              <a:t>project folder</a:t>
            </a:r>
            <a:endParaRPr dirty="0"/>
          </a:p>
          <a:p>
            <a:pPr marL="900112" lvl="1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Wingdings" panose="05000000000000000000" pitchFamily="2" charset="2"/>
              <a:buChar char="§"/>
            </a:pP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Procfile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900112" lvl="1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Wingdings" panose="05000000000000000000" pitchFamily="2" charset="2"/>
              <a:buChar char="§"/>
            </a:pP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system.properties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Procfile and System.properties</a:t>
            </a:r>
            <a:endParaRPr/>
          </a:p>
        </p:txBody>
      </p:sp>
      <p:pic>
        <p:nvPicPr>
          <p:cNvPr id="239" name="Google Shape;23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9127" y="3328582"/>
            <a:ext cx="4167391" cy="20108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40" name="Google Shape;240;p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7200"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 err="1"/>
              <a:t>system.properties</a:t>
            </a:r>
            <a:endParaRPr dirty="0"/>
          </a:p>
          <a:p>
            <a:pPr marL="1066419" lvl="1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3200" dirty="0"/>
              <a:t>Holds </a:t>
            </a:r>
            <a:r>
              <a:rPr lang="en-US" sz="3200" b="1" dirty="0">
                <a:solidFill>
                  <a:schemeClr val="lt1"/>
                </a:solidFill>
              </a:rPr>
              <a:t>all of the system configuration properties </a:t>
            </a:r>
            <a:r>
              <a:rPr lang="en-US" sz="3200" dirty="0"/>
              <a:t>needed to run the project</a:t>
            </a:r>
            <a:endParaRPr sz="3200" dirty="0"/>
          </a:p>
          <a:p>
            <a:pPr marL="1066419" lvl="1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3200" dirty="0"/>
              <a:t>By default, </a:t>
            </a:r>
            <a:r>
              <a:rPr lang="en-US" sz="3200" dirty="0" err="1"/>
              <a:t>Heroku</a:t>
            </a:r>
            <a:r>
              <a:rPr lang="en-US" sz="3200" dirty="0"/>
              <a:t> uses JDK Version 1.8</a:t>
            </a:r>
            <a:endParaRPr sz="3200" dirty="0"/>
          </a:p>
          <a:p>
            <a:pPr marL="1066419" lvl="1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3200" dirty="0"/>
              <a:t>To specify specific version:</a:t>
            </a:r>
            <a:endParaRPr sz="3200" dirty="0"/>
          </a:p>
        </p:txBody>
      </p:sp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System.properties</a:t>
            </a:r>
            <a:endParaRPr/>
          </a:p>
        </p:txBody>
      </p:sp>
      <p:sp>
        <p:nvSpPr>
          <p:cNvPr id="247" name="Google Shape;247;p9"/>
          <p:cNvSpPr txBox="1"/>
          <p:nvPr/>
        </p:nvSpPr>
        <p:spPr>
          <a:xfrm>
            <a:off x="2809988" y="4398164"/>
            <a:ext cx="6718783" cy="702857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java.runtime.version=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{version}</a:t>
            </a:r>
            <a:endParaRPr sz="30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" name="Google Shape;248;p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1461</Words>
  <Application>Microsoft Office PowerPoint</Application>
  <PresentationFormat>Widescreen</PresentationFormat>
  <Paragraphs>330</Paragraphs>
  <Slides>50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맑은 고딕</vt:lpstr>
      <vt:lpstr>Arial</vt:lpstr>
      <vt:lpstr>Calibri</vt:lpstr>
      <vt:lpstr>Consolas</vt:lpstr>
      <vt:lpstr>Noto Sans Symbols</vt:lpstr>
      <vt:lpstr>Wingdings</vt:lpstr>
      <vt:lpstr>SoftUni</vt:lpstr>
      <vt:lpstr>Deployment, Hosting and Monitoring</vt:lpstr>
      <vt:lpstr>Table of Contents</vt:lpstr>
      <vt:lpstr>Have a Question?</vt:lpstr>
      <vt:lpstr>Deployment</vt:lpstr>
      <vt:lpstr>What is Deployment?</vt:lpstr>
      <vt:lpstr>Where to Deploy?</vt:lpstr>
      <vt:lpstr>Deploying On Heroku</vt:lpstr>
      <vt:lpstr>Procfile and System.properties</vt:lpstr>
      <vt:lpstr>System.properties</vt:lpstr>
      <vt:lpstr>Procfile</vt:lpstr>
      <vt:lpstr>Application.properties</vt:lpstr>
      <vt:lpstr>Managing config vars </vt:lpstr>
      <vt:lpstr>Managing config vars (2) </vt:lpstr>
      <vt:lpstr>Deploy with Git</vt:lpstr>
      <vt:lpstr>Deploying On Heroku with Git</vt:lpstr>
      <vt:lpstr>Deploying On Heroku with Git (2)</vt:lpstr>
      <vt:lpstr>Deploying On Heroku with Git (3)</vt:lpstr>
      <vt:lpstr>Deploy with Github</vt:lpstr>
      <vt:lpstr>Deploying On Heroku with Github</vt:lpstr>
      <vt:lpstr>Deploying On Heroku with Github (2)</vt:lpstr>
      <vt:lpstr>Deploying On Heroku with Github (3)</vt:lpstr>
      <vt:lpstr>Deploying On Heroku with Github (3)</vt:lpstr>
      <vt:lpstr>Actuator</vt:lpstr>
      <vt:lpstr>Actuator</vt:lpstr>
      <vt:lpstr>Actuator dependency</vt:lpstr>
      <vt:lpstr>Actuator Endpoints</vt:lpstr>
      <vt:lpstr>Actuator example</vt:lpstr>
      <vt:lpstr>Expose all actuator endpoints</vt:lpstr>
      <vt:lpstr>Enabling Endpoints</vt:lpstr>
      <vt:lpstr> Securing HTTP Endpoints</vt:lpstr>
      <vt:lpstr>Implementing Custom Endpoints</vt:lpstr>
      <vt:lpstr>Implementing Custom Endpoints (2)</vt:lpstr>
      <vt:lpstr>Customizing properties</vt:lpstr>
      <vt:lpstr>Vizualization Tools</vt:lpstr>
      <vt:lpstr>Micrometer</vt:lpstr>
      <vt:lpstr>Micrometer</vt:lpstr>
      <vt:lpstr>Micrometer Dependency</vt:lpstr>
      <vt:lpstr>Micrometer Example</vt:lpstr>
      <vt:lpstr>Prometheus</vt:lpstr>
      <vt:lpstr>Prometheus</vt:lpstr>
      <vt:lpstr>Download and Configure Prometheus</vt:lpstr>
      <vt:lpstr>Prometheus Dashboard</vt:lpstr>
      <vt:lpstr>Prometheus Query Language - PromQL</vt:lpstr>
      <vt:lpstr>Prometheus Query Language – PromQL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Deployment, Hosting and Monitoring</dc:title>
  <dc:creator>Software University</dc:creator>
  <cp:lastModifiedBy>Yoana</cp:lastModifiedBy>
  <cp:revision>3</cp:revision>
  <dcterms:created xsi:type="dcterms:W3CDTF">2018-05-23T13:08:44Z</dcterms:created>
  <dcterms:modified xsi:type="dcterms:W3CDTF">2021-12-03T10:53:30Z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  <property fmtid="{D5CDD505-2E9C-101B-9397-08002B2CF9AE}" pid="3" name="Order">
    <vt:r8>30450600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</Properties>
</file>