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10" r:id="rId5"/>
    <p:sldId id="311" r:id="rId6"/>
    <p:sldId id="259" r:id="rId7"/>
    <p:sldId id="260" r:id="rId8"/>
    <p:sldId id="261" r:id="rId9"/>
    <p:sldId id="262" r:id="rId10"/>
    <p:sldId id="263" r:id="rId11"/>
    <p:sldId id="280" r:id="rId12"/>
    <p:sldId id="265" r:id="rId13"/>
    <p:sldId id="266" r:id="rId14"/>
    <p:sldId id="281" r:id="rId15"/>
    <p:sldId id="606" r:id="rId16"/>
    <p:sldId id="268" r:id="rId17"/>
    <p:sldId id="269" r:id="rId18"/>
    <p:sldId id="273" r:id="rId19"/>
    <p:sldId id="270" r:id="rId20"/>
    <p:sldId id="271" r:id="rId21"/>
    <p:sldId id="272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9DDC984-226D-4BCE-8443-B7EA9A53780C}">
          <p14:sldIdLst>
            <p14:sldId id="256"/>
            <p14:sldId id="257"/>
            <p14:sldId id="310"/>
            <p14:sldId id="311"/>
            <p14:sldId id="259"/>
          </p14:sldIdLst>
        </p14:section>
        <p14:section name="Course Overview" id="{E2207516-CE31-4526-A228-396F6E8CB3BD}">
          <p14:sldIdLst>
            <p14:sldId id="260"/>
            <p14:sldId id="261"/>
            <p14:sldId id="262"/>
            <p14:sldId id="263"/>
            <p14:sldId id="280"/>
            <p14:sldId id="265"/>
            <p14:sldId id="266"/>
            <p14:sldId id="281"/>
            <p14:sldId id="606"/>
            <p14:sldId id="268"/>
            <p14:sldId id="269"/>
            <p14:sldId id="273"/>
            <p14:sldId id="270"/>
            <p14:sldId id="271"/>
            <p14:sldId id="272"/>
            <p14:sldId id="277"/>
            <p14:sldId id="279"/>
          </p14:sldIdLst>
        </p14:section>
        <p14:section name="Conclusion" id="{56E738B5-7819-4404-83DE-61930855A20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278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98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637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80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083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8222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0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1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26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51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752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1587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63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8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7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forum/categories/72/java-web" TargetMode="External"/><Relationship Id="rId3" Type="http://schemas.openxmlformats.org/officeDocument/2006/relationships/hyperlink" Target="https://softuni.bg/trainings/3222/spring-fundamentals-january-2021" TargetMode="External"/><Relationship Id="rId7" Type="http://schemas.openxmlformats.org/officeDocument/2006/relationships/hyperlink" Target="https://www.facebook.com/groups/javawebseptember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hyperlink" Target="https://www.facebook.com/groups/SoftUniJavaCommun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8" y="2153499"/>
            <a:ext cx="3733080" cy="2044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4367468"/>
            <a:ext cx="983882" cy="983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05" y="4367468"/>
            <a:ext cx="698556" cy="98388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5" y="2044136"/>
            <a:ext cx="4779677" cy="2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04" y="1295400"/>
            <a:ext cx="7962997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Lachezar Balev</a:t>
            </a:r>
            <a:endParaRPr lang="en-US" sz="3600" b="1" noProof="1">
              <a:solidFill>
                <a:schemeClr val="bg1"/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Software engineer with 19+ years of real experience </a:t>
            </a:r>
            <a:br>
              <a:rPr lang="bg-BG" sz="2000" b="1" dirty="0">
                <a:solidFill>
                  <a:schemeClr val="bg1"/>
                </a:solidFill>
              </a:rPr>
            </a:br>
            <a:r>
              <a:rPr lang="en-US" sz="2000" dirty="0"/>
              <a:t>with different projects.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Started developing with Java in the year 2000 </a:t>
            </a:r>
            <a:br>
              <a:rPr lang="bg-BG" sz="2000" b="1" dirty="0">
                <a:solidFill>
                  <a:schemeClr val="bg1"/>
                </a:solidFill>
              </a:rPr>
            </a:br>
            <a:r>
              <a:rPr lang="en-US" sz="2000" dirty="0"/>
              <a:t>in the form of J2SE 1.2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bg1"/>
                </a:solidFill>
              </a:rPr>
              <a:t>Works in REWE Digital Bulgaria </a:t>
            </a:r>
            <a:r>
              <a:rPr lang="en-US" sz="2000" dirty="0"/>
              <a:t>on an architecture </a:t>
            </a:r>
            <a:br>
              <a:rPr lang="bg-BG" sz="2000" dirty="0"/>
            </a:br>
            <a:r>
              <a:rPr lang="en-US" sz="2000" dirty="0"/>
              <a:t>focused on </a:t>
            </a:r>
            <a:r>
              <a:rPr lang="en-US" sz="2000" b="1" dirty="0">
                <a:solidFill>
                  <a:schemeClr val="bg1"/>
                </a:solidFill>
              </a:rPr>
              <a:t>microservices</a:t>
            </a:r>
            <a:endParaRPr lang="en-US" sz="2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Uses</a:t>
            </a:r>
            <a:r>
              <a:rPr lang="en-US" sz="2000" b="1" dirty="0">
                <a:solidFill>
                  <a:schemeClr val="bg1"/>
                </a:solidFill>
              </a:rPr>
              <a:t> Java, TypeScript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bg1"/>
                </a:solidFill>
              </a:rPr>
              <a:t> Kotlin </a:t>
            </a:r>
            <a:r>
              <a:rPr lang="en-US" sz="2000" dirty="0"/>
              <a:t>in his daily tasks</a:t>
            </a:r>
            <a:endParaRPr lang="bg-BG" sz="20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Rides a </a:t>
            </a:r>
            <a:r>
              <a:rPr lang="en-US" sz="2000" b="1" dirty="0">
                <a:solidFill>
                  <a:schemeClr val="bg1"/>
                </a:solidFill>
              </a:rPr>
              <a:t>motorcycle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bg1"/>
                </a:solidFill>
              </a:rPr>
              <a:t>climbs mountains </a:t>
            </a:r>
            <a:r>
              <a:rPr lang="en-US" sz="2000" dirty="0"/>
              <a:t>in his spare time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2000" dirty="0"/>
              <a:t>Personal website:</a:t>
            </a:r>
            <a:r>
              <a:rPr lang="en-US" sz="2000" b="1" dirty="0">
                <a:solidFill>
                  <a:schemeClr val="bg1"/>
                </a:solidFill>
              </a:rPr>
              <a:t> http://balev.eu/</a:t>
            </a:r>
            <a:r>
              <a:rPr lang="en-US" sz="2000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1911965"/>
            <a:ext cx="4859988" cy="388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6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Web Module at </a:t>
            </a:r>
            <a:r>
              <a:rPr lang="en-US" noProof="1"/>
              <a:t>SoftUni</a:t>
            </a:r>
            <a:r>
              <a:rPr lang="en-US"/>
              <a:t> – Timeline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38906" y="2876044"/>
            <a:ext cx="4477071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Spring Advanced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18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Start: 26-Oct-2021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Theoretical Exam: 12-Dec-2021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Project Defense: 12-Dec-2021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9" y="2876046"/>
            <a:ext cx="4445416" cy="352475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Spring Fundamentals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dirty="0">
              <a:solidFill>
                <a:schemeClr val="bg2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2"/>
                </a:solidFill>
              </a:rPr>
              <a:t>Lessons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+ exam</a:t>
            </a:r>
            <a:endParaRPr lang="bg-BG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6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weeks</a:t>
            </a:r>
            <a:r>
              <a:rPr lang="bg-BG" dirty="0">
                <a:solidFill>
                  <a:schemeClr val="bg2"/>
                </a:solidFill>
              </a:rPr>
              <a:t> * </a:t>
            </a:r>
            <a:r>
              <a:rPr lang="en-US" dirty="0">
                <a:solidFill>
                  <a:schemeClr val="bg2"/>
                </a:solidFill>
              </a:rPr>
              <a:t>2</a:t>
            </a:r>
            <a:r>
              <a:rPr lang="bg-BG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times / week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12 credits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Start: 14-Sept-2021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Theoretical Exam: </a:t>
            </a:r>
            <a:r>
              <a:rPr lang="en-US" dirty="0">
                <a:solidFill>
                  <a:srgbClr val="FFFFFF"/>
                </a:solidFill>
              </a:rPr>
              <a:t>24-Oct-2021</a:t>
            </a:r>
            <a:endParaRPr lang="en-US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Exam: 24-Oct-2021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77400" y="2876044"/>
            <a:ext cx="1905000" cy="3524756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bg2"/>
                </a:solidFill>
              </a:rPr>
              <a:t>Re-Take Exams</a:t>
            </a:r>
            <a:endParaRPr lang="bg-BG" sz="2400" b="1" dirty="0">
              <a:solidFill>
                <a:schemeClr val="bg2"/>
              </a:solidFill>
            </a:endParaRP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Fundamentals: 15-Dec-2021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Advanced: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21-Dec-2021</a:t>
            </a:r>
          </a:p>
          <a:p>
            <a:pPr marL="174625" indent="-174625" algn="ctr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256" y="1504890"/>
            <a:ext cx="158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14-Sept-2021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72870" y="1417675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2</a:t>
            </a:r>
            <a:r>
              <a:rPr lang="en-US" sz="2000" dirty="0"/>
              <a:t>6-Oct-2021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98301" y="1504890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12-Dec-2021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1854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768014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850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3713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1361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654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9850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31035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62258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8907" y="199788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44" grpId="0" animBg="1"/>
      <p:bldP spid="4" grpId="0"/>
      <p:bldP spid="48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52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6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731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26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27908" y="1388215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416000" y="2473457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8667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web development exam</a:t>
            </a:r>
          </a:p>
          <a:p>
            <a:pPr lvl="1"/>
            <a:r>
              <a:rPr lang="en-US" dirty="0"/>
              <a:t>Implementing a simple web application using </a:t>
            </a:r>
            <a:br>
              <a:rPr lang="en-US" dirty="0"/>
            </a:br>
            <a:r>
              <a:rPr lang="en-US" dirty="0"/>
              <a:t>Spring Framework</a:t>
            </a:r>
          </a:p>
          <a:p>
            <a:pPr lvl="1"/>
            <a:r>
              <a:rPr lang="en-US" dirty="0"/>
              <a:t>Given a portion of the Views in a raw form</a:t>
            </a:r>
          </a:p>
          <a:p>
            <a:pPr lvl="1"/>
            <a:r>
              <a:rPr lang="en-US" dirty="0"/>
              <a:t>Duration: </a:t>
            </a:r>
            <a:r>
              <a:rPr lang="bg-BG" dirty="0"/>
              <a:t>4</a:t>
            </a:r>
            <a:r>
              <a:rPr lang="en-US" dirty="0"/>
              <a:t> hours.</a:t>
            </a:r>
          </a:p>
          <a:p>
            <a:r>
              <a:rPr lang="en-US" dirty="0"/>
              <a:t>Solutions are evaluated by hand after the exam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26DBB-E434-4205-A286-348BDDD9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48" y="3541142"/>
            <a:ext cx="2725586" cy="272558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9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25B73-3253-4CC5-8CE3-F6D1061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	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14A0-5D62-447F-A179-932B6E15C4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21143"/>
            <a:ext cx="10084236" cy="5546589"/>
          </a:xfrm>
        </p:spPr>
        <p:txBody>
          <a:bodyPr/>
          <a:lstStyle/>
          <a:p>
            <a:r>
              <a:rPr lang="en-US" dirty="0"/>
              <a:t>Test for 30 minutes</a:t>
            </a:r>
          </a:p>
          <a:p>
            <a:pPr lvl="1"/>
            <a:r>
              <a:rPr lang="en-US" dirty="0"/>
              <a:t>Multiple-choice with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US" dirty="0"/>
              <a:t>Automated quiz system</a:t>
            </a:r>
          </a:p>
          <a:p>
            <a:r>
              <a:rPr lang="en-US" dirty="0"/>
              <a:t>Available online the day of the practical exam</a:t>
            </a:r>
          </a:p>
          <a:p>
            <a:pPr lvl="1"/>
            <a:r>
              <a:rPr lang="en-US" dirty="0"/>
              <a:t>You can submit your answer just one time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</a:t>
            </a:r>
            <a:r>
              <a:rPr lang="en-US" b="1" dirty="0">
                <a:solidFill>
                  <a:schemeClr val="bg1"/>
                </a:solidFill>
              </a:rPr>
              <a:t>just 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90" y="3956598"/>
            <a:ext cx="1591194" cy="1774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D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162800" y="3874306"/>
            <a:ext cx="1939930" cy="1946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97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We Need Additionally?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96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Fundamentals: Web Site, Forum,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3" y="1821070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dirty="0">
                <a:latin typeface="Consolas" panose="020B0609020204030204" pitchFamily="49" charset="0"/>
                <a:hlinkClick r:id="rId3"/>
              </a:rPr>
              <a:t>https://softuni.bg/trainings/3222/spring-fundamentals-september-2021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06000" y="4463106"/>
            <a:ext cx="7758436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u="sng" dirty="0">
                <a:latin typeface="Consolas" panose="020B0609020204030204" pitchFamily="49" charset="0"/>
                <a:hlinkClick r:id="rId7"/>
              </a:rPr>
              <a:t>https://www.facebook.com/groups/javawebseptember2021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3126322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bg-BG" sz="2000" b="1" u="sng" dirty="0">
                <a:latin typeface="Consolas" panose="020B0609020204030204" pitchFamily="49" charset="0"/>
                <a:hlinkClick r:id="rId8"/>
              </a:rPr>
              <a:t>https://softuni.bg/forum/categories/72/java-web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888920"/>
            <a:ext cx="7758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https://www.facebook.com/groups/SoftUniJavaCommunity/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61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 &amp; Program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Trainers Team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Exam</a:t>
            </a:r>
          </a:p>
          <a:p>
            <a:pPr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bg1"/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videos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homework assignments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projects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</a:t>
            </a:r>
            <a:r>
              <a:rPr lang="en-US" dirty="0">
                <a:solidFill>
                  <a:srgbClr val="FFA000"/>
                </a:solidFill>
                <a:hlinkClick r:id="rId2"/>
              </a:rPr>
              <a:t>web site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Fundamentals Slides and Videos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28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38100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8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 w="38100">
                  <a:solidFill>
                    <a:srgbClr val="234465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6243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0" y="1831187"/>
            <a:ext cx="3099890" cy="1594593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 &amp; Program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306745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Course Introduction</a:t>
            </a:r>
            <a:r>
              <a:rPr lang="en-US" b="1" dirty="0"/>
              <a:t>: </a:t>
            </a:r>
            <a:r>
              <a:rPr lang="en-US" dirty="0"/>
              <a:t>Course Program, Trainers, Exams,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Resources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Mini Course HTML &amp; CSS</a:t>
            </a:r>
            <a:r>
              <a:rPr lang="bg-BG" b="1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Two lectures and one workshop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Internet Explained</a:t>
            </a:r>
            <a:r>
              <a:rPr lang="en-US" b="1" dirty="0"/>
              <a:t>:</a:t>
            </a:r>
            <a:r>
              <a:rPr lang="en-US" dirty="0"/>
              <a:t> OSI Model, Network Hardware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 Protocol</a:t>
            </a:r>
            <a:r>
              <a:rPr lang="en-US" b="1" noProof="1"/>
              <a:t>:</a:t>
            </a:r>
            <a:r>
              <a:rPr lang="en-US" dirty="0"/>
              <a:t> HTTP Protocol Intro, Requests, Responses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Boot Introduction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Spring Boot and </a:t>
            </a:r>
            <a:br>
              <a:rPr lang="en-US" dirty="0"/>
            </a:br>
            <a:r>
              <a:rPr lang="en-US" dirty="0"/>
              <a:t>Revision of Spring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Introduction MVC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, Layers and Thin Controllers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Workshop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 Management</a:t>
            </a:r>
            <a:r>
              <a:rPr lang="en-US" b="1" dirty="0"/>
              <a:t>:</a:t>
            </a:r>
            <a:r>
              <a:rPr lang="en-US" dirty="0"/>
              <a:t> Cookies, HTTP Sessions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 – Course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723" y="1710529"/>
            <a:ext cx="1626632" cy="162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FD654-46B5-4673-81B6-EFAC44685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61" y="4689000"/>
            <a:ext cx="2892124" cy="16190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0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Essentials</a:t>
            </a:r>
            <a:r>
              <a:rPr lang="en-US" b="1" dirty="0"/>
              <a:t>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Thymeleaf and Spring Controllers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and Validations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advanced </a:t>
            </a:r>
            <a:br>
              <a:rPr lang="bg-BG" dirty="0"/>
            </a:br>
            <a:r>
              <a:rPr lang="en-US" dirty="0"/>
              <a:t>functions and Validations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Front End Basics</a:t>
            </a:r>
            <a:r>
              <a:rPr lang="en-US" b="1" dirty="0"/>
              <a:t>: </a:t>
            </a:r>
            <a:r>
              <a:rPr lang="en-US" dirty="0"/>
              <a:t>Basic work with bootstrap and JavaScript.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Exam Preparation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Workshop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 – Course Program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69" y="1366183"/>
            <a:ext cx="1502535" cy="1502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F838F-840A-4BFC-9ED8-77F70851A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89" y="3906119"/>
            <a:ext cx="3963361" cy="2218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1ED59A-B5E2-45C2-9BE5-A72A3EFF2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12" y="3796506"/>
            <a:ext cx="1587677" cy="1587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3F78C-638D-4D83-A4F3-CD0DF66B0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99" y="3796506"/>
            <a:ext cx="1952886" cy="162540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5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toy&#10;&#10;Description generated with high confidence">
            <a:extLst>
              <a:ext uri="{FF2B5EF4-FFF2-40B4-BE49-F238E27FC236}">
                <a16:creationId xmlns:a16="http://schemas.microsoft.com/office/drawing/2014/main" id="{878C05D6-CF25-4865-A56B-C5D53C100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72" y="1066800"/>
            <a:ext cx="4402000" cy="4402000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1628336" y="55802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Trainers Team</a:t>
            </a:r>
          </a:p>
        </p:txBody>
      </p:sp>
    </p:spTree>
    <p:extLst>
      <p:ext uri="{BB962C8B-B14F-4D97-AF65-F5344CB8AC3E}">
        <p14:creationId xmlns:p14="http://schemas.microsoft.com/office/powerpoint/2010/main" val="9176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883</Words>
  <Application>Microsoft Office PowerPoint</Application>
  <PresentationFormat>Widescreen</PresentationFormat>
  <Paragraphs>163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Spring Fundamentals</vt:lpstr>
      <vt:lpstr>Table of Contents</vt:lpstr>
      <vt:lpstr>SoftUni Diamond Partners</vt:lpstr>
      <vt:lpstr>Educational Partners</vt:lpstr>
      <vt:lpstr>Questions</vt:lpstr>
      <vt:lpstr>Course Objectives &amp; Program</vt:lpstr>
      <vt:lpstr>Spring Fundamentals – Course Program</vt:lpstr>
      <vt:lpstr>Spring Fundamentals – Course Program (2)</vt:lpstr>
      <vt:lpstr>PowerPoint Presentation</vt:lpstr>
      <vt:lpstr>Trainers Team</vt:lpstr>
      <vt:lpstr>Course Organization</vt:lpstr>
      <vt:lpstr>Java Web Module at SoftUni – Timeline</vt:lpstr>
      <vt:lpstr>SoftUni Certificate</vt:lpstr>
      <vt:lpstr>CPE Certificate</vt:lpstr>
      <vt:lpstr>Exam</vt:lpstr>
      <vt:lpstr>Theoretical Exam </vt:lpstr>
      <vt:lpstr>Learn to Search in Internet</vt:lpstr>
      <vt:lpstr>Resources</vt:lpstr>
      <vt:lpstr>Spring Fundamentals: Web Site, Forum, FB Group</vt:lpstr>
      <vt:lpstr>Spring Fundamentals Slides and Videos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Software Development</dc:subject>
  <dc:creator>Software University</dc:creator>
  <cp:keywords>Spring Fundamentals @ SoftUni</cp:keywords>
  <dc:description>© SoftUni – https://softuni.org_x000d_
© Software University – https://softuni.bg_x000d_
_x000d_
Copyrighted document. Unauthorized copy, reproduction or use is not permitted.</dc:description>
  <cp:lastModifiedBy>Chavdar Mitkov</cp:lastModifiedBy>
  <cp:revision>86</cp:revision>
  <dcterms:created xsi:type="dcterms:W3CDTF">2018-05-23T13:08:44Z</dcterms:created>
  <dcterms:modified xsi:type="dcterms:W3CDTF">2021-09-09T11:06:54Z</dcterms:modified>
  <cp:category>computer programming;programming;software development;software engineering</cp:category>
</cp:coreProperties>
</file>