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90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1" r:id="rId37"/>
    <p:sldId id="292" r:id="rId38"/>
    <p:sldId id="305" r:id="rId39"/>
    <p:sldId id="293" r:id="rId40"/>
    <p:sldId id="294" r:id="rId41"/>
    <p:sldId id="295" r:id="rId42"/>
    <p:sldId id="296" r:id="rId43"/>
    <p:sldId id="297" r:id="rId44"/>
    <p:sldId id="298" r:id="rId45"/>
    <p:sldId id="302" r:id="rId46"/>
    <p:sldId id="306" r:id="rId47"/>
    <p:sldId id="316" r:id="rId48"/>
    <p:sldId id="304" r:id="rId49"/>
    <p:sldId id="303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CEABBB5-B0CE-42B3-B330-B47CACFB84B1}">
          <p14:sldIdLst>
            <p14:sldId id="256"/>
            <p14:sldId id="257"/>
            <p14:sldId id="258"/>
          </p14:sldIdLst>
        </p14:section>
        <p14:section name="Spring Boot Components" id="{F919626E-5749-4A71-B45C-F9EABB5CA0E2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90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1"/>
            <p14:sldId id="292"/>
            <p14:sldId id="305"/>
          </p14:sldIdLst>
        </p14:section>
        <p14:section name="Spring Data" id="{3C521F85-ACFC-4F20-9844-AE2632D095F4}">
          <p14:sldIdLst>
            <p14:sldId id="293"/>
            <p14:sldId id="294"/>
            <p14:sldId id="295"/>
            <p14:sldId id="296"/>
            <p14:sldId id="297"/>
          </p14:sldIdLst>
        </p14:section>
        <p14:section name="Conclusion" id="{0CC2ABE9-6F15-4F49-9912-7190AD3C095F}">
          <p14:sldIdLst>
            <p14:sldId id="298"/>
            <p14:sldId id="302"/>
            <p14:sldId id="306"/>
            <p14:sldId id="316"/>
            <p14:sldId id="304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1431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80046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40184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docs/current/reference/html/appendix-application-properties.html#common-application-properties-core" TargetMode="Externa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8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42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7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9.png"/><Relationship Id="rId23" Type="http://schemas.openxmlformats.org/officeDocument/2006/relationships/image" Target="../media/image43.png"/><Relationship Id="rId10" Type="http://schemas.openxmlformats.org/officeDocument/2006/relationships/image" Target="../media/image36.jpg"/><Relationship Id="rId19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45.png"/><Relationship Id="rId4" Type="http://schemas.openxmlformats.org/officeDocument/2006/relationships/hyperlink" Target="https://virtualracingschool.com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Boot Introduction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Fundamentals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0" name="Картина 3">
            <a:extLst>
              <a:ext uri="{FF2B5EF4-FFF2-40B4-BE49-F238E27FC236}">
                <a16:creationId xmlns:a16="http://schemas.microsoft.com/office/drawing/2014/main" id="{23AD3B63-38A7-438A-8738-82D7C65B1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62" y="2755106"/>
            <a:ext cx="5141693" cy="269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6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Spring Boot Starters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3962400" y="1151122"/>
            <a:ext cx="3657600" cy="6014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spring-boot-starter-web</a:t>
            </a:r>
            <a:endParaRPr lang="bg-BG" sz="2800" dirty="0"/>
          </a:p>
        </p:txBody>
      </p:sp>
      <p:sp>
        <p:nvSpPr>
          <p:cNvPr id="7" name="Rectangle 6"/>
          <p:cNvSpPr/>
          <p:nvPr/>
        </p:nvSpPr>
        <p:spPr>
          <a:xfrm>
            <a:off x="4385963" y="2562640"/>
            <a:ext cx="1905000" cy="6014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spring-web</a:t>
            </a:r>
            <a:endParaRPr lang="bg-BG" sz="2800" dirty="0"/>
          </a:p>
        </p:txBody>
      </p:sp>
      <p:sp>
        <p:nvSpPr>
          <p:cNvPr id="8" name="Rectangle 7"/>
          <p:cNvSpPr/>
          <p:nvPr/>
        </p:nvSpPr>
        <p:spPr>
          <a:xfrm>
            <a:off x="9466040" y="2562452"/>
            <a:ext cx="2590800" cy="6014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spring-web-</a:t>
            </a:r>
            <a:r>
              <a:rPr lang="en-US" sz="2800" dirty="0" err="1"/>
              <a:t>mvc</a:t>
            </a:r>
            <a:endParaRPr lang="bg-BG" sz="2800" dirty="0"/>
          </a:p>
        </p:txBody>
      </p:sp>
      <p:sp>
        <p:nvSpPr>
          <p:cNvPr id="9" name="Rectangle 8"/>
          <p:cNvSpPr/>
          <p:nvPr/>
        </p:nvSpPr>
        <p:spPr>
          <a:xfrm>
            <a:off x="6404588" y="2562453"/>
            <a:ext cx="2956538" cy="6014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spring-boot-starter</a:t>
            </a:r>
            <a:endParaRPr lang="bg-BG" sz="2800" dirty="0"/>
          </a:p>
        </p:txBody>
      </p:sp>
      <p:sp>
        <p:nvSpPr>
          <p:cNvPr id="11" name="Rectangle 10"/>
          <p:cNvSpPr/>
          <p:nvPr/>
        </p:nvSpPr>
        <p:spPr>
          <a:xfrm>
            <a:off x="156731" y="2562453"/>
            <a:ext cx="4114800" cy="6014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spring-boot-starter-tomcat</a:t>
            </a:r>
            <a:endParaRPr lang="bg-BG" sz="2800" dirty="0"/>
          </a:p>
        </p:txBody>
      </p:sp>
      <p:sp>
        <p:nvSpPr>
          <p:cNvPr id="12" name="Rectangle 11"/>
          <p:cNvSpPr/>
          <p:nvPr/>
        </p:nvSpPr>
        <p:spPr>
          <a:xfrm>
            <a:off x="976220" y="5414261"/>
            <a:ext cx="3181615" cy="6014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tomcat-embed-core</a:t>
            </a:r>
            <a:endParaRPr lang="bg-BG" sz="2800" dirty="0"/>
          </a:p>
        </p:txBody>
      </p:sp>
      <p:sp>
        <p:nvSpPr>
          <p:cNvPr id="13" name="Rectangle 12"/>
          <p:cNvSpPr/>
          <p:nvPr/>
        </p:nvSpPr>
        <p:spPr>
          <a:xfrm>
            <a:off x="509627" y="4391441"/>
            <a:ext cx="4114800" cy="6014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tomcat-embed-logging-</a:t>
            </a:r>
            <a:r>
              <a:rPr lang="en-US" sz="2800" dirty="0" err="1"/>
              <a:t>juli</a:t>
            </a:r>
            <a:endParaRPr lang="bg-BG" sz="2800" dirty="0"/>
          </a:p>
        </p:txBody>
      </p:sp>
      <p:sp>
        <p:nvSpPr>
          <p:cNvPr id="14" name="Rectangle 13"/>
          <p:cNvSpPr/>
          <p:nvPr/>
        </p:nvSpPr>
        <p:spPr>
          <a:xfrm>
            <a:off x="6503674" y="3836982"/>
            <a:ext cx="2776622" cy="6014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spring-boot</a:t>
            </a:r>
            <a:endParaRPr lang="bg-BG" sz="2800" dirty="0"/>
          </a:p>
        </p:txBody>
      </p:sp>
      <p:sp>
        <p:nvSpPr>
          <p:cNvPr id="15" name="Rectangle 14"/>
          <p:cNvSpPr/>
          <p:nvPr/>
        </p:nvSpPr>
        <p:spPr>
          <a:xfrm>
            <a:off x="5705454" y="4837512"/>
            <a:ext cx="4418012" cy="6014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spring-boot-autoconfigure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82979" y="5715001"/>
            <a:ext cx="4418012" cy="6014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spring-boot-starter-logging</a:t>
            </a:r>
            <a:endParaRPr lang="bg-BG" sz="28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200400" y="1916383"/>
            <a:ext cx="652634" cy="4572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257800" y="1911593"/>
            <a:ext cx="17674" cy="4619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239001" y="1916383"/>
            <a:ext cx="17673" cy="4572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790074" y="1770152"/>
            <a:ext cx="1675966" cy="51584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286000" y="3291347"/>
            <a:ext cx="16407" cy="90413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808540" y="3284721"/>
            <a:ext cx="17673" cy="4572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941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Command Line Interface </a:t>
            </a:r>
            <a:r>
              <a:rPr lang="bg-BG" dirty="0"/>
              <a:t>-</a:t>
            </a:r>
            <a:r>
              <a:rPr lang="en-US" dirty="0"/>
              <a:t> Spring Boot software to run and test Spring Boot applications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Spring Boot CLI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59" y="2438401"/>
            <a:ext cx="10605426" cy="384951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706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Expose different types of information about the </a:t>
            </a:r>
            <a:r>
              <a:rPr lang="en-US" b="1" dirty="0">
                <a:solidFill>
                  <a:schemeClr val="bg1"/>
                </a:solidFill>
              </a:rPr>
              <a:t>running</a:t>
            </a:r>
            <a:r>
              <a:rPr lang="en-US" dirty="0">
                <a:solidFill>
                  <a:schemeClr val="bg1"/>
                </a:solidFill>
              </a:rPr>
              <a:t>            </a:t>
            </a:r>
            <a:r>
              <a:rPr lang="en-US" b="1" dirty="0">
                <a:solidFill>
                  <a:schemeClr val="bg1"/>
                </a:solidFill>
              </a:rPr>
              <a:t>application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Spring Boot Actuator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8222" y="2971800"/>
            <a:ext cx="116586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&lt;groupId&gt;org.springframework.boot&lt;/groupId&gt;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&lt;artifactId&gt;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spring-boot-starter-actuator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&lt;/artifactId&gt;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8222" y="2535545"/>
            <a:ext cx="116586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pom.xml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269" y="4615327"/>
            <a:ext cx="9713554" cy="1985102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757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Spring provides </a:t>
            </a:r>
            <a:r>
              <a:rPr lang="en-US" b="1" dirty="0">
                <a:solidFill>
                  <a:schemeClr val="bg1"/>
                </a:solidFill>
              </a:rPr>
              <a:t>Inversion of Control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Dependency Injection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of Control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2528504"/>
            <a:ext cx="57150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//Traditional Way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 UserServiceImpl implements UserService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rgbClr val="FBEEC9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private UserRepository userRepository =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UserRepository();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2098392"/>
            <a:ext cx="57150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UserServiceImpl.java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281822" y="2528503"/>
            <a:ext cx="57150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//Dependency Injection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@Service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 UserServiceImpl implements UserService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private UserRepository userRepository;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92850" y="2092248"/>
            <a:ext cx="57150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UserServiceImpl.java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17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IoC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5181600" y="1371600"/>
            <a:ext cx="6705600" cy="2514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6" name="Rectangle 5"/>
          <p:cNvSpPr/>
          <p:nvPr/>
        </p:nvSpPr>
        <p:spPr>
          <a:xfrm>
            <a:off x="181561" y="1371600"/>
            <a:ext cx="3962400" cy="2514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Meta Data:</a:t>
            </a:r>
          </a:p>
          <a:p>
            <a:pPr marL="514350" indent="-514350" algn="ctr">
              <a:buAutoNum type="arabicPeriod"/>
            </a:pPr>
            <a:r>
              <a:rPr lang="en-US" sz="2800" b="1" dirty="0">
                <a:solidFill>
                  <a:schemeClr val="bg2"/>
                </a:solidFill>
              </a:rPr>
              <a:t>XML Config</a:t>
            </a:r>
          </a:p>
          <a:p>
            <a:pPr marL="514350" indent="-514350" algn="ctr">
              <a:buAutoNum type="arabicPeriod"/>
            </a:pPr>
            <a:r>
              <a:rPr lang="en-US" sz="2800" b="1" dirty="0">
                <a:solidFill>
                  <a:schemeClr val="bg2"/>
                </a:solidFill>
              </a:rPr>
              <a:t>Java </a:t>
            </a:r>
            <a:r>
              <a:rPr lang="en-US" sz="2800" b="1" dirty="0" err="1">
                <a:solidFill>
                  <a:schemeClr val="bg2"/>
                </a:solidFill>
              </a:rPr>
              <a:t>Config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1" y="1597978"/>
            <a:ext cx="2831395" cy="20516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2"/>
                </a:solidFill>
              </a:rPr>
              <a:t>Automatic Beans:</a:t>
            </a:r>
          </a:p>
          <a:p>
            <a:pPr marL="514350" indent="-514350">
              <a:buAutoNum type="arabicPeriod"/>
            </a:pPr>
            <a:r>
              <a:rPr lang="en-US" sz="2800" b="1" dirty="0"/>
              <a:t>@Component</a:t>
            </a:r>
          </a:p>
          <a:p>
            <a:pPr marL="514350" indent="-514350">
              <a:buAutoNum type="arabicPeriod"/>
            </a:pPr>
            <a:r>
              <a:rPr lang="en-US" sz="2800" b="1" dirty="0"/>
              <a:t>@Service</a:t>
            </a:r>
          </a:p>
          <a:p>
            <a:pPr marL="514350" indent="-514350">
              <a:buAutoNum type="arabicPeriod"/>
            </a:pPr>
            <a:r>
              <a:rPr lang="en-US" sz="2800" b="1" dirty="0"/>
              <a:t>@Repository</a:t>
            </a:r>
            <a:endParaRPr lang="bg-BG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5170074" y="4643372"/>
            <a:ext cx="6717127" cy="16649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Fully Configured System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487158" y="1597978"/>
            <a:ext cx="3141365" cy="838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Explicit Beans</a:t>
            </a:r>
          </a:p>
          <a:p>
            <a:pPr algn="ctr"/>
            <a:r>
              <a:rPr lang="en-US" sz="2800" b="1" dirty="0"/>
              <a:t>1. @Bean</a:t>
            </a:r>
            <a:endParaRPr lang="bg-BG" sz="2800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419601" y="2574000"/>
            <a:ext cx="55960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610600" y="4038600"/>
            <a:ext cx="0" cy="4572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058581" y="3236204"/>
            <a:ext cx="723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IoC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628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2" grpId="0" animBg="1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Object that is </a:t>
            </a:r>
            <a:r>
              <a:rPr lang="en-US" b="1" dirty="0">
                <a:solidFill>
                  <a:schemeClr val="bg1"/>
                </a:solidFill>
              </a:rPr>
              <a:t>instantiated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assembled</a:t>
            </a:r>
            <a:r>
              <a:rPr lang="en-US" dirty="0"/>
              <a:t>, and otherwise managed by a </a:t>
            </a:r>
            <a:r>
              <a:rPr lang="en-US" b="1" dirty="0">
                <a:solidFill>
                  <a:schemeClr val="bg1"/>
                </a:solidFill>
              </a:rPr>
              <a:t>Spring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IoC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container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Beans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000" y="3124200"/>
            <a:ext cx="99822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Dog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implements Animal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public Dog() {}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//GETTERS AND SETTERS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3000" y="2687945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Dog.java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449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Bean Declaration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16106" y="2182712"/>
            <a:ext cx="9982200" cy="30008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@SpringBootApplication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MainApplication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@Bean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Animal getDog(){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new Dog();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6106" y="1777639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MainApplication.java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5087471" y="3387242"/>
            <a:ext cx="2971800" cy="551227"/>
          </a:xfrm>
          <a:prstGeom prst="wedgeRoundRectCallout">
            <a:avLst>
              <a:gd name="adj1" fmla="val -56685"/>
              <a:gd name="adj2" fmla="val 3653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Bean Declaration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993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 Bean from Application Context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6000" y="1795255"/>
            <a:ext cx="1087703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@SpringBootApplication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MainApplication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static void main(String[] args)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ApplicationContext context = SpringApplication.run(MainApplication.class, args);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Animal dog = context.getBean(Dog.class);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System.out.println("DOG: " + dog.getClass().getSimpleName());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6000" y="1359000"/>
            <a:ext cx="1087703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MainApplication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1" y="4764630"/>
            <a:ext cx="5898391" cy="176037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180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2631000" y="1113359"/>
            <a:ext cx="8505000" cy="4790642"/>
          </a:xfrm>
        </p:spPr>
        <p:txBody>
          <a:bodyPr/>
          <a:lstStyle/>
          <a:p>
            <a:r>
              <a:rPr lang="en-US" dirty="0"/>
              <a:t>There are part of Beans scopes:</a:t>
            </a:r>
          </a:p>
          <a:p>
            <a:pPr lvl="1"/>
            <a:r>
              <a:rPr lang="en-US" dirty="0"/>
              <a:t>Singleton</a:t>
            </a:r>
          </a:p>
          <a:p>
            <a:pPr lvl="1"/>
            <a:r>
              <a:rPr lang="en-US" dirty="0"/>
              <a:t>Prototype</a:t>
            </a:r>
          </a:p>
          <a:p>
            <a:pPr lvl="1"/>
            <a:r>
              <a:rPr lang="en-US" dirty="0"/>
              <a:t>Request</a:t>
            </a:r>
          </a:p>
          <a:p>
            <a:pPr lvl="1"/>
            <a:r>
              <a:rPr lang="en-US" dirty="0"/>
              <a:t>Session</a:t>
            </a:r>
          </a:p>
          <a:p>
            <a:pPr lvl="1"/>
            <a:r>
              <a:rPr lang="en-US" dirty="0"/>
              <a:t>Global Session</a:t>
            </a:r>
          </a:p>
          <a:p>
            <a:pPr lvl="1"/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Beans Scopes in Spring Framework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582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ов контейне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Container creates a </a:t>
            </a:r>
            <a:r>
              <a:rPr lang="en-US" b="1" dirty="0">
                <a:solidFill>
                  <a:schemeClr val="bg1"/>
                </a:solidFill>
              </a:rPr>
              <a:t>single instance </a:t>
            </a:r>
            <a:r>
              <a:rPr lang="en-US" dirty="0"/>
              <a:t>of that bean, and all requests for that bean name will return the </a:t>
            </a:r>
            <a:r>
              <a:rPr lang="en-US" b="1" dirty="0">
                <a:solidFill>
                  <a:schemeClr val="bg1"/>
                </a:solidFill>
              </a:rPr>
              <a:t>same object</a:t>
            </a:r>
            <a:r>
              <a:rPr lang="en-US" dirty="0"/>
              <a:t>, which is cached</a:t>
            </a:r>
          </a:p>
          <a:p>
            <a:r>
              <a:rPr lang="en-US" dirty="0"/>
              <a:t>This is 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  <a:r>
              <a:rPr lang="en-US" dirty="0"/>
              <a:t> scope</a:t>
            </a:r>
          </a:p>
        </p:txBody>
      </p:sp>
      <p:sp>
        <p:nvSpPr>
          <p:cNvPr id="8" name="Заглавие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Singletone Scope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56000" y="4149000"/>
            <a:ext cx="9982200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@Bean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@Scope("singleton") &lt;- Can be omitted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Student student()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return new Student();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823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What's Spring Boot?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Spring Data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1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ов контейне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Will return a different instance every time it is requested from the container</a:t>
            </a:r>
          </a:p>
        </p:txBody>
      </p:sp>
      <p:sp>
        <p:nvSpPr>
          <p:cNvPr id="8" name="Заглавие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Scope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11000" y="3384000"/>
            <a:ext cx="9982200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@Bean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@Scope("prototype")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Student student()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return new Student();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32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The default one is </a:t>
            </a:r>
            <a:r>
              <a:rPr lang="en-US" b="1" dirty="0">
                <a:solidFill>
                  <a:schemeClr val="bg1"/>
                </a:solidFill>
              </a:rPr>
              <a:t>Singleton</a:t>
            </a:r>
            <a:r>
              <a:rPr lang="en-US" dirty="0"/>
              <a:t>. It is easy to change to </a:t>
            </a:r>
            <a:r>
              <a:rPr lang="en-US" b="1" dirty="0">
                <a:solidFill>
                  <a:schemeClr val="bg1"/>
                </a:solidFill>
              </a:rPr>
              <a:t>Prototype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Bean Scope</a:t>
            </a:r>
            <a:endParaRPr lang="bg-BG" dirty="0"/>
          </a:p>
        </p:txBody>
      </p:sp>
      <p:sp>
        <p:nvSpPr>
          <p:cNvPr id="12" name="Rectangle 11"/>
          <p:cNvSpPr/>
          <p:nvPr/>
        </p:nvSpPr>
        <p:spPr>
          <a:xfrm>
            <a:off x="2264466" y="3723862"/>
            <a:ext cx="3069685" cy="2067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Rectangle 14"/>
          <p:cNvSpPr/>
          <p:nvPr/>
        </p:nvSpPr>
        <p:spPr>
          <a:xfrm>
            <a:off x="223533" y="3723861"/>
            <a:ext cx="1776120" cy="49033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Request A</a:t>
            </a:r>
            <a:endParaRPr lang="bg-BG" sz="2800" dirty="0"/>
          </a:p>
        </p:txBody>
      </p:sp>
      <p:sp>
        <p:nvSpPr>
          <p:cNvPr id="16" name="Rectangle 15"/>
          <p:cNvSpPr/>
          <p:nvPr/>
        </p:nvSpPr>
        <p:spPr>
          <a:xfrm>
            <a:off x="205380" y="4487518"/>
            <a:ext cx="1776120" cy="49033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Request B</a:t>
            </a:r>
            <a:endParaRPr lang="bg-BG" sz="2800" dirty="0"/>
          </a:p>
        </p:txBody>
      </p:sp>
      <p:sp>
        <p:nvSpPr>
          <p:cNvPr id="17" name="Rectangle 16"/>
          <p:cNvSpPr/>
          <p:nvPr/>
        </p:nvSpPr>
        <p:spPr>
          <a:xfrm>
            <a:off x="223533" y="5274365"/>
            <a:ext cx="1776120" cy="49033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Request C</a:t>
            </a:r>
            <a:endParaRPr lang="bg-BG" sz="2800" dirty="0"/>
          </a:p>
        </p:txBody>
      </p:sp>
      <p:sp>
        <p:nvSpPr>
          <p:cNvPr id="20" name="Rectangle 19"/>
          <p:cNvSpPr/>
          <p:nvPr/>
        </p:nvSpPr>
        <p:spPr>
          <a:xfrm>
            <a:off x="6869737" y="3723861"/>
            <a:ext cx="1776120" cy="49033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Request A</a:t>
            </a:r>
            <a:endParaRPr lang="bg-BG" sz="2800" dirty="0"/>
          </a:p>
        </p:txBody>
      </p:sp>
      <p:sp>
        <p:nvSpPr>
          <p:cNvPr id="21" name="Rectangle 20"/>
          <p:cNvSpPr/>
          <p:nvPr/>
        </p:nvSpPr>
        <p:spPr>
          <a:xfrm>
            <a:off x="6851584" y="4487518"/>
            <a:ext cx="1776120" cy="49033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Request B</a:t>
            </a:r>
            <a:endParaRPr lang="bg-BG" sz="2800" dirty="0"/>
          </a:p>
        </p:txBody>
      </p:sp>
      <p:sp>
        <p:nvSpPr>
          <p:cNvPr id="22" name="Rectangle 21"/>
          <p:cNvSpPr/>
          <p:nvPr/>
        </p:nvSpPr>
        <p:spPr>
          <a:xfrm>
            <a:off x="6869737" y="5274365"/>
            <a:ext cx="1776120" cy="49033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Request C</a:t>
            </a:r>
            <a:endParaRPr lang="bg-BG" sz="2800" dirty="0"/>
          </a:p>
        </p:txBody>
      </p:sp>
      <p:sp>
        <p:nvSpPr>
          <p:cNvPr id="23" name="Rectangle 22"/>
          <p:cNvSpPr/>
          <p:nvPr/>
        </p:nvSpPr>
        <p:spPr>
          <a:xfrm>
            <a:off x="8927138" y="3723862"/>
            <a:ext cx="3069685" cy="2067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5" name="Rectangle 24"/>
          <p:cNvSpPr/>
          <p:nvPr/>
        </p:nvSpPr>
        <p:spPr>
          <a:xfrm>
            <a:off x="2911247" y="4512365"/>
            <a:ext cx="1776120" cy="490330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Dog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573919" y="3842702"/>
            <a:ext cx="1776120" cy="490330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Dog 1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573919" y="4512365"/>
            <a:ext cx="1776120" cy="490330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Dog 2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573919" y="5172619"/>
            <a:ext cx="1776120" cy="490330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Dog 3</a:t>
            </a:r>
            <a:endParaRPr lang="bg-BG" sz="28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6096000" y="3124200"/>
            <a:ext cx="0" cy="3200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28513" y="2699906"/>
            <a:ext cx="156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Singleton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008451" y="2692331"/>
            <a:ext cx="1668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Prototype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128514" y="4038601"/>
            <a:ext cx="690887" cy="47376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114679" y="4740965"/>
            <a:ext cx="622404" cy="1295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105887" y="5033342"/>
            <a:ext cx="631196" cy="49447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797189" y="4038600"/>
            <a:ext cx="62240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749979" y="4753919"/>
            <a:ext cx="68051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8749979" y="5519530"/>
            <a:ext cx="669614" cy="828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utoShape 25"/>
          <p:cNvSpPr>
            <a:spLocks noChangeArrowheads="1"/>
          </p:cNvSpPr>
          <p:nvPr/>
        </p:nvSpPr>
        <p:spPr bwMode="auto">
          <a:xfrm>
            <a:off x="9509210" y="1848035"/>
            <a:ext cx="2255048" cy="861606"/>
          </a:xfrm>
          <a:prstGeom prst="wedgeRoundRectCallout">
            <a:avLst>
              <a:gd name="adj1" fmla="val -42919"/>
              <a:gd name="adj2" fmla="val 7576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Mostly used as State-full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53" name="AutoShape 25"/>
          <p:cNvSpPr>
            <a:spLocks noChangeArrowheads="1"/>
          </p:cNvSpPr>
          <p:nvPr/>
        </p:nvSpPr>
        <p:spPr bwMode="auto">
          <a:xfrm>
            <a:off x="3559843" y="1838300"/>
            <a:ext cx="2255048" cy="861606"/>
          </a:xfrm>
          <a:prstGeom prst="wedgeRoundRectCallout">
            <a:avLst>
              <a:gd name="adj1" fmla="val -42919"/>
              <a:gd name="adj2" fmla="val 7576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Mostly used as State-less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608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52" grpId="0" animBg="1"/>
      <p:bldP spid="5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ов контейне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different bean instance being returned for each request</a:t>
            </a:r>
          </a:p>
        </p:txBody>
      </p:sp>
      <p:sp>
        <p:nvSpPr>
          <p:cNvPr id="8" name="Заглавие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Scope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11000" y="3114000"/>
            <a:ext cx="9982200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@Bean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@RequestScope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StatBean statBean()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return new StatBean();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032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ов контейне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Will creates the bean instance for the lifecycle of a session</a:t>
            </a:r>
          </a:p>
        </p:txBody>
      </p:sp>
      <p:sp>
        <p:nvSpPr>
          <p:cNvPr id="8" name="Заглавие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Scope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11000" y="3114000"/>
            <a:ext cx="9982200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@Bean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@SessionScope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StatBean statBean()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return new StatBean();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717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ов контейне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Will creates the bean instance for the lifecycle of a ServletContext.</a:t>
            </a:r>
          </a:p>
        </p:txBody>
      </p:sp>
      <p:sp>
        <p:nvSpPr>
          <p:cNvPr id="8" name="Заглавие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Scope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11000" y="3114000"/>
            <a:ext cx="9982200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@Bean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@ApplicationScope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StatBean statBean()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return new StatBean();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186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ов контейне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same instance of the bean is returned whenever that bean is accessed during the entire WebSocket session.</a:t>
            </a:r>
          </a:p>
        </p:txBody>
      </p:sp>
      <p:sp>
        <p:nvSpPr>
          <p:cNvPr id="8" name="Заглавие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WebSocet Scope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11000" y="3114000"/>
            <a:ext cx="9982200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@Bean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@Scope(scopeName = "websocket", proxyMode = ScopedProxyMode.TARGET_CLASS)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public StatBean statBean()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	return new StatBean();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295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Bean Lifecycle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685801" y="152400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Instantiation</a:t>
            </a:r>
            <a:endParaRPr lang="bg-BG" sz="28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733801" y="1981200"/>
            <a:ext cx="55960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551163" y="1527313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 Properties</a:t>
            </a:r>
            <a:endParaRPr lang="bg-BG" sz="28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99163" y="1984513"/>
            <a:ext cx="55960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421563" y="152400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 Name</a:t>
            </a:r>
            <a:endParaRPr lang="bg-BG" sz="2800" dirty="0"/>
          </a:p>
        </p:txBody>
      </p:sp>
      <p:sp>
        <p:nvSpPr>
          <p:cNvPr id="13" name="Rectangle 12"/>
          <p:cNvSpPr/>
          <p:nvPr/>
        </p:nvSpPr>
        <p:spPr>
          <a:xfrm>
            <a:off x="8456418" y="320040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 Application Context</a:t>
            </a:r>
            <a:endParaRPr lang="bg-BG" sz="2800" dirty="0"/>
          </a:p>
        </p:txBody>
      </p:sp>
      <p:sp>
        <p:nvSpPr>
          <p:cNvPr id="14" name="Rectangle 13"/>
          <p:cNvSpPr/>
          <p:nvPr/>
        </p:nvSpPr>
        <p:spPr>
          <a:xfrm>
            <a:off x="4562827" y="320040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Pre Initialization</a:t>
            </a:r>
            <a:endParaRPr lang="bg-BG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554527" y="3733800"/>
            <a:ext cx="60423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85800" y="320040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Initialization</a:t>
            </a:r>
            <a:endParaRPr lang="bg-BG" sz="28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711482" y="3657600"/>
            <a:ext cx="60423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981201" y="4343400"/>
            <a:ext cx="1" cy="5334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9982201" y="2552700"/>
            <a:ext cx="1" cy="5334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6081" y="507227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Post Initialization</a:t>
            </a:r>
            <a:endParaRPr lang="bg-BG" sz="28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711482" y="5529470"/>
            <a:ext cx="55960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551162" y="5072270"/>
            <a:ext cx="2790239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Bean is ready</a:t>
            </a:r>
            <a:endParaRPr lang="bg-BG" sz="28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581883" y="5529470"/>
            <a:ext cx="55960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421563" y="5072270"/>
            <a:ext cx="2790239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Bean is destroyed</a:t>
            </a:r>
            <a:endParaRPr lang="bg-BG" sz="2800" dirty="0"/>
          </a:p>
        </p:txBody>
      </p:sp>
      <p:sp>
        <p:nvSpPr>
          <p:cNvPr id="30" name="AutoShape 25"/>
          <p:cNvSpPr>
            <a:spLocks noChangeArrowheads="1"/>
          </p:cNvSpPr>
          <p:nvPr/>
        </p:nvSpPr>
        <p:spPr bwMode="auto">
          <a:xfrm>
            <a:off x="9530108" y="4343400"/>
            <a:ext cx="2628900" cy="843170"/>
          </a:xfrm>
          <a:prstGeom prst="wedgeRoundRectCallout">
            <a:avLst>
              <a:gd name="adj1" fmla="val -35513"/>
              <a:gd name="adj2" fmla="val 6600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Container  Shutdown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995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 animBg="1"/>
      <p:bldP spid="14" grpId="0" animBg="1"/>
      <p:bldP spid="17" grpId="0" animBg="1"/>
      <p:bldP spid="22" grpId="0" animBg="1"/>
      <p:bldP spid="25" grpId="0" animBg="1"/>
      <p:bldP spid="29" grpId="0" animBg="1"/>
      <p:bldP spid="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Bean Lifecycle Demo (1)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9212" y="2007899"/>
            <a:ext cx="9982200" cy="38733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@SpringBootApplication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MainApplication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public static void main(String[] args)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ApplicationContext context = 		 	SpringApplication.run(MainApplication.class, args);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((AbstractApplicationContext)context).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close();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@Bean(destroyMethod = "destroy", initMethod = "init")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public Animal getDog(){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return new Dog();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89212" y="1571644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MainApplication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833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Bean Lifecycle Demo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25071" y="1562704"/>
            <a:ext cx="9726706" cy="52952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Dog implements Animal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Dog()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System.out.println("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Instantiation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void init(){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System.out.println("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Initializing..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void destroy(){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System.out.println("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Destroying..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25071" y="1120526"/>
            <a:ext cx="9726706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MainApplication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836" y="4839071"/>
            <a:ext cx="3579675" cy="155263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39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Spring calls methods annotated with </a:t>
            </a:r>
            <a:r>
              <a:rPr lang="en-US" i="1" dirty="0">
                <a:solidFill>
                  <a:schemeClr val="bg1"/>
                </a:solidFill>
              </a:rPr>
              <a:t>@</a:t>
            </a:r>
            <a:r>
              <a:rPr lang="en-US" b="1" i="1" dirty="0">
                <a:solidFill>
                  <a:schemeClr val="bg1"/>
                </a:solidFill>
              </a:rPr>
              <a:t>PostConstruct</a:t>
            </a:r>
            <a:r>
              <a:rPr lang="en-US" dirty="0"/>
              <a:t> only once, just after the initialization of bean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PostConstruct Annotation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08350" y="2529000"/>
            <a:ext cx="9982200" cy="38733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@Component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 DbInit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   private final UserRepository userRepository;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public DbUnit(UserRepository userRepository)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{ this. userRepository = userRepository;}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@PostConstruct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   private void postConstruct()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       User admin = new User("admin", "admin password");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       User normalUser = new User("user", "user password");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       userRepository.save(admin, normalUser);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   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121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>
                <a:solidFill>
                  <a:schemeClr val="bg1"/>
                </a:solidFill>
              </a:rPr>
              <a:t>sli.do</a:t>
            </a:r>
            <a:br>
              <a:rPr lang="en-US" sz="6000" b="1"/>
            </a:br>
            <a:r>
              <a:rPr lang="en-US" sz="11500" b="1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280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method annotated with </a:t>
            </a:r>
            <a:r>
              <a:rPr lang="en-US" b="1" dirty="0">
                <a:solidFill>
                  <a:schemeClr val="bg1"/>
                </a:solidFill>
              </a:rPr>
              <a:t>@PreDestroy</a:t>
            </a:r>
            <a:r>
              <a:rPr lang="en-US" dirty="0"/>
              <a:t> runs only once, just before Spring removes our bean from the application context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PreDestroy Annotation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66000" y="2886461"/>
            <a:ext cx="99822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@Component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public class UserRepository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private DbConnection dbConnection;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@PreDestroy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public void preDestroy()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    dbConnection.close();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555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@PostConstruct</a:t>
            </a:r>
            <a:r>
              <a:rPr lang="en-US" dirty="0"/>
              <a:t> and </a:t>
            </a:r>
            <a:r>
              <a:rPr lang="en-US" b="1" dirty="0">
                <a:solidFill>
                  <a:schemeClr val="bg1"/>
                </a:solidFill>
              </a:rPr>
              <a:t>@PreDestroy</a:t>
            </a:r>
            <a:r>
              <a:rPr lang="en-US" dirty="0"/>
              <a:t> annotations are part of Java EE. And since Java EE has been deprecated in Java 9 and removed in Java 11 we have to add an </a:t>
            </a:r>
            <a:r>
              <a:rPr lang="en-US" b="1" dirty="0">
                <a:solidFill>
                  <a:schemeClr val="bg1"/>
                </a:solidFill>
              </a:rPr>
              <a:t>additional dependency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to use these annotations: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PostConstruct</a:t>
            </a:r>
            <a:r>
              <a:rPr lang="en-US" dirty="0"/>
              <a:t> &amp; </a:t>
            </a:r>
            <a:r>
              <a:rPr lang="en-US" i="1" dirty="0"/>
              <a:t>PreDestroy with Java 9+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21000" y="4351182"/>
            <a:ext cx="99822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&lt;dependency&gt;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&lt;</a:t>
            </a:r>
            <a:r>
              <a:rPr lang="en-US" altLang="en-US" b="1" dirty="0" err="1">
                <a:latin typeface="Consolas" panose="020B0609020204030204" pitchFamily="49" charset="0"/>
              </a:rPr>
              <a:t>groupId</a:t>
            </a:r>
            <a:r>
              <a:rPr lang="en-US" altLang="en-US" b="1" dirty="0">
                <a:latin typeface="Consolas" panose="020B0609020204030204" pitchFamily="49" charset="0"/>
              </a:rPr>
              <a:t>&gt;</a:t>
            </a:r>
            <a:r>
              <a:rPr lang="en-US" altLang="en-US" b="1" dirty="0" err="1">
                <a:latin typeface="Consolas" panose="020B0609020204030204" pitchFamily="49" charset="0"/>
              </a:rPr>
              <a:t>javax.annotation</a:t>
            </a:r>
            <a:r>
              <a:rPr lang="en-US" altLang="en-US" b="1" dirty="0">
                <a:latin typeface="Consolas" panose="020B0609020204030204" pitchFamily="49" charset="0"/>
              </a:rPr>
              <a:t>&lt;/</a:t>
            </a:r>
            <a:r>
              <a:rPr lang="en-US" altLang="en-US" b="1" dirty="0" err="1">
                <a:latin typeface="Consolas" panose="020B0609020204030204" pitchFamily="49" charset="0"/>
              </a:rPr>
              <a:t>groupId</a:t>
            </a:r>
            <a:r>
              <a:rPr lang="en-US" altLang="en-US" b="1" dirty="0"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&lt;</a:t>
            </a:r>
            <a:r>
              <a:rPr lang="en-US" altLang="en-US" b="1" dirty="0" err="1">
                <a:latin typeface="Consolas" panose="020B0609020204030204" pitchFamily="49" charset="0"/>
              </a:rPr>
              <a:t>artifactId</a:t>
            </a:r>
            <a:r>
              <a:rPr lang="en-US" altLang="en-US" b="1" dirty="0">
                <a:latin typeface="Consolas" panose="020B0609020204030204" pitchFamily="49" charset="0"/>
              </a:rPr>
              <a:t>&gt;</a:t>
            </a:r>
            <a:r>
              <a:rPr lang="en-US" altLang="en-US" b="1" dirty="0" err="1">
                <a:latin typeface="Consolas" panose="020B0609020204030204" pitchFamily="49" charset="0"/>
              </a:rPr>
              <a:t>javax.annotation-api</a:t>
            </a:r>
            <a:r>
              <a:rPr lang="en-US" altLang="en-US" b="1" dirty="0">
                <a:latin typeface="Consolas" panose="020B0609020204030204" pitchFamily="49" charset="0"/>
              </a:rPr>
              <a:t>&lt;/</a:t>
            </a:r>
            <a:r>
              <a:rPr lang="en-US" altLang="en-US" b="1" dirty="0" err="1">
                <a:latin typeface="Consolas" panose="020B0609020204030204" pitchFamily="49" charset="0"/>
              </a:rPr>
              <a:t>artifactId</a:t>
            </a:r>
            <a:r>
              <a:rPr lang="en-US" altLang="en-US" b="1" dirty="0"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&lt;version&gt;1.3.2&lt;/version&gt;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&lt;/dependency&gt;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1000" y="3920333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pom.xml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600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BeanNameAware makes the object aware of the bean name defined in the container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BeanNameAware Interface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6306" y="2394000"/>
            <a:ext cx="99822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public class MyBeanName implements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BeanNameAware</a:t>
            </a:r>
            <a:r>
              <a:rPr lang="en-US" altLang="en-US" b="1" dirty="0">
                <a:latin typeface="Consolas" panose="020B0609020204030204" pitchFamily="49" charset="0"/>
              </a:rPr>
              <a:t>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@Override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public void setBeanName(String beanName)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    System.out.println(beanName);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46306" y="4296286"/>
            <a:ext cx="998220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@Configuration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public class Config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@Bean </a:t>
            </a:r>
            <a:r>
              <a:rPr lang="en-US" altLang="en-US" b="1" dirty="0">
                <a:latin typeface="Consolas" panose="020B0609020204030204" pitchFamily="49" charset="0"/>
              </a:rPr>
              <a:t>(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 = "myCustomBeanName"</a:t>
            </a:r>
            <a:r>
              <a:rPr lang="en-US" altLang="en-US" b="1" dirty="0"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public MyBeanName getMyBeanName()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    return new MyBeanName();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632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BeanFactoryAware is used to </a:t>
            </a:r>
            <a:r>
              <a:rPr lang="en-US" b="1" dirty="0">
                <a:solidFill>
                  <a:schemeClr val="bg1"/>
                </a:solidFill>
              </a:rPr>
              <a:t>inject</a:t>
            </a:r>
            <a:r>
              <a:rPr lang="en-US" dirty="0"/>
              <a:t> the </a:t>
            </a:r>
            <a:r>
              <a:rPr lang="en-US" b="1" dirty="0">
                <a:solidFill>
                  <a:schemeClr val="bg1"/>
                </a:solidFill>
              </a:rPr>
              <a:t>BeanFactory object</a:t>
            </a:r>
          </a:p>
          <a:p>
            <a:r>
              <a:rPr lang="en-US" dirty="0"/>
              <a:t>With the </a:t>
            </a:r>
            <a:r>
              <a:rPr lang="en-US" b="1" dirty="0">
                <a:solidFill>
                  <a:schemeClr val="bg1"/>
                </a:solidFill>
              </a:rPr>
              <a:t>setBeanFactory()</a:t>
            </a:r>
            <a:r>
              <a:rPr lang="en-US" dirty="0"/>
              <a:t> method, we assign the BeanFactory reference from the IoC container to the beanFactory property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BeanFactoryAware Interface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51000" y="3770122"/>
            <a:ext cx="99822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public class MyBeanFactory implements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BeanFactoryAware</a:t>
            </a:r>
            <a:r>
              <a:rPr lang="en-US" altLang="en-US" b="1" dirty="0">
                <a:latin typeface="Consolas" panose="020B0609020204030204" pitchFamily="49" charset="0"/>
              </a:rPr>
              <a:t>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private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BeanFactory</a:t>
            </a:r>
            <a:r>
              <a:rPr lang="en-US" altLang="en-US" b="1" dirty="0">
                <a:latin typeface="Consolas" panose="020B0609020204030204" pitchFamily="49" charset="0"/>
              </a:rPr>
              <a:t> beanFactory;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@Override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public void setBeanFactory(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BeanFactory</a:t>
            </a:r>
            <a:r>
              <a:rPr lang="en-US" altLang="en-US" b="1" dirty="0">
                <a:latin typeface="Consolas" panose="020B0609020204030204" pitchFamily="49" charset="0"/>
              </a:rPr>
              <a:t> beanFactory)throws BeansException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    this.beanFactory = beanFactory;}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public void getMyBeanName()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    MyBeanName myBeanName = beanFactory.getBean(</a:t>
            </a:r>
            <a:r>
              <a:rPr lang="en-US" altLang="en-US" b="1" dirty="0" err="1">
                <a:latin typeface="Consolas" panose="020B0609020204030204" pitchFamily="49" charset="0"/>
              </a:rPr>
              <a:t>MyBeanName.class</a:t>
            </a:r>
            <a:r>
              <a:rPr lang="en-US" altLang="en-US" b="1" dirty="0">
                <a:latin typeface="Consolas" panose="020B06090202040302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    System.out.println(</a:t>
            </a:r>
            <a:r>
              <a:rPr lang="en-US" altLang="en-US" b="1" dirty="0" err="1">
                <a:latin typeface="Consolas" panose="020B0609020204030204" pitchFamily="49" charset="0"/>
              </a:rPr>
              <a:t>beanFactory.isSingleton</a:t>
            </a:r>
            <a:r>
              <a:rPr lang="en-US" altLang="en-US" b="1" dirty="0">
                <a:latin typeface="Consolas" panose="020B0609020204030204" pitchFamily="49" charset="0"/>
              </a:rPr>
              <a:t>("myCustomBeanName"));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76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bean implemented </a:t>
            </a:r>
            <a:r>
              <a:rPr lang="en-US" b="1" dirty="0">
                <a:solidFill>
                  <a:schemeClr val="bg1"/>
                </a:solidFill>
              </a:rPr>
              <a:t>InitializingBean</a:t>
            </a:r>
            <a:r>
              <a:rPr lang="en-US" dirty="0"/>
              <a:t>, it will run </a:t>
            </a:r>
            <a:r>
              <a:rPr lang="en-US" b="1" dirty="0">
                <a:solidFill>
                  <a:schemeClr val="bg1"/>
                </a:solidFill>
              </a:rPr>
              <a:t>afterPropertiesSet() </a:t>
            </a:r>
            <a:r>
              <a:rPr lang="en-US" dirty="0"/>
              <a:t>after all bean properties have been set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InitializingBean Interface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21000" y="2529000"/>
            <a:ext cx="99822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@Component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public class InitializingBeanExampleBean implements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InitializingBean</a:t>
            </a:r>
            <a:r>
              <a:rPr lang="en-US" altLang="en-US" b="1" dirty="0">
                <a:latin typeface="Consolas" panose="020B0609020204030204" pitchFamily="49" charset="0"/>
              </a:rPr>
              <a:t>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private static final Logger LOG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  = Logger.getLogger(</a:t>
            </a:r>
            <a:r>
              <a:rPr lang="en-US" altLang="en-US" b="1" dirty="0" err="1">
                <a:latin typeface="Consolas" panose="020B0609020204030204" pitchFamily="49" charset="0"/>
              </a:rPr>
              <a:t>InitializingBeanExampleBean.class</a:t>
            </a:r>
            <a:r>
              <a:rPr lang="en-US" altLang="en-US" b="1" dirty="0">
                <a:latin typeface="Consolas" panose="020B06090202040302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@Autowired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private Environment environment;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@Override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public void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afterPropertiesSet() </a:t>
            </a:r>
            <a:r>
              <a:rPr lang="en-US" altLang="en-US" b="1" dirty="0">
                <a:latin typeface="Consolas" panose="020B0609020204030204" pitchFamily="49" charset="0"/>
              </a:rPr>
              <a:t>throws Exception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    LOG.info(</a:t>
            </a:r>
            <a:r>
              <a:rPr lang="en-US" altLang="en-US" b="1" dirty="0" err="1">
                <a:latin typeface="Consolas" panose="020B0609020204030204" pitchFamily="49" charset="0"/>
              </a:rPr>
              <a:t>Arrays.asList</a:t>
            </a:r>
            <a:r>
              <a:rPr lang="en-US" altLang="en-US" b="1" dirty="0">
                <a:latin typeface="Consolas" panose="020B0609020204030204" pitchFamily="49" charset="0"/>
              </a:rPr>
              <a:t>(</a:t>
            </a:r>
            <a:r>
              <a:rPr lang="en-US" altLang="en-US" b="1" dirty="0" err="1">
                <a:latin typeface="Consolas" panose="020B0609020204030204" pitchFamily="49" charset="0"/>
              </a:rPr>
              <a:t>environment.getDefaultProfiles</a:t>
            </a:r>
            <a:r>
              <a:rPr lang="en-US" altLang="en-US" b="1" dirty="0">
                <a:latin typeface="Consolas" panose="020B0609020204030204" pitchFamily="49" charset="0"/>
              </a:rPr>
              <a:t>()));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073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bean implemented </a:t>
            </a:r>
            <a:r>
              <a:rPr lang="en-US" b="1" dirty="0">
                <a:solidFill>
                  <a:schemeClr val="bg1"/>
                </a:solidFill>
              </a:rPr>
              <a:t>DisposableBean</a:t>
            </a:r>
            <a:r>
              <a:rPr lang="en-US" dirty="0"/>
              <a:t>, it will run </a:t>
            </a:r>
            <a:r>
              <a:rPr lang="en-US" b="1" dirty="0">
                <a:solidFill>
                  <a:schemeClr val="bg1"/>
                </a:solidFill>
              </a:rPr>
              <a:t>destroy() </a:t>
            </a:r>
            <a:r>
              <a:rPr lang="en-US" dirty="0"/>
              <a:t>after Spring container is released the bean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DisposableBean Interface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21000" y="3204000"/>
            <a:ext cx="99822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@Component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public class Bean2 implements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DisposableBean</a:t>
            </a:r>
            <a:r>
              <a:rPr lang="en-US" altLang="en-US" b="1" dirty="0">
                <a:latin typeface="Consolas" panose="020B0609020204030204" pitchFamily="49" charset="0"/>
              </a:rPr>
              <a:t>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@Override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public void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destroy() </a:t>
            </a:r>
            <a:r>
              <a:rPr lang="en-US" altLang="en-US" b="1" dirty="0">
                <a:latin typeface="Consolas" panose="020B0609020204030204" pitchFamily="49" charset="0"/>
              </a:rPr>
              <a:t>throws Exception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    System.out.println(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      "Callback triggered - DisposableBean.");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392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2271000" y="1108911"/>
            <a:ext cx="9585000" cy="5546589"/>
          </a:xfrm>
        </p:spPr>
        <p:txBody>
          <a:bodyPr/>
          <a:lstStyle/>
          <a:p>
            <a:r>
              <a:rPr lang="en-US" dirty="0"/>
              <a:t>Various properties can be specified inside </a:t>
            </a:r>
            <a:br>
              <a:rPr lang="en-US" dirty="0"/>
            </a:br>
            <a:r>
              <a:rPr lang="en-US" dirty="0"/>
              <a:t>your </a:t>
            </a:r>
            <a:r>
              <a:rPr lang="en-US" b="1" dirty="0">
                <a:solidFill>
                  <a:schemeClr val="bg1"/>
                </a:solidFill>
              </a:rPr>
              <a:t>application.properties</a:t>
            </a:r>
            <a:r>
              <a:rPr lang="en-US" dirty="0"/>
              <a:t> file</a:t>
            </a:r>
          </a:p>
          <a:p>
            <a:r>
              <a:rPr lang="en-US" dirty="0"/>
              <a:t>Property contributions can come </a:t>
            </a:r>
            <a:br>
              <a:rPr lang="en-US" dirty="0"/>
            </a:br>
            <a:r>
              <a:rPr lang="en-US" dirty="0"/>
              <a:t>from </a:t>
            </a:r>
            <a:r>
              <a:rPr lang="en-US" b="1" dirty="0">
                <a:solidFill>
                  <a:schemeClr val="bg1"/>
                </a:solidFill>
              </a:rPr>
              <a:t>additional jar files</a:t>
            </a:r>
          </a:p>
          <a:p>
            <a:r>
              <a:rPr lang="en-US" dirty="0"/>
              <a:t>You can define your </a:t>
            </a:r>
            <a:r>
              <a:rPr lang="en-US" b="1" dirty="0">
                <a:solidFill>
                  <a:schemeClr val="bg1"/>
                </a:solidFill>
              </a:rPr>
              <a:t>own properties </a:t>
            </a:r>
          </a:p>
          <a:p>
            <a:r>
              <a:rPr lang="en-US" b="1" dirty="0">
                <a:hlinkClick r:id="rId2"/>
              </a:rPr>
              <a:t>Link to documentation</a:t>
            </a:r>
            <a:endParaRPr lang="en-US" b="1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Common Application Properties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65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Properties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81006"/>
            <a:ext cx="109584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spring.datasource.driverClassName=</a:t>
            </a:r>
            <a:r>
              <a:rPr lang="en-US" sz="2000" b="1" dirty="0" err="1">
                <a:latin typeface="Consolas" panose="020B0609020204030204" pitchFamily="49" charset="0"/>
              </a:rPr>
              <a:t>com.mysql.cj.jdbc.Driver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spring.datasource.url=</a:t>
            </a:r>
            <a:r>
              <a:rPr lang="en-US" sz="2000" b="1" dirty="0" err="1">
                <a:latin typeface="Consolas" panose="020B0609020204030204" pitchFamily="49" charset="0"/>
              </a:rPr>
              <a:t>jdbc:mysql</a:t>
            </a:r>
            <a:r>
              <a:rPr lang="en-US" sz="2000" b="1" dirty="0">
                <a:latin typeface="Consolas" panose="020B0609020204030204" pitchFamily="49" charset="0"/>
              </a:rPr>
              <a:t>://localhost:3306/</a:t>
            </a:r>
            <a:r>
              <a:rPr lang="en-US" sz="2000" b="1" dirty="0" err="1">
                <a:latin typeface="Consolas" panose="020B0609020204030204" pitchFamily="49" charset="0"/>
              </a:rPr>
              <a:t>thymeleaf_adv_lab_exam_db?createDatabaseIfNotExist</a:t>
            </a:r>
            <a:r>
              <a:rPr lang="en-US" sz="2000" b="1" dirty="0">
                <a:latin typeface="Consolas" panose="020B0609020204030204" pitchFamily="49" charset="0"/>
              </a:rPr>
              <a:t>=true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spring.datasource.username</a:t>
            </a:r>
            <a:r>
              <a:rPr lang="en-US" sz="2000" b="1" dirty="0">
                <a:latin typeface="Consolas" panose="020B0609020204030204" pitchFamily="49" charset="0"/>
              </a:rPr>
              <a:t>=root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spring.datasource.password</a:t>
            </a:r>
            <a:r>
              <a:rPr lang="en-US" sz="2000" b="1" dirty="0">
                <a:latin typeface="Consolas" panose="020B0609020204030204" pitchFamily="49" charset="0"/>
              </a:rPr>
              <a:t>=12345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spring.jpa.properties.hibernate.dialect</a:t>
            </a:r>
            <a:r>
              <a:rPr lang="en-US" sz="2000" b="1" dirty="0">
                <a:latin typeface="Consolas" panose="020B0609020204030204" pitchFamily="49" charset="0"/>
              </a:rPr>
              <a:t> = org.hibernate.dialect.MySQL8Dialect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spring.jpa.properties.hibernate.format_sql</a:t>
            </a:r>
            <a:r>
              <a:rPr lang="en-US" sz="2000" b="1" dirty="0">
                <a:latin typeface="Consolas" panose="020B0609020204030204" pitchFamily="49" charset="0"/>
              </a:rPr>
              <a:t> = TRUE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spring.jpa.hibernate.ddl</a:t>
            </a:r>
            <a:r>
              <a:rPr lang="en-US" sz="2000" b="1" dirty="0">
                <a:latin typeface="Consolas" panose="020B0609020204030204" pitchFamily="49" charset="0"/>
              </a:rPr>
              <a:t>-auto = update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spring.jpa.open</a:t>
            </a:r>
            <a:r>
              <a:rPr lang="en-US" sz="2000" b="1" dirty="0">
                <a:latin typeface="Consolas" panose="020B0609020204030204" pitchFamily="49" charset="0"/>
              </a:rPr>
              <a:t>-in-view=false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logging.level.org = WARN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logging.level.blog</a:t>
            </a:r>
            <a:r>
              <a:rPr lang="en-US" sz="2000" b="1" dirty="0">
                <a:latin typeface="Consolas" panose="020B0609020204030204" pitchFamily="49" charset="0"/>
              </a:rPr>
              <a:t> = WARN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logging.level.org.hibernate.SQL</a:t>
            </a:r>
            <a:r>
              <a:rPr lang="en-US" sz="2000" b="1" dirty="0">
                <a:latin typeface="Consolas" panose="020B0609020204030204" pitchFamily="49" charset="0"/>
              </a:rPr>
              <a:t> = DEBUG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logging.level.org.hibernate.type.descriptor</a:t>
            </a:r>
            <a:r>
              <a:rPr lang="en-US" sz="2000" b="1" dirty="0">
                <a:latin typeface="Consolas" panose="020B0609020204030204" pitchFamily="49" charset="0"/>
              </a:rPr>
              <a:t> = TRACE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server.port</a:t>
            </a:r>
            <a:r>
              <a:rPr lang="en-US" sz="2000" b="1" dirty="0">
                <a:latin typeface="Consolas" panose="020B0609020204030204" pitchFamily="49" charset="0"/>
              </a:rPr>
              <a:t>=8000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544751"/>
            <a:ext cx="10958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application.properties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755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</a:t>
            </a:r>
            <a:r>
              <a:rPr lang="en-US" dirty="0" err="1"/>
              <a:t>Yaml</a:t>
            </a:r>
            <a:r>
              <a:rPr lang="en-US" dirty="0"/>
              <a:t>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81006"/>
            <a:ext cx="109584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spring:</a:t>
            </a:r>
          </a:p>
          <a:p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datasource</a:t>
            </a:r>
            <a:r>
              <a:rPr lang="en-US" b="1" dirty="0"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driverClassName</a:t>
            </a:r>
            <a:r>
              <a:rPr lang="en-US" b="1" dirty="0">
                <a:latin typeface="Consolas" panose="020B0609020204030204" pitchFamily="49" charset="0"/>
              </a:rPr>
              <a:t>: </a:t>
            </a:r>
            <a:r>
              <a:rPr lang="en-US" b="1" dirty="0" err="1">
                <a:latin typeface="Consolas" panose="020B0609020204030204" pitchFamily="49" charset="0"/>
              </a:rPr>
              <a:t>com.mysql.cj.jdbc.Driver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    password</a:t>
            </a:r>
            <a:r>
              <a:rPr lang="en-US" b="1">
                <a:latin typeface="Consolas" panose="020B0609020204030204" pitchFamily="49" charset="0"/>
              </a:rPr>
              <a:t>: 12345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    url: </a:t>
            </a:r>
            <a:r>
              <a:rPr lang="en-US" b="1" dirty="0" err="1">
                <a:latin typeface="Consolas" panose="020B0609020204030204" pitchFamily="49" charset="0"/>
              </a:rPr>
              <a:t>jdbc:mysql</a:t>
            </a:r>
            <a:r>
              <a:rPr lang="en-US" b="1" dirty="0">
                <a:latin typeface="Consolas" panose="020B0609020204030204" pitchFamily="49" charset="0"/>
              </a:rPr>
              <a:t>://localhost:3306/</a:t>
            </a:r>
            <a:r>
              <a:rPr lang="en-US" b="1" dirty="0" err="1">
                <a:latin typeface="Consolas" panose="020B0609020204030204" pitchFamily="49" charset="0"/>
              </a:rPr>
              <a:t>spring_data_lab_db?allowPublicKeyRetrieval</a:t>
            </a:r>
            <a:r>
              <a:rPr lang="en-US" b="1" dirty="0">
                <a:latin typeface="Consolas" panose="020B0609020204030204" pitchFamily="49" charset="0"/>
              </a:rPr>
              <a:t>=</a:t>
            </a:r>
            <a:r>
              <a:rPr lang="en-US" b="1" dirty="0" err="1">
                <a:latin typeface="Consolas" panose="020B0609020204030204" pitchFamily="49" charset="0"/>
              </a:rPr>
              <a:t>true&amp;useSSL</a:t>
            </a:r>
            <a:r>
              <a:rPr lang="en-US" b="1" dirty="0">
                <a:latin typeface="Consolas" panose="020B0609020204030204" pitchFamily="49" charset="0"/>
              </a:rPr>
              <a:t>=</a:t>
            </a:r>
            <a:r>
              <a:rPr lang="en-US" b="1" dirty="0" err="1">
                <a:latin typeface="Consolas" panose="020B0609020204030204" pitchFamily="49" charset="0"/>
              </a:rPr>
              <a:t>false&amp;createDatabaseIfNotExist</a:t>
            </a:r>
            <a:r>
              <a:rPr lang="en-US" b="1" dirty="0">
                <a:latin typeface="Consolas" panose="020B0609020204030204" pitchFamily="49" charset="0"/>
              </a:rPr>
              <a:t>=true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username: root</a:t>
            </a:r>
          </a:p>
          <a:p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jpa</a:t>
            </a:r>
            <a:r>
              <a:rPr lang="en-US" b="1" dirty="0"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database-platform: org.hibernate.dialect.MySQL8Dialect</a:t>
            </a:r>
          </a:p>
          <a:p>
            <a:r>
              <a:rPr lang="en-US" b="1" dirty="0">
                <a:latin typeface="Consolas" panose="020B0609020204030204" pitchFamily="49" charset="0"/>
              </a:rPr>
              <a:t>  hibernate: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</a:t>
            </a:r>
            <a:r>
              <a:rPr lang="en-US" b="1" dirty="0" err="1">
                <a:latin typeface="Consolas" panose="020B0609020204030204" pitchFamily="49" charset="0"/>
              </a:rPr>
              <a:t>ddl</a:t>
            </a:r>
            <a:r>
              <a:rPr lang="en-US" b="1" dirty="0">
                <a:latin typeface="Consolas" panose="020B0609020204030204" pitchFamily="49" charset="0"/>
              </a:rPr>
              <a:t>-auto: create-drop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open-in-view: false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properties: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hibernate: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latin typeface="Consolas" panose="020B0609020204030204" pitchFamily="49" charset="0"/>
              </a:rPr>
              <a:t>format_sql</a:t>
            </a:r>
            <a:r>
              <a:rPr lang="en-US" b="1" dirty="0">
                <a:latin typeface="Consolas" panose="020B0609020204030204" pitchFamily="49" charset="0"/>
              </a:rPr>
              <a:t>: true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544751"/>
            <a:ext cx="10958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application.yaml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513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074" y="1286435"/>
            <a:ext cx="2719852" cy="2719852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Spring Data</a:t>
            </a:r>
          </a:p>
        </p:txBody>
      </p:sp>
    </p:spTree>
    <p:extLst>
      <p:ext uri="{BB962C8B-B14F-4D97-AF65-F5344CB8AC3E}">
        <p14:creationId xmlns:p14="http://schemas.microsoft.com/office/powerpoint/2010/main" val="92386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837" y="2124000"/>
            <a:ext cx="3362325" cy="1092200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 is Spring Boot?</a:t>
            </a:r>
          </a:p>
        </p:txBody>
      </p:sp>
    </p:spTree>
    <p:extLst>
      <p:ext uri="{BB962C8B-B14F-4D97-AF65-F5344CB8AC3E}">
        <p14:creationId xmlns:p14="http://schemas.microsoft.com/office/powerpoint/2010/main" val="260713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7845" y="1371599"/>
            <a:ext cx="9217079" cy="504507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Overall Architecture</a:t>
            </a:r>
            <a:endParaRPr lang="bg-BG" dirty="0"/>
          </a:p>
        </p:txBody>
      </p:sp>
      <p:sp>
        <p:nvSpPr>
          <p:cNvPr id="5" name="Can 4"/>
          <p:cNvSpPr/>
          <p:nvPr/>
        </p:nvSpPr>
        <p:spPr>
          <a:xfrm>
            <a:off x="462453" y="2885986"/>
            <a:ext cx="1425604" cy="1848029"/>
          </a:xfrm>
          <a:prstGeom prst="ca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</a:t>
            </a:r>
            <a:r>
              <a:rPr lang="en-US" dirty="0">
                <a:solidFill>
                  <a:schemeClr val="tx1"/>
                </a:solidFill>
              </a:rPr>
              <a:t>Database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27408" y="1762215"/>
            <a:ext cx="1752600" cy="1676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Repository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59404" y="1762215"/>
            <a:ext cx="1752600" cy="1676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Service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59404" y="4354831"/>
            <a:ext cx="1752600" cy="166497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Models/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DTO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1400" y="1762215"/>
            <a:ext cx="1752600" cy="1676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Controller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27408" y="4354831"/>
            <a:ext cx="1752600" cy="166497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Entities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279047" y="3127961"/>
            <a:ext cx="1752600" cy="16764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View</a:t>
            </a:r>
            <a:endParaRPr lang="bg-BG" sz="28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990169" y="2829015"/>
            <a:ext cx="754568" cy="60960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803708" y="3517947"/>
            <a:ext cx="0" cy="75238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035704" y="3517947"/>
            <a:ext cx="0" cy="75238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702869" y="2600416"/>
            <a:ext cx="448887" cy="2104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942514" y="2590801"/>
            <a:ext cx="448887" cy="2104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492225" y="3958230"/>
            <a:ext cx="682697" cy="4171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авоъгълник 1"/>
          <p:cNvSpPr/>
          <p:nvPr/>
        </p:nvSpPr>
        <p:spPr bwMode="auto">
          <a:xfrm>
            <a:off x="146981" y="1185739"/>
            <a:ext cx="9301819" cy="549000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AutoShape 25"/>
          <p:cNvSpPr>
            <a:spLocks noChangeArrowheads="1"/>
          </p:cNvSpPr>
          <p:nvPr/>
        </p:nvSpPr>
        <p:spPr bwMode="auto">
          <a:xfrm>
            <a:off x="9576534" y="5668761"/>
            <a:ext cx="2255048" cy="861606"/>
          </a:xfrm>
          <a:prstGeom prst="wedgeRoundRectCallout">
            <a:avLst>
              <a:gd name="adj1" fmla="val -61320"/>
              <a:gd name="adj2" fmla="val -449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Back-End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444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2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753879"/>
          </a:xfrm>
        </p:spPr>
        <p:txBody>
          <a:bodyPr/>
          <a:lstStyle/>
          <a:p>
            <a:r>
              <a:rPr lang="en-US"/>
              <a:t>Entity is a lightweight persistence domain object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588" y="2202955"/>
            <a:ext cx="11582400" cy="41803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@Entity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@Table(name = "cats")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Cat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@GeneratedValue(strategy = GenerationType.IDENTITY)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private long id;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//GETTERS AND SETTERS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6000" y="1764000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729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Persistence</a:t>
            </a:r>
            <a:r>
              <a:rPr lang="en-US" dirty="0"/>
              <a:t> layer that works with </a:t>
            </a:r>
            <a:r>
              <a:rPr lang="en-US" b="1" dirty="0">
                <a:solidFill>
                  <a:schemeClr val="bg1"/>
                </a:solidFill>
              </a:rPr>
              <a:t>entities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Repositories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2" y="3192190"/>
            <a:ext cx="11695210" cy="12072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@Repository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interface CatRepository extends JpaRepository&lt;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2" y="2746312"/>
            <a:ext cx="1169521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CatRepository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111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Business Layer</a:t>
            </a:r>
            <a:r>
              <a:rPr lang="en-US" dirty="0"/>
              <a:t> - All the business logic is here.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2438206"/>
            <a:ext cx="11582400" cy="38087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@Service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CatServiceImpl implements CatService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private final CatRepository catRepository;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@Autowired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CatServiceImpl(CatRepository catRepository){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this.catRepository = catRepository;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void buyCat(CatModel catModel) {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 Implement the method 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2001951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CatService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103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017251" cy="4910555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Spring Boot </a:t>
            </a:r>
            <a:r>
              <a:rPr lang="en-US" b="1" dirty="0">
                <a:solidFill>
                  <a:schemeClr val="bg2"/>
                </a:solidFill>
              </a:rPr>
              <a:t>- </a:t>
            </a:r>
            <a:r>
              <a:rPr lang="en-US" b="1" dirty="0">
                <a:solidFill>
                  <a:schemeClr val="bg1"/>
                </a:solidFill>
              </a:rPr>
              <a:t>Opinionated view </a:t>
            </a:r>
            <a:r>
              <a:rPr lang="en-US" dirty="0">
                <a:solidFill>
                  <a:schemeClr val="bg2"/>
                </a:solidFill>
              </a:rPr>
              <a:t>of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building production-ready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Spring applications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Spring Data </a:t>
            </a:r>
            <a:r>
              <a:rPr lang="en-US" dirty="0">
                <a:solidFill>
                  <a:schemeClr val="bg2"/>
                </a:solidFill>
              </a:rPr>
              <a:t>- Responsible for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database related operations</a:t>
            </a:r>
          </a:p>
          <a:p>
            <a:pPr marL="0" indent="0">
              <a:buClr>
                <a:schemeClr val="bg2"/>
              </a:buClr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499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Opinionated view </a:t>
            </a:r>
            <a:r>
              <a:rPr lang="en-US" dirty="0"/>
              <a:t>of building production-ready Spring                applications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Boot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04" y="3505200"/>
            <a:ext cx="1363952" cy="13639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7960" y="4869152"/>
            <a:ext cx="1879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Spring Boot</a:t>
            </a:r>
            <a:endParaRPr lang="bg-BG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648" y="1905001"/>
            <a:ext cx="1719552" cy="11460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951" y="3509760"/>
            <a:ext cx="1133526" cy="11335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439" y="4713828"/>
            <a:ext cx="1511012" cy="15110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83535" y="3079828"/>
            <a:ext cx="1241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Tomcat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9628175" y="4643286"/>
            <a:ext cx="145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pom.xml</a:t>
            </a:r>
            <a:endParaRPr lang="bg-BG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223093" y="6068975"/>
            <a:ext cx="2909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Auto configuration</a:t>
            </a:r>
            <a:endParaRPr lang="bg-BG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926009" y="3051081"/>
            <a:ext cx="3654166" cy="762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951807" y="4150454"/>
            <a:ext cx="6371568" cy="2857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895601" y="4487826"/>
            <a:ext cx="3627179" cy="105515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108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Just go to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https://start.spring.io/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Spring Boot Project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000" y="1809000"/>
            <a:ext cx="10144784" cy="480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7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Additional set of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r>
              <a:rPr lang="en-US" dirty="0"/>
              <a:t> that can make the application                   development </a:t>
            </a:r>
            <a:r>
              <a:rPr lang="en-US" b="1" dirty="0">
                <a:solidFill>
                  <a:schemeClr val="bg1"/>
                </a:solidFill>
              </a:rPr>
              <a:t>faster</a:t>
            </a:r>
            <a:r>
              <a:rPr lang="en-US" dirty="0"/>
              <a:t> and more </a:t>
            </a:r>
            <a:r>
              <a:rPr lang="en-US" b="1" dirty="0">
                <a:solidFill>
                  <a:schemeClr val="bg1"/>
                </a:solidFill>
              </a:rPr>
              <a:t>enjoyable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Dev Tools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5258" y="3407889"/>
            <a:ext cx="11658600" cy="15465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&lt;dependency&gt;</a:t>
            </a:r>
            <a:b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&lt;groupId&gt;org.springframework.boot&lt;/groupId&gt;</a:t>
            </a:r>
            <a:b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&lt;artifactId&gt;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spring-boot-devtools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&lt;/artifactId&gt;</a:t>
            </a:r>
            <a:b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&lt;scope&gt;runtime&lt;/scope&gt;</a:t>
            </a:r>
            <a:b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5258" y="2968361"/>
            <a:ext cx="116586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pom.xml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600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Resources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1" y="2438401"/>
            <a:ext cx="7547235" cy="2672463"/>
          </a:xfrm>
          <a:prstGeom prst="rect">
            <a:avLst/>
          </a:prstGeom>
        </p:spPr>
      </p:pic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6553200" y="2780779"/>
            <a:ext cx="3054780" cy="818449"/>
          </a:xfrm>
          <a:prstGeom prst="wedgeRoundRectCallout">
            <a:avLst>
              <a:gd name="adj1" fmla="val -56685"/>
              <a:gd name="adj2" fmla="val 3653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HTML, CSS, JS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381000" y="3602360"/>
            <a:ext cx="3359580" cy="818449"/>
          </a:xfrm>
          <a:prstGeom prst="wedgeRoundRectCallout">
            <a:avLst>
              <a:gd name="adj1" fmla="val 55668"/>
              <a:gd name="adj2" fmla="val 1052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noProof="1">
                <a:solidFill>
                  <a:srgbClr val="FFFFFF"/>
                </a:solidFill>
              </a:rPr>
              <a:t>Thymeleaf templates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1752600" y="5123390"/>
            <a:ext cx="3733800" cy="818449"/>
          </a:xfrm>
          <a:prstGeom prst="wedgeRoundRectCallout">
            <a:avLst>
              <a:gd name="adj1" fmla="val 42957"/>
              <a:gd name="adj2" fmla="val -7212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Application properties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88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 main components: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Spring Boot Starters</a:t>
            </a:r>
            <a:r>
              <a:rPr lang="en-GB" b="1" dirty="0"/>
              <a:t> </a:t>
            </a:r>
            <a:r>
              <a:rPr lang="en-GB" dirty="0"/>
              <a:t>- </a:t>
            </a:r>
            <a:r>
              <a:rPr lang="en-US" dirty="0"/>
              <a:t>combine a group of common or related    dependencies into single dependency</a:t>
            </a:r>
            <a:endParaRPr lang="en-GB" dirty="0"/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Spring Boot </a:t>
            </a:r>
            <a:r>
              <a:rPr lang="en-GB" b="1" noProof="1">
                <a:solidFill>
                  <a:schemeClr val="bg1"/>
                </a:solidFill>
              </a:rPr>
              <a:t>Auto-Configuration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- reduce the Spring                      Configuration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Spring Boot CLI </a:t>
            </a:r>
            <a:r>
              <a:rPr lang="en-GB" dirty="0"/>
              <a:t>- </a:t>
            </a:r>
            <a:r>
              <a:rPr lang="en-US" dirty="0"/>
              <a:t>run and test Spring Boot </a:t>
            </a:r>
            <a:br>
              <a:rPr lang="en-US" dirty="0"/>
            </a:br>
            <a:r>
              <a:rPr lang="en-US" dirty="0"/>
              <a:t>applications from command prompt</a:t>
            </a:r>
            <a:endParaRPr lang="en-GB" dirty="0"/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Spring Boot Actuator </a:t>
            </a:r>
            <a:r>
              <a:rPr lang="en-GB" dirty="0"/>
              <a:t>– provides </a:t>
            </a:r>
            <a:r>
              <a:rPr lang="en-GB" noProof="1"/>
              <a:t>EndPoints</a:t>
            </a:r>
            <a:r>
              <a:rPr lang="en-GB" dirty="0"/>
              <a:t> and</a:t>
            </a:r>
            <a:br>
              <a:rPr lang="en-GB" dirty="0"/>
            </a:br>
            <a:r>
              <a:rPr lang="en-GB" dirty="0"/>
              <a:t>Metrics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Boot Main Components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1" y="3733801"/>
            <a:ext cx="2612441" cy="261244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039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3808</TotalTime>
  <Words>2324</Words>
  <Application>Microsoft Office PowerPoint</Application>
  <PresentationFormat>Widescreen</PresentationFormat>
  <Paragraphs>472</Paragraphs>
  <Slides>49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Consolas</vt:lpstr>
      <vt:lpstr>Malgun Gothic (Body)</vt:lpstr>
      <vt:lpstr>Wingdings</vt:lpstr>
      <vt:lpstr>Wingdings 2</vt:lpstr>
      <vt:lpstr>SoftUni</vt:lpstr>
      <vt:lpstr>Spring Fundamentals</vt:lpstr>
      <vt:lpstr>Table of Content</vt:lpstr>
      <vt:lpstr>Questions</vt:lpstr>
      <vt:lpstr>What is Spring Boot?</vt:lpstr>
      <vt:lpstr>Spring Boot</vt:lpstr>
      <vt:lpstr>Creating Spring Boot Project</vt:lpstr>
      <vt:lpstr>Spring Dev Tools</vt:lpstr>
      <vt:lpstr>Spring Resources</vt:lpstr>
      <vt:lpstr>Spring Boot Main Components</vt:lpstr>
      <vt:lpstr>Spring Boot Starters</vt:lpstr>
      <vt:lpstr>Spring Boot CLI</vt:lpstr>
      <vt:lpstr>Spring Boot Actuator</vt:lpstr>
      <vt:lpstr>Inversion of Control</vt:lpstr>
      <vt:lpstr>Spring IoC</vt:lpstr>
      <vt:lpstr>Beans</vt:lpstr>
      <vt:lpstr>Bean Declaration</vt:lpstr>
      <vt:lpstr>Get Bean from Application Context</vt:lpstr>
      <vt:lpstr>Beans Scopes in Spring Framework</vt:lpstr>
      <vt:lpstr>Singletone Scope</vt:lpstr>
      <vt:lpstr>Prototype Scope</vt:lpstr>
      <vt:lpstr>Bean Scope</vt:lpstr>
      <vt:lpstr>Request Scope</vt:lpstr>
      <vt:lpstr>Session Scope</vt:lpstr>
      <vt:lpstr>Application Scope</vt:lpstr>
      <vt:lpstr>WebSocet Scope</vt:lpstr>
      <vt:lpstr>Bean Lifecycle</vt:lpstr>
      <vt:lpstr>Bean Lifecycle Demo (1)</vt:lpstr>
      <vt:lpstr>Bean Lifecycle Demo (2)</vt:lpstr>
      <vt:lpstr>PostConstruct Annotation</vt:lpstr>
      <vt:lpstr>PreDestroy Annotation</vt:lpstr>
      <vt:lpstr>PostConstruct &amp; PreDestroy with Java 9+</vt:lpstr>
      <vt:lpstr>BeanNameAware Interface</vt:lpstr>
      <vt:lpstr>BeanFactoryAware Interface</vt:lpstr>
      <vt:lpstr>InitializingBean Interface</vt:lpstr>
      <vt:lpstr>DisposableBean Interface</vt:lpstr>
      <vt:lpstr>Common Application Properties </vt:lpstr>
      <vt:lpstr>Application Properties Example</vt:lpstr>
      <vt:lpstr>Application Yaml Example</vt:lpstr>
      <vt:lpstr>Spring Data</vt:lpstr>
      <vt:lpstr>Overall Architecture</vt:lpstr>
      <vt:lpstr>Entities</vt:lpstr>
      <vt:lpstr>Repositories</vt:lpstr>
      <vt:lpstr>Services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Introducton</dc:title>
  <dc:subject>Spring Fundamentals Course @ SoftUni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Chavdar Mitkov</cp:lastModifiedBy>
  <cp:revision>37</cp:revision>
  <dcterms:created xsi:type="dcterms:W3CDTF">2018-05-23T13:08:44Z</dcterms:created>
  <dcterms:modified xsi:type="dcterms:W3CDTF">2021-09-08T14:45:49Z</dcterms:modified>
  <cp:category>computer programming;programming;software development;software engineering</cp:category>
</cp:coreProperties>
</file>