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300" r:id="rId9"/>
    <p:sldId id="285" r:id="rId10"/>
    <p:sldId id="286" r:id="rId11"/>
    <p:sldId id="287" r:id="rId12"/>
    <p:sldId id="288" r:id="rId13"/>
    <p:sldId id="302" r:id="rId14"/>
    <p:sldId id="301" r:id="rId15"/>
    <p:sldId id="289" r:id="rId16"/>
    <p:sldId id="303" r:id="rId17"/>
    <p:sldId id="304" r:id="rId18"/>
    <p:sldId id="290" r:id="rId19"/>
    <p:sldId id="291" r:id="rId20"/>
    <p:sldId id="292" r:id="rId21"/>
    <p:sldId id="305" r:id="rId22"/>
    <p:sldId id="294" r:id="rId23"/>
    <p:sldId id="295" r:id="rId24"/>
    <p:sldId id="306" r:id="rId25"/>
    <p:sldId id="296" r:id="rId26"/>
    <p:sldId id="297" r:id="rId27"/>
    <p:sldId id="298" r:id="rId28"/>
    <p:sldId id="299" r:id="rId29"/>
    <p:sldId id="268" r:id="rId30"/>
    <p:sldId id="269" r:id="rId31"/>
    <p:sldId id="270" r:id="rId32"/>
    <p:sldId id="307" r:id="rId33"/>
    <p:sldId id="272" r:id="rId34"/>
    <p:sldId id="273" r:id="rId35"/>
    <p:sldId id="274" r:id="rId36"/>
    <p:sldId id="276" r:id="rId37"/>
    <p:sldId id="277" r:id="rId38"/>
    <p:sldId id="275" r:id="rId39"/>
    <p:sldId id="278" r:id="rId40"/>
    <p:sldId id="282" r:id="rId41"/>
    <p:sldId id="308" r:id="rId42"/>
    <p:sldId id="316" r:id="rId43"/>
    <p:sldId id="284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ABF2B7-107F-4438-8929-831FCB3BAEB6}">
          <p14:sldIdLst>
            <p14:sldId id="256"/>
            <p14:sldId id="257"/>
            <p14:sldId id="258"/>
            <p14:sldId id="259"/>
            <p14:sldId id="260"/>
            <p14:sldId id="261"/>
            <p14:sldId id="267"/>
          </p14:sldIdLst>
        </p14:section>
        <p14:section name="Spring MVC" id="{4C296F29-895B-4347-8CF8-CF310DD732F0}">
          <p14:sldIdLst>
            <p14:sldId id="300"/>
            <p14:sldId id="285"/>
            <p14:sldId id="286"/>
            <p14:sldId id="287"/>
            <p14:sldId id="288"/>
            <p14:sldId id="302"/>
            <p14:sldId id="301"/>
            <p14:sldId id="289"/>
            <p14:sldId id="303"/>
            <p14:sldId id="304"/>
            <p14:sldId id="290"/>
            <p14:sldId id="291"/>
            <p14:sldId id="292"/>
            <p14:sldId id="305"/>
            <p14:sldId id="294"/>
            <p14:sldId id="295"/>
            <p14:sldId id="306"/>
            <p14:sldId id="296"/>
            <p14:sldId id="297"/>
            <p14:sldId id="298"/>
            <p14:sldId id="299"/>
            <p14:sldId id="268"/>
            <p14:sldId id="269"/>
            <p14:sldId id="270"/>
            <p14:sldId id="307"/>
            <p14:sldId id="272"/>
            <p14:sldId id="273"/>
            <p14:sldId id="274"/>
            <p14:sldId id="276"/>
            <p14:sldId id="277"/>
            <p14:sldId id="275"/>
          </p14:sldIdLst>
        </p14:section>
        <p14:section name="Conclusion" id="{814142CD-9B6D-498E-93A7-B79E0A7A49A6}">
          <p14:sldIdLst>
            <p14:sldId id="278"/>
            <p14:sldId id="282"/>
            <p14:sldId id="308"/>
            <p14:sldId id="31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2482" autoAdjust="0"/>
  </p:normalViewPr>
  <p:slideViewPr>
    <p:cSldViewPr showGuides="1">
      <p:cViewPr varScale="1">
        <p:scale>
          <a:sx n="79" d="100"/>
          <a:sy n="79" d="100"/>
        </p:scale>
        <p:origin x="32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4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15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10" Type="http://schemas.openxmlformats.org/officeDocument/2006/relationships/image" Target="../media/image47.jpg"/><Relationship Id="rId19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Introduction 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2027432"/>
            <a:ext cx="4087954" cy="28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25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Annotated with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941946"/>
            <a:ext cx="46511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4601082"/>
            <a:ext cx="769158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"/home"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mav.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setViewName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is that it accepts all types of request methods (get, post, put, delete, head, patch)</a:t>
            </a:r>
          </a:p>
          <a:p>
            <a:r>
              <a:rPr lang="en-US" dirty="0"/>
              <a:t>Execute only on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3207121"/>
            <a:ext cx="963881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400" b="1" noProof="1">
                <a:latin typeface="Consolas" pitchFamily="49" charset="0"/>
              </a:rPr>
              <a:t>(value="/home",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</a:rPr>
              <a:t>=RequestMethod.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home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Easier way to create route for a GET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572" y="1905001"/>
            <a:ext cx="442026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latin typeface="Consolas" pitchFamily="49" charset="0"/>
              </a:rPr>
              <a:t>home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905001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7555" y="145549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505200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8601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54" y="4317978"/>
            <a:ext cx="4771947" cy="2207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1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1"/>
            <a:ext cx="99822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Game getDogHomePage(){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Game game = gameService.getBestGame();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return game;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46997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3600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8879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8272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2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bg1"/>
                </a:solidFill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bg1"/>
                </a:solidFill>
              </a:rPr>
              <a:t>RequestMapping</a:t>
            </a:r>
            <a:r>
              <a:rPr lang="en-US" dirty="0"/>
              <a:t> with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2864" y="2582614"/>
            <a:ext cx="471582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"/register"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400" b="1" noProof="1">
                <a:latin typeface="Consolas" pitchFamily="49" charset="0"/>
              </a:rPr>
              <a:t>register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38819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40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49" y="3834000"/>
            <a:ext cx="4874281" cy="2547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71798" y="2044677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6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75025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@PostMapping("")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addCatConfirm(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System.out.println(String.format(</a:t>
            </a:r>
            <a:b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"Cat Name: %s, Cat Age: %d", catName, catAge));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1314000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5838067"/>
            <a:ext cx="6399462" cy="788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53356" y="2899609"/>
            <a:ext cx="2444991" cy="499081"/>
          </a:xfrm>
          <a:prstGeom prst="wedgeRoundRectCallout">
            <a:avLst>
              <a:gd name="adj1" fmla="val -38197"/>
              <a:gd name="adj2" fmla="val 983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param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53356" y="5155189"/>
            <a:ext cx="2444991" cy="499081"/>
          </a:xfrm>
          <a:prstGeom prst="wedgeRoundRectCallout">
            <a:avLst>
              <a:gd name="adj1" fmla="val -56468"/>
              <a:gd name="adj2" fmla="val 17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5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>
                <a:solidFill>
                  <a:schemeClr val="bg1"/>
                </a:solidFill>
              </a:rPr>
              <a:t>String</a:t>
            </a:r>
            <a:r>
              <a:rPr lang="en-US" sz="3700" dirty="0"/>
              <a:t> 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700" dirty="0"/>
              <a:t>The </a:t>
            </a:r>
            <a:r>
              <a:rPr lang="en-US" sz="3700" b="1" dirty="0">
                <a:solidFill>
                  <a:schemeClr val="bg1"/>
                </a:solidFill>
              </a:rPr>
              <a:t>Model</a:t>
            </a:r>
            <a:r>
              <a:rPr lang="en-US" sz="3700" dirty="0"/>
              <a:t> object will be automatically passed to the view as context variables</a:t>
            </a:r>
          </a:p>
          <a:p>
            <a:r>
              <a:rPr lang="en-US" sz="37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Attributes to 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1989000"/>
            <a:ext cx="66092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>
                <a:solidFill>
                  <a:schemeClr val="bg1"/>
                </a:solidFill>
              </a:rPr>
              <a:t>ModelMap</a:t>
            </a:r>
            <a:r>
              <a:rPr lang="en-US" sz="3700" dirty="0"/>
              <a:t> object 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ModelMap</a:t>
            </a:r>
            <a:r>
              <a:rPr lang="en-US" sz="3000" dirty="0"/>
              <a:t> 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ModelMap</a:t>
            </a:r>
            <a:r>
              <a:rPr lang="en-US" sz="2400" b="1" noProof="1">
                <a:latin typeface="Consolas" pitchFamily="49" charset="0"/>
              </a:rPr>
              <a:t> modelMap)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modelMap.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"index";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Spring MVC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Inversion of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MVC Controllers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Layers – dividing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 Controllers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58736" cy="5201066"/>
          </a:xfrm>
        </p:spPr>
        <p:txBody>
          <a:bodyPr>
            <a:normAutofit lnSpcReduction="10000"/>
          </a:bodyPr>
          <a:lstStyle/>
          <a:p>
            <a:r>
              <a:rPr lang="en-US" sz="3700" dirty="0"/>
              <a:t>Passing a </a:t>
            </a:r>
            <a:r>
              <a:rPr lang="en-US" sz="3700" b="1" dirty="0">
                <a:solidFill>
                  <a:schemeClr val="bg1"/>
                </a:solidFill>
              </a:rPr>
              <a:t>ModelAndView</a:t>
            </a:r>
            <a:r>
              <a:rPr lang="en-US" sz="3700" dirty="0"/>
              <a:t> object to the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ModelAndView</a:t>
            </a:r>
            <a:r>
              <a:rPr lang="en-US" sz="3000" dirty="0"/>
              <a:t> object will be automatically passed to the view as context variables</a:t>
            </a:r>
          </a:p>
          <a:p>
            <a:r>
              <a:rPr lang="en-US" sz="3000" dirty="0"/>
              <a:t>Attributes can be accessed from Thymeleaf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989000"/>
            <a:ext cx="870593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ModelAndView welcome(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ModelAndView</a:t>
            </a:r>
            <a:r>
              <a:rPr lang="en-US" sz="2400" b="1" noProof="1"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addObject</a:t>
            </a:r>
            <a:r>
              <a:rPr lang="en-US" sz="2400" b="1" noProof="1"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model.setViewName("index")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return model;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952" y="1885304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ModelAndView getDogHomePage(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952" y="1352099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2" y="4232567"/>
            <a:ext cx="5484675" cy="23621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7600" y="2379105"/>
            <a:ext cx="2590800" cy="499081"/>
          </a:xfrm>
          <a:prstGeom prst="wedgeRoundRectCallout">
            <a:avLst>
              <a:gd name="adj1" fmla="val -36609"/>
              <a:gd name="adj2" fmla="val 1576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@RequestParam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055" y="1947043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055" y="4687009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@RequestParam(</a:t>
            </a:r>
            <a:r>
              <a:rPr lang="en-US" sz="2400" b="1" noProof="1">
                <a:latin typeface="Consolas" pitchFamily="49" charset="0"/>
              </a:rPr>
              <a:t>"name"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 String 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671" y="1848430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comment(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="author",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defaultValue</a:t>
            </a:r>
            <a:r>
              <a:rPr lang="en-US" sz="2400" b="1" noProof="1">
                <a:latin typeface="Consolas" pitchFamily="49" charset="0"/>
              </a:rPr>
              <a:t> = "Annonymous") String author)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71" y="4698794"/>
            <a:ext cx="9588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search(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@RequestParam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="sort",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 = false) String sort)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Getting a parameter from the query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2799000"/>
            <a:ext cx="1013566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@GetMapping("/details/{id}")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details(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@PathVariable(</a:t>
            </a:r>
            <a:r>
              <a:rPr lang="en-US" sz="2400" b="1" noProof="1">
                <a:latin typeface="Consolas" pitchFamily="49" charset="0"/>
              </a:rPr>
              <a:t>"id"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48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will automatically try to fill objects with a form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input field names must be the same as the object field        names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445" y="2014561"/>
            <a:ext cx="1036848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String register(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@ModelAttribute</a:t>
            </a:r>
            <a:r>
              <a:rPr lang="en-US" sz="2400" b="1" noProof="1"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after POST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347" y="2305615"/>
            <a:ext cx="1137252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1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Redirecting with query string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9786" y="198245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addAttribute</a:t>
            </a:r>
            <a:r>
              <a:rPr lang="en-US" sz="2600" b="1" noProof="1"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Keeping objects after redirect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437" y="1982450"/>
            <a:ext cx="1111312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RedirectAttributes</a:t>
            </a:r>
            <a:r>
              <a:rPr lang="en-US" sz="2600" b="1" noProof="1"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redirectAttributes.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addFlashAttribute</a:t>
            </a:r>
            <a:r>
              <a:rPr lang="en-US" sz="2600" b="1" noProof="1"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redirect:</a:t>
            </a:r>
            <a:r>
              <a:rPr lang="en-US" sz="2600" b="1" noProof="1"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456413"/>
            <a:ext cx="3661112" cy="2224634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3407508" y="5472909"/>
            <a:ext cx="537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Constructor vs Field vs Setter Injection </a:t>
            </a:r>
            <a:endParaRPr lang="bg-BG" sz="28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212213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write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Easy to add new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</a:t>
            </a:r>
            <a:r>
              <a:rPr lang="en-US" dirty="0"/>
              <a:t> potential architectural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968" y="3633414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serviceC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28" y="3948568"/>
            <a:ext cx="1862682" cy="18626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Harder to add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55" y="4194000"/>
            <a:ext cx="1808454" cy="18084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setters for dependencies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combined easily with constructor injection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Flexibility in dependency resolution or object reconfiguration!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HomeContoller(){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//...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void setServiceA(ServiceA serviceA)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0" y="3986615"/>
            <a:ext cx="2105354" cy="21053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9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93" y="1865941"/>
            <a:ext cx="3287200" cy="1576506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Correct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662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used to </a:t>
            </a: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our code based </a:t>
            </a:r>
            <a:r>
              <a:rPr lang="en-US" b="1" dirty="0">
                <a:solidFill>
                  <a:schemeClr val="bg1"/>
                </a:solidFill>
              </a:rPr>
              <a:t>on its functionality</a:t>
            </a:r>
            <a:r>
              <a:rPr lang="en-US" dirty="0"/>
              <a:t>:</a:t>
            </a:r>
          </a:p>
          <a:p>
            <a:r>
              <a:rPr lang="en-US" dirty="0"/>
              <a:t>It gets </a:t>
            </a:r>
            <a:r>
              <a:rPr lang="en-US" b="1" dirty="0">
                <a:solidFill>
                  <a:schemeClr val="bg1"/>
                </a:solidFill>
              </a:rPr>
              <a:t>hard to navigate </a:t>
            </a:r>
            <a:r>
              <a:rPr lang="en-US" dirty="0"/>
              <a:t>in bigger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709000"/>
            <a:ext cx="2629350" cy="33840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63" y="1940213"/>
            <a:ext cx="2248270" cy="22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1" y="2783428"/>
            <a:ext cx="6257816" cy="35223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98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/>
              <a:t> the project into </a:t>
            </a:r>
            <a:r>
              <a:rPr lang="en-US" b="1" dirty="0">
                <a:solidFill>
                  <a:schemeClr val="bg1"/>
                </a:solidFill>
              </a:rPr>
              <a:t>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7" y="3172840"/>
            <a:ext cx="3486742" cy="29908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1" y="3344598"/>
            <a:ext cx="3599062" cy="2647334"/>
          </a:xfrm>
          <a:prstGeom prst="roundRect">
            <a:avLst>
              <a:gd name="adj" fmla="val 3511"/>
            </a:avLst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5" y="2899443"/>
            <a:ext cx="2838793" cy="335645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1" y="1592791"/>
            <a:ext cx="2166897" cy="216689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Thin Controllers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Simple Components</a:t>
            </a:r>
          </a:p>
        </p:txBody>
      </p:sp>
    </p:spTree>
    <p:extLst>
      <p:ext uri="{BB962C8B-B14F-4D97-AF65-F5344CB8AC3E}">
        <p14:creationId xmlns:p14="http://schemas.microsoft.com/office/powerpoint/2010/main" val="39089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service layer </a:t>
            </a:r>
            <a:r>
              <a:rPr lang="en-US" dirty="0"/>
              <a:t>consists of application logic, e.g. services, </a:t>
            </a:r>
            <a:br>
              <a:rPr lang="en-US" dirty="0"/>
            </a:br>
            <a:r>
              <a:rPr lang="en-US" dirty="0"/>
              <a:t>executors, strategies, mappers, DTOs, entities, etc.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499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017251" cy="4832150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MVC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framework that has three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main components: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>
                <a:solidFill>
                  <a:schemeClr val="bg2"/>
                </a:solidFill>
              </a:rPr>
              <a:t> - controls the application flow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>
                <a:solidFill>
                  <a:schemeClr val="bg2"/>
                </a:solidFill>
              </a:rPr>
              <a:t> - presentation layer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2"/>
                </a:solidFill>
              </a:rPr>
              <a:t> - data component with the main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logic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Constructor injection </a:t>
            </a:r>
            <a:r>
              <a:rPr lang="en-US" sz="3200" dirty="0">
                <a:solidFill>
                  <a:schemeClr val="bg2"/>
                </a:solidFill>
              </a:rPr>
              <a:t>– the best way for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Splitting your application code by </a:t>
            </a:r>
            <a:r>
              <a:rPr lang="en-US" sz="3200" b="1" dirty="0">
                <a:solidFill>
                  <a:schemeClr val="bg1"/>
                </a:solidFill>
              </a:rPr>
              <a:t>layers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Every </a:t>
            </a:r>
            <a:r>
              <a:rPr lang="en-US" sz="3200" b="1" dirty="0">
                <a:solidFill>
                  <a:schemeClr val="bg1"/>
                </a:solidFill>
              </a:rPr>
              <a:t>component</a:t>
            </a:r>
            <a:r>
              <a:rPr lang="en-US" sz="3200" dirty="0">
                <a:solidFill>
                  <a:schemeClr val="bg2"/>
                </a:solidFill>
              </a:rPr>
              <a:t> should be as 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thin</a:t>
            </a:r>
            <a:r>
              <a:rPr lang="en-US" sz="3200" dirty="0">
                <a:solidFill>
                  <a:schemeClr val="bg1"/>
                </a:solidFill>
              </a:rPr>
              <a:t>" </a:t>
            </a:r>
            <a:r>
              <a:rPr lang="en-US" sz="3200" dirty="0">
                <a:solidFill>
                  <a:schemeClr val="bg2"/>
                </a:solidFill>
              </a:rPr>
              <a:t>as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possible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8" y="2169000"/>
            <a:ext cx="3509963" cy="113982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Spring MVC?</a:t>
            </a:r>
          </a:p>
        </p:txBody>
      </p:sp>
    </p:spTree>
    <p:extLst>
      <p:ext uri="{BB962C8B-B14F-4D97-AF65-F5344CB8AC3E}">
        <p14:creationId xmlns:p14="http://schemas.microsoft.com/office/powerpoint/2010/main" val="2230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2470" y="3327805"/>
            <a:ext cx="146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</a:t>
            </a:r>
            <a:endParaRPr lang="bg-BG" dirty="0"/>
          </a:p>
          <a:p>
            <a:pPr algn="ctr"/>
            <a:endParaRPr lang="bg-BG" dirty="0"/>
          </a:p>
          <a:p>
            <a:pPr algn="ctr"/>
            <a:r>
              <a:rPr lang="en-US" dirty="0"/>
              <a:t>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Model-view-controller (MVC) </a:t>
            </a:r>
            <a:r>
              <a:rPr lang="en-US" dirty="0"/>
              <a:t>framework is designed around a </a:t>
            </a:r>
            <a:r>
              <a:rPr lang="en-US" b="1" noProof="1">
                <a:solidFill>
                  <a:schemeClr val="bg1"/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MVC?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575236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" y="3810000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2958" y="2540837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2958" y="3388864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2958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3861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3983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9827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7022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5283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7042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51200" y="4671055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3092" y="2261902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7438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6914" y="3810001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3988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2183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2169" y="4168980"/>
            <a:ext cx="0" cy="131742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00" y="5928833"/>
            <a:ext cx="3024472" cy="0"/>
          </a:xfrm>
          <a:prstGeom prst="straightConnector1">
            <a:avLst/>
          </a:prstGeom>
          <a:ln>
            <a:solidFill>
              <a:srgbClr val="E85C0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5496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10601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3026" y="3202198"/>
            <a:ext cx="12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9762" y="2298339"/>
            <a:ext cx="146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6186" y="4551675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6527" y="5131800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14612" y="5605667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70679" y="4349731"/>
            <a:ext cx="115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00726" y="6082982"/>
            <a:ext cx="2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03" y="5317973"/>
            <a:ext cx="13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37" name="Straight Arrow Connector 58"/>
          <p:cNvCxnSpPr/>
          <p:nvPr/>
        </p:nvCxnSpPr>
        <p:spPr>
          <a:xfrm>
            <a:off x="5916000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10406" y="2324419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8704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53" y="2950258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71" y="2961052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92" y="2908908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67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7333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3963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4745" y="5095769"/>
            <a:ext cx="2601143" cy="962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51576" y="2102878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4200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567115" y="3091991"/>
            <a:ext cx="2022319" cy="194090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96856" y="3147167"/>
            <a:ext cx="2246754" cy="176738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01264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635" y="3010761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61884" y="3313906"/>
            <a:ext cx="2075414" cy="167830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72223" y="3287193"/>
            <a:ext cx="1800501" cy="1745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513" y="3960442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2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82" y="1752406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82" y="121920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4083" y="3157692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1" y="4538871"/>
            <a:ext cx="2985039" cy="21826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24" y="2270078"/>
            <a:ext cx="3154532" cy="84161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Controllers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Annotations, IoC Container</a:t>
            </a:r>
          </a:p>
        </p:txBody>
      </p:sp>
    </p:spTree>
    <p:extLst>
      <p:ext uri="{BB962C8B-B14F-4D97-AF65-F5344CB8AC3E}">
        <p14:creationId xmlns:p14="http://schemas.microsoft.com/office/powerpoint/2010/main" val="41660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bg1"/>
                </a:solidFill>
              </a:rPr>
              <a:t>@Controller </a:t>
            </a:r>
            <a:r>
              <a:rPr lang="en-US" dirty="0"/>
              <a:t>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Controllers can contain multiple actions on different routes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99" y="2034000"/>
            <a:ext cx="53439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1783</Words>
  <Application>Microsoft Office PowerPoint</Application>
  <PresentationFormat>Widescreen</PresentationFormat>
  <Paragraphs>448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Introduction MVC</vt:lpstr>
      <vt:lpstr>Table of Content</vt:lpstr>
      <vt:lpstr>Questions</vt:lpstr>
      <vt:lpstr>What is Spring MVC?</vt:lpstr>
      <vt:lpstr>What is Spring MVC?</vt:lpstr>
      <vt:lpstr>MVC – Control Flow</vt:lpstr>
      <vt:lpstr>Path Variables</vt:lpstr>
      <vt:lpstr>Spring Controllers</vt:lpstr>
      <vt:lpstr>Spring Controllers</vt:lpstr>
      <vt:lpstr>Request Mapping</vt:lpstr>
      <vt:lpstr>Request Mapping</vt:lpstr>
      <vt:lpstr>Get Mapping</vt:lpstr>
      <vt:lpstr>Actions – Get Requests</vt:lpstr>
      <vt:lpstr>Controllers</vt:lpstr>
      <vt:lpstr>Post Mapping</vt:lpstr>
      <vt:lpstr>Actions – Post Requests (1)</vt:lpstr>
      <vt:lpstr>Actions – Post Requests (2)</vt:lpstr>
      <vt:lpstr>Passing Attributes to View</vt:lpstr>
      <vt:lpstr>Passing Attributes to View (2)</vt:lpstr>
      <vt:lpstr>Passing Attributes to View (3)</vt:lpstr>
      <vt:lpstr>Models and Views</vt:lpstr>
      <vt:lpstr>Request Parameters</vt:lpstr>
      <vt:lpstr>Request Parameters with Default Value</vt:lpstr>
      <vt:lpstr>Path Variable</vt:lpstr>
      <vt:lpstr>Form Objects</vt:lpstr>
      <vt:lpstr>Redirecting</vt:lpstr>
      <vt:lpstr>Redirecting with Parameters</vt:lpstr>
      <vt:lpstr>Redirecting with Attributes</vt:lpstr>
      <vt:lpstr>Inversion of Control</vt:lpstr>
      <vt:lpstr>Field Injection</vt:lpstr>
      <vt:lpstr>Constructor Injection</vt:lpstr>
      <vt:lpstr>Setter Injection</vt:lpstr>
      <vt:lpstr>Layers</vt:lpstr>
      <vt:lpstr>Layers</vt:lpstr>
      <vt:lpstr>Layers (2)</vt:lpstr>
      <vt:lpstr>Thin Controllers</vt:lpstr>
      <vt:lpstr>Thin Controllers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Introduction MVC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92</cp:revision>
  <dcterms:created xsi:type="dcterms:W3CDTF">2018-05-23T13:08:44Z</dcterms:created>
  <dcterms:modified xsi:type="dcterms:W3CDTF">2021-09-08T14:48:39Z</dcterms:modified>
  <cp:category>computer programming;programming;software development;software engineering</cp:category>
</cp:coreProperties>
</file>