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5" r:id="rId28"/>
    <p:sldId id="306" r:id="rId29"/>
    <p:sldId id="316" r:id="rId30"/>
    <p:sldId id="287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651AD0B-539F-4C1E-ACF8-960459965CA4}">
          <p14:sldIdLst>
            <p14:sldId id="256"/>
            <p14:sldId id="257"/>
            <p14:sldId id="258"/>
          </p14:sldIdLst>
        </p14:section>
        <p14:section name="Advanced Thymeleaf" id="{B67A204F-A960-44C5-94E3-1FAB3B8D8A2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Validations" id="{3A10BA6A-EEB8-466B-AC3B-00FDD87390FE}">
          <p14:sldIdLst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Conclusion" id="{9BF37C01-2F8D-43FC-BE71-7771319EC87D}">
          <p14:sldIdLst>
            <p14:sldId id="281"/>
            <p14:sldId id="285"/>
            <p14:sldId id="306"/>
            <p14:sldId id="316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0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8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43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10" Type="http://schemas.openxmlformats.org/officeDocument/2006/relationships/image" Target="../media/image42.jpg"/><Relationship Id="rId19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51.png"/><Relationship Id="rId4" Type="http://schemas.openxmlformats.org/officeDocument/2006/relationships/hyperlink" Target="https://virtualracingschool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Thymeleaf Helpers, Validators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Thymeleaf &amp; Validation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42" y="2135433"/>
            <a:ext cx="2346311" cy="235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To use </a:t>
            </a:r>
            <a:r>
              <a:rPr lang="en-US" sz="2400" b="1" dirty="0">
                <a:solidFill>
                  <a:schemeClr val="bg1"/>
                </a:solidFill>
              </a:rPr>
              <a:t>LocalDate</a:t>
            </a:r>
            <a:r>
              <a:rPr lang="en-US" sz="2400" dirty="0"/>
              <a:t> we need to add new </a:t>
            </a:r>
            <a:r>
              <a:rPr lang="en-US" sz="2400" b="1" dirty="0">
                <a:solidFill>
                  <a:schemeClr val="bg1"/>
                </a:solidFill>
              </a:rPr>
              <a:t>dependency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LocalDate and Thymeleaf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629688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LocalDate.now());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196125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874" y="3884900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#temporals.format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'dd-MMM-yyyy')}|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874" y="3451337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53628" y="3175723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Format Date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104875" y="5096114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&lt;groupId&gt;org.thymeleaf.extras&lt;/groupId&gt;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&lt;artifactId&gt;thymeleaf-extras-java8time&lt;/artifactId&gt;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&lt;version&gt;3.0.4.RELEASE&lt;/version&gt;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46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– is Empty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69627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whiskeyNull = null;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whiskeyNull);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346709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665819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isEmpty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4242901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48806" y="3967287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Null/Empty Check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270" y="5371217"/>
            <a:ext cx="1794861" cy="13502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704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– Substring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929296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whiskey = "Jack Daniels";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506378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5471105"/>
            <a:ext cx="9978512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,0,4)}"&gt;&lt;/div&gt;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5039046"/>
            <a:ext cx="9978512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3122356" y="4271789"/>
            <a:ext cx="2971800" cy="551227"/>
          </a:xfrm>
          <a:prstGeom prst="wedgeRoundRectCallout">
            <a:avLst>
              <a:gd name="adj1" fmla="val -3972"/>
              <a:gd name="adj2" fmla="val 16103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Substring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492" y="3101500"/>
            <a:ext cx="2773920" cy="16917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452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– Join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686184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Jack Daniels, Jameson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263266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442325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listJoin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,'-')}"&gt;&lt;/div&gt;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4019407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394691" y="3691281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Join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71" y="4991392"/>
            <a:ext cx="4816257" cy="171464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48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– Capitalize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918220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whiskey = "jameson";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495302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582101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capitalize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4159183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699491" y="3936642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Capitalize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692" y="5082149"/>
            <a:ext cx="2784615" cy="17217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657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Numbers – Format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28126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t-B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double num = 3.14159;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pt-B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model.addAttribute("</a:t>
            </a:r>
            <a:r>
              <a:rPr lang="pt-BR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pt-B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num);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305208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MathController.java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248489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formatDecimal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,1,2)}"&gt;&lt;/div&gt;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3825571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881519" y="3499383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Format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591" y="4816213"/>
            <a:ext cx="2514818" cy="17984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85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Numbers – Sequence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48724"/>
            <a:ext cx="99822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337047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MathController.java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3722443"/>
            <a:ext cx="9982200" cy="964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&lt;span th:each="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 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(0,2)}"&gt;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&lt;span th:text="${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}"&gt;&lt;/span&gt;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&lt;/span&gt;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3299525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971628" y="3039185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Sequence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764" y="4938048"/>
            <a:ext cx="2682472" cy="17679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101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Aggregates – Sum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20056"/>
            <a:ext cx="9982200" cy="21149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double[] whiskeyPrices 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= new double[]{29.23, 21.22,33.50};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whiskeyPrices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",whiskeyPrices);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291977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484753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aggregates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whiskeyPrices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1" y="4061835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971628" y="3744303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Sum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43" y="4937141"/>
            <a:ext cx="2918713" cy="1844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734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in 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7023" y="1705621"/>
            <a:ext cx="113538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@GetMapping("/js")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getMapPage(Model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message = "Hi JS!";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message);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"page";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9100" y="1252472"/>
            <a:ext cx="113538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JSController.java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7023" y="4708410"/>
            <a:ext cx="11353800" cy="964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inline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javascript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message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]]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7023" y="4266952"/>
            <a:ext cx="113538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script.js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152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907" y="1314000"/>
            <a:ext cx="2736185" cy="2736185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How to Validate?</a:t>
            </a:r>
          </a:p>
        </p:txBody>
      </p:sp>
    </p:spTree>
    <p:extLst>
      <p:ext uri="{BB962C8B-B14F-4D97-AF65-F5344CB8AC3E}">
        <p14:creationId xmlns:p14="http://schemas.microsoft.com/office/powerpoint/2010/main" val="27226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err="1"/>
              <a:t>Thymeleaf</a:t>
            </a:r>
            <a:r>
              <a:rPr lang="en-US" dirty="0"/>
              <a:t> Helpers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Dates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Strings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Numbers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Aggregates</a:t>
            </a:r>
          </a:p>
          <a:p>
            <a:pPr marL="457200" indent="-457200">
              <a:lnSpc>
                <a:spcPts val="4000"/>
              </a:lnSpc>
            </a:pPr>
            <a:r>
              <a:rPr lang="en-US" dirty="0"/>
              <a:t>Validations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803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44D1E-D6D5-4941-9E24-62E2518BD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a simple </a:t>
            </a:r>
            <a:r>
              <a:rPr lang="en-US" b="1" dirty="0">
                <a:solidFill>
                  <a:schemeClr val="bg1"/>
                </a:solidFill>
              </a:rPr>
              <a:t>Model validation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Error render</a:t>
            </a:r>
            <a:r>
              <a:rPr lang="en-US" dirty="0"/>
              <a:t>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 &amp; Thymeleaf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9480" y="2229969"/>
            <a:ext cx="4437277" cy="21149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SomeModel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NotNull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(min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max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message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Invalid name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String 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9480" y="1807051"/>
            <a:ext cx="4437277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SomeModel.java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A26584-A70A-4C82-985D-F93F46E6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28" y="2252916"/>
            <a:ext cx="6736197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SomeController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@GetMapping("/add")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String getPage(Model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if(!model.containsAttribute("bindingModel"){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	model.addAttribute("bindingModel",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			new BindingModel());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return "add";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8902-93BA-4A74-8EC2-D8C3CF35C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28" y="1829998"/>
            <a:ext cx="6736197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E1A79537-C248-4A6F-8E14-78EDF299E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346" y="2236718"/>
            <a:ext cx="1827716" cy="1256229"/>
          </a:xfrm>
          <a:prstGeom prst="wedgeRoundRectCallout">
            <a:avLst>
              <a:gd name="adj1" fmla="val 1333"/>
              <a:gd name="adj2" fmla="val 8601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Adding a model to the view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121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CBB7-E678-4646-8276-2D5A91540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a simple </a:t>
            </a:r>
            <a:r>
              <a:rPr lang="en-US" b="1" dirty="0">
                <a:solidFill>
                  <a:schemeClr val="bg1"/>
                </a:solidFill>
              </a:rPr>
              <a:t>Model validation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Error render</a:t>
            </a:r>
            <a:r>
              <a:rPr lang="en-US" dirty="0"/>
              <a:t>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 &amp; Thymeleaf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6000" y="2423858"/>
            <a:ext cx="115824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@PostMapping("/add")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add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@Valid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@ModelAttribute("bindingModel") SomeModel bindingModel,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BindingResult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bindingResult,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RedirectAttributes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rAtt)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if(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bindingResult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	rAtt.addFlashAttribute("bindingModel", bindingModel);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rAtt.addFlashAttribute(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"org.springframework.validation.BindingResult.SomeModel", bindingResult);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return "redirect:/add";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this.someService.save(bindingModel);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"redirect:/home";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6000" y="2000935"/>
            <a:ext cx="11582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9246000" y="1777064"/>
            <a:ext cx="2299327" cy="870660"/>
          </a:xfrm>
          <a:prstGeom prst="wedgeRoundRectCallout">
            <a:avLst>
              <a:gd name="adj1" fmla="val -73435"/>
              <a:gd name="adj2" fmla="val 6362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Validate the model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286735" y="5398104"/>
            <a:ext cx="2108928" cy="870660"/>
          </a:xfrm>
          <a:prstGeom prst="wedgeRoundRectCallout">
            <a:avLst>
              <a:gd name="adj1" fmla="val 44387"/>
              <a:gd name="adj2" fmla="val -15066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Validation Result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39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85650-CE0B-47E5-A765-3DD5E962F0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a simple </a:t>
            </a:r>
            <a:r>
              <a:rPr lang="en-US" b="1" dirty="0">
                <a:solidFill>
                  <a:schemeClr val="bg1"/>
                </a:solidFill>
              </a:rPr>
              <a:t>Model validation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Error render</a:t>
            </a:r>
            <a:r>
              <a:rPr lang="en-US" dirty="0"/>
              <a:t>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 &amp; Thymeleaf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3464" y="2307409"/>
            <a:ext cx="11665034" cy="26966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th:object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{productBindingModel}" 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&lt;div class="justify-content-center"&gt;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&lt;label for="name" class="h4 mb-2 text-white"&gt;Name&lt;/label&gt;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&lt;input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th:field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{name}"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th:errorclass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="bg-danger" type="text" 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	class="form-control" id="name" name="name"/&gt;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&lt;small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th:if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{#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fields.hasErrors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('name')}"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="*{name}" class="text-danger"&gt; Name error&lt;/small&gt;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3464" y="1899823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46" y="5420702"/>
            <a:ext cx="9572269" cy="9764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8301000" y="1687102"/>
            <a:ext cx="3150000" cy="435330"/>
          </a:xfrm>
          <a:prstGeom prst="wedgeRoundRectCallout">
            <a:avLst>
              <a:gd name="adj1" fmla="val -71515"/>
              <a:gd name="adj2" fmla="val 9906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Set Binding Model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-249000" y="3249000"/>
            <a:ext cx="1376720" cy="1101303"/>
          </a:xfrm>
          <a:prstGeom prst="wedgeRoundRectCallout">
            <a:avLst>
              <a:gd name="adj1" fmla="val 129580"/>
              <a:gd name="adj2" fmla="val 158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Access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Field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1281000" y="4825935"/>
            <a:ext cx="2240318" cy="435330"/>
          </a:xfrm>
          <a:prstGeom prst="wedgeRoundRectCallout">
            <a:avLst>
              <a:gd name="adj1" fmla="val -3699"/>
              <a:gd name="adj2" fmla="val -12520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Render Error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28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276E59-33D7-421E-B250-07F41B40A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4014"/>
            <a:ext cx="11665034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&lt;ul th:if="${#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${someModel.*}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')}"&gt;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&lt;li th:each="err : 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fields.errors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('${someModel.*}')}"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${err}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Input is incorrect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All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752405"/>
            <a:ext cx="11665034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&lt;ul th:if="${#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')}"&gt;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&lt;li th:each="err : 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')}" th:text="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${err}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Input is incorrect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332199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5902" y="4151096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00" y="2154863"/>
            <a:ext cx="3495681" cy="264177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240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99B0C-B7D8-4343-A5F9-C0994C409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You can also implement </a:t>
            </a:r>
            <a:r>
              <a:rPr lang="en-US" sz="3200" b="1" dirty="0">
                <a:solidFill>
                  <a:schemeClr val="bg1"/>
                </a:solidFill>
              </a:rPr>
              <a:t>custom validation </a:t>
            </a:r>
            <a:r>
              <a:rPr lang="en-US" sz="3200" dirty="0"/>
              <a:t>annotations</a:t>
            </a:r>
          </a:p>
          <a:p>
            <a:pPr lvl="1"/>
            <a:r>
              <a:rPr lang="en-US" sz="3000" dirty="0"/>
              <a:t>Sometimes it is necessary due to complex validation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Annotations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0200" y="2962370"/>
            <a:ext cx="11665034" cy="32783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@Retention(RetentionPolicy.RUNTIME)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@Target(ElementType.FIELD)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Constraint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(validatedBy =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PresentOrFutureValidator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.class)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PresentOrFuture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message() default "Invalid Date";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Class&lt;?&gt;[] groups() default {};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Class&lt;? extends Payload&gt;[] payload() default {};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0200" y="2539446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PresentOrFuture.java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787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66517-9CE9-4C71-9793-7849D43911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have to implement a </a:t>
            </a:r>
            <a:r>
              <a:rPr lang="en-US" b="1" dirty="0">
                <a:solidFill>
                  <a:schemeClr val="bg1"/>
                </a:solidFill>
              </a:rPr>
              <a:t>custom validator </a:t>
            </a:r>
            <a:r>
              <a:rPr lang="en-US" dirty="0"/>
              <a:t>too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Annotations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3483" y="3030780"/>
            <a:ext cx="11665034" cy="26966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PresentOrFutureValidator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implements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ConstraintValidator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PresentOrFuture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boo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lean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isValid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(Date date,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ConstraintValidatorContext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constraintValidatorContext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Date today = new Date();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return date.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after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(today)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3483" y="2607857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636000" y="2813113"/>
            <a:ext cx="2240318" cy="435330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Annotation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9744172" y="3742843"/>
            <a:ext cx="2240318" cy="435330"/>
          </a:xfrm>
          <a:prstGeom prst="wedgeRoundRectCallout">
            <a:avLst>
              <a:gd name="adj1" fmla="val -60605"/>
              <a:gd name="adj2" fmla="val -7110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Field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849419" y="5504664"/>
            <a:ext cx="2819400" cy="892530"/>
          </a:xfrm>
          <a:prstGeom prst="wedgeRoundRectCallout">
            <a:avLst>
              <a:gd name="adj1" fmla="val -14017"/>
              <a:gd name="adj2" fmla="val -9232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True = No Error; False = Error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66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755043"/>
            <a:ext cx="8000488" cy="3404299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Objects that provide built-in functionalities that helps you enhance your view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Thymeleaf</a:t>
            </a:r>
            <a:r>
              <a:rPr lang="en-US" sz="3200" dirty="0">
                <a:solidFill>
                  <a:schemeClr val="bg2"/>
                </a:solidFill>
              </a:rPr>
              <a:t> provides helpers and validations</a:t>
            </a:r>
          </a:p>
          <a:p>
            <a:pPr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Making a simple </a:t>
            </a:r>
            <a:r>
              <a:rPr lang="en-US" sz="3200" b="1" dirty="0">
                <a:solidFill>
                  <a:schemeClr val="bg1"/>
                </a:solidFill>
              </a:rPr>
              <a:t>Model validation </a:t>
            </a:r>
            <a:r>
              <a:rPr lang="en-US" sz="3200" dirty="0">
                <a:solidFill>
                  <a:schemeClr val="bg2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Error rendering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400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11400" b="1" noProof="1"/>
              <a:t>java-web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897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271" y="1385091"/>
            <a:ext cx="2465457" cy="2470389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Thymeleaf</a:t>
            </a:r>
            <a:r>
              <a:rPr lang="en-US" dirty="0"/>
              <a:t> Helpers</a:t>
            </a:r>
          </a:p>
        </p:txBody>
      </p:sp>
    </p:spTree>
    <p:extLst>
      <p:ext uri="{BB962C8B-B14F-4D97-AF65-F5344CB8AC3E}">
        <p14:creationId xmlns:p14="http://schemas.microsoft.com/office/powerpoint/2010/main" val="313753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that provide built-in functionalities that helps you         enhance your view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2828764"/>
            <a:ext cx="2589963" cy="2595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8881" y="5549471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Thymeleaf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77276" y="2667000"/>
            <a:ext cx="2342207" cy="65836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477276" y="3521586"/>
            <a:ext cx="4552007" cy="2765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77276" y="4755926"/>
            <a:ext cx="2812051" cy="6679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82" y="1643560"/>
            <a:ext cx="1385586" cy="13855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68" y="2655853"/>
            <a:ext cx="854587" cy="853631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4477276" y="4270937"/>
            <a:ext cx="4399607" cy="45594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994" y="4270937"/>
            <a:ext cx="911896" cy="9118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695" y="5014788"/>
            <a:ext cx="1074797" cy="10747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557694" y="2855820"/>
            <a:ext cx="110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63108" y="3413078"/>
            <a:ext cx="124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Strings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77070" y="5128067"/>
            <a:ext cx="68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845" y="6072691"/>
            <a:ext cx="1558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Numbers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59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– Custom Format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2183791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new Date());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759611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512530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,'yyyy-MMM-dd')}"&gt;&lt;/div&gt;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4078967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53654" y="3803353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Format Date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54" y="5040327"/>
            <a:ext cx="2371291" cy="13627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239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– Week Name of Day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6800" y="1928356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new Date());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6800" y="1502025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66800" y="4242058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dayOfWeekName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6800" y="3819140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28437" y="3572364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Day Name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92" y="5105623"/>
            <a:ext cx="2222171" cy="15950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10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– List Days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59600" y="1944014"/>
            <a:ext cx="9982200" cy="183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String getHomePage(Model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List of dates -&gt; 2016-12-12, 2017-04-09 -&gt; yyyy-MM-dd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myDates);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52400" y="1521096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52400" y="4598700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dates.listDay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2400" y="4177270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535546" y="3888870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List Days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88" y="5336904"/>
            <a:ext cx="2322224" cy="13431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4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– Get Current Date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59600" y="2051610"/>
            <a:ext cx="99822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59600" y="1638211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59600" y="4117477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createNow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600" y="3694559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76493" y="3342491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Today’s Date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53" y="4897935"/>
            <a:ext cx="6378493" cy="16536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54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3778</TotalTime>
  <Words>1779</Words>
  <Application>Microsoft Office PowerPoint</Application>
  <PresentationFormat>Widescreen</PresentationFormat>
  <Paragraphs>334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Thymeleaf &amp; Validation</vt:lpstr>
      <vt:lpstr>Table of Content</vt:lpstr>
      <vt:lpstr>Have a Question?</vt:lpstr>
      <vt:lpstr>Thymeleaf Helpers</vt:lpstr>
      <vt:lpstr>Helpers</vt:lpstr>
      <vt:lpstr>Date – Custom Format</vt:lpstr>
      <vt:lpstr>Date – Week Name of Day</vt:lpstr>
      <vt:lpstr>Date – List Days</vt:lpstr>
      <vt:lpstr>Date – Get Current Date</vt:lpstr>
      <vt:lpstr>LocalDate and Thymeleaf</vt:lpstr>
      <vt:lpstr>Strings – is Empty</vt:lpstr>
      <vt:lpstr>Strings – Substring</vt:lpstr>
      <vt:lpstr>Strings – Join</vt:lpstr>
      <vt:lpstr>Strings – Capitalize</vt:lpstr>
      <vt:lpstr>Numbers – Format</vt:lpstr>
      <vt:lpstr>Numbers – Sequence</vt:lpstr>
      <vt:lpstr>Aggregates – Sum</vt:lpstr>
      <vt:lpstr>Thymeleaf in JavaScript</vt:lpstr>
      <vt:lpstr>How to Validate?</vt:lpstr>
      <vt:lpstr>Spring Validation &amp; Thymeleaf</vt:lpstr>
      <vt:lpstr>Spring Validation &amp; Thymeleaf</vt:lpstr>
      <vt:lpstr>Spring Validation &amp; Thymeleaf</vt:lpstr>
      <vt:lpstr>List All Errors</vt:lpstr>
      <vt:lpstr>Custom Annotations (1)</vt:lpstr>
      <vt:lpstr>Custom Annotations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Thymeleaf and Validation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Chavdar Mitkov</cp:lastModifiedBy>
  <cp:revision>111</cp:revision>
  <dcterms:created xsi:type="dcterms:W3CDTF">2018-05-23T13:08:44Z</dcterms:created>
  <dcterms:modified xsi:type="dcterms:W3CDTF">2021-09-08T14:54:55Z</dcterms:modified>
  <cp:category>computer programming;programming;software development;software engineering</cp:category>
</cp:coreProperties>
</file>