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38" r:id="rId2"/>
    <p:sldId id="335" r:id="rId3"/>
    <p:sldId id="364" r:id="rId4"/>
    <p:sldId id="453" r:id="rId5"/>
    <p:sldId id="361" r:id="rId6"/>
    <p:sldId id="360" r:id="rId7"/>
    <p:sldId id="432" r:id="rId8"/>
    <p:sldId id="455" r:id="rId9"/>
    <p:sldId id="433" r:id="rId10"/>
    <p:sldId id="434" r:id="rId11"/>
    <p:sldId id="435" r:id="rId12"/>
    <p:sldId id="456" r:id="rId13"/>
    <p:sldId id="437" r:id="rId14"/>
    <p:sldId id="436" r:id="rId15"/>
    <p:sldId id="439" r:id="rId16"/>
    <p:sldId id="442" r:id="rId17"/>
    <p:sldId id="444" r:id="rId18"/>
    <p:sldId id="445" r:id="rId19"/>
    <p:sldId id="447" r:id="rId20"/>
    <p:sldId id="448" r:id="rId21"/>
    <p:sldId id="449" r:id="rId22"/>
    <p:sldId id="450" r:id="rId23"/>
    <p:sldId id="451" r:id="rId24"/>
    <p:sldId id="334" r:id="rId25"/>
    <p:sldId id="431" r:id="rId26"/>
    <p:sldId id="403" r:id="rId27"/>
  </p:sldIdLst>
  <p:sldSz cx="9144000" cy="6858000" type="screen4x3"/>
  <p:notesSz cx="6881813" cy="92964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CD8"/>
    <a:srgbClr val="FFFFFF"/>
    <a:srgbClr val="9BCC00"/>
    <a:srgbClr val="9ED000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1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AJAX with ASP.NET MVC</a:t>
            </a:r>
            <a:endParaRPr lang="en-US" dirty="0"/>
          </a:p>
        </p:txBody>
      </p:sp>
      <p:pic>
        <p:nvPicPr>
          <p:cNvPr id="1027" name="Picture 3" descr="C:\Users\paveldk\Desktop\aja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81952">
            <a:off x="4413738" y="568313"/>
            <a:ext cx="3684588" cy="1853808"/>
          </a:xfrm>
          <a:prstGeom prst="roundRect">
            <a:avLst/>
          </a:prstGeom>
          <a:noFill/>
        </p:spPr>
      </p:pic>
      <p:pic>
        <p:nvPicPr>
          <p:cNvPr id="1028" name="Picture 4" descr="C:\Users\paveldk\Desktop\212956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72609">
            <a:off x="6781800" y="4572000"/>
            <a:ext cx="1981200" cy="1981200"/>
          </a:xfrm>
          <a:prstGeom prst="round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802670"/>
            <a:ext cx="1992303" cy="1992303"/>
          </a:xfrm>
          <a:prstGeom prst="roundRect">
            <a:avLst/>
          </a:prstGeom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19" y="4800600"/>
            <a:ext cx="246744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script injected into page </a:t>
            </a:r>
            <a:endParaRPr lang="en-US" dirty="0" smtClean="0"/>
          </a:p>
          <a:p>
            <a:pPr lvl="1"/>
            <a:r>
              <a:rPr lang="en-US" dirty="0"/>
              <a:t>Only </a:t>
            </a:r>
            <a:r>
              <a:rPr lang="en-US" dirty="0" smtClean="0"/>
              <a:t>data-attributes </a:t>
            </a:r>
            <a:r>
              <a:rPr lang="en-US" dirty="0"/>
              <a:t>with </a:t>
            </a:r>
            <a:r>
              <a:rPr lang="en-US" dirty="0" smtClean="0"/>
              <a:t>necessary </a:t>
            </a:r>
            <a:r>
              <a:rPr lang="en-US" dirty="0"/>
              <a:t>AJAX </a:t>
            </a:r>
            <a:r>
              <a:rPr lang="en-US" dirty="0" smtClean="0"/>
              <a:t>settings</a:t>
            </a:r>
            <a:endParaRPr lang="en-US" b="0" dirty="0"/>
          </a:p>
          <a:p>
            <a:r>
              <a:rPr lang="en-US" dirty="0"/>
              <a:t>Requires unobtrusive extensions script </a:t>
            </a:r>
            <a:endParaRPr lang="en-US" b="0" dirty="0"/>
          </a:p>
          <a:p>
            <a:pPr lvl="1"/>
            <a:r>
              <a:rPr lang="en-US" dirty="0"/>
              <a:t>jquery.unobtrusive-ajax.js (AJAX helpers)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23047" y="4114800"/>
            <a:ext cx="7897906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 data-</a:t>
            </a:r>
            <a:r>
              <a:rPr lang="en-US" dirty="0" err="1"/>
              <a:t>ajax</a:t>
            </a:r>
            <a:r>
              <a:rPr lang="en-US" dirty="0"/>
              <a:t>="true"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-method</a:t>
            </a:r>
            <a:r>
              <a:rPr lang="en-US" dirty="0"/>
              <a:t>="GET"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-mode</a:t>
            </a:r>
            <a:r>
              <a:rPr lang="en-US" dirty="0"/>
              <a:t>="replace"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-update</a:t>
            </a:r>
            <a:r>
              <a:rPr lang="en-US" dirty="0"/>
              <a:t>="#</a:t>
            </a:r>
            <a:r>
              <a:rPr lang="en-US" dirty="0" err="1"/>
              <a:t>timeDisplay</a:t>
            </a:r>
            <a:r>
              <a:rPr lang="en-US" dirty="0"/>
              <a:t>"</a:t>
            </a:r>
          </a:p>
          <a:p>
            <a:r>
              <a:rPr lang="en-US" dirty="0"/>
              <a:t>   </a:t>
            </a:r>
            <a:r>
              <a:rPr lang="en-US" dirty="0" err="1" smtClean="0"/>
              <a:t>href</a:t>
            </a:r>
            <a:r>
              <a:rPr lang="en-US" dirty="0"/>
              <a:t>="/Home/</a:t>
            </a:r>
            <a:r>
              <a:rPr lang="en-US" dirty="0" err="1"/>
              <a:t>ServerTime</a:t>
            </a:r>
            <a:r>
              <a:rPr lang="en-US" dirty="0"/>
              <a:t>"&gt;</a:t>
            </a:r>
          </a:p>
          <a:p>
            <a:r>
              <a:rPr lang="en-US" dirty="0"/>
              <a:t>   </a:t>
            </a:r>
            <a:r>
              <a:rPr lang="en-US" dirty="0" smtClean="0"/>
              <a:t> Get </a:t>
            </a:r>
            <a:r>
              <a:rPr lang="en-US" dirty="0"/>
              <a:t>server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 smtClean="0"/>
              <a:t>AJAX Helpers </a:t>
            </a:r>
            <a:br>
              <a:rPr lang="en-US" dirty="0" smtClean="0"/>
            </a:br>
            <a:r>
              <a:rPr lang="en-US" dirty="0" smtClean="0"/>
              <a:t>in ASP.NET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34" y="2742668"/>
            <a:ext cx="3505732" cy="35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smtClean="0"/>
              <a:t>Helpers in </a:t>
            </a:r>
            <a:r>
              <a:rPr lang="en-US" dirty="0"/>
              <a:t>ASP.NET MVC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helpers essentially </a:t>
            </a:r>
            <a:r>
              <a:rPr lang="en-US" dirty="0"/>
              <a:t>provides </a:t>
            </a:r>
            <a:r>
              <a:rPr lang="en-US" dirty="0" smtClean="0"/>
              <a:t>AJAX functionality </a:t>
            </a:r>
            <a:r>
              <a:rPr lang="en-US" dirty="0"/>
              <a:t>to </a:t>
            </a:r>
            <a:r>
              <a:rPr lang="en-US" dirty="0" smtClean="0"/>
              <a:t>ASP.NET MVC applications</a:t>
            </a:r>
          </a:p>
          <a:p>
            <a:r>
              <a:rPr lang="en-US" dirty="0"/>
              <a:t>Two core features of </a:t>
            </a:r>
            <a:r>
              <a:rPr lang="en-US" dirty="0" smtClean="0"/>
              <a:t>AJAX helpers:</a:t>
            </a:r>
          </a:p>
          <a:p>
            <a:pPr lvl="1"/>
            <a:r>
              <a:rPr lang="en-US" dirty="0" smtClean="0"/>
              <a:t>Invoke </a:t>
            </a:r>
            <a:r>
              <a:rPr lang="en-US" dirty="0"/>
              <a:t>an action method using </a:t>
            </a:r>
            <a:r>
              <a:rPr lang="en-US" dirty="0" smtClean="0"/>
              <a:t>AJAX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Ajax.ActionLink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helper</a:t>
            </a:r>
          </a:p>
          <a:p>
            <a:pPr lvl="1"/>
            <a:r>
              <a:rPr lang="en-US" dirty="0" smtClean="0"/>
              <a:t>Submit </a:t>
            </a:r>
            <a:r>
              <a:rPr lang="en-US" dirty="0"/>
              <a:t>an entire form using </a:t>
            </a:r>
            <a:r>
              <a:rPr lang="en-US" dirty="0" smtClean="0"/>
              <a:t>AJAX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Ajax.BeginForm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helper</a:t>
            </a:r>
          </a:p>
          <a:p>
            <a:r>
              <a:rPr lang="en-US" dirty="0" smtClean="0"/>
              <a:t>When calling AJAX helpers you </a:t>
            </a:r>
            <a:r>
              <a:rPr lang="en-US" dirty="0"/>
              <a:t>provide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AjaxOptions</a:t>
            </a:r>
            <a:r>
              <a:rPr lang="en-US" dirty="0"/>
              <a:t> </a:t>
            </a:r>
            <a:r>
              <a:rPr lang="en-US" dirty="0" smtClean="0"/>
              <a:t>object with configurations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9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AjaxOptions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URL to send </a:t>
            </a:r>
            <a:r>
              <a:rPr lang="en-US" dirty="0" smtClean="0"/>
              <a:t>request 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HttpMethod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Request </a:t>
            </a:r>
            <a:r>
              <a:rPr lang="en-US" dirty="0" smtClean="0"/>
              <a:t>method (GET or POST)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InsertionMode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What to do with received </a:t>
            </a:r>
            <a:r>
              <a:rPr lang="en-US" dirty="0" smtClean="0"/>
              <a:t>data</a:t>
            </a:r>
          </a:p>
          <a:p>
            <a:pPr lvl="1">
              <a:spcAft>
                <a:spcPts val="300"/>
              </a:spcAft>
            </a:pPr>
            <a:r>
              <a:rPr lang="en-US" dirty="0" err="1"/>
              <a:t>InsertAfter</a:t>
            </a:r>
            <a:r>
              <a:rPr lang="en-US" dirty="0"/>
              <a:t>, </a:t>
            </a:r>
            <a:r>
              <a:rPr lang="en-US" dirty="0" err="1"/>
              <a:t>InsertBefore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Replace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UpdateTargetId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Element to </a:t>
            </a:r>
            <a:r>
              <a:rPr lang="en-US" dirty="0" smtClean="0"/>
              <a:t>be populated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LoadingElementId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smtClean="0"/>
              <a:t>Show/hide when loading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Confirm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Confirmation </a:t>
            </a:r>
            <a:r>
              <a:rPr lang="en-US" dirty="0" smtClean="0"/>
              <a:t>message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Events (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 functions)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 err="1" smtClean="0"/>
              <a:t>OnSuccess</a:t>
            </a:r>
            <a:r>
              <a:rPr lang="en-US" dirty="0" smtClean="0"/>
              <a:t>, </a:t>
            </a:r>
            <a:r>
              <a:rPr lang="en-US" dirty="0" err="1" smtClean="0"/>
              <a:t>OnFailure</a:t>
            </a:r>
            <a:r>
              <a:rPr lang="en-US" dirty="0" smtClean="0"/>
              <a:t>, </a:t>
            </a:r>
            <a:r>
              <a:rPr lang="en-US" dirty="0" err="1" smtClean="0"/>
              <a:t>OnBegin</a:t>
            </a:r>
            <a:r>
              <a:rPr lang="en-US" dirty="0" smtClean="0"/>
              <a:t>, </a:t>
            </a:r>
            <a:r>
              <a:rPr lang="en-US" dirty="0" err="1" smtClean="0"/>
              <a:t>OnComplete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Ajax.ActionLink</a:t>
            </a:r>
            <a:r>
              <a:rPr lang="en-US" dirty="0" smtClean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571500" y="2924060"/>
            <a:ext cx="80010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Ajax.ActionLink</a:t>
            </a:r>
            <a:r>
              <a:rPr lang="en-US" dirty="0"/>
              <a:t>("Get server time", "</a:t>
            </a:r>
            <a:r>
              <a:rPr lang="en-US" dirty="0" err="1"/>
              <a:t>ServerTime</a:t>
            </a:r>
            <a:r>
              <a:rPr lang="en-US" dirty="0"/>
              <a:t>", null,</a:t>
            </a:r>
          </a:p>
          <a:p>
            <a:r>
              <a:rPr lang="en-US" dirty="0"/>
              <a:t>    new </a:t>
            </a:r>
            <a:r>
              <a:rPr lang="en-US" dirty="0" err="1" smtClean="0"/>
              <a:t>AjaxOptions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UpdateTargetId</a:t>
            </a:r>
            <a:r>
              <a:rPr lang="en-US" dirty="0"/>
              <a:t> = "</a:t>
            </a:r>
            <a:r>
              <a:rPr lang="en-US" dirty="0" err="1"/>
              <a:t>timeDisplay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LoadingElementId</a:t>
            </a:r>
            <a:r>
              <a:rPr lang="en-US" dirty="0"/>
              <a:t> = "</a:t>
            </a:r>
            <a:r>
              <a:rPr lang="en-US" dirty="0" err="1"/>
              <a:t>timeDisplayLoading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HttpMethod</a:t>
            </a:r>
            <a:r>
              <a:rPr lang="en-US" dirty="0"/>
              <a:t> = "GET",</a:t>
            </a:r>
          </a:p>
          <a:p>
            <a:r>
              <a:rPr lang="en-US" dirty="0"/>
              <a:t>       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OnBegin</a:t>
            </a:r>
            <a:r>
              <a:rPr lang="en-US" dirty="0"/>
              <a:t> = "</a:t>
            </a:r>
            <a:r>
              <a:rPr lang="en-US" dirty="0" err="1"/>
              <a:t>OnAjaxRequestBegin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OnFailure</a:t>
            </a:r>
            <a:r>
              <a:rPr lang="en-US" dirty="0"/>
              <a:t> = "</a:t>
            </a:r>
            <a:r>
              <a:rPr lang="en-US" dirty="0" err="1"/>
              <a:t>OnAjaxRequestFailure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OnSuccess</a:t>
            </a:r>
            <a:r>
              <a:rPr lang="en-US" dirty="0"/>
              <a:t> = "</a:t>
            </a:r>
            <a:r>
              <a:rPr lang="en-US" dirty="0" err="1"/>
              <a:t>OnAjaxRequestSuccess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OnComplete</a:t>
            </a:r>
            <a:r>
              <a:rPr lang="en-US" dirty="0"/>
              <a:t> = "</a:t>
            </a:r>
            <a:r>
              <a:rPr lang="en-US" dirty="0" err="1"/>
              <a:t>OnAjaxRequestComplete</a:t>
            </a:r>
            <a:r>
              <a:rPr lang="en-US" dirty="0"/>
              <a:t>"</a:t>
            </a:r>
          </a:p>
          <a:p>
            <a:r>
              <a:rPr lang="en-US" dirty="0"/>
              <a:t>    }, new { @class = 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})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action link for getting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 smtClean="0"/>
              <a:t>Can be </a:t>
            </a:r>
            <a:r>
              <a:rPr lang="en-US" dirty="0"/>
              <a:t>configured with </a:t>
            </a:r>
            <a:r>
              <a:rPr lang="en-US" dirty="0" err="1" smtClean="0"/>
              <a:t>AjaxOptions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Ajax.BeginForm</a:t>
            </a:r>
            <a:r>
              <a:rPr lang="en-US" dirty="0" smtClean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533400" y="3133279"/>
            <a:ext cx="8077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smtClean="0"/>
              <a:t>using (</a:t>
            </a:r>
            <a:r>
              <a:rPr lang="en-US" dirty="0" err="1" smtClean="0"/>
              <a:t>Ajax.BeginForm</a:t>
            </a:r>
            <a:r>
              <a:rPr lang="en-US" dirty="0"/>
              <a:t>("Search",</a:t>
            </a:r>
          </a:p>
          <a:p>
            <a:r>
              <a:rPr lang="en-US" dirty="0"/>
              <a:t>    new </a:t>
            </a:r>
            <a:r>
              <a:rPr lang="en-US" dirty="0" err="1" smtClean="0"/>
              <a:t>AjaxOptions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UpdateTargetId</a:t>
            </a:r>
            <a:r>
              <a:rPr lang="en-US" dirty="0"/>
              <a:t> = "results",</a:t>
            </a:r>
          </a:p>
          <a:p>
            <a:r>
              <a:rPr lang="en-US" dirty="0"/>
              <a:t>       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endParaRPr lang="en-US" dirty="0"/>
          </a:p>
          <a:p>
            <a:r>
              <a:rPr lang="en-US" dirty="0"/>
              <a:t>    }))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&lt;input type="text" name="query" /&gt;</a:t>
            </a:r>
          </a:p>
          <a:p>
            <a:r>
              <a:rPr lang="en-US" dirty="0"/>
              <a:t>    &lt;input type="submit" /&gt;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&lt;div id="results</a:t>
            </a:r>
            <a:r>
              <a:rPr lang="en-US" dirty="0" smtClean="0"/>
              <a:t>"&gt;&lt;/</a:t>
            </a:r>
            <a:r>
              <a:rPr lang="en-US" dirty="0"/>
              <a:t>div&gt;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form for sending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/>
              <a:t>Can be configured with </a:t>
            </a:r>
            <a:r>
              <a:rPr lang="en-US" dirty="0" err="1"/>
              <a:t>AjaxOptions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2438400"/>
            <a:ext cx="86868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BookDetails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? id)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Request.IsAjaxRequest</a:t>
            </a:r>
            <a:r>
              <a:rPr lang="en-US" dirty="0"/>
              <a:t>())</a:t>
            </a:r>
          </a:p>
          <a:p>
            <a:r>
              <a:rPr lang="en-US" dirty="0"/>
              <a:t>   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currentBook</a:t>
            </a:r>
            <a:r>
              <a:rPr lang="en-US" dirty="0"/>
              <a:t> </a:t>
            </a:r>
            <a:r>
              <a:rPr lang="en-US" dirty="0" smtClean="0"/>
              <a:t>= …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return </a:t>
            </a:r>
            <a:r>
              <a:rPr lang="en-US" dirty="0" err="1"/>
              <a:t>PartialView</a:t>
            </a:r>
            <a:r>
              <a:rPr lang="en-US" dirty="0"/>
              <a:t>("_</a:t>
            </a:r>
            <a:r>
              <a:rPr lang="en-US" dirty="0" err="1"/>
              <a:t>BookDetail</a:t>
            </a:r>
            <a:r>
              <a:rPr lang="en-US" dirty="0"/>
              <a:t>", </a:t>
            </a:r>
            <a:r>
              <a:rPr lang="en-US" dirty="0" err="1"/>
              <a:t>currentBook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smtClean="0"/>
              <a:t>= …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return </a:t>
            </a:r>
            <a:r>
              <a:rPr lang="en-US" dirty="0"/>
              <a:t>View(model);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a </a:t>
            </a:r>
            <a:r>
              <a:rPr lang="en-US" dirty="0" err="1" smtClean="0"/>
              <a:t>PartialView</a:t>
            </a:r>
            <a:r>
              <a:rPr lang="en-US" dirty="0" smtClean="0"/>
              <a:t> to the helpers</a:t>
            </a:r>
          </a:p>
          <a:p>
            <a:r>
              <a:rPr lang="en-US" dirty="0" smtClean="0"/>
              <a:t>Can be done through the original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5132" r="2767" b="5051"/>
          <a:stretch/>
        </p:blipFill>
        <p:spPr>
          <a:xfrm>
            <a:off x="3056965" y="3003176"/>
            <a:ext cx="3119717" cy="1882589"/>
          </a:xfrm>
          <a:prstGeom prst="roundRect">
            <a:avLst>
              <a:gd name="adj" fmla="val 9524"/>
            </a:avLst>
          </a:prstGeom>
        </p:spPr>
      </p:pic>
    </p:spTree>
    <p:extLst>
      <p:ext uri="{BB962C8B-B14F-4D97-AF65-F5344CB8AC3E}">
        <p14:creationId xmlns:p14="http://schemas.microsoft.com/office/powerpoint/2010/main" val="18455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228600" y="2971800"/>
            <a:ext cx="86868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Search(string query)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if (result == null)</a:t>
            </a:r>
          </a:p>
          <a:p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/>
              <a:t>return Content("No results found");</a:t>
            </a:r>
          </a:p>
          <a:p>
            <a:r>
              <a:rPr lang="en-US" dirty="0"/>
              <a:t>       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return </a:t>
            </a:r>
            <a:r>
              <a:rPr lang="en-US" dirty="0" err="1"/>
              <a:t>PartialView</a:t>
            </a:r>
            <a:r>
              <a:rPr lang="en-US" dirty="0"/>
              <a:t>("_</a:t>
            </a:r>
            <a:r>
              <a:rPr lang="en-US" dirty="0" err="1"/>
              <a:t>BookDetail</a:t>
            </a:r>
            <a:r>
              <a:rPr lang="en-US" dirty="0"/>
              <a:t>", result);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Default </a:t>
            </a:r>
            <a:r>
              <a:rPr lang="en-US" dirty="0"/>
              <a:t>behavior is to fail silently </a:t>
            </a:r>
            <a:endParaRPr lang="en-US" b="0" dirty="0"/>
          </a:p>
          <a:p>
            <a:r>
              <a:rPr lang="en-US" dirty="0"/>
              <a:t>Override default by specifying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OnFailure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Or handle error server side</a:t>
            </a:r>
            <a:endParaRPr lang="en-US" b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Beyond the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4" t="15758" r="13470"/>
          <a:stretch/>
        </p:blipFill>
        <p:spPr>
          <a:xfrm>
            <a:off x="2590800" y="2971800"/>
            <a:ext cx="4034118" cy="222847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6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What is AJAX?</a:t>
            </a:r>
          </a:p>
          <a:p>
            <a:pPr lvl="1"/>
            <a:r>
              <a:rPr lang="en-US" dirty="0" smtClean="0"/>
              <a:t>Raw AJAX vs. using library</a:t>
            </a:r>
          </a:p>
          <a:p>
            <a:r>
              <a:rPr lang="en-US" dirty="0" smtClean="0"/>
              <a:t>Unobtrusive JavaScript</a:t>
            </a:r>
          </a:p>
          <a:p>
            <a:r>
              <a:rPr lang="en-US" dirty="0" smtClean="0"/>
              <a:t>AJAX MVC Helpers</a:t>
            </a:r>
          </a:p>
          <a:p>
            <a:pPr lvl="1"/>
            <a:r>
              <a:rPr lang="en-US" dirty="0" err="1" smtClean="0"/>
              <a:t>ActionLink</a:t>
            </a:r>
            <a:endParaRPr lang="en-US" dirty="0" smtClean="0"/>
          </a:p>
          <a:p>
            <a:pPr lvl="1"/>
            <a:r>
              <a:rPr lang="en-US" dirty="0" err="1" smtClean="0"/>
              <a:t>BeginForm</a:t>
            </a:r>
            <a:endParaRPr lang="en-US" dirty="0" smtClean="0"/>
          </a:p>
          <a:p>
            <a:r>
              <a:rPr lang="en-US" dirty="0" smtClean="0"/>
              <a:t>Error </a:t>
            </a:r>
            <a:r>
              <a:rPr lang="en-US" dirty="0" smtClean="0"/>
              <a:t>handling</a:t>
            </a:r>
          </a:p>
          <a:p>
            <a:r>
              <a:rPr lang="en-US" dirty="0"/>
              <a:t>Beyond the Built-in Helpers</a:t>
            </a:r>
            <a:endParaRPr lang="en-US" dirty="0" smtClean="0"/>
          </a:p>
          <a:p>
            <a:r>
              <a:rPr lang="en-US" dirty="0" smtClean="0"/>
              <a:t>JSON and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04" y="1143000"/>
            <a:ext cx="3145796" cy="2353056"/>
          </a:xfrm>
          <a:prstGeom prst="roundRect">
            <a:avLst>
              <a:gd name="adj" fmla="val 10511"/>
            </a:avLst>
          </a:prstGeom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the Helpers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</a:t>
            </a:r>
            <a:r>
              <a:rPr lang="en-US" dirty="0"/>
              <a:t>Helpers cover simple </a:t>
            </a:r>
            <a:r>
              <a:rPr lang="en-US" dirty="0" smtClean="0"/>
              <a:t>scenarios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Replacing HTML content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Partial page rendering </a:t>
            </a:r>
            <a:endParaRPr lang="en-US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Other scenarios require some JavaScript coding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Auto-complete textboxes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Client-side validation </a:t>
            </a:r>
            <a:endParaRPr lang="en-US" b="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Invoking JSON services and actions </a:t>
            </a:r>
            <a:endParaRPr lang="en-US" b="0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 descr="http://cdn.marketplaceimages.windowsphone.com/v8/images/db5d3cf1-222f-4cb0-b438-b7aff22ca3d7?imageType=ws_icon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114800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Ajax </a:t>
            </a:r>
            <a:r>
              <a:rPr lang="en-US" dirty="0"/>
              <a:t>Helpers cover simple </a:t>
            </a:r>
            <a:r>
              <a:rPr lang="en-US" dirty="0" smtClean="0"/>
              <a:t>scenarios</a:t>
            </a:r>
            <a:endParaRPr lang="en-US" b="0" dirty="0"/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  <a:endParaRPr lang="en-US" b="0" dirty="0"/>
          </a:p>
          <a:p>
            <a:r>
              <a:rPr lang="en-US" dirty="0"/>
              <a:t>Other scenarios require some JavaScript </a:t>
            </a:r>
            <a:endParaRPr lang="en-US" dirty="0" smtClean="0"/>
          </a:p>
          <a:p>
            <a:pPr lvl="1"/>
            <a:r>
              <a:rPr lang="en-US" dirty="0" smtClean="0"/>
              <a:t>Auto-complete </a:t>
            </a:r>
            <a:r>
              <a:rPr lang="en-US" dirty="0"/>
              <a:t>textboxes </a:t>
            </a:r>
            <a:endParaRPr lang="en-US" b="0" dirty="0"/>
          </a:p>
          <a:p>
            <a:pPr lvl="1"/>
            <a:r>
              <a:rPr lang="en-US" dirty="0"/>
              <a:t>Client-side validation </a:t>
            </a:r>
            <a:endParaRPr lang="en-US" b="0" dirty="0"/>
          </a:p>
          <a:p>
            <a:pPr lvl="1"/>
            <a:r>
              <a:rPr lang="en-US" dirty="0"/>
              <a:t>Invoking JSON services and actions </a:t>
            </a:r>
            <a:endParaRPr lang="en-US" b="0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action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getJSON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 from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6"/>
          <p:cNvSpPr txBox="1">
            <a:spLocks noGrp="1"/>
          </p:cNvSpPr>
          <p:nvPr>
            <p:ph idx="1"/>
          </p:nvPr>
        </p:nvSpPr>
        <p:spPr>
          <a:xfrm>
            <a:off x="228600" y="1676400"/>
            <a:ext cx="8686800" cy="170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JsonResult</a:t>
            </a:r>
            <a:r>
              <a:rPr lang="en-US" dirty="0"/>
              <a:t> </a:t>
            </a:r>
            <a:r>
              <a:rPr lang="en-US" dirty="0" smtClean="0"/>
              <a:t>Details()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names = </a:t>
            </a:r>
            <a:r>
              <a:rPr lang="en-US" dirty="0" smtClean="0"/>
              <a:t>…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/>
              <a:t>Json</a:t>
            </a:r>
            <a:r>
              <a:rPr lang="en-US" dirty="0"/>
              <a:t>(names);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28600" y="4495800"/>
            <a:ext cx="8686800" cy="170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 smtClean="0"/>
              <a:t>("/Cars/Details", </a:t>
            </a:r>
            <a:r>
              <a:rPr lang="en-US" dirty="0"/>
              <a:t>"", function(data)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$(</a:t>
            </a:r>
            <a:r>
              <a:rPr lang="en-US" dirty="0"/>
              <a:t>data).each(function()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…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}); 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/>
              <a:t>AJAX with 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database for storing information about Movies – Title, Director, Year, Leading Male Role, Leading Female Role and their Age, Studio, Studio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Controllers and Actions for performing CRUD operations over the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application that visualize and do operations with your data via Ajax.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599" y="914400"/>
            <a:ext cx="7924800" cy="685800"/>
          </a:xfrm>
        </p:spPr>
        <p:txBody>
          <a:bodyPr/>
          <a:lstStyle/>
          <a:p>
            <a:r>
              <a:rPr lang="en-US" sz="5400" dirty="0"/>
              <a:t>What is AJAX?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64" y="1905000"/>
            <a:ext cx="5404869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Technique for </a:t>
            </a:r>
            <a:r>
              <a:rPr lang="en-US" dirty="0"/>
              <a:t>asynchronously </a:t>
            </a:r>
            <a:r>
              <a:rPr lang="en-US" dirty="0" smtClean="0"/>
              <a:t>(in the background) loading of dynamic content and data from the server side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Allows dynamic client-side changes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styles of AJAX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2318"/>
            <a:ext cx="8382000" cy="5490882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Asynchronous </a:t>
            </a:r>
            <a:r>
              <a:rPr lang="en-US" dirty="0" smtClean="0"/>
              <a:t>calls</a:t>
            </a:r>
          </a:p>
          <a:p>
            <a:pPr lvl="1"/>
            <a:r>
              <a:rPr lang="en-US" dirty="0"/>
              <a:t>Minimal data </a:t>
            </a:r>
            <a:r>
              <a:rPr lang="en-US" dirty="0" smtClean="0"/>
              <a:t>transfer (traffic)</a:t>
            </a:r>
          </a:p>
          <a:p>
            <a:pPr lvl="1"/>
            <a:r>
              <a:rPr lang="en-US" dirty="0"/>
              <a:t>Limited processing on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Responsiveness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The back and refresh button are </a:t>
            </a:r>
            <a:r>
              <a:rPr lang="en-US" dirty="0" smtClean="0"/>
              <a:t>useless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XMLHttpRequest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 smtClean="0"/>
              <a:t>Raw AJAX</a:t>
            </a:r>
          </a:p>
          <a:p>
            <a:r>
              <a:rPr lang="en-US" dirty="0" smtClean="0"/>
              <a:t>Used to send HTTP or HTTPS requests directly to a web server</a:t>
            </a:r>
          </a:p>
          <a:p>
            <a:r>
              <a:rPr lang="en-US" dirty="0" smtClean="0"/>
              <a:t>The data might be received from the server as JSON, XML, HTML, or as plain text.</a:t>
            </a:r>
          </a:p>
          <a:p>
            <a:r>
              <a:rPr lang="en-US" dirty="0" smtClean="0"/>
              <a:t>Requests will only succeed if they are made to the same server that served the original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Demo: Raw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81050" y="1508466"/>
            <a:ext cx="75819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getServerTime</a:t>
            </a:r>
            <a:r>
              <a:rPr lang="en-US" dirty="0"/>
              <a:t>() {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xhr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/>
              <a:t>();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xhr.open</a:t>
            </a:r>
            <a:r>
              <a:rPr lang="en-US" dirty="0"/>
              <a:t>("GET", "/Home/</a:t>
            </a:r>
            <a:r>
              <a:rPr lang="en-US" dirty="0" err="1"/>
              <a:t>ServerTime</a:t>
            </a:r>
            <a:r>
              <a:rPr lang="en-US" dirty="0"/>
              <a:t>", true);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xhr.onreadystatechange</a:t>
            </a:r>
            <a:r>
              <a:rPr lang="en-US" dirty="0" smtClean="0"/>
              <a:t> = </a:t>
            </a:r>
            <a:r>
              <a:rPr lang="en-US" dirty="0"/>
              <a:t>function() {</a:t>
            </a:r>
          </a:p>
          <a:p>
            <a:r>
              <a:rPr lang="en-US" dirty="0"/>
              <a:t> </a:t>
            </a:r>
            <a:r>
              <a:rPr lang="en-US" dirty="0" smtClean="0"/>
              <a:t>     if(</a:t>
            </a:r>
            <a:r>
              <a:rPr lang="en-US" dirty="0" err="1" smtClean="0"/>
              <a:t>xhr.readyState</a:t>
            </a:r>
            <a:r>
              <a:rPr lang="en-US" dirty="0" smtClean="0"/>
              <a:t> == </a:t>
            </a:r>
            <a:r>
              <a:rPr lang="en-US" dirty="0"/>
              <a:t>4) {</a:t>
            </a:r>
          </a:p>
          <a:p>
            <a:r>
              <a:rPr lang="en-US" dirty="0"/>
              <a:t> </a:t>
            </a:r>
            <a:r>
              <a:rPr lang="en-US" dirty="0" smtClean="0"/>
              <a:t>        if(</a:t>
            </a:r>
            <a:r>
              <a:rPr lang="en-US" dirty="0" err="1" smtClean="0"/>
              <a:t>xhr.status</a:t>
            </a:r>
            <a:r>
              <a:rPr lang="en-US" dirty="0" smtClean="0"/>
              <a:t> == </a:t>
            </a:r>
            <a:r>
              <a:rPr lang="en-US" dirty="0"/>
              <a:t>"200") {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timeDiv</a:t>
            </a:r>
            <a:r>
              <a:rPr lang="en-US" dirty="0"/>
              <a:t>=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timeDisplay</a:t>
            </a:r>
            <a:r>
              <a:rPr lang="en-US" dirty="0"/>
              <a:t>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timeDiv.innerHTML</a:t>
            </a:r>
            <a:r>
              <a:rPr lang="en-US" dirty="0"/>
              <a:t>= </a:t>
            </a:r>
            <a:r>
              <a:rPr lang="en-US" dirty="0" err="1"/>
              <a:t>xhr.responseText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xhr.send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762000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Raw AJAX Example</a:t>
            </a:r>
          </a:p>
        </p:txBody>
      </p:sp>
    </p:spTree>
    <p:extLst>
      <p:ext uri="{BB962C8B-B14F-4D97-AF65-F5344CB8AC3E}">
        <p14:creationId xmlns:p14="http://schemas.microsoft.com/office/powerpoint/2010/main" val="1138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Demo: AJAX with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762000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AJAX with jQuery e</a:t>
            </a:r>
            <a:r>
              <a:rPr lang="en-US" dirty="0" smtClean="0"/>
              <a:t>xample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use also jQuery functions like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ajax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smtClean="0"/>
              <a:t>get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smtClean="0"/>
              <a:t>post</a:t>
            </a:r>
            <a:r>
              <a:rPr lang="en-US" dirty="0" smtClean="0"/>
              <a:t>()</a:t>
            </a:r>
            <a:endParaRPr lang="en-US" dirty="0" smtClean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81050" y="1524000"/>
            <a:ext cx="7581900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id="</a:t>
            </a:r>
            <a:r>
              <a:rPr lang="en-US" dirty="0" err="1"/>
              <a:t>timeDisplay</a:t>
            </a:r>
            <a:r>
              <a:rPr lang="en-US" dirty="0"/>
              <a:t>"&gt;&lt;/div&gt;</a:t>
            </a:r>
          </a:p>
          <a:p>
            <a:r>
              <a:rPr lang="en-US" dirty="0" smtClean="0"/>
              <a:t>&lt;a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getServerTime</a:t>
            </a:r>
            <a:r>
              <a:rPr lang="en-US" dirty="0"/>
              <a:t>()"&gt;Get server time</a:t>
            </a:r>
            <a:r>
              <a:rPr lang="en-US" dirty="0" smtClean="0"/>
              <a:t>&lt;/a&gt;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getServerTime</a:t>
            </a:r>
            <a:r>
              <a:rPr lang="en-US" dirty="0"/>
              <a:t>() {</a:t>
            </a:r>
          </a:p>
          <a:p>
            <a:r>
              <a:rPr lang="en-US" dirty="0"/>
              <a:t>        $("#</a:t>
            </a:r>
            <a:r>
              <a:rPr lang="en-US" dirty="0" err="1"/>
              <a:t>timeDisplay</a:t>
            </a:r>
            <a:r>
              <a:rPr lang="en-US" dirty="0"/>
              <a:t>").load("/Home/</a:t>
            </a:r>
            <a:r>
              <a:rPr lang="en-US" dirty="0" err="1"/>
              <a:t>ServerTime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259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73" y="2590800"/>
            <a:ext cx="4796853" cy="3200400"/>
          </a:xfrm>
          <a:prstGeom prst="roundRect">
            <a:avLst>
              <a:gd name="adj" fmla="val 9312"/>
            </a:avLst>
          </a:prstGeom>
        </p:spPr>
      </p:pic>
    </p:spTree>
    <p:extLst>
      <p:ext uri="{BB962C8B-B14F-4D97-AF65-F5344CB8AC3E}">
        <p14:creationId xmlns:p14="http://schemas.microsoft.com/office/powerpoint/2010/main" val="4870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10929</TotalTime>
  <Words>910</Words>
  <Application>Microsoft Office PowerPoint</Application>
  <PresentationFormat>On-screen Show (4:3)</PresentationFormat>
  <Paragraphs>233</Paragraphs>
  <Slides>26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</vt:lpstr>
      <vt:lpstr>Consolas</vt:lpstr>
      <vt:lpstr>Corbel</vt:lpstr>
      <vt:lpstr>Wingdings 2</vt:lpstr>
      <vt:lpstr>Telerik Academy</vt:lpstr>
      <vt:lpstr>AJAX with ASP.NET MVC</vt:lpstr>
      <vt:lpstr>Table of Contents</vt:lpstr>
      <vt:lpstr>What is AJAX?</vt:lpstr>
      <vt:lpstr>AJAX</vt:lpstr>
      <vt:lpstr>AJAX Pros and Cons</vt:lpstr>
      <vt:lpstr>The XMLHttpRequest object</vt:lpstr>
      <vt:lpstr>Demo: Raw AJAX</vt:lpstr>
      <vt:lpstr>Demo: AJAX with jQuery</vt:lpstr>
      <vt:lpstr>Unobtrusive JavaScript</vt:lpstr>
      <vt:lpstr>Unobtrusive JavaScript</vt:lpstr>
      <vt:lpstr>AJAX Helpers  in ASP.NET MVC</vt:lpstr>
      <vt:lpstr>AJAX Helpers in ASP.NET MVC</vt:lpstr>
      <vt:lpstr>AjaxOptions Object</vt:lpstr>
      <vt:lpstr>Demo: Ajax.ActionLink Helper</vt:lpstr>
      <vt:lpstr>Demo: Ajax.BeginForm Helper</vt:lpstr>
      <vt:lpstr>Demo: AJAX with PartialView</vt:lpstr>
      <vt:lpstr>Error Handling</vt:lpstr>
      <vt:lpstr>Demo: Error Handling</vt:lpstr>
      <vt:lpstr>Beyond the Helpers</vt:lpstr>
      <vt:lpstr>Beyond the Helpers</vt:lpstr>
      <vt:lpstr>JSON and MVC</vt:lpstr>
      <vt:lpstr>JSON And MVC</vt:lpstr>
      <vt:lpstr>Demo: JSON and MVC</vt:lpstr>
      <vt:lpstr>AJAX with ASP.NET MVC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Nikolay</cp:lastModifiedBy>
  <cp:revision>913</cp:revision>
  <dcterms:created xsi:type="dcterms:W3CDTF">2007-12-08T16:03:35Z</dcterms:created>
  <dcterms:modified xsi:type="dcterms:W3CDTF">2014-11-04T10:48:44Z</dcterms:modified>
  <cp:category>software engineering</cp:category>
</cp:coreProperties>
</file>