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570" r:id="rId2"/>
    <p:sldId id="814" r:id="rId3"/>
    <p:sldId id="878" r:id="rId4"/>
    <p:sldId id="851" r:id="rId5"/>
    <p:sldId id="850" r:id="rId6"/>
    <p:sldId id="852" r:id="rId7"/>
    <p:sldId id="853" r:id="rId8"/>
    <p:sldId id="854" r:id="rId9"/>
    <p:sldId id="855" r:id="rId10"/>
    <p:sldId id="856" r:id="rId11"/>
    <p:sldId id="857" r:id="rId12"/>
    <p:sldId id="858" r:id="rId13"/>
    <p:sldId id="859" r:id="rId14"/>
    <p:sldId id="860" r:id="rId15"/>
    <p:sldId id="861" r:id="rId16"/>
    <p:sldId id="862" r:id="rId17"/>
    <p:sldId id="863" r:id="rId18"/>
    <p:sldId id="864" r:id="rId19"/>
    <p:sldId id="865" r:id="rId20"/>
    <p:sldId id="866" r:id="rId21"/>
    <p:sldId id="867" r:id="rId22"/>
    <p:sldId id="868" r:id="rId23"/>
    <p:sldId id="869" r:id="rId24"/>
    <p:sldId id="870" r:id="rId25"/>
    <p:sldId id="871" r:id="rId26"/>
    <p:sldId id="872" r:id="rId27"/>
    <p:sldId id="873" r:id="rId28"/>
    <p:sldId id="875" r:id="rId29"/>
    <p:sldId id="876" r:id="rId30"/>
    <p:sldId id="877" r:id="rId31"/>
    <p:sldId id="879" r:id="rId32"/>
    <p:sldId id="880" r:id="rId33"/>
    <p:sldId id="832" r:id="rId34"/>
    <p:sldId id="815" r:id="rId35"/>
    <p:sldId id="827" r:id="rId36"/>
    <p:sldId id="828" r:id="rId37"/>
    <p:sldId id="833" r:id="rId38"/>
    <p:sldId id="829" r:id="rId39"/>
    <p:sldId id="881" r:id="rId40"/>
    <p:sldId id="831" r:id="rId41"/>
    <p:sldId id="834" r:id="rId42"/>
    <p:sldId id="835" r:id="rId43"/>
    <p:sldId id="836" r:id="rId44"/>
    <p:sldId id="837" r:id="rId45"/>
    <p:sldId id="838" r:id="rId46"/>
    <p:sldId id="840" r:id="rId47"/>
    <p:sldId id="841" r:id="rId48"/>
    <p:sldId id="842" r:id="rId49"/>
    <p:sldId id="843" r:id="rId50"/>
    <p:sldId id="844" r:id="rId51"/>
    <p:sldId id="845" r:id="rId52"/>
    <p:sldId id="822" r:id="rId53"/>
    <p:sldId id="823" r:id="rId54"/>
    <p:sldId id="824" r:id="rId55"/>
    <p:sldId id="825" r:id="rId56"/>
    <p:sldId id="846" r:id="rId57"/>
    <p:sldId id="847" r:id="rId58"/>
    <p:sldId id="848" r:id="rId59"/>
    <p:sldId id="849" r:id="rId60"/>
    <p:sldId id="460" r:id="rId61"/>
    <p:sldId id="812" r:id="rId62"/>
    <p:sldId id="333" r:id="rId63"/>
  </p:sldIdLst>
  <p:sldSz cx="9144000" cy="6858000" type="screen4x3"/>
  <p:notesSz cx="6881813" cy="9296400"/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  <p14:sldId id="878"/>
            <p14:sldId id="851"/>
            <p14:sldId id="850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62"/>
            <p14:sldId id="863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875"/>
            <p14:sldId id="876"/>
            <p14:sldId id="877"/>
            <p14:sldId id="879"/>
            <p14:sldId id="880"/>
            <p14:sldId id="832"/>
            <p14:sldId id="815"/>
            <p14:sldId id="827"/>
            <p14:sldId id="828"/>
            <p14:sldId id="833"/>
            <p14:sldId id="829"/>
            <p14:sldId id="881"/>
            <p14:sldId id="831"/>
            <p14:sldId id="834"/>
            <p14:sldId id="835"/>
            <p14:sldId id="836"/>
            <p14:sldId id="837"/>
            <p14:sldId id="838"/>
            <p14:sldId id="840"/>
            <p14:sldId id="841"/>
            <p14:sldId id="842"/>
            <p14:sldId id="843"/>
            <p14:sldId id="844"/>
            <p14:sldId id="845"/>
            <p14:sldId id="822"/>
            <p14:sldId id="823"/>
            <p14:sldId id="824"/>
            <p14:sldId id="825"/>
            <p14:sldId id="846"/>
            <p14:sldId id="847"/>
            <p14:sldId id="848"/>
            <p14:sldId id="849"/>
          </p14:sldIdLst>
        </p14:section>
        <p14:section name="Questions and Homework" id="{582018E1-BCD4-4B64-9021-AA7DC827860A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>
        <p:scale>
          <a:sx n="114" d="100"/>
          <a:sy n="114" d="100"/>
        </p:scale>
        <p:origin x="-8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0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1" y="3130153"/>
            <a:ext cx="6477000" cy="832247"/>
          </a:xfrm>
        </p:spPr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6120" y="609600"/>
            <a:ext cx="5410200" cy="23863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69275"/>
            <a:ext cx="1930398" cy="1447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Picture 2" descr="http://www.techny.com/wp-content/uploads/2011/04/choosing-web-browsers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1129"/>
            <a:ext cx="129540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80473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5" y="2555225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Authentication (3)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who are logged on to the network</a:t>
            </a:r>
          </a:p>
          <a:p>
            <a:pPr marL="808038" lvl="1" indent="-361950"/>
            <a:r>
              <a:rPr lang="en-US" dirty="0"/>
              <a:t>Are automatically authenticated </a:t>
            </a:r>
          </a:p>
          <a:p>
            <a:pPr marL="808038" lvl="1" indent="-361950"/>
            <a:r>
              <a:rPr lang="en-US" dirty="0"/>
              <a:t>Can access the Web application</a:t>
            </a:r>
          </a:p>
          <a:p>
            <a:r>
              <a:rPr lang="en-US" dirty="0"/>
              <a:t>To set the authentication to Windows add to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dirty="0"/>
              <a:t>To deny anonymous </a:t>
            </a:r>
            <a:r>
              <a:rPr lang="en-US" dirty="0" smtClean="0"/>
              <a:t>users add:</a:t>
            </a:r>
            <a:endParaRPr lang="en-US" noProof="1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539750" y="4221088"/>
            <a:ext cx="80645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&lt;authentication mode="Windows" /&gt;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539750" y="5437673"/>
            <a:ext cx="80645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&lt;authorization&gt;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deny users="?"/&gt;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&lt;/authorization&gt;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Authentication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Web server should have NTLM enabled:</a:t>
            </a:r>
            <a:endParaRPr lang="en-US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151204" y="1840192"/>
            <a:ext cx="4725052" cy="1588808"/>
          </a:xfrm>
          <a:prstGeom prst="roundRect">
            <a:avLst>
              <a:gd name="adj" fmla="val 155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750" y="4377297"/>
            <a:ext cx="381622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/Default.aspx HTTP/1.1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16214" y="4377297"/>
            <a:ext cx="381622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HTTP/1.1 401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Unauthorized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WWW-Authenticate: NTLM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9750" y="5365665"/>
            <a:ext cx="381622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/Default.aspx HTTP/1.1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Authorization: NTLM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tESsB/ yNY3lb6a0L6vVQEZNqwQn0sqZ…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16214" y="5365665"/>
            <a:ext cx="381622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&lt;html&gt; … &lt;/html&gt;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11410" y="3645024"/>
            <a:ext cx="4144565" cy="55361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HTTP request</a:t>
            </a:r>
            <a:r>
              <a:rPr lang="en-US" sz="3000" dirty="0"/>
              <a:t>s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27984" y="3645024"/>
            <a:ext cx="4144565" cy="55361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smtClean="0"/>
              <a:t>HTTP responses: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047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869905"/>
            <a:ext cx="7924800" cy="685800"/>
          </a:xfrm>
        </p:spPr>
        <p:txBody>
          <a:bodyPr/>
          <a:lstStyle/>
          <a:p>
            <a:r>
              <a:rPr lang="en-US" dirty="0" smtClean="0"/>
              <a:t>Windows Authentication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9618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19" y="901899"/>
            <a:ext cx="4624922" cy="3535214"/>
          </a:xfrm>
          <a:prstGeom prst="roundRect">
            <a:avLst>
              <a:gd name="adj" fmla="val 326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Authentication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Authentication </a:t>
            </a:r>
            <a:r>
              <a:rPr lang="en-US" dirty="0" smtClean="0"/>
              <a:t>uses a Web </a:t>
            </a:r>
            <a:r>
              <a:rPr lang="en-US" dirty="0"/>
              <a:t>form to collect </a:t>
            </a:r>
            <a:r>
              <a:rPr lang="en-US" dirty="0" smtClean="0"/>
              <a:t>login credentials (username / password)</a:t>
            </a:r>
            <a:endParaRPr lang="en-US" dirty="0"/>
          </a:p>
          <a:p>
            <a:r>
              <a:rPr lang="en-US" dirty="0"/>
              <a:t>Users are authenticated by the </a:t>
            </a:r>
            <a:r>
              <a:rPr lang="en-US" dirty="0" smtClean="0"/>
              <a:t>C# code behind the </a:t>
            </a:r>
            <a:r>
              <a:rPr lang="en-US" dirty="0"/>
              <a:t>Web form</a:t>
            </a:r>
          </a:p>
          <a:p>
            <a:r>
              <a:rPr lang="en-US" dirty="0" smtClean="0"/>
              <a:t>User accounts can be stored in:</a:t>
            </a:r>
            <a:endParaRPr lang="en-US" dirty="0"/>
          </a:p>
          <a:p>
            <a:pPr marL="712788" lvl="1" indent="-26670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en-US" dirty="0"/>
          </a:p>
          <a:p>
            <a:pPr marL="712788" lvl="1" indent="-266700"/>
            <a:r>
              <a:rPr lang="en-US" dirty="0"/>
              <a:t>Separate user database </a:t>
            </a:r>
          </a:p>
          <a:p>
            <a:r>
              <a:rPr lang="en-US" dirty="0" smtClean="0"/>
              <a:t>Users are local for the Web application</a:t>
            </a:r>
          </a:p>
          <a:p>
            <a:pPr lvl="1"/>
            <a:r>
              <a:rPr lang="en-US" dirty="0" smtClean="0"/>
              <a:t>Not part of Windows or Active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Authentication (2)</a:t>
            </a:r>
            <a:endParaRPr lang="bg-BG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/>
            </a:pPr>
            <a:r>
              <a:rPr lang="en-US" dirty="0"/>
              <a:t>Enabling forms authentication:</a:t>
            </a:r>
          </a:p>
          <a:p>
            <a:pPr marL="712788" lvl="1" indent="-266700"/>
            <a:r>
              <a:rPr lang="en-US" dirty="0"/>
              <a:t>Set authentication mode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to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Forms</a:t>
            </a:r>
            <a:r>
              <a:rPr lang="en-US" dirty="0" smtClean="0"/>
              <a:t>"</a:t>
            </a:r>
            <a:endParaRPr lang="en-US" dirty="0"/>
          </a:p>
          <a:p>
            <a:pPr marL="712788" lvl="1" indent="-266700"/>
            <a:endParaRPr lang="en-US" dirty="0"/>
          </a:p>
          <a:p>
            <a:pPr marL="712788" lvl="1" indent="-266700"/>
            <a:r>
              <a:rPr lang="en-US" dirty="0"/>
              <a:t>Create a </a:t>
            </a:r>
            <a:r>
              <a:rPr lang="en-US" dirty="0" smtClean="0"/>
              <a:t>login ASPX page</a:t>
            </a:r>
            <a:endParaRPr lang="en-US" dirty="0"/>
          </a:p>
          <a:p>
            <a:pPr marL="712788" lvl="1" indent="-266700"/>
            <a:r>
              <a:rPr lang="en-US" dirty="0"/>
              <a:t>Create a file or database to store </a:t>
            </a:r>
            <a:r>
              <a:rPr lang="en-US" dirty="0" smtClean="0"/>
              <a:t>the user credentials (username, password, etc.)</a:t>
            </a:r>
            <a:endParaRPr lang="en-US" dirty="0"/>
          </a:p>
          <a:p>
            <a:pPr marL="712788" lvl="1" indent="-266700"/>
            <a:r>
              <a:rPr lang="en-US" dirty="0"/>
              <a:t>Write code to authenticate </a:t>
            </a:r>
            <a:r>
              <a:rPr lang="en-US" dirty="0" smtClean="0"/>
              <a:t>the users </a:t>
            </a:r>
            <a:r>
              <a:rPr lang="en-US" dirty="0"/>
              <a:t>against the users file or database</a:t>
            </a:r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893122" y="2819400"/>
            <a:ext cx="734429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&lt;authentication mode="Forms"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5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138336"/>
            <a:ext cx="6287616" cy="914400"/>
          </a:xfrm>
        </p:spPr>
        <p:txBody>
          <a:bodyPr/>
          <a:lstStyle/>
          <a:p>
            <a:r>
              <a:rPr lang="en-US" dirty="0" smtClean="0"/>
              <a:t>Configuring Authorization in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Web.config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23528" y="1196752"/>
            <a:ext cx="8568952" cy="532453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To deny someone's access add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users="…"&gt;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&lt;authorization&gt;</a:t>
            </a:r>
            <a:r>
              <a:rPr lang="en-US" dirty="0" smtClean="0"/>
              <a:t> tag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To allow someone's </a:t>
            </a:r>
            <a:r>
              <a:rPr lang="en-US" dirty="0"/>
              <a:t>access add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&lt;allow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</a:t>
            </a:r>
            <a:r>
              <a:rPr lang="en-US" dirty="0"/>
              <a:t> in the authorization </a:t>
            </a:r>
            <a:r>
              <a:rPr lang="en-US" dirty="0" smtClean="0"/>
              <a:t>tag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users="?"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 denies anonymous access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users="*"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 denies access to all users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02632" y="4102040"/>
            <a:ext cx="724177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&lt;system.web&gt;</a:t>
            </a:r>
          </a:p>
          <a:p>
            <a:r>
              <a:rPr lang="en-US" noProof="1" smtClean="0"/>
              <a:t>  &lt;authorization&gt;</a:t>
            </a:r>
          </a:p>
          <a:p>
            <a:r>
              <a:rPr lang="en-US" noProof="1" smtClean="0"/>
              <a:t>    &lt;deny users="?"/&gt;</a:t>
            </a:r>
          </a:p>
          <a:p>
            <a:r>
              <a:rPr lang="en-US" noProof="1" smtClean="0"/>
              <a:t>  &lt;/authorization&gt;</a:t>
            </a:r>
          </a:p>
          <a:p>
            <a:r>
              <a:rPr lang="en-US" noProof="1" smtClean="0"/>
              <a:t>&lt;/system.web&gt;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168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38336"/>
            <a:ext cx="6143600" cy="914400"/>
          </a:xfrm>
        </p:spPr>
        <p:txBody>
          <a:bodyPr/>
          <a:lstStyle/>
          <a:p>
            <a:r>
              <a:rPr lang="en-US" dirty="0" smtClean="0"/>
              <a:t>Configuring </a:t>
            </a:r>
            <a:r>
              <a:rPr lang="en-US" dirty="0"/>
              <a:t>Authorization in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23528" y="1124744"/>
            <a:ext cx="8424936" cy="5545108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dirty="0" smtClean="0"/>
              <a:t>Specifying authorization rules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: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deny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allow</a:t>
            </a:r>
            <a:r>
              <a:rPr lang="en-US" dirty="0" smtClean="0"/>
              <a:t> stops the authorization process at the first match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Example: if a user is authorized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Pesho</a:t>
            </a:r>
            <a:r>
              <a:rPr lang="en-US" sz="2800" dirty="0" smtClean="0"/>
              <a:t>, the tag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users="*"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800" dirty="0" smtClean="0"/>
              <a:t> is not processed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72072" y="1772816"/>
            <a:ext cx="7544344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900" dirty="0" smtClean="0"/>
              <a:t>&lt;location path="RegisterUser.aspx"&gt;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&lt;system.web&gt;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  &lt;authorization&gt;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    &lt;</a:t>
            </a:r>
            <a:r>
              <a:rPr lang="en-US" sz="1900" dirty="0"/>
              <a:t>allow roles="admin</a:t>
            </a:r>
            <a:r>
              <a:rPr lang="en-US" sz="1900" dirty="0" smtClean="0"/>
              <a:t>" /&gt;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 </a:t>
            </a:r>
            <a:r>
              <a:rPr lang="en-US" sz="1900" dirty="0" smtClean="0"/>
              <a:t>     &lt;allow users="Pesho,Gosho" /&gt;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 smtClean="0"/>
              <a:t>      &lt;</a:t>
            </a:r>
            <a:r>
              <a:rPr lang="en-US" sz="1900" dirty="0"/>
              <a:t>deny users="*" </a:t>
            </a:r>
            <a:r>
              <a:rPr lang="en-US" sz="1900" dirty="0" smtClean="0"/>
              <a:t>/&gt;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  &lt;/authorization&gt;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&lt;/system.web&gt;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&lt;/location&gt;</a:t>
            </a:r>
          </a:p>
        </p:txBody>
      </p:sp>
    </p:spTree>
    <p:extLst>
      <p:ext uri="{BB962C8B-B14F-4D97-AF65-F5344CB8AC3E}">
        <p14:creationId xmlns:p14="http://schemas.microsoft.com/office/powerpoint/2010/main" val="41122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Login / Logout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08720"/>
            <a:ext cx="8686800" cy="5724872"/>
          </a:xfrm>
        </p:spPr>
        <p:txBody>
          <a:bodyPr/>
          <a:lstStyle/>
          <a:p>
            <a:r>
              <a:rPr lang="en-US" sz="3000" dirty="0" smtClean="0"/>
              <a:t>Logging-in using credentials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3000" dirty="0" smtClean="0"/>
              <a:t>: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Logging-out the currently logged user:</a:t>
            </a:r>
          </a:p>
          <a:p>
            <a:pPr>
              <a:spcBef>
                <a:spcPts val="0"/>
              </a:spcBef>
            </a:pPr>
            <a:endParaRPr lang="en-US" sz="3000" dirty="0" smtClean="0"/>
          </a:p>
          <a:p>
            <a:pPr>
              <a:spcBef>
                <a:spcPts val="0"/>
              </a:spcBef>
            </a:pPr>
            <a:r>
              <a:rPr lang="en-US" sz="3000" dirty="0" smtClean="0"/>
              <a:t>Displaying the </a:t>
            </a:r>
            <a:r>
              <a:rPr lang="en-US" sz="3000" dirty="0"/>
              <a:t>currently logged user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1560" y="1604482"/>
            <a:ext cx="792088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if (FormsAuthentication.Authenticate(username, passwd))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FormsAuthentication.RedirectFromLoginPage(</a:t>
            </a:r>
          </a:p>
          <a:p>
            <a:r>
              <a:rPr lang="en-US" noProof="1" smtClean="0"/>
              <a:t>    username, false);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else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lblError.Text = "Invalid login!";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1560" y="5117122"/>
            <a:ext cx="792088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FormsAuthentication.SignOut</a:t>
            </a:r>
            <a:r>
              <a:rPr lang="en-US" noProof="1" smtClean="0"/>
              <a:t>();</a:t>
            </a:r>
            <a:endParaRPr lang="en-US" noProof="1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699792" y="2903678"/>
            <a:ext cx="5976664" cy="845622"/>
          </a:xfrm>
          <a:prstGeom prst="wedgeRoundRectCallout">
            <a:avLst>
              <a:gd name="adj1" fmla="val -5052"/>
              <a:gd name="adj2" fmla="val -8889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108000" rIns="0" bIns="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method creates a cookie (or hidden field) holding the authentication ticket.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1560" y="6125234"/>
            <a:ext cx="792088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lblInfo.Text = "User: " + Page.User.Identity.Name;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41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4971" y="5164136"/>
            <a:ext cx="7924800" cy="685800"/>
          </a:xfrm>
        </p:spPr>
        <p:txBody>
          <a:bodyPr/>
          <a:lstStyle/>
          <a:p>
            <a:r>
              <a:rPr lang="en-US" sz="3600" dirty="0" smtClean="0"/>
              <a:t>Forms Authentication</a:t>
            </a:r>
            <a:endParaRPr lang="bg-BG" sz="3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37116" y="580526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4745" y="744279"/>
            <a:ext cx="4409503" cy="421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6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3197" y="4648200"/>
            <a:ext cx="7924800" cy="685800"/>
          </a:xfrm>
        </p:spPr>
        <p:txBody>
          <a:bodyPr/>
          <a:lstStyle/>
          <a:p>
            <a:r>
              <a:rPr lang="en-US" dirty="0" smtClean="0"/>
              <a:t>Old Users and Roles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3197" y="5410200"/>
            <a:ext cx="7924800" cy="569120"/>
          </a:xfrm>
        </p:spPr>
        <p:txBody>
          <a:bodyPr/>
          <a:lstStyle/>
          <a:p>
            <a:r>
              <a:rPr lang="en-US" dirty="0" smtClean="0"/>
              <a:t>Membership Provider and Roles Provider</a:t>
            </a:r>
            <a:endParaRPr lang="en-US" dirty="0"/>
          </a:p>
        </p:txBody>
      </p:sp>
      <p:pic>
        <p:nvPicPr>
          <p:cNvPr id="3074" name="Picture 2" descr="http://radleb.net/blog/wp-content/uploads/2009/07/us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46" y="838200"/>
            <a:ext cx="4457302" cy="3311826"/>
          </a:xfrm>
          <a:prstGeom prst="roundRect">
            <a:avLst>
              <a:gd name="adj" fmla="val 1578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Basics of Authentication and Authorization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Old ASP.NET Membership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Windows Authentication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Forms Authentication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Old Users and Roles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Old Membership Provider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Getting Current User Information at the server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057400"/>
            <a:ext cx="2895600" cy="216590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>
                <a:cs typeface="Consolas" pitchFamily="49" charset="0"/>
              </a:rPr>
              <a:t>Users, Roles and Authentication</a:t>
            </a:r>
            <a:endParaRPr lang="en-US" sz="39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 smtClean="0"/>
              <a:t> is a client with a Web browser running a session with the Web application</a:t>
            </a:r>
          </a:p>
          <a:p>
            <a:r>
              <a:rPr lang="en-US" dirty="0" smtClean="0"/>
              <a:t>Users can authenticate (login) in the Web application</a:t>
            </a:r>
          </a:p>
          <a:p>
            <a:pPr lvl="1"/>
            <a:r>
              <a:rPr lang="en-US" dirty="0" smtClean="0"/>
              <a:t>Once a user is logged-in, a set of roles and permissions are assigned to him</a:t>
            </a:r>
          </a:p>
          <a:p>
            <a:pPr lvl="1"/>
            <a:r>
              <a:rPr lang="en-US" dirty="0" smtClean="0"/>
              <a:t>Authorization in ASP.NET is				 based on users and roles</a:t>
            </a:r>
          </a:p>
          <a:p>
            <a:pPr lvl="1"/>
            <a:r>
              <a:rPr lang="en-US" dirty="0" smtClean="0"/>
              <a:t>Authorization rules specify what			 permissions each user / role has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3" y="4365105"/>
            <a:ext cx="2016224" cy="2016224"/>
          </a:xfrm>
          <a:prstGeom prst="roundRect">
            <a:avLst>
              <a:gd name="adj" fmla="val 85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0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ASP.NET Membership Providers</a:t>
            </a:r>
            <a:endParaRPr lang="bg-BG" sz="3900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Membership providers in ASP.NET </a:t>
            </a:r>
            <a:endParaRPr lang="en-US" dirty="0"/>
          </a:p>
          <a:p>
            <a:pPr lvl="1"/>
            <a:r>
              <a:rPr lang="en-US" dirty="0" smtClean="0"/>
              <a:t>Simplify </a:t>
            </a:r>
            <a:r>
              <a:rPr lang="en-US" dirty="0"/>
              <a:t>common </a:t>
            </a:r>
            <a:r>
              <a:rPr lang="en-US" dirty="0" smtClean="0"/>
              <a:t>authentication and user management tasks</a:t>
            </a:r>
            <a:endParaRPr lang="en-US" dirty="0"/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CreateUser()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DeleteUser()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GeneratePassword()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ValidateUser()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 smtClean="0"/>
              <a:t>Can store user credentials in database / file /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0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Roles in ASP.NET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Roles</a:t>
            </a:r>
            <a:r>
              <a:rPr lang="en-US" dirty="0" smtClean="0"/>
              <a:t> in ASP.NET allow assigning permissions to a group of users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Admins</a:t>
            </a:r>
            <a:r>
              <a:rPr lang="en-US" dirty="0" smtClean="0"/>
              <a:t>" role could have more privileges than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Guests</a:t>
            </a:r>
            <a:r>
              <a:rPr lang="en-US" dirty="0" smtClean="0"/>
              <a:t>" role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user account can be assigned </a:t>
            </a:r>
            <a:r>
              <a:rPr lang="en-US" dirty="0" smtClean="0"/>
              <a:t>to multiple roles in the same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user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Peter</a:t>
            </a:r>
            <a:r>
              <a:rPr lang="en-US" dirty="0" smtClean="0"/>
              <a:t>" can be member of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Admins</a:t>
            </a:r>
            <a:r>
              <a:rPr lang="en-US" dirty="0" smtClean="0"/>
              <a:t>" and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TrustedUsers</a:t>
            </a:r>
            <a:r>
              <a:rPr lang="en-US" dirty="0" smtClean="0"/>
              <a:t>" roles</a:t>
            </a:r>
          </a:p>
          <a:p>
            <a:pPr>
              <a:lnSpc>
                <a:spcPct val="100000"/>
              </a:lnSpc>
            </a:pPr>
            <a:r>
              <a:rPr lang="en-US" dirty="0"/>
              <a:t>Permissions can be granted to multiple users sharing the same </a:t>
            </a:r>
            <a:r>
              <a:rPr lang="en-US" dirty="0" smtClean="0"/>
              <a:t>role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25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Role Providers</a:t>
            </a:r>
            <a:endParaRPr lang="bg-BG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providers in ASP.NET</a:t>
            </a:r>
            <a:endParaRPr lang="en-US" dirty="0"/>
          </a:p>
          <a:p>
            <a:pPr lvl="1"/>
            <a:r>
              <a:rPr lang="en-US" dirty="0" smtClean="0"/>
              <a:t>Simplify </a:t>
            </a:r>
            <a:r>
              <a:rPr lang="en-US" dirty="0"/>
              <a:t>common authorization </a:t>
            </a:r>
            <a:r>
              <a:rPr lang="en-US" dirty="0" smtClean="0"/>
              <a:t>tasks and role management tasks</a:t>
            </a:r>
            <a:endParaRPr lang="en-US" dirty="0"/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CreateRole()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IsUserInRole()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GetAllRoles()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GetRolesForUser()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/>
              <a:t>Can store user credentials in database / file / etc.</a:t>
            </a:r>
          </a:p>
          <a:p>
            <a:pPr lvl="2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6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188640"/>
            <a:ext cx="5423520" cy="914400"/>
          </a:xfrm>
        </p:spPr>
        <p:txBody>
          <a:bodyPr/>
          <a:lstStyle/>
          <a:p>
            <a:r>
              <a:rPr lang="en-US" dirty="0" smtClean="0"/>
              <a:t>Registering a Membership Provider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2776"/>
            <a:ext cx="8686800" cy="5292824"/>
          </a:xfrm>
        </p:spPr>
        <p:txBody>
          <a:bodyPr/>
          <a:lstStyle/>
          <a:p>
            <a:r>
              <a:rPr lang="en-US" sz="3000" dirty="0"/>
              <a:t>Adding membership provider to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8982" y="2204864"/>
            <a:ext cx="8065466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&lt;membership defaultProvider="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MyMembershipProvider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	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add connectionStringName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="UsersConnectionString"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minRequiredPasswordLength="6"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requiresQuestionAndAnswer="true"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enablePasswordRetrieval="false"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requiresUniqueEmail="false"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applicationName="/MyApp"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minRequiredNonalphanumericCharacters="1"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="MyMembershipProvider" 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type="System.Web.Security.SqlMembershipProvider"/&gt;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&lt;/membership&gt;</a:t>
            </a:r>
          </a:p>
        </p:txBody>
      </p:sp>
    </p:spTree>
    <p:extLst>
      <p:ext uri="{BB962C8B-B14F-4D97-AF65-F5344CB8AC3E}">
        <p14:creationId xmlns:p14="http://schemas.microsoft.com/office/powerpoint/2010/main" val="90062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</a:t>
            </a:r>
            <a:r>
              <a:rPr lang="en-US"/>
              <a:t>a </a:t>
            </a:r>
            <a:r>
              <a:rPr lang="en-US" smtClean="0"/>
              <a:t>Role Provider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</p:spPr>
        <p:txBody>
          <a:bodyPr/>
          <a:lstStyle/>
          <a:p>
            <a:r>
              <a:rPr lang="en-US" sz="3000" dirty="0"/>
              <a:t>To </a:t>
            </a:r>
            <a:r>
              <a:rPr lang="en-US" sz="3000" dirty="0" smtClean="0"/>
              <a:t>register role provider </a:t>
            </a:r>
            <a:r>
              <a:rPr lang="en-US" sz="3000" dirty="0"/>
              <a:t>in ASP.NET </a:t>
            </a:r>
            <a:r>
              <a:rPr lang="en-US" sz="3000" dirty="0" smtClean="0"/>
              <a:t>4.0 </a:t>
            </a:r>
            <a:r>
              <a:rPr lang="en-US" sz="3000" dirty="0"/>
              <a:t>add </a:t>
            </a:r>
            <a:r>
              <a:rPr lang="en-US" sz="3000" dirty="0" smtClean="0"/>
              <a:t>the following to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  <a:r>
              <a:rPr lang="en-US" sz="3000" dirty="0" smtClean="0"/>
              <a:t>:</a:t>
            </a:r>
            <a:endParaRPr lang="bg-BG" sz="3000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395536" y="2060848"/>
            <a:ext cx="8352928" cy="44096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&lt;roleManager enabled="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true" defaultProvider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MyRoleProvider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&lt;add connectionStringName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="UsersConnectionString"</a:t>
            </a:r>
            <a:endParaRPr lang="en-US" sz="19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name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MyRoleProvider"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type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="System.Web.Security.SqlRoleProvider" /&gt;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&lt;/roleManager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connectionStrings&gt;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add name="UsersConnectionString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connectionString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="Data Source=.\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SQLEXPRESS;Initial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Catalog=Users;Integrated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Security=True"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providerName="System.Data.SqlClient" /&gt;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connectionStrings&gt;</a:t>
            </a:r>
          </a:p>
        </p:txBody>
      </p:sp>
    </p:spTree>
    <p:extLst>
      <p:ext uri="{BB962C8B-B14F-4D97-AF65-F5344CB8AC3E}">
        <p14:creationId xmlns:p14="http://schemas.microsoft.com/office/powerpoint/2010/main" val="168667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10344"/>
            <a:ext cx="6935688" cy="914400"/>
          </a:xfrm>
        </p:spPr>
        <p:txBody>
          <a:bodyPr/>
          <a:lstStyle/>
          <a:p>
            <a:r>
              <a:rPr lang="en-US" noProof="1" smtClean="0"/>
              <a:t>The SQL Registration Tool: aspnet_</a:t>
            </a:r>
            <a:r>
              <a:rPr lang="en-US" dirty="0" smtClean="0"/>
              <a:t>r</a:t>
            </a:r>
            <a:r>
              <a:rPr lang="en-US" noProof="1" smtClean="0"/>
              <a:t>egsql</a:t>
            </a:r>
            <a:endParaRPr lang="en-US" noProof="1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46584"/>
            <a:ext cx="8686800" cy="5422776"/>
          </a:xfrm>
        </p:spPr>
        <p:txBody>
          <a:bodyPr/>
          <a:lstStyle/>
          <a:p>
            <a:r>
              <a:rPr lang="en-US" sz="3000" dirty="0" smtClean="0"/>
              <a:t>The built-in classes </a:t>
            </a:r>
            <a:r>
              <a:rPr lang="en-US" sz="2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System.Web.Security</a:t>
            </a:r>
            <a:r>
              <a:rPr lang="en-US" sz="2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 SqlMembershipProvider</a:t>
            </a:r>
            <a:r>
              <a:rPr lang="en-US" sz="3000" dirty="0" smtClean="0"/>
              <a:t> and </a:t>
            </a:r>
            <a:r>
              <a:rPr lang="en-US" sz="2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System.Web. Security.SqlRoleProvider</a:t>
            </a:r>
            <a:r>
              <a:rPr lang="en-US" sz="3000" dirty="0"/>
              <a:t> </a:t>
            </a:r>
            <a:r>
              <a:rPr lang="en-US" sz="3000" dirty="0" smtClean="0"/>
              <a:t>use a set of standard tables in the SQL Server</a:t>
            </a:r>
          </a:p>
          <a:p>
            <a:pPr lvl="1"/>
            <a:r>
              <a:rPr lang="en-US" sz="2800" dirty="0" smtClean="0"/>
              <a:t>Can be created by the ASP.NET </a:t>
            </a:r>
            <a:r>
              <a:rPr lang="en-US" sz="2800" dirty="0"/>
              <a:t>SQL Server Registration </a:t>
            </a:r>
            <a:r>
              <a:rPr lang="en-US" sz="2800" dirty="0" smtClean="0"/>
              <a:t>tool (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aspnet_regsql.exe</a:t>
            </a:r>
            <a:r>
              <a:rPr lang="en-US" sz="2800" dirty="0" smtClean="0"/>
              <a:t>)</a:t>
            </a:r>
            <a:endParaRPr lang="en-US" sz="2800" dirty="0"/>
          </a:p>
          <a:p>
            <a:pPr lvl="1"/>
            <a:r>
              <a:rPr lang="en-US" sz="2800" dirty="0"/>
              <a:t>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aspnet_regsql.exe</a:t>
            </a:r>
            <a:r>
              <a:rPr lang="en-US" sz="2800" dirty="0"/>
              <a:t> utility </a:t>
            </a:r>
            <a:r>
              <a:rPr lang="en-US" sz="2800" dirty="0" smtClean="0"/>
              <a:t>is </a:t>
            </a:r>
            <a:r>
              <a:rPr lang="en-US" sz="2800" dirty="0"/>
              <a:t>installed </a:t>
            </a:r>
            <a:r>
              <a:rPr lang="en-US" sz="2800" dirty="0" smtClean="0"/>
              <a:t>as part of with </a:t>
            </a:r>
            <a:r>
              <a:rPr lang="en-US" sz="2800" dirty="0"/>
              <a:t>ASP.NET </a:t>
            </a:r>
            <a:r>
              <a:rPr lang="en-US" sz="2800" dirty="0" smtClean="0"/>
              <a:t>4.0:</a:t>
            </a:r>
            <a:endParaRPr lang="en-US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5647654"/>
            <a:ext cx="7775846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C:\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WINDOWS\Microsoft.NET\Framework\v4.0.30319\ aspnet_regsql.exe</a:t>
            </a:r>
            <a:endParaRPr lang="en-US" sz="22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0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0344"/>
            <a:ext cx="7086600" cy="914400"/>
          </a:xfrm>
        </p:spPr>
        <p:txBody>
          <a:bodyPr/>
          <a:lstStyle/>
          <a:p>
            <a:r>
              <a:rPr lang="en-US" dirty="0" smtClean="0"/>
              <a:t>The Standard ASP.NET Applications Database Schema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4" t="-3119" r="-1867" b="-2117"/>
          <a:stretch/>
        </p:blipFill>
        <p:spPr bwMode="auto">
          <a:xfrm>
            <a:off x="398834" y="1754373"/>
            <a:ext cx="8356060" cy="4574940"/>
          </a:xfrm>
          <a:prstGeom prst="roundRect">
            <a:avLst>
              <a:gd name="adj" fmla="val 1186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820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Membership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login: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Implementing </a:t>
            </a:r>
            <a:r>
              <a:rPr lang="en-US" dirty="0" smtClean="0"/>
              <a:t>logout:</a:t>
            </a:r>
          </a:p>
          <a:p>
            <a:endParaRPr lang="en-US" dirty="0"/>
          </a:p>
          <a:p>
            <a:r>
              <a:rPr lang="en-US" dirty="0" smtClean="0"/>
              <a:t>Creating new user: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1844824"/>
            <a:ext cx="777584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Membership.ValidateUser(username, password))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FormsAuthentication.RedirectFromLoginPage(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username, false);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3568" y="4397042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FormsAuthentication.SignOut();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68" y="5621178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Membership.CreateUser(username, password);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smtClean="0"/>
              <a:t>Membership API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the currently logged user:</a:t>
            </a:r>
          </a:p>
          <a:p>
            <a:endParaRPr lang="en-US" dirty="0"/>
          </a:p>
          <a:p>
            <a:r>
              <a:rPr lang="en-US" dirty="0" smtClean="0"/>
              <a:t>Creating new role:</a:t>
            </a:r>
          </a:p>
          <a:p>
            <a:endParaRPr lang="en-US" dirty="0"/>
          </a:p>
          <a:p>
            <a:r>
              <a:rPr lang="en-US" dirty="0" smtClean="0"/>
              <a:t>Adding user to existing role:</a:t>
            </a:r>
          </a:p>
          <a:p>
            <a:endParaRPr lang="en-US" dirty="0"/>
          </a:p>
          <a:p>
            <a:r>
              <a:rPr lang="en-US" dirty="0" smtClean="0"/>
              <a:t>Deleting user / role: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1772816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MembershipUser currentUser = Membership.GetUser();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3568" y="4325034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Roles.AddUserToRole("admin", "Admins");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68" y="5589240"/>
            <a:ext cx="777584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Membership.DeleteUser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("admin", true);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Roles.DeleteRole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("Admins");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3568" y="3068960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Roles.CreateRole("Admins");</a:t>
            </a:r>
          </a:p>
        </p:txBody>
      </p:sp>
    </p:spTree>
    <p:extLst>
      <p:ext uri="{BB962C8B-B14F-4D97-AF65-F5344CB8AC3E}">
        <p14:creationId xmlns:p14="http://schemas.microsoft.com/office/powerpoint/2010/main" val="37712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Introduction to ASP.NET Identity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Basic ASP.NET Identity Template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Database Identity Tables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Basic functionality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Extending the built-in user profile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User roles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err="1" smtClean="0"/>
              <a:t>OAuth</a:t>
            </a:r>
            <a:r>
              <a:rPr lang="en-US" dirty="0"/>
              <a:t> </a:t>
            </a:r>
            <a:r>
              <a:rPr lang="en-US" dirty="0" smtClean="0"/>
              <a:t>2.0 authentication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Cookie information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105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4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72816"/>
            <a:ext cx="7924800" cy="685800"/>
          </a:xfrm>
        </p:spPr>
        <p:txBody>
          <a:bodyPr/>
          <a:lstStyle/>
          <a:p>
            <a:r>
              <a:rPr lang="en-US" dirty="0"/>
              <a:t>Membership </a:t>
            </a:r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99095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48" y="3573016"/>
            <a:ext cx="4572000" cy="2562225"/>
          </a:xfrm>
          <a:prstGeom prst="roundRect">
            <a:avLst>
              <a:gd name="adj" fmla="val 582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0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94206" y="4419600"/>
            <a:ext cx="7924800" cy="685800"/>
          </a:xfrm>
        </p:spPr>
        <p:txBody>
          <a:bodyPr/>
          <a:lstStyle/>
          <a:p>
            <a:r>
              <a:rPr lang="en-US" dirty="0" smtClean="0"/>
              <a:t>Getting User Information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94206" y="5181600"/>
            <a:ext cx="7924800" cy="569120"/>
          </a:xfrm>
        </p:spPr>
        <p:txBody>
          <a:bodyPr/>
          <a:lstStyle/>
          <a:p>
            <a:r>
              <a:rPr lang="en-US" dirty="0" smtClean="0"/>
              <a:t>From the Back-end C#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76400"/>
            <a:ext cx="4388813" cy="2466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User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You can get basic user information by using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 smtClean="0"/>
              <a:t> class in the back-end</a:t>
            </a:r>
          </a:p>
          <a:p>
            <a:r>
              <a:rPr lang="en-US" dirty="0" smtClean="0"/>
              <a:t>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 smtClean="0"/>
              <a:t> class: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IsInRole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(string)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Identity </a:t>
            </a:r>
            <a:r>
              <a:rPr lang="en-US" dirty="0" smtClean="0"/>
              <a:t>property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 property</a:t>
            </a:r>
          </a:p>
          <a:p>
            <a:pPr lvl="2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IsAuthenticated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property</a:t>
            </a:r>
          </a:p>
          <a:p>
            <a:pPr lvl="2"/>
            <a:r>
              <a:rPr lang="en-US" dirty="0" smtClean="0"/>
              <a:t>string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AuthenticationType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property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70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to Identity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74" y="3003788"/>
            <a:ext cx="3467100" cy="232295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1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new membership system for building ASP.NET </a:t>
            </a:r>
            <a:r>
              <a:rPr lang="en-US" dirty="0" smtClean="0"/>
              <a:t>applications</a:t>
            </a:r>
            <a:endParaRPr lang="en-US" dirty="0"/>
          </a:p>
          <a:p>
            <a:r>
              <a:rPr lang="en-US" dirty="0" smtClean="0"/>
              <a:t>Makes </a:t>
            </a:r>
            <a:r>
              <a:rPr lang="en-US" dirty="0"/>
              <a:t>it easy to integrate user specific profile data with the application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Allows </a:t>
            </a:r>
            <a:r>
              <a:rPr lang="en-US" dirty="0"/>
              <a:t>you to control the persistence model of your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Local database </a:t>
            </a:r>
          </a:p>
          <a:p>
            <a:pPr lvl="1"/>
            <a:r>
              <a:rPr lang="en-US" dirty="0" smtClean="0"/>
              <a:t>External service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5"/>
          <a:stretch/>
        </p:blipFill>
        <p:spPr>
          <a:xfrm>
            <a:off x="6477000" y="4876800"/>
            <a:ext cx="2066036" cy="1484152"/>
          </a:xfrm>
          <a:prstGeom prst="roundRect">
            <a:avLst>
              <a:gd name="adj" fmla="val 21442"/>
            </a:avLst>
          </a:prstGeom>
        </p:spPr>
      </p:pic>
    </p:spTree>
    <p:extLst>
      <p:ext uri="{BB962C8B-B14F-4D97-AF65-F5344CB8AC3E}">
        <p14:creationId xmlns:p14="http://schemas.microsoft.com/office/powerpoint/2010/main" val="1252422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 With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Creates basic web application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Contains useful libraries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Contains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 smtClean="0"/>
              <a:t> access options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Ready to use: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M</a:t>
            </a:r>
            <a:r>
              <a:rPr lang="en-US" dirty="0" smtClean="0"/>
              <a:t>odels for extending profiles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Register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Login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</a:t>
            </a:r>
            <a:r>
              <a:rPr lang="en-US" dirty="0" smtClean="0"/>
              <a:t> pages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Local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cookie-based </a:t>
            </a:r>
            <a:r>
              <a:rPr lang="en-US" dirty="0" smtClean="0"/>
              <a:t>authentication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Remote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OAuth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services – Facebook, Google, Twitter,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64"/>
          <a:stretch/>
        </p:blipFill>
        <p:spPr>
          <a:xfrm rot="1258948">
            <a:off x="6907590" y="1409951"/>
            <a:ext cx="1760290" cy="14541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38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Basic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 with Web Forms and </a:t>
            </a:r>
            <a:r>
              <a:rPr lang="en-US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41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Identity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Where are you?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19400"/>
            <a:ext cx="5257800" cy="334856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59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Database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7712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Tables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AspNetRoles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role </a:t>
            </a:r>
            <a:r>
              <a:rPr lang="en-US" dirty="0" smtClean="0"/>
              <a:t>types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AspNetUserClaims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external services claims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AspNetUserLogins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user logins and </a:t>
            </a:r>
            <a:r>
              <a:rPr lang="en-US" dirty="0" smtClean="0"/>
              <a:t>types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AspNetUserRoles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user roles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AspNetUsers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smtClean="0"/>
              <a:t>user profile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0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Database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95" y="1143000"/>
            <a:ext cx="5943600" cy="502920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13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Authentication and Authorization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229600" cy="569120"/>
          </a:xfrm>
        </p:spPr>
        <p:txBody>
          <a:bodyPr/>
          <a:lstStyle/>
          <a:p>
            <a:r>
              <a:rPr lang="en-US" dirty="0" smtClean="0"/>
              <a:t>Main difference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29000"/>
            <a:ext cx="3243263" cy="2152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84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Local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 with Web Forms and MVC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8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Basic Functionality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This is how we do it!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895600"/>
            <a:ext cx="4419600" cy="29472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12340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Front-end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Provide fields for Username, Password, etc.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Provide submit button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Provide validation messages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Back-end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Get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UserManager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 smtClean="0"/>
              <a:t> instance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Create local user through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IdentityManager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If success – sign in and redirect the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7400"/>
            <a:ext cx="2514600" cy="1371600"/>
          </a:xfrm>
          <a:prstGeom prst="roundRect">
            <a:avLst>
              <a:gd name="adj" fmla="val 22172"/>
            </a:avLst>
          </a:prstGeom>
        </p:spPr>
      </p:pic>
    </p:spTree>
    <p:extLst>
      <p:ext uri="{BB962C8B-B14F-4D97-AF65-F5344CB8AC3E}">
        <p14:creationId xmlns:p14="http://schemas.microsoft.com/office/powerpoint/2010/main" val="688472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Front-end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Provide fields for Username, Password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Provide submit button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Provide validation messages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Back-end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Get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UserManager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PasswordSignIn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Log in the user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If success – redirect the page to return 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7591">
            <a:off x="7585918" y="2086566"/>
            <a:ext cx="1095812" cy="109581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65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Register and 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 with Web Forms and MVC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32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Extending User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Additional properties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84922"/>
            <a:ext cx="1983896" cy="297233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3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User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Steps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Add properties to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Models/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IdentityModel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ApplicationUser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ApplicationDbContext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should inherit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IdentityDbContext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have constructor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migrations</a:t>
            </a:r>
            <a:r>
              <a:rPr lang="en-US" dirty="0" smtClean="0"/>
              <a:t> for the project/data layer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Global.asax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add database initializer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All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UserManager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instances </a:t>
            </a:r>
            <a:r>
              <a:rPr lang="en-US" dirty="0" smtClean="0"/>
              <a:t>should take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ApplicationDbContext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as parameter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ApplicationUser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everywhere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00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438400"/>
            <a:ext cx="67818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Extended User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8229600" cy="569120"/>
          </a:xfrm>
        </p:spPr>
        <p:txBody>
          <a:bodyPr/>
          <a:lstStyle/>
          <a:p>
            <a:r>
              <a:rPr lang="en-US" dirty="0" smtClean="0"/>
              <a:t>Live Demo with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50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User Roles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Who is authorized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971800"/>
            <a:ext cx="4019550" cy="288359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60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Role-based authorization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Control over the application modules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Categorizing users and memberships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Defined in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Web.config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8172" y="3429000"/>
            <a:ext cx="7924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&lt;location path="About"&gt;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&lt;authorization&gt;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&lt;allow roles="Admin"/&gt;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&lt;deny users="*"/&gt;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&lt;/authorization&gt;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location&gt;</a:t>
            </a:r>
          </a:p>
        </p:txBody>
      </p:sp>
    </p:spTree>
    <p:extLst>
      <p:ext uri="{BB962C8B-B14F-4D97-AF65-F5344CB8AC3E}">
        <p14:creationId xmlns:p14="http://schemas.microsoft.com/office/powerpoint/2010/main" val="119973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Authentication</a:t>
            </a:r>
          </a:p>
          <a:p>
            <a:pPr marL="712788" lvl="1" indent="-266700"/>
            <a:r>
              <a:rPr lang="en-US" dirty="0"/>
              <a:t>The process of verifying the identity </a:t>
            </a:r>
            <a:br>
              <a:rPr lang="en-US" dirty="0"/>
            </a:br>
            <a:r>
              <a:rPr lang="en-US" dirty="0"/>
              <a:t>of a user or </a:t>
            </a:r>
            <a:r>
              <a:rPr lang="en-US" dirty="0" smtClean="0"/>
              <a:t>computer</a:t>
            </a:r>
          </a:p>
          <a:p>
            <a:pPr marL="712788" lvl="1" indent="-266700"/>
            <a:r>
              <a:rPr lang="en-US" dirty="0" smtClean="0"/>
              <a:t>Questions: Who are you? How you prove it?</a:t>
            </a:r>
          </a:p>
          <a:p>
            <a:pPr marL="712788" lvl="1" indent="-266700"/>
            <a:r>
              <a:rPr lang="en-US" dirty="0" smtClean="0"/>
              <a:t>Credentials can be password, smart card, etc.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Authorization</a:t>
            </a:r>
          </a:p>
          <a:p>
            <a:pPr marL="712788" lvl="1" indent="-266700"/>
            <a:r>
              <a:rPr lang="en-US" dirty="0" smtClean="0"/>
              <a:t>The process of determining what a user is permitted to do on a computer or network</a:t>
            </a:r>
          </a:p>
          <a:p>
            <a:pPr marL="712788" lvl="1" indent="-266700"/>
            <a:r>
              <a:rPr lang="en-US" dirty="0" smtClean="0"/>
              <a:t>Question: What </a:t>
            </a:r>
            <a:r>
              <a:rPr lang="en-US" dirty="0"/>
              <a:t>are </a:t>
            </a:r>
            <a:r>
              <a:rPr lang="en-US" dirty="0" smtClean="0"/>
              <a:t>you allowed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5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438400"/>
            <a:ext cx="67818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User Roles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8229600" cy="569120"/>
          </a:xfrm>
        </p:spPr>
        <p:txBody>
          <a:bodyPr/>
          <a:lstStyle/>
          <a:p>
            <a:r>
              <a:rPr lang="en-US" dirty="0" smtClean="0"/>
              <a:t>Live Demo with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06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Remote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Easier than your ex!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95600"/>
            <a:ext cx="5791200" cy="32575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31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Claims-base authentication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Claims</a:t>
            </a:r>
          </a:p>
          <a:p>
            <a:pPr lvl="1"/>
            <a:r>
              <a:rPr lang="en-US" dirty="0" smtClean="0"/>
              <a:t>Piece of information identifying user</a:t>
            </a:r>
          </a:p>
          <a:p>
            <a:pPr lvl="1"/>
            <a:r>
              <a:rPr lang="en-US" dirty="0" smtClean="0"/>
              <a:t>Sent as key-value pairs</a:t>
            </a:r>
          </a:p>
          <a:p>
            <a:pPr lvl="1"/>
            <a:r>
              <a:rPr lang="en-US" dirty="0" smtClean="0"/>
              <a:t>Contains authentication token and/or signature</a:t>
            </a:r>
          </a:p>
          <a:p>
            <a:r>
              <a:rPr lang="en-US" dirty="0" smtClean="0"/>
              <a:t>Claims-based authentication</a:t>
            </a:r>
          </a:p>
          <a:p>
            <a:pPr lvl="1"/>
            <a:r>
              <a:rPr lang="en-US" dirty="0" smtClean="0"/>
              <a:t>Users authenticate on remote system</a:t>
            </a:r>
          </a:p>
          <a:p>
            <a:pPr lvl="1"/>
            <a:r>
              <a:rPr lang="en-US" dirty="0" smtClean="0"/>
              <a:t>Information is passed to the application</a:t>
            </a:r>
          </a:p>
          <a:p>
            <a:pPr lvl="1"/>
            <a:r>
              <a:rPr lang="en-US" dirty="0" smtClean="0"/>
              <a:t>User is authenticated and recognized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724400"/>
            <a:ext cx="1220638" cy="1828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06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Claims-base authentication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Authentication flow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 makes request to application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System redirects to external page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After authentication the external system returns back to the application with user information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makes request to external system to validate user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 gets access to the application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53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OAuth</a:t>
            </a:r>
            <a:endParaRPr lang="en-US" dirty="0" smtClean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Allow secure authentication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Simple and standard protocol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Can be used by web, desktop or mobile apps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Steps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Users tries to authenticate at application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relies on remote service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receives access token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 gets access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724400"/>
            <a:ext cx="1812307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237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315200" cy="4456645"/>
          </a:xfrm>
          <a:prstGeom prst="roundRect">
            <a:avLst>
              <a:gd name="adj" fmla="val 8949"/>
            </a:avLst>
          </a:prstGeom>
        </p:spPr>
      </p:pic>
    </p:spTree>
    <p:extLst>
      <p:ext uri="{BB962C8B-B14F-4D97-AF65-F5344CB8AC3E}">
        <p14:creationId xmlns:p14="http://schemas.microsoft.com/office/powerpoint/2010/main" val="24291091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86000"/>
            <a:ext cx="67818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Facebook </a:t>
            </a:r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8229600" cy="569120"/>
          </a:xfrm>
        </p:spPr>
        <p:txBody>
          <a:bodyPr/>
          <a:lstStyle/>
          <a:p>
            <a:r>
              <a:rPr lang="en-US" dirty="0" smtClean="0"/>
              <a:t>Live Demo with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4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Cookie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Where to find user information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971800"/>
            <a:ext cx="4800600" cy="321040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53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r>
              <a:rPr lang="en-US" dirty="0"/>
              <a:t>Identity cookie: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AspNet.Application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Contains information about the application</a:t>
            </a:r>
          </a:p>
          <a:p>
            <a:r>
              <a:rPr lang="en-US" dirty="0" smtClean="0"/>
              <a:t>Contains information about the logged user</a:t>
            </a:r>
          </a:p>
          <a:p>
            <a:r>
              <a:rPr lang="en-US" dirty="0" smtClean="0"/>
              <a:t>Heavily encrypted</a:t>
            </a:r>
          </a:p>
          <a:p>
            <a:r>
              <a:rPr lang="en-US" dirty="0" smtClean="0"/>
              <a:t>If wrong hands find it – serious damage!</a:t>
            </a:r>
          </a:p>
          <a:p>
            <a:r>
              <a:rPr lang="en-US" dirty="0" smtClean="0"/>
              <a:t>For security – use https/SSL protocol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098409"/>
            <a:ext cx="1746250" cy="123760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51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86000"/>
            <a:ext cx="67818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Cookie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8229600" cy="569120"/>
          </a:xfrm>
        </p:spPr>
        <p:txBody>
          <a:bodyPr/>
          <a:lstStyle/>
          <a:p>
            <a:r>
              <a:rPr lang="en-US" dirty="0" smtClean="0"/>
              <a:t>Live Demo with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1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474838"/>
            <a:ext cx="7924800" cy="147444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Old Windows and Forms Authentication in ASP.NET</a:t>
            </a:r>
            <a:endParaRPr lang="en-US" dirty="0"/>
          </a:p>
        </p:txBody>
      </p:sp>
      <p:pic>
        <p:nvPicPr>
          <p:cNvPr id="2050" name="Picture 2" descr="http://t1.gstatic.com/images?q=tbn:ANd9GcSoI3-68BAr2FzOHCxesgE7X9YpF2BxLxNDDZS6wM3MJ33B6VI&amp;t=1&amp;usg=__ZVoic-ujCvV9mUul7hF3UTrptF4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4827">
            <a:off x="2853169" y="1166950"/>
            <a:ext cx="3581120" cy="262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8522" y="2397524"/>
            <a:ext cx="2703358" cy="1607540"/>
          </a:xfrm>
          <a:prstGeom prst="roundRect">
            <a:avLst>
              <a:gd name="adj" fmla="val 2777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69" y="2397524"/>
            <a:ext cx="2554447" cy="1607540"/>
          </a:xfrm>
          <a:prstGeom prst="roundRect">
            <a:avLst>
              <a:gd name="adj" fmla="val 277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66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Chat </a:t>
            </a:r>
            <a:r>
              <a:rPr lang="en-US" dirty="0" smtClean="0"/>
              <a:t>canal web application.</a:t>
            </a:r>
          </a:p>
          <a:p>
            <a:pPr marL="862013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Users must have First name, Last name and e-mail fields. Display name should be First name + Last Name</a:t>
            </a:r>
          </a:p>
          <a:p>
            <a:pPr marL="862013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There is only one canal where every registered user can only post (create) a message</a:t>
            </a:r>
          </a:p>
          <a:p>
            <a:pPr marL="862013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There must be Moderator role, which can post and edit all the posted content</a:t>
            </a:r>
          </a:p>
          <a:p>
            <a:pPr marL="862013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There must be Administrator role, which can post, edit and delete all the posted content</a:t>
            </a:r>
          </a:p>
          <a:p>
            <a:pPr marL="862013" lvl="1" indent="-514350">
              <a:spcBef>
                <a:spcPts val="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7888" y="76200"/>
            <a:ext cx="7086600" cy="914400"/>
          </a:xfrm>
        </p:spPr>
        <p:txBody>
          <a:bodyPr/>
          <a:lstStyle/>
          <a:p>
            <a:r>
              <a:rPr lang="en-US" sz="3800" dirty="0" smtClean="0"/>
              <a:t>Old Authentication in ASP.NET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Windows Authentication</a:t>
            </a:r>
          </a:p>
          <a:p>
            <a:pPr marL="712788" lvl="1" indent="-350838"/>
            <a:r>
              <a:rPr lang="en-US" dirty="0"/>
              <a:t>Uses the security features integrated </a:t>
            </a:r>
            <a:br>
              <a:rPr lang="en-US" dirty="0"/>
            </a:br>
            <a:r>
              <a:rPr lang="en-US" dirty="0"/>
              <a:t>into the Windows </a:t>
            </a:r>
            <a:r>
              <a:rPr lang="en-US" dirty="0" smtClean="0"/>
              <a:t>operating systems</a:t>
            </a:r>
          </a:p>
          <a:p>
            <a:pPr marL="712788" lvl="1" indent="-350838"/>
            <a:r>
              <a:rPr lang="en-US" dirty="0" smtClean="0"/>
              <a:t>Uses Active Directory / Windows accounts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Forms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Authentication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  <a:p>
            <a:pPr marL="712788" lvl="1" indent="-350838"/>
            <a:r>
              <a:rPr lang="en-US" dirty="0" smtClean="0"/>
              <a:t>Uses a traditional login / logout pages</a:t>
            </a:r>
          </a:p>
          <a:p>
            <a:pPr marL="712788" lvl="1" indent="-350838"/>
            <a:r>
              <a:rPr lang="en-US" dirty="0" smtClean="0"/>
              <a:t>Code </a:t>
            </a:r>
            <a:r>
              <a:rPr lang="en-US" dirty="0"/>
              <a:t>associated with a Web form handles users </a:t>
            </a:r>
            <a:r>
              <a:rPr lang="en-US" dirty="0" smtClean="0"/>
              <a:t>authentication by username / password</a:t>
            </a:r>
            <a:endParaRPr lang="en-US" dirty="0"/>
          </a:p>
          <a:p>
            <a:pPr marL="712788" lvl="1" indent="-350838"/>
            <a:r>
              <a:rPr lang="en-US" dirty="0"/>
              <a:t>Users </a:t>
            </a:r>
            <a:r>
              <a:rPr lang="en-US" dirty="0" smtClean="0"/>
              <a:t>are usually stored in 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Authentication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Authentication </a:t>
            </a:r>
            <a:r>
              <a:rPr lang="en-US" dirty="0" smtClean="0"/>
              <a:t>mode the Web </a:t>
            </a:r>
            <a:r>
              <a:rPr lang="en-US" dirty="0"/>
              <a:t>application </a:t>
            </a:r>
            <a:r>
              <a:rPr lang="en-US" dirty="0" smtClean="0"/>
              <a:t>uses </a:t>
            </a:r>
            <a:r>
              <a:rPr lang="en-US" dirty="0"/>
              <a:t>the same security scheme that applies to your </a:t>
            </a:r>
            <a:r>
              <a:rPr lang="en-US" dirty="0" smtClean="0"/>
              <a:t>Windows network</a:t>
            </a:r>
            <a:endParaRPr lang="bg-BG" dirty="0"/>
          </a:p>
          <a:p>
            <a:r>
              <a:rPr lang="en-US" dirty="0"/>
              <a:t>Network resources and Web applications use the same:</a:t>
            </a:r>
          </a:p>
          <a:p>
            <a:pPr marL="808038" lvl="1" indent="-361950"/>
            <a:r>
              <a:rPr lang="en-US" dirty="0"/>
              <a:t>User names</a:t>
            </a:r>
          </a:p>
          <a:p>
            <a:pPr marL="808038" lvl="1" indent="-361950"/>
            <a:r>
              <a:rPr lang="en-US" dirty="0"/>
              <a:t>Passwords</a:t>
            </a:r>
          </a:p>
          <a:p>
            <a:pPr marL="808038" lvl="1" indent="-361950"/>
            <a:r>
              <a:rPr lang="en-US" dirty="0"/>
              <a:t>Permissions</a:t>
            </a:r>
            <a:endParaRPr lang="bg-BG" dirty="0"/>
          </a:p>
          <a:p>
            <a:r>
              <a:rPr lang="en-US" dirty="0" smtClean="0"/>
              <a:t>It is the default </a:t>
            </a:r>
            <a:r>
              <a:rPr lang="en-US" dirty="0"/>
              <a:t>authentication when </a:t>
            </a:r>
            <a:r>
              <a:rPr lang="en-US" dirty="0" smtClean="0"/>
              <a:t>a new Web </a:t>
            </a:r>
            <a:r>
              <a:rPr lang="en-US" dirty="0"/>
              <a:t>site is created</a:t>
            </a:r>
          </a:p>
        </p:txBody>
      </p:sp>
    </p:spTree>
    <p:extLst>
      <p:ext uri="{BB962C8B-B14F-4D97-AF65-F5344CB8AC3E}">
        <p14:creationId xmlns:p14="http://schemas.microsoft.com/office/powerpoint/2010/main" val="38479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Authentication (2)</a:t>
            </a:r>
            <a:endParaRPr lang="bg-BG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24872"/>
          </a:xfrm>
        </p:spPr>
        <p:txBody>
          <a:bodyPr/>
          <a:lstStyle/>
          <a:p>
            <a:r>
              <a:rPr lang="en-US" dirty="0"/>
              <a:t>The user is authenticated against his username and password in </a:t>
            </a:r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Known as NTLM authentication protocol</a:t>
            </a:r>
            <a:endParaRPr lang="en-US" dirty="0"/>
          </a:p>
          <a:p>
            <a:r>
              <a:rPr lang="en-US" dirty="0"/>
              <a:t>When a user is authorized:</a:t>
            </a:r>
          </a:p>
          <a:p>
            <a:pPr marL="808038" lvl="1" indent="-361950"/>
            <a:r>
              <a:rPr lang="en-US" dirty="0"/>
              <a:t>ASP.NET issues an </a:t>
            </a:r>
            <a:r>
              <a:rPr lang="en-US" dirty="0" smtClean="0"/>
              <a:t>authentication ticket (which is a HTTP header)</a:t>
            </a:r>
            <a:endParaRPr lang="en-US" dirty="0"/>
          </a:p>
          <a:p>
            <a:pPr marL="808038" lvl="1" indent="-361950"/>
            <a:r>
              <a:rPr lang="en-US" dirty="0"/>
              <a:t>Application executes using the permissions </a:t>
            </a:r>
            <a:r>
              <a:rPr lang="en-US" dirty="0" smtClean="0"/>
              <a:t>associated with the Windows account</a:t>
            </a:r>
            <a:endParaRPr lang="en-US" dirty="0"/>
          </a:p>
          <a:p>
            <a:pPr marL="808038" lvl="1" indent="-361950"/>
            <a:r>
              <a:rPr lang="en-US" dirty="0"/>
              <a:t>The user's session ends when the browser </a:t>
            </a:r>
            <a:r>
              <a:rPr lang="en-US" dirty="0" smtClean="0"/>
              <a:t>is closed or </a:t>
            </a:r>
            <a:r>
              <a:rPr lang="en-US" dirty="0"/>
              <a:t>when the session times out</a:t>
            </a:r>
          </a:p>
        </p:txBody>
      </p:sp>
    </p:spTree>
    <p:extLst>
      <p:ext uri="{BB962C8B-B14F-4D97-AF65-F5344CB8AC3E}">
        <p14:creationId xmlns:p14="http://schemas.microsoft.com/office/powerpoint/2010/main" val="24532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15651</TotalTime>
  <Words>2066</Words>
  <Application>Microsoft Office PowerPoint</Application>
  <PresentationFormat>On-screen Show (4:3)</PresentationFormat>
  <Paragraphs>446</Paragraphs>
  <Slides>62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Telerik Academy</vt:lpstr>
      <vt:lpstr>ASP.NET Identity</vt:lpstr>
      <vt:lpstr>Table of Contents</vt:lpstr>
      <vt:lpstr>Table of Contents</vt:lpstr>
      <vt:lpstr>Authentication and Authorization</vt:lpstr>
      <vt:lpstr>Basics</vt:lpstr>
      <vt:lpstr>Old Windows and Forms Authentication in ASP.NET</vt:lpstr>
      <vt:lpstr>Old Authentication in ASP.NET</vt:lpstr>
      <vt:lpstr>Windows Authentication</vt:lpstr>
      <vt:lpstr>Windows Authentication (2)</vt:lpstr>
      <vt:lpstr>Windows Authentication (3)</vt:lpstr>
      <vt:lpstr>Windows Authentication (4)</vt:lpstr>
      <vt:lpstr>Windows Authentication</vt:lpstr>
      <vt:lpstr>Forms Authentication</vt:lpstr>
      <vt:lpstr>Forms Authentication (2)</vt:lpstr>
      <vt:lpstr>Configuring Authorization in Web.config</vt:lpstr>
      <vt:lpstr>Configuring Authorization in Web.config (2)</vt:lpstr>
      <vt:lpstr>Implementing Login / Logout</vt:lpstr>
      <vt:lpstr>Forms Authentication</vt:lpstr>
      <vt:lpstr>Old Users and Roles</vt:lpstr>
      <vt:lpstr>Users, Roles and Authentication</vt:lpstr>
      <vt:lpstr>ASP.NET Membership Providers</vt:lpstr>
      <vt:lpstr>Roles in ASP.NET</vt:lpstr>
      <vt:lpstr>ASP.NET Role Providers</vt:lpstr>
      <vt:lpstr>Registering a Membership Provider</vt:lpstr>
      <vt:lpstr>Registering a Role Provider</vt:lpstr>
      <vt:lpstr>The SQL Registration Tool: aspnet_regsql</vt:lpstr>
      <vt:lpstr>The Standard ASP.NET Applications Database Schema</vt:lpstr>
      <vt:lpstr>ASP.NET Membership API</vt:lpstr>
      <vt:lpstr>ASP.NET Membership API (2)</vt:lpstr>
      <vt:lpstr>Membership Provider</vt:lpstr>
      <vt:lpstr>Getting User Information</vt:lpstr>
      <vt:lpstr>Getting User Information</vt:lpstr>
      <vt:lpstr>Introduction to Identity</vt:lpstr>
      <vt:lpstr>ASP.NET Identity</vt:lpstr>
      <vt:lpstr>Basic Template With Identity</vt:lpstr>
      <vt:lpstr>Basic Template</vt:lpstr>
      <vt:lpstr>Identity Database</vt:lpstr>
      <vt:lpstr>Local Database Tables</vt:lpstr>
      <vt:lpstr>Local Database Tables</vt:lpstr>
      <vt:lpstr>Local Database</vt:lpstr>
      <vt:lpstr>Basic Functionality</vt:lpstr>
      <vt:lpstr>Register</vt:lpstr>
      <vt:lpstr>Login</vt:lpstr>
      <vt:lpstr>Register and Login</vt:lpstr>
      <vt:lpstr>Extending User Profile</vt:lpstr>
      <vt:lpstr>Extending User Profile</vt:lpstr>
      <vt:lpstr>Extended User Profile</vt:lpstr>
      <vt:lpstr>User Roles</vt:lpstr>
      <vt:lpstr>User Roles</vt:lpstr>
      <vt:lpstr>User Roles</vt:lpstr>
      <vt:lpstr>Remote Authentication</vt:lpstr>
      <vt:lpstr>Claims-base authentication (1)</vt:lpstr>
      <vt:lpstr>Claims-base authentication (2)</vt:lpstr>
      <vt:lpstr>OAuth2</vt:lpstr>
      <vt:lpstr>OAuth2 Process</vt:lpstr>
      <vt:lpstr>Facebook Authentication</vt:lpstr>
      <vt:lpstr>Cookie Information</vt:lpstr>
      <vt:lpstr>Cookie</vt:lpstr>
      <vt:lpstr>Cookie Information</vt:lpstr>
      <vt:lpstr>ASP.NET Identity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Ivaylo Kenov</cp:lastModifiedBy>
  <cp:revision>2562</cp:revision>
  <dcterms:created xsi:type="dcterms:W3CDTF">2007-12-08T16:03:35Z</dcterms:created>
  <dcterms:modified xsi:type="dcterms:W3CDTF">2014-10-17T08:20:29Z</dcterms:modified>
  <cp:category>quality code, software engineering</cp:category>
</cp:coreProperties>
</file>