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4"/>
  </p:notesMasterIdLst>
  <p:handoutMasterIdLst>
    <p:handoutMasterId r:id="rId75"/>
  </p:handoutMasterIdLst>
  <p:sldIdLst>
    <p:sldId id="258" r:id="rId2"/>
    <p:sldId id="259" r:id="rId3"/>
    <p:sldId id="260" r:id="rId4"/>
    <p:sldId id="284" r:id="rId5"/>
    <p:sldId id="261" r:id="rId6"/>
    <p:sldId id="262" r:id="rId7"/>
    <p:sldId id="286" r:id="rId8"/>
    <p:sldId id="263" r:id="rId9"/>
    <p:sldId id="336" r:id="rId10"/>
    <p:sldId id="264" r:id="rId11"/>
    <p:sldId id="270" r:id="rId12"/>
    <p:sldId id="271" r:id="rId13"/>
    <p:sldId id="272" r:id="rId14"/>
    <p:sldId id="273" r:id="rId15"/>
    <p:sldId id="266" r:id="rId16"/>
    <p:sldId id="265" r:id="rId17"/>
    <p:sldId id="268" r:id="rId18"/>
    <p:sldId id="267" r:id="rId19"/>
    <p:sldId id="337" r:id="rId20"/>
    <p:sldId id="269" r:id="rId21"/>
    <p:sldId id="289" r:id="rId22"/>
    <p:sldId id="303" r:id="rId23"/>
    <p:sldId id="300" r:id="rId24"/>
    <p:sldId id="301" r:id="rId25"/>
    <p:sldId id="302" r:id="rId26"/>
    <p:sldId id="299" r:id="rId27"/>
    <p:sldId id="291" r:id="rId28"/>
    <p:sldId id="305" r:id="rId29"/>
    <p:sldId id="308" r:id="rId30"/>
    <p:sldId id="309" r:id="rId31"/>
    <p:sldId id="310" r:id="rId32"/>
    <p:sldId id="326" r:id="rId33"/>
    <p:sldId id="312" r:id="rId34"/>
    <p:sldId id="313" r:id="rId35"/>
    <p:sldId id="317" r:id="rId36"/>
    <p:sldId id="322" r:id="rId37"/>
    <p:sldId id="325" r:id="rId38"/>
    <p:sldId id="304" r:id="rId39"/>
    <p:sldId id="274" r:id="rId40"/>
    <p:sldId id="297" r:id="rId41"/>
    <p:sldId id="330" r:id="rId42"/>
    <p:sldId id="331" r:id="rId43"/>
    <p:sldId id="332" r:id="rId44"/>
    <p:sldId id="333" r:id="rId45"/>
    <p:sldId id="338" r:id="rId46"/>
    <p:sldId id="334" r:id="rId47"/>
    <p:sldId id="347" r:id="rId48"/>
    <p:sldId id="335" r:id="rId49"/>
    <p:sldId id="283" r:id="rId50"/>
    <p:sldId id="294" r:id="rId51"/>
    <p:sldId id="348" r:id="rId52"/>
    <p:sldId id="298" r:id="rId53"/>
    <p:sldId id="340" r:id="rId54"/>
    <p:sldId id="341" r:id="rId55"/>
    <p:sldId id="343" r:id="rId56"/>
    <p:sldId id="339" r:id="rId57"/>
    <p:sldId id="296" r:id="rId58"/>
    <p:sldId id="275" r:id="rId59"/>
    <p:sldId id="281" r:id="rId60"/>
    <p:sldId id="277" r:id="rId61"/>
    <p:sldId id="345" r:id="rId62"/>
    <p:sldId id="280" r:id="rId63"/>
    <p:sldId id="279" r:id="rId64"/>
    <p:sldId id="282" r:id="rId65"/>
    <p:sldId id="346" r:id="rId66"/>
    <p:sldId id="276" r:id="rId67"/>
    <p:sldId id="288" r:id="rId68"/>
    <p:sldId id="329" r:id="rId69"/>
    <p:sldId id="327" r:id="rId70"/>
    <p:sldId id="349" r:id="rId71"/>
    <p:sldId id="328" r:id="rId72"/>
    <p:sldId id="287"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3429" autoAdjust="0"/>
  </p:normalViewPr>
  <p:slideViewPr>
    <p:cSldViewPr snapToGrid="0">
      <p:cViewPr>
        <p:scale>
          <a:sx n="52" d="100"/>
          <a:sy n="52" d="100"/>
        </p:scale>
        <p:origin x="1642" y="32"/>
      </p:cViewPr>
      <p:guideLst>
        <p:guide orient="horz" pos="2160"/>
        <p:guide pos="288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10/16/2019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10/16/2019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2227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get 3 versions of the stock from each source you would want to consolidate that into a single row, storing values as read from each source.  This conforms the dimension and de duplicates the data at the same time.</a:t>
            </a:r>
          </a:p>
          <a:p>
            <a:endParaRPr lang="en-US" baseline="0" dirty="0"/>
          </a:p>
          <a:p>
            <a:r>
              <a:rPr lang="en-US" baseline="0" dirty="0"/>
              <a:t>Other approaches like selecting the highest or lowest stock are not advisable. You need accurate measurements from each of the sources.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31</a:t>
            </a:fld>
            <a:endParaRPr lang="en-US"/>
          </a:p>
        </p:txBody>
      </p:sp>
    </p:spTree>
    <p:extLst>
      <p:ext uri="{BB962C8B-B14F-4D97-AF65-F5344CB8AC3E}">
        <p14:creationId xmlns:p14="http://schemas.microsoft.com/office/powerpoint/2010/main" val="185338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You need to use a row</a:t>
            </a:r>
            <a:r>
              <a:rPr lang="en-US" baseline="0" dirty="0"/>
              <a:t> hash technique, or rethink your design</a:t>
            </a:r>
          </a:p>
          <a:p>
            <a:endParaRPr lang="en-US" baseline="0" dirty="0"/>
          </a:p>
          <a:p>
            <a:r>
              <a:rPr lang="en-US" baseline="0" dirty="0"/>
              <a:t>#2 Placeholder technique : Insert a row in the dimension which will be updated later by ERL dimension processing.</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37</a:t>
            </a:fld>
            <a:endParaRPr lang="en-US"/>
          </a:p>
        </p:txBody>
      </p:sp>
    </p:spTree>
    <p:extLst>
      <p:ext uri="{BB962C8B-B14F-4D97-AF65-F5344CB8AC3E}">
        <p14:creationId xmlns:p14="http://schemas.microsoft.com/office/powerpoint/2010/main" val="66443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example explaining what CET and LSET</a:t>
            </a:r>
          </a:p>
        </p:txBody>
      </p:sp>
      <p:sp>
        <p:nvSpPr>
          <p:cNvPr id="4" name="Slide Number Placeholder 3"/>
          <p:cNvSpPr>
            <a:spLocks noGrp="1"/>
          </p:cNvSpPr>
          <p:nvPr>
            <p:ph type="sldNum" sz="quarter" idx="10"/>
          </p:nvPr>
        </p:nvSpPr>
        <p:spPr/>
        <p:txBody>
          <a:bodyPr/>
          <a:lstStyle/>
          <a:p>
            <a:fld id="{E564724E-7CB4-4288-908A-97852378BB2E}" type="slidenum">
              <a:rPr lang="en-US" smtClean="0"/>
              <a:t>45</a:t>
            </a:fld>
            <a:endParaRPr lang="en-US"/>
          </a:p>
        </p:txBody>
      </p:sp>
    </p:spTree>
    <p:extLst>
      <p:ext uri="{BB962C8B-B14F-4D97-AF65-F5344CB8AC3E}">
        <p14:creationId xmlns:p14="http://schemas.microsoft.com/office/powerpoint/2010/main" val="56898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example explaining what CET and LSET</a:t>
            </a:r>
          </a:p>
        </p:txBody>
      </p:sp>
      <p:sp>
        <p:nvSpPr>
          <p:cNvPr id="4" name="Slide Number Placeholder 3"/>
          <p:cNvSpPr>
            <a:spLocks noGrp="1"/>
          </p:cNvSpPr>
          <p:nvPr>
            <p:ph type="sldNum" sz="quarter" idx="10"/>
          </p:nvPr>
        </p:nvSpPr>
        <p:spPr/>
        <p:txBody>
          <a:bodyPr/>
          <a:lstStyle/>
          <a:p>
            <a:fld id="{E564724E-7CB4-4288-908A-97852378BB2E}" type="slidenum">
              <a:rPr lang="en-US" smtClean="0"/>
              <a:t>47</a:t>
            </a:fld>
            <a:endParaRPr lang="en-US"/>
          </a:p>
        </p:txBody>
      </p:sp>
    </p:spTree>
    <p:extLst>
      <p:ext uri="{BB962C8B-B14F-4D97-AF65-F5344CB8AC3E}">
        <p14:creationId xmlns:p14="http://schemas.microsoft.com/office/powerpoint/2010/main" val="1716649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only</a:t>
            </a:r>
            <a:r>
              <a:rPr lang="en-US" baseline="0" dirty="0"/>
              <a:t> use this approach when the source data has a timestamp for when the data was created or last updated. Without that you cannot determine which data to extract.</a:t>
            </a:r>
          </a:p>
          <a:p>
            <a:endParaRPr lang="en-US" baseline="0" dirty="0"/>
          </a:p>
          <a:p>
            <a:r>
              <a:rPr lang="en-US" baseline="0" dirty="0"/>
              <a:t>Your alternatives would be to use a fixed range, whole table or fixed other.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51</a:t>
            </a:fld>
            <a:endParaRPr lang="en-US"/>
          </a:p>
        </p:txBody>
      </p:sp>
    </p:spTree>
    <p:extLst>
      <p:ext uri="{BB962C8B-B14F-4D97-AF65-F5344CB8AC3E}">
        <p14:creationId xmlns:p14="http://schemas.microsoft.com/office/powerpoint/2010/main" val="248826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Conclude by putting it all together! </a:t>
            </a:r>
          </a:p>
          <a:p>
            <a:endParaRPr lang="en-US" dirty="0"/>
          </a:p>
          <a:p>
            <a:r>
              <a:rPr lang="en-US" dirty="0"/>
              <a:t>Spend about 5 minutes explaining this slide . You should introduce what is happening…. two</a:t>
            </a:r>
            <a:r>
              <a:rPr lang="en-US" baseline="0" dirty="0"/>
              <a:t> orders on 12/ 6 then the same two orders on 12/7</a:t>
            </a:r>
          </a:p>
          <a:p>
            <a:endParaRPr lang="en-US" baseline="0" dirty="0"/>
          </a:p>
          <a:p>
            <a:r>
              <a:rPr lang="en-US" baseline="0" dirty="0"/>
              <a:t>Explain the need to capture this data with time variance so that you can demonstrate a history. </a:t>
            </a:r>
          </a:p>
          <a:p>
            <a:pPr marL="171450" indent="-171450">
              <a:buFontTx/>
              <a:buChar char="-"/>
            </a:pPr>
            <a:r>
              <a:rPr lang="en-US" baseline="0" dirty="0"/>
              <a:t>How long does it take to ship processed orders?</a:t>
            </a:r>
          </a:p>
          <a:p>
            <a:pPr marL="171450" indent="-171450">
              <a:buFontTx/>
              <a:buChar char="-"/>
            </a:pPr>
            <a:r>
              <a:rPr lang="en-US" baseline="0" dirty="0"/>
              <a:t>How many days before an order is cancelled?</a:t>
            </a:r>
          </a:p>
          <a:p>
            <a:pPr marL="171450" indent="-171450">
              <a:buFontTx/>
              <a:buChar char="-"/>
            </a:pPr>
            <a:endParaRPr lang="en-US" baseline="0" dirty="0"/>
          </a:p>
          <a:p>
            <a:pPr marL="0" indent="0">
              <a:buFontTx/>
              <a:buNone/>
            </a:pPr>
            <a:r>
              <a:rPr lang="en-US" baseline="0" dirty="0"/>
              <a:t>Explain which extraction techniques would work and would not work. </a:t>
            </a:r>
          </a:p>
          <a:p>
            <a:pPr marL="171450" indent="-171450">
              <a:buFontTx/>
              <a:buChar char="-"/>
            </a:pPr>
            <a:r>
              <a:rPr lang="en-US" baseline="0" dirty="0"/>
              <a:t>whole table == yes</a:t>
            </a:r>
          </a:p>
          <a:p>
            <a:pPr marL="171450" indent="-171450">
              <a:buFontTx/>
              <a:buChar char="-"/>
            </a:pPr>
            <a:r>
              <a:rPr lang="en-US" baseline="0" dirty="0"/>
              <a:t>filter to non cancelled or delivered  == yes</a:t>
            </a:r>
          </a:p>
          <a:p>
            <a:pPr marL="171450" indent="-171450">
              <a:buFontTx/>
              <a:buChar char="-"/>
            </a:pPr>
            <a:r>
              <a:rPr lang="en-US" baseline="0" dirty="0"/>
              <a:t>CET LSET = yes</a:t>
            </a:r>
          </a:p>
          <a:p>
            <a:pPr marL="171450" indent="-171450">
              <a:buFontTx/>
              <a:buChar char="-"/>
            </a:pPr>
            <a:r>
              <a:rPr lang="en-US" baseline="0" dirty="0"/>
              <a:t>incremental on date == no</a:t>
            </a:r>
          </a:p>
        </p:txBody>
      </p:sp>
      <p:sp>
        <p:nvSpPr>
          <p:cNvPr id="4" name="Slide Number Placeholder 3"/>
          <p:cNvSpPr>
            <a:spLocks noGrp="1"/>
          </p:cNvSpPr>
          <p:nvPr>
            <p:ph type="sldNum" sz="quarter" idx="10"/>
          </p:nvPr>
        </p:nvSpPr>
        <p:spPr/>
        <p:txBody>
          <a:bodyPr/>
          <a:lstStyle/>
          <a:p>
            <a:fld id="{E564724E-7CB4-4288-908A-97852378BB2E}" type="slidenum">
              <a:rPr lang="en-US" smtClean="0"/>
              <a:t>56</a:t>
            </a:fld>
            <a:endParaRPr lang="en-US"/>
          </a:p>
        </p:txBody>
      </p:sp>
    </p:spTree>
    <p:extLst>
      <p:ext uri="{BB962C8B-B14F-4D97-AF65-F5344CB8AC3E}">
        <p14:creationId xmlns:p14="http://schemas.microsoft.com/office/powerpoint/2010/main" val="383476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4</a:t>
            </a:fld>
            <a:endParaRPr lang="en-US"/>
          </a:p>
        </p:txBody>
      </p:sp>
    </p:spTree>
    <p:extLst>
      <p:ext uri="{BB962C8B-B14F-4D97-AF65-F5344CB8AC3E}">
        <p14:creationId xmlns:p14="http://schemas.microsoft.com/office/powerpoint/2010/main" val="75713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is well </a:t>
            </a:r>
            <a:r>
              <a:rPr lang="en-US" dirty="0" err="1"/>
              <a:t>stuited</a:t>
            </a:r>
            <a:r>
              <a:rPr lang="en-US" dirty="0"/>
              <a:t> to what it does. Its</a:t>
            </a:r>
            <a:r>
              <a:rPr lang="en-US" baseline="0" dirty="0"/>
              <a:t> for moving data around the data warehouse.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6</a:t>
            </a:fld>
            <a:endParaRPr lang="en-US"/>
          </a:p>
        </p:txBody>
      </p:sp>
    </p:spTree>
    <p:extLst>
      <p:ext uri="{BB962C8B-B14F-4D97-AF65-F5344CB8AC3E}">
        <p14:creationId xmlns:p14="http://schemas.microsoft.com/office/powerpoint/2010/main" val="153066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its considered ETL or</a:t>
            </a:r>
            <a:r>
              <a:rPr lang="en-US" baseline="0" dirty="0"/>
              <a:t> ELT depends on where the execution of the transformational logic takes place. </a:t>
            </a:r>
          </a:p>
          <a:p>
            <a:endParaRPr lang="en-US" baseline="0" dirty="0"/>
          </a:p>
          <a:p>
            <a:r>
              <a:rPr lang="en-US" baseline="0" dirty="0"/>
              <a:t>Why does it matter? When the transformation logic can be compute-intensive and that might not be a stress we wan to place on the systems of the data warehouse. </a:t>
            </a:r>
          </a:p>
          <a:p>
            <a:endParaRPr lang="en-US" baseline="0" dirty="0"/>
          </a:p>
          <a:p>
            <a:r>
              <a:rPr lang="en-US" baseline="0" dirty="0"/>
              <a:t>ELT does make sense in an MPP data warehouse as we learned before MPP is designed to handle high workloads efficiently.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8</a:t>
            </a:fld>
            <a:endParaRPr lang="en-US"/>
          </a:p>
        </p:txBody>
      </p:sp>
    </p:spTree>
    <p:extLst>
      <p:ext uri="{BB962C8B-B14F-4D97-AF65-F5344CB8AC3E}">
        <p14:creationId xmlns:p14="http://schemas.microsoft.com/office/powerpoint/2010/main" val="39026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14</a:t>
            </a:fld>
            <a:endParaRPr lang="en-US"/>
          </a:p>
        </p:txBody>
      </p:sp>
    </p:spTree>
    <p:extLst>
      <p:ext uri="{BB962C8B-B14F-4D97-AF65-F5344CB8AC3E}">
        <p14:creationId xmlns:p14="http://schemas.microsoft.com/office/powerpoint/2010/main" val="394299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18</a:t>
            </a:fld>
            <a:endParaRPr lang="en-US"/>
          </a:p>
        </p:txBody>
      </p:sp>
    </p:spTree>
    <p:extLst>
      <p:ext uri="{BB962C8B-B14F-4D97-AF65-F5344CB8AC3E}">
        <p14:creationId xmlns:p14="http://schemas.microsoft.com/office/powerpoint/2010/main" val="350895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2. because The source knows when data has changed and therefore when to push it down the ETL pipeline</a:t>
            </a:r>
          </a:p>
        </p:txBody>
      </p:sp>
      <p:sp>
        <p:nvSpPr>
          <p:cNvPr id="4" name="Slide Number Placeholder 3"/>
          <p:cNvSpPr>
            <a:spLocks noGrp="1"/>
          </p:cNvSpPr>
          <p:nvPr>
            <p:ph type="sldNum" sz="quarter" idx="10"/>
          </p:nvPr>
        </p:nvSpPr>
        <p:spPr/>
        <p:txBody>
          <a:bodyPr/>
          <a:lstStyle/>
          <a:p>
            <a:fld id="{E564724E-7CB4-4288-908A-97852378BB2E}" type="slidenum">
              <a:rPr lang="en-US" smtClean="0"/>
              <a:t>19</a:t>
            </a:fld>
            <a:endParaRPr lang="en-US"/>
          </a:p>
        </p:txBody>
      </p:sp>
    </p:spTree>
    <p:extLst>
      <p:ext uri="{BB962C8B-B14F-4D97-AF65-F5344CB8AC3E}">
        <p14:creationId xmlns:p14="http://schemas.microsoft.com/office/powerpoint/2010/main" val="429013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have no other option than to pull from source. You need to keep copies of your extracts each time you pull so that you can compare multiple extracts and detect changes in the data.</a:t>
            </a:r>
            <a:endParaRPr lang="en-US" baseline="0" dirty="0"/>
          </a:p>
        </p:txBody>
      </p:sp>
      <p:sp>
        <p:nvSpPr>
          <p:cNvPr id="4" name="Slide Number Placeholder 3"/>
          <p:cNvSpPr>
            <a:spLocks noGrp="1"/>
          </p:cNvSpPr>
          <p:nvPr>
            <p:ph type="sldNum" sz="quarter" idx="10"/>
          </p:nvPr>
        </p:nvSpPr>
        <p:spPr/>
        <p:txBody>
          <a:bodyPr/>
          <a:lstStyle/>
          <a:p>
            <a:fld id="{E564724E-7CB4-4288-908A-97852378BB2E}" type="slidenum">
              <a:rPr lang="en-US" smtClean="0"/>
              <a:t>26</a:t>
            </a:fld>
            <a:endParaRPr lang="en-US"/>
          </a:p>
        </p:txBody>
      </p:sp>
    </p:spTree>
    <p:extLst>
      <p:ext uri="{BB962C8B-B14F-4D97-AF65-F5344CB8AC3E}">
        <p14:creationId xmlns:p14="http://schemas.microsoft.com/office/powerpoint/2010/main" val="169818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30</a:t>
            </a:fld>
            <a:endParaRPr lang="en-US"/>
          </a:p>
        </p:txBody>
      </p:sp>
    </p:spTree>
    <p:extLst>
      <p:ext uri="{BB962C8B-B14F-4D97-AF65-F5344CB8AC3E}">
        <p14:creationId xmlns:p14="http://schemas.microsoft.com/office/powerpoint/2010/main" val="3214524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10/16/2019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C4DB54-D908-476A-B7DE-76ED373D8996}" type="datetime1">
              <a:rPr lang="en-US" smtClean="0"/>
              <a:t>10/16/2019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10/16/2019</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0682357-D158-470D-AD20-0063E9FBD795}" type="datetime1">
              <a:rPr lang="en-US" smtClean="0"/>
              <a:t>10/16/2019</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5485D31-BBD7-40AE-9312-CE893F084601}" type="datetime1">
              <a:rPr lang="en-US" smtClean="0"/>
              <a:t>10/16/2019</a:t>
            </a:fld>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10/16/2019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10/16/2019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578DB6-D1E9-41A9-B216-C4ADD9C2164D}" type="datetime1">
              <a:rPr lang="en-US" smtClean="0"/>
              <a:t>10/16/2019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F22D1-D595-4ACA-9158-EA62FCCCC51B}" type="datetime1">
              <a:rPr lang="en-US" smtClean="0"/>
              <a:t>10/16/2019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B434B538-B6B1-4227-B73C-618CAEFD6AFC}" type="datetime1">
              <a:rPr lang="en-US" smtClean="0"/>
              <a:t>10/16/2019</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1000" cap="all" baseline="0">
                <a:solidFill>
                  <a:schemeClr val="bg1">
                    <a:lumMod val="75000"/>
                  </a:schemeClr>
                </a:solidFill>
                <a:latin typeface="+mj-lt"/>
              </a:defRPr>
            </a:lvl1pPr>
          </a:lstStyle>
          <a:p>
            <a:r>
              <a:rPr lang="en-US" dirty="0"/>
              <a:t>School of Information Studies | Syracuse University</a:t>
            </a:r>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58" r:id="rId8"/>
    <p:sldLayoutId id="2147483659" r:id="rId9"/>
  </p:sldLayoutIdLst>
  <p:hf hdr="0" dt="0"/>
  <p:txStyles>
    <p:title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finance.yahoo.com/q;_ylt=AkvD6KtvgA.0gd.aT6SiHxbFgfME?s=AAP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092" y="4960137"/>
            <a:ext cx="6065108" cy="1463040"/>
          </a:xfrm>
        </p:spPr>
        <p:txBody>
          <a:bodyPr>
            <a:normAutofit/>
          </a:bodyPr>
          <a:lstStyle/>
          <a:p>
            <a:r>
              <a:rPr lang="en-US" dirty="0"/>
              <a:t>Introduction to ETL</a:t>
            </a:r>
          </a:p>
        </p:txBody>
      </p:sp>
      <p:pic>
        <p:nvPicPr>
          <p:cNvPr id="3" name="Picture Placeholder 2" descr="Group of studetns working in the iSchool's Nexis research center." title="Students in Nexis"/>
          <p:cNvPicPr>
            <a:picLocks noGrp="1" noChangeAspect="1"/>
          </p:cNvPicPr>
          <p:nvPr>
            <p:ph type="pic" idx="13"/>
          </p:nvPr>
        </p:nvPicPr>
        <p:blipFill>
          <a:blip r:embed="rId3">
            <a:extLst>
              <a:ext uri="{28A0092B-C50C-407E-A947-70E740481C1C}">
                <a14:useLocalDpi xmlns:a14="http://schemas.microsoft.com/office/drawing/2010/main" val="0"/>
              </a:ext>
            </a:extLst>
          </a:blip>
          <a:srcRect t="21818" b="21818"/>
          <a:stretch>
            <a:fillRect/>
          </a:stretch>
        </p:blipFill>
        <p:spPr/>
      </p:pic>
    </p:spTree>
    <p:extLst>
      <p:ext uri="{BB962C8B-B14F-4D97-AF65-F5344CB8AC3E}">
        <p14:creationId xmlns:p14="http://schemas.microsoft.com/office/powerpoint/2010/main" val="425128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Approaches to Moving Data</a:t>
            </a:r>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sz="2800" dirty="0"/>
              <a:t>Pull from source</a:t>
            </a:r>
          </a:p>
          <a:p>
            <a:pPr marL="457200" indent="-457200">
              <a:buFont typeface="+mj-lt"/>
              <a:buAutoNum type="arabicPeriod"/>
            </a:pPr>
            <a:r>
              <a:rPr lang="en-US" sz="2800" dirty="0"/>
              <a:t>Push from source</a:t>
            </a:r>
          </a:p>
          <a:p>
            <a:pPr marL="457200" indent="-457200">
              <a:buFont typeface="+mj-lt"/>
              <a:buAutoNum type="arabicPeriod"/>
            </a:pPr>
            <a:r>
              <a:rPr lang="en-US" sz="2800" dirty="0"/>
              <a:t>Export and Push</a:t>
            </a:r>
          </a:p>
          <a:p>
            <a:pPr marL="457200" indent="-457200">
              <a:buFont typeface="+mj-lt"/>
              <a:buAutoNum type="arabicPeriod"/>
            </a:pPr>
            <a:r>
              <a:rPr lang="en-US" sz="2800" dirty="0"/>
              <a:t>Pull from log</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24927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Pull from Source</a:t>
            </a:r>
          </a:p>
        </p:txBody>
      </p:sp>
      <p:sp>
        <p:nvSpPr>
          <p:cNvPr id="3" name="Content Placeholder 2"/>
          <p:cNvSpPr>
            <a:spLocks noGrp="1"/>
          </p:cNvSpPr>
          <p:nvPr>
            <p:ph idx="1"/>
          </p:nvPr>
        </p:nvSpPr>
        <p:spPr>
          <a:xfrm>
            <a:off x="768096" y="2286000"/>
            <a:ext cx="7290055" cy="1224116"/>
          </a:xfrm>
        </p:spPr>
        <p:txBody>
          <a:bodyPr/>
          <a:lstStyle/>
          <a:p>
            <a:pPr>
              <a:buFont typeface="Wingdings" panose="05000000000000000000" pitchFamily="2" charset="2"/>
              <a:buChar char="§"/>
            </a:pPr>
            <a:r>
              <a:rPr lang="en-US" dirty="0"/>
              <a:t>Most common approach</a:t>
            </a:r>
          </a:p>
          <a:p>
            <a:pPr>
              <a:buFont typeface="Wingdings" panose="05000000000000000000" pitchFamily="2" charset="2"/>
              <a:buChar char="§"/>
            </a:pPr>
            <a:r>
              <a:rPr lang="en-US" dirty="0"/>
              <a:t>ETL System connects directly to OLTP database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
        <p:nvSpPr>
          <p:cNvPr id="6" name="Flowchart: Magnetic Disk 5"/>
          <p:cNvSpPr/>
          <p:nvPr/>
        </p:nvSpPr>
        <p:spPr>
          <a:xfrm>
            <a:off x="768096" y="4758813"/>
            <a:ext cx="1326175" cy="122903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OLTP </a:t>
            </a:r>
            <a:br>
              <a:rPr lang="en-US" dirty="0"/>
            </a:br>
            <a:r>
              <a:rPr lang="en-US" dirty="0"/>
              <a:t>Source</a:t>
            </a:r>
          </a:p>
        </p:txBody>
      </p:sp>
      <p:sp>
        <p:nvSpPr>
          <p:cNvPr id="7" name="Right Arrow 6"/>
          <p:cNvSpPr/>
          <p:nvPr/>
        </p:nvSpPr>
        <p:spPr>
          <a:xfrm>
            <a:off x="2369546" y="5080373"/>
            <a:ext cx="3038168" cy="76691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Pull</a:t>
            </a:r>
          </a:p>
        </p:txBody>
      </p:sp>
      <p:sp>
        <p:nvSpPr>
          <p:cNvPr id="8" name="Rectangle 7"/>
          <p:cNvSpPr/>
          <p:nvPr/>
        </p:nvSpPr>
        <p:spPr>
          <a:xfrm>
            <a:off x="5765035" y="4829827"/>
            <a:ext cx="1641987" cy="10870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ETL</a:t>
            </a:r>
          </a:p>
          <a:p>
            <a:pPr algn="ctr"/>
            <a:r>
              <a:rPr lang="en-US" dirty="0"/>
              <a:t>System</a:t>
            </a:r>
          </a:p>
        </p:txBody>
      </p:sp>
    </p:spTree>
    <p:extLst>
      <p:ext uri="{BB962C8B-B14F-4D97-AF65-F5344CB8AC3E}">
        <p14:creationId xmlns:p14="http://schemas.microsoft.com/office/powerpoint/2010/main" val="200901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Push from Source</a:t>
            </a:r>
          </a:p>
        </p:txBody>
      </p:sp>
      <p:sp>
        <p:nvSpPr>
          <p:cNvPr id="3" name="Content Placeholder 2"/>
          <p:cNvSpPr>
            <a:spLocks noGrp="1"/>
          </p:cNvSpPr>
          <p:nvPr>
            <p:ph idx="1"/>
          </p:nvPr>
        </p:nvSpPr>
        <p:spPr>
          <a:xfrm>
            <a:off x="768096" y="2286000"/>
            <a:ext cx="7290055" cy="1666568"/>
          </a:xfrm>
        </p:spPr>
        <p:txBody>
          <a:bodyPr/>
          <a:lstStyle/>
          <a:p>
            <a:pPr>
              <a:buFont typeface="Wingdings" panose="05000000000000000000" pitchFamily="2" charset="2"/>
              <a:buChar char="§"/>
            </a:pPr>
            <a:r>
              <a:rPr lang="en-US" dirty="0"/>
              <a:t>Triggers in the source system push changes out.</a:t>
            </a:r>
          </a:p>
          <a:p>
            <a:pPr>
              <a:buFont typeface="Wingdings" panose="05000000000000000000" pitchFamily="2" charset="2"/>
              <a:buChar char="§"/>
            </a:pPr>
            <a:r>
              <a:rPr lang="en-US" dirty="0"/>
              <a:t>Useful for replaying transactions and changes.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sp>
        <p:nvSpPr>
          <p:cNvPr id="6" name="Flowchart: Magnetic Disk 5"/>
          <p:cNvSpPr/>
          <p:nvPr/>
        </p:nvSpPr>
        <p:spPr>
          <a:xfrm>
            <a:off x="768096" y="4758813"/>
            <a:ext cx="1326175" cy="122903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OLTP </a:t>
            </a:r>
            <a:br>
              <a:rPr lang="en-US" dirty="0"/>
            </a:br>
            <a:r>
              <a:rPr lang="en-US" dirty="0"/>
              <a:t>Source</a:t>
            </a:r>
          </a:p>
        </p:txBody>
      </p:sp>
      <p:sp>
        <p:nvSpPr>
          <p:cNvPr id="7" name="Right Arrow 6"/>
          <p:cNvSpPr/>
          <p:nvPr/>
        </p:nvSpPr>
        <p:spPr>
          <a:xfrm>
            <a:off x="2920180" y="5080373"/>
            <a:ext cx="2664543" cy="76691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Push</a:t>
            </a:r>
          </a:p>
        </p:txBody>
      </p:sp>
      <p:sp>
        <p:nvSpPr>
          <p:cNvPr id="8" name="Rectangle 7"/>
          <p:cNvSpPr/>
          <p:nvPr/>
        </p:nvSpPr>
        <p:spPr>
          <a:xfrm>
            <a:off x="5765035" y="4829827"/>
            <a:ext cx="1641987" cy="10870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ETL</a:t>
            </a:r>
          </a:p>
          <a:p>
            <a:pPr algn="ctr"/>
            <a:r>
              <a:rPr lang="en-US" dirty="0"/>
              <a:t>System</a:t>
            </a:r>
          </a:p>
        </p:txBody>
      </p:sp>
      <p:sp>
        <p:nvSpPr>
          <p:cNvPr id="9" name="Rectangle 8"/>
          <p:cNvSpPr/>
          <p:nvPr/>
        </p:nvSpPr>
        <p:spPr>
          <a:xfrm>
            <a:off x="1775611" y="5255989"/>
            <a:ext cx="994642" cy="4156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Trigger</a:t>
            </a:r>
          </a:p>
        </p:txBody>
      </p:sp>
    </p:spTree>
    <p:extLst>
      <p:ext uri="{BB962C8B-B14F-4D97-AF65-F5344CB8AC3E}">
        <p14:creationId xmlns:p14="http://schemas.microsoft.com/office/powerpoint/2010/main" val="125665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Export and Push</a:t>
            </a:r>
          </a:p>
        </p:txBody>
      </p:sp>
      <p:sp>
        <p:nvSpPr>
          <p:cNvPr id="3" name="Content Placeholder 2"/>
          <p:cNvSpPr>
            <a:spLocks noGrp="1"/>
          </p:cNvSpPr>
          <p:nvPr>
            <p:ph idx="1"/>
          </p:nvPr>
        </p:nvSpPr>
        <p:spPr>
          <a:xfrm>
            <a:off x="768096" y="2286000"/>
            <a:ext cx="7290055" cy="1666568"/>
          </a:xfrm>
        </p:spPr>
        <p:txBody>
          <a:bodyPr/>
          <a:lstStyle/>
          <a:p>
            <a:pPr>
              <a:buFont typeface="Wingdings" panose="05000000000000000000" pitchFamily="2" charset="2"/>
              <a:buChar char="§"/>
            </a:pPr>
            <a:r>
              <a:rPr lang="en-US" dirty="0"/>
              <a:t>A batch process performs an export from the source.</a:t>
            </a:r>
          </a:p>
          <a:p>
            <a:pPr>
              <a:buFont typeface="Wingdings" panose="05000000000000000000" pitchFamily="2" charset="2"/>
              <a:buChar char="§"/>
            </a:pPr>
            <a:r>
              <a:rPr lang="en-US" dirty="0"/>
              <a:t>Typical when the ETL system cannot query the source because it is not a DBMS.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Flowchart: Magnetic Disk 5"/>
          <p:cNvSpPr/>
          <p:nvPr/>
        </p:nvSpPr>
        <p:spPr>
          <a:xfrm>
            <a:off x="768096" y="4758813"/>
            <a:ext cx="1326175" cy="122903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OLTP </a:t>
            </a:r>
            <a:br>
              <a:rPr lang="en-US" dirty="0"/>
            </a:br>
            <a:r>
              <a:rPr lang="en-US" dirty="0"/>
              <a:t>Source</a:t>
            </a:r>
          </a:p>
        </p:txBody>
      </p:sp>
      <p:sp>
        <p:nvSpPr>
          <p:cNvPr id="7" name="Right Arrow 6"/>
          <p:cNvSpPr/>
          <p:nvPr/>
        </p:nvSpPr>
        <p:spPr>
          <a:xfrm>
            <a:off x="2920180" y="5080373"/>
            <a:ext cx="2664543" cy="76691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Push</a:t>
            </a:r>
          </a:p>
        </p:txBody>
      </p:sp>
      <p:sp>
        <p:nvSpPr>
          <p:cNvPr id="8" name="Rectangle 7"/>
          <p:cNvSpPr/>
          <p:nvPr/>
        </p:nvSpPr>
        <p:spPr>
          <a:xfrm>
            <a:off x="5765035" y="4829827"/>
            <a:ext cx="1641987" cy="10870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ETL</a:t>
            </a:r>
          </a:p>
          <a:p>
            <a:pPr algn="ctr"/>
            <a:r>
              <a:rPr lang="en-US" dirty="0"/>
              <a:t>System</a:t>
            </a:r>
          </a:p>
        </p:txBody>
      </p:sp>
      <p:sp>
        <p:nvSpPr>
          <p:cNvPr id="9" name="Rectangle 8"/>
          <p:cNvSpPr/>
          <p:nvPr/>
        </p:nvSpPr>
        <p:spPr>
          <a:xfrm>
            <a:off x="1775611" y="5255989"/>
            <a:ext cx="994642" cy="4156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Export</a:t>
            </a:r>
          </a:p>
        </p:txBody>
      </p:sp>
    </p:spTree>
    <p:extLst>
      <p:ext uri="{BB962C8B-B14F-4D97-AF65-F5344CB8AC3E}">
        <p14:creationId xmlns:p14="http://schemas.microsoft.com/office/powerpoint/2010/main" val="396878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Pull from Log</a:t>
            </a:r>
          </a:p>
        </p:txBody>
      </p:sp>
      <p:sp>
        <p:nvSpPr>
          <p:cNvPr id="3" name="Content Placeholder 2"/>
          <p:cNvSpPr>
            <a:spLocks noGrp="1"/>
          </p:cNvSpPr>
          <p:nvPr>
            <p:ph idx="1"/>
          </p:nvPr>
        </p:nvSpPr>
        <p:spPr>
          <a:xfrm>
            <a:off x="768096" y="2286000"/>
            <a:ext cx="7290055" cy="1755058"/>
          </a:xfrm>
        </p:spPr>
        <p:txBody>
          <a:bodyPr/>
          <a:lstStyle/>
          <a:p>
            <a:pPr>
              <a:buFont typeface="Wingdings" panose="05000000000000000000" pitchFamily="2" charset="2"/>
              <a:buChar char="§"/>
            </a:pPr>
            <a:r>
              <a:rPr lang="en-US" dirty="0"/>
              <a:t>The DBMS transaction log records changes. A log reader reads the log.</a:t>
            </a:r>
          </a:p>
          <a:p>
            <a:pPr>
              <a:buFont typeface="Wingdings" panose="05000000000000000000" pitchFamily="2" charset="2"/>
              <a:buChar char="§"/>
            </a:pPr>
            <a:r>
              <a:rPr lang="en-US" dirty="0"/>
              <a:t>Useful for replaying transactions and changes.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
        <p:nvSpPr>
          <p:cNvPr id="6" name="Flowchart: Magnetic Disk 5"/>
          <p:cNvSpPr/>
          <p:nvPr/>
        </p:nvSpPr>
        <p:spPr>
          <a:xfrm>
            <a:off x="768096" y="4664474"/>
            <a:ext cx="1434330" cy="132337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OLTP </a:t>
            </a:r>
            <a:br>
              <a:rPr lang="en-US" dirty="0"/>
            </a:br>
            <a:r>
              <a:rPr lang="en-US" dirty="0"/>
              <a:t>Source</a:t>
            </a:r>
          </a:p>
        </p:txBody>
      </p:sp>
      <p:sp>
        <p:nvSpPr>
          <p:cNvPr id="7" name="Right Arrow 6"/>
          <p:cNvSpPr/>
          <p:nvPr/>
        </p:nvSpPr>
        <p:spPr>
          <a:xfrm>
            <a:off x="2449897" y="5080372"/>
            <a:ext cx="2664543" cy="76691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Push</a:t>
            </a:r>
          </a:p>
        </p:txBody>
      </p:sp>
      <p:sp>
        <p:nvSpPr>
          <p:cNvPr id="8" name="Rectangle 7"/>
          <p:cNvSpPr/>
          <p:nvPr/>
        </p:nvSpPr>
        <p:spPr>
          <a:xfrm>
            <a:off x="5765035" y="4829827"/>
            <a:ext cx="1641987" cy="10870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ETL</a:t>
            </a:r>
          </a:p>
          <a:p>
            <a:pPr algn="ctr"/>
            <a:r>
              <a:rPr lang="en-US" dirty="0"/>
              <a:t>System</a:t>
            </a:r>
          </a:p>
        </p:txBody>
      </p:sp>
      <p:sp>
        <p:nvSpPr>
          <p:cNvPr id="9" name="Rectangle 8"/>
          <p:cNvSpPr/>
          <p:nvPr/>
        </p:nvSpPr>
        <p:spPr>
          <a:xfrm>
            <a:off x="5245591" y="5080372"/>
            <a:ext cx="994642" cy="5912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 Reader</a:t>
            </a:r>
          </a:p>
        </p:txBody>
      </p:sp>
      <p:sp>
        <p:nvSpPr>
          <p:cNvPr id="10" name="Flowchart: Stored Data 9"/>
          <p:cNvSpPr/>
          <p:nvPr/>
        </p:nvSpPr>
        <p:spPr>
          <a:xfrm>
            <a:off x="1682981" y="5714084"/>
            <a:ext cx="766916" cy="273761"/>
          </a:xfrm>
          <a:prstGeom prst="flowChartOnlineStorag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a:t>
            </a:r>
          </a:p>
        </p:txBody>
      </p:sp>
    </p:spTree>
    <p:extLst>
      <p:ext uri="{BB962C8B-B14F-4D97-AF65-F5344CB8AC3E}">
        <p14:creationId xmlns:p14="http://schemas.microsoft.com/office/powerpoint/2010/main" val="149010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Approaches to ETL Processing</a:t>
            </a:r>
          </a:p>
        </p:txBody>
      </p:sp>
      <p:sp>
        <p:nvSpPr>
          <p:cNvPr id="5" name="Content Placeholder 4"/>
          <p:cNvSpPr>
            <a:spLocks noGrp="1"/>
          </p:cNvSpPr>
          <p:nvPr>
            <p:ph idx="1"/>
          </p:nvPr>
        </p:nvSpPr>
        <p:spPr>
          <a:xfrm>
            <a:off x="768096" y="2286000"/>
            <a:ext cx="7290055" cy="1902542"/>
          </a:xfrm>
        </p:spPr>
        <p:txBody>
          <a:bodyPr>
            <a:normAutofit/>
          </a:bodyPr>
          <a:lstStyle/>
          <a:p>
            <a:pPr marL="457200" indent="-457200">
              <a:buFont typeface="+mj-lt"/>
              <a:buAutoNum type="arabicPeriod"/>
            </a:pPr>
            <a:r>
              <a:rPr lang="en-US" sz="2800" dirty="0"/>
              <a:t>Processing on ETL Server</a:t>
            </a:r>
          </a:p>
          <a:p>
            <a:pPr marL="457200" indent="-457200">
              <a:buFont typeface="+mj-lt"/>
              <a:buAutoNum type="arabicPeriod"/>
            </a:pPr>
            <a:r>
              <a:rPr lang="en-US" sz="2800" dirty="0"/>
              <a:t>Processing in Data Warehouse</a:t>
            </a:r>
          </a:p>
          <a:p>
            <a:pPr marL="457200" indent="-457200">
              <a:buFont typeface="+mj-lt"/>
              <a:buAutoNum type="arabicPeriod"/>
            </a:pPr>
            <a:r>
              <a:rPr lang="en-US" sz="2800" dirty="0"/>
              <a:t>Processing at OLTP Source</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89805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At ETL Server</a:t>
            </a:r>
          </a:p>
        </p:txBody>
      </p:sp>
      <p:sp>
        <p:nvSpPr>
          <p:cNvPr id="19" name="Content Placeholder 18"/>
          <p:cNvSpPr>
            <a:spLocks noGrp="1"/>
          </p:cNvSpPr>
          <p:nvPr>
            <p:ph idx="1"/>
          </p:nvPr>
        </p:nvSpPr>
        <p:spPr/>
        <p:txBody>
          <a:bodyPr/>
          <a:lstStyle/>
          <a:p>
            <a:pPr>
              <a:buFont typeface="Arial" panose="020B0604020202020204" pitchFamily="34" charset="0"/>
              <a:buChar char="•"/>
            </a:pPr>
            <a:r>
              <a:rPr lang="en-US" dirty="0"/>
              <a:t>Best performance. Does not stress source or target (DW)</a:t>
            </a:r>
          </a:p>
          <a:p>
            <a:pPr>
              <a:buFont typeface="Arial" panose="020B0604020202020204" pitchFamily="34" charset="0"/>
              <a:buChar char="•"/>
            </a:pPr>
            <a:r>
              <a:rPr lang="en-US" dirty="0"/>
              <a:t>Most common processing framework.</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77" y="4845947"/>
            <a:ext cx="840990" cy="119940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55" y="4998347"/>
            <a:ext cx="840990" cy="119940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877" y="5150747"/>
            <a:ext cx="840990" cy="119940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165" y="4826611"/>
            <a:ext cx="840990" cy="119940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83" y="4845947"/>
            <a:ext cx="840990" cy="1199406"/>
          </a:xfrm>
          <a:prstGeom prst="rect">
            <a:avLst/>
          </a:prstGeom>
        </p:spPr>
      </p:pic>
      <p:sp>
        <p:nvSpPr>
          <p:cNvPr id="10" name="Flowchart: Magnetic Disk 9"/>
          <p:cNvSpPr/>
          <p:nvPr/>
        </p:nvSpPr>
        <p:spPr>
          <a:xfrm>
            <a:off x="4549969" y="5536730"/>
            <a:ext cx="628280"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Stage</a:t>
            </a:r>
            <a:endParaRPr lang="en-US" dirty="0"/>
          </a:p>
        </p:txBody>
      </p:sp>
      <p:sp>
        <p:nvSpPr>
          <p:cNvPr id="11" name="Flowchart: Magnetic Disk 10"/>
          <p:cNvSpPr/>
          <p:nvPr/>
        </p:nvSpPr>
        <p:spPr>
          <a:xfrm>
            <a:off x="7612910" y="5552848"/>
            <a:ext cx="584095"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DW</a:t>
            </a:r>
            <a:endParaRPr lang="en-US" dirty="0"/>
          </a:p>
        </p:txBody>
      </p:sp>
      <p:sp>
        <p:nvSpPr>
          <p:cNvPr id="12" name="Flowchart: Magnetic Disk 11"/>
          <p:cNvSpPr/>
          <p:nvPr/>
        </p:nvSpPr>
        <p:spPr>
          <a:xfrm>
            <a:off x="1707407" y="5797492"/>
            <a:ext cx="623234"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OLTP</a:t>
            </a:r>
          </a:p>
        </p:txBody>
      </p:sp>
      <p:sp>
        <p:nvSpPr>
          <p:cNvPr id="13" name="Right Arrow 12"/>
          <p:cNvSpPr/>
          <p:nvPr/>
        </p:nvSpPr>
        <p:spPr>
          <a:xfrm>
            <a:off x="2260126" y="5201006"/>
            <a:ext cx="1630053"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Pull</a:t>
            </a:r>
          </a:p>
        </p:txBody>
      </p:sp>
      <p:sp>
        <p:nvSpPr>
          <p:cNvPr id="14" name="Right Arrow 13"/>
          <p:cNvSpPr/>
          <p:nvPr/>
        </p:nvSpPr>
        <p:spPr>
          <a:xfrm>
            <a:off x="5264656" y="5184887"/>
            <a:ext cx="1630053"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Push</a:t>
            </a:r>
          </a:p>
        </p:txBody>
      </p:sp>
      <p:sp>
        <p:nvSpPr>
          <p:cNvPr id="15" name="Rectangle 14"/>
          <p:cNvSpPr/>
          <p:nvPr/>
        </p:nvSpPr>
        <p:spPr>
          <a:xfrm>
            <a:off x="4005395" y="4950212"/>
            <a:ext cx="1104084" cy="5015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ETL Processes</a:t>
            </a:r>
          </a:p>
        </p:txBody>
      </p:sp>
      <p:sp>
        <p:nvSpPr>
          <p:cNvPr id="16" name="TextBox 15"/>
          <p:cNvSpPr txBox="1"/>
          <p:nvPr/>
        </p:nvSpPr>
        <p:spPr>
          <a:xfrm>
            <a:off x="682450" y="4510336"/>
            <a:ext cx="1577676" cy="369332"/>
          </a:xfrm>
          <a:prstGeom prst="rect">
            <a:avLst/>
          </a:prstGeom>
          <a:noFill/>
        </p:spPr>
        <p:txBody>
          <a:bodyPr wrap="none" rtlCol="0">
            <a:spAutoFit/>
          </a:bodyPr>
          <a:lstStyle/>
          <a:p>
            <a:r>
              <a:rPr lang="en-US" dirty="0"/>
              <a:t>Source Systems</a:t>
            </a:r>
          </a:p>
        </p:txBody>
      </p:sp>
      <p:sp>
        <p:nvSpPr>
          <p:cNvPr id="17" name="TextBox 16"/>
          <p:cNvSpPr txBox="1"/>
          <p:nvPr/>
        </p:nvSpPr>
        <p:spPr>
          <a:xfrm>
            <a:off x="4024721" y="4473689"/>
            <a:ext cx="1144672" cy="369332"/>
          </a:xfrm>
          <a:prstGeom prst="rect">
            <a:avLst/>
          </a:prstGeom>
          <a:noFill/>
        </p:spPr>
        <p:txBody>
          <a:bodyPr wrap="none" rtlCol="0">
            <a:spAutoFit/>
          </a:bodyPr>
          <a:lstStyle/>
          <a:p>
            <a:r>
              <a:rPr lang="en-US" dirty="0"/>
              <a:t>ETL Server</a:t>
            </a:r>
          </a:p>
        </p:txBody>
      </p:sp>
      <p:sp>
        <p:nvSpPr>
          <p:cNvPr id="18" name="TextBox 17"/>
          <p:cNvSpPr txBox="1"/>
          <p:nvPr/>
        </p:nvSpPr>
        <p:spPr>
          <a:xfrm>
            <a:off x="7040574" y="4486472"/>
            <a:ext cx="1220206" cy="369332"/>
          </a:xfrm>
          <a:prstGeom prst="rect">
            <a:avLst/>
          </a:prstGeom>
          <a:noFill/>
        </p:spPr>
        <p:txBody>
          <a:bodyPr wrap="none" rtlCol="0">
            <a:spAutoFit/>
          </a:bodyPr>
          <a:lstStyle/>
          <a:p>
            <a:r>
              <a:rPr lang="en-US" dirty="0"/>
              <a:t>DW Server</a:t>
            </a:r>
          </a:p>
        </p:txBody>
      </p:sp>
    </p:spTree>
    <p:extLst>
      <p:ext uri="{BB962C8B-B14F-4D97-AF65-F5344CB8AC3E}">
        <p14:creationId xmlns:p14="http://schemas.microsoft.com/office/powerpoint/2010/main" val="366814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At DW Server</a:t>
            </a:r>
          </a:p>
        </p:txBody>
      </p:sp>
      <p:sp>
        <p:nvSpPr>
          <p:cNvPr id="19" name="Content Placeholder 18"/>
          <p:cNvSpPr>
            <a:spLocks noGrp="1"/>
          </p:cNvSpPr>
          <p:nvPr>
            <p:ph idx="1"/>
          </p:nvPr>
        </p:nvSpPr>
        <p:spPr/>
        <p:txBody>
          <a:bodyPr/>
          <a:lstStyle/>
          <a:p>
            <a:pPr>
              <a:buFont typeface="Arial" panose="020B0604020202020204" pitchFamily="34" charset="0"/>
              <a:buChar char="•"/>
            </a:pPr>
            <a:r>
              <a:rPr lang="en-US" dirty="0"/>
              <a:t>Saves on additional licensing costs.</a:t>
            </a:r>
          </a:p>
          <a:p>
            <a:pPr>
              <a:buFont typeface="Arial" panose="020B0604020202020204" pitchFamily="34" charset="0"/>
              <a:buChar char="•"/>
            </a:pPr>
            <a:r>
              <a:rPr lang="en-US" dirty="0"/>
              <a:t>Makes sense in an MPP Data Warehouse where compute cycles may be available</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77" y="4845947"/>
            <a:ext cx="840990" cy="119940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55" y="4998347"/>
            <a:ext cx="840990" cy="119940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877" y="5150747"/>
            <a:ext cx="840990" cy="119940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483" y="4845947"/>
            <a:ext cx="840990" cy="1199406"/>
          </a:xfrm>
          <a:prstGeom prst="rect">
            <a:avLst/>
          </a:prstGeom>
        </p:spPr>
      </p:pic>
      <p:sp>
        <p:nvSpPr>
          <p:cNvPr id="10" name="Flowchart: Magnetic Disk 9"/>
          <p:cNvSpPr/>
          <p:nvPr/>
        </p:nvSpPr>
        <p:spPr>
          <a:xfrm>
            <a:off x="7320923" y="5525590"/>
            <a:ext cx="628280"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Stage</a:t>
            </a:r>
            <a:endParaRPr lang="en-US" dirty="0"/>
          </a:p>
        </p:txBody>
      </p:sp>
      <p:sp>
        <p:nvSpPr>
          <p:cNvPr id="11" name="Flowchart: Magnetic Disk 10"/>
          <p:cNvSpPr/>
          <p:nvPr/>
        </p:nvSpPr>
        <p:spPr>
          <a:xfrm>
            <a:off x="7992026" y="5524909"/>
            <a:ext cx="584095"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DW</a:t>
            </a:r>
            <a:endParaRPr lang="en-US" dirty="0"/>
          </a:p>
        </p:txBody>
      </p:sp>
      <p:sp>
        <p:nvSpPr>
          <p:cNvPr id="12" name="Flowchart: Magnetic Disk 11"/>
          <p:cNvSpPr/>
          <p:nvPr/>
        </p:nvSpPr>
        <p:spPr>
          <a:xfrm>
            <a:off x="1707407" y="5797492"/>
            <a:ext cx="623234"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OLTP</a:t>
            </a:r>
          </a:p>
        </p:txBody>
      </p:sp>
      <p:sp>
        <p:nvSpPr>
          <p:cNvPr id="13" name="Right Arrow 12"/>
          <p:cNvSpPr/>
          <p:nvPr/>
        </p:nvSpPr>
        <p:spPr>
          <a:xfrm>
            <a:off x="2260126" y="5201006"/>
            <a:ext cx="4791679"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Pull</a:t>
            </a:r>
          </a:p>
        </p:txBody>
      </p:sp>
      <p:sp>
        <p:nvSpPr>
          <p:cNvPr id="15" name="Rectangle 14"/>
          <p:cNvSpPr/>
          <p:nvPr/>
        </p:nvSpPr>
        <p:spPr>
          <a:xfrm>
            <a:off x="7472212" y="4972410"/>
            <a:ext cx="1104084" cy="5015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ETL Processes</a:t>
            </a:r>
          </a:p>
        </p:txBody>
      </p:sp>
      <p:sp>
        <p:nvSpPr>
          <p:cNvPr id="16" name="TextBox 15"/>
          <p:cNvSpPr txBox="1"/>
          <p:nvPr/>
        </p:nvSpPr>
        <p:spPr>
          <a:xfrm>
            <a:off x="682450" y="4510336"/>
            <a:ext cx="1577676" cy="369332"/>
          </a:xfrm>
          <a:prstGeom prst="rect">
            <a:avLst/>
          </a:prstGeom>
          <a:noFill/>
        </p:spPr>
        <p:txBody>
          <a:bodyPr wrap="none" rtlCol="0">
            <a:spAutoFit/>
          </a:bodyPr>
          <a:lstStyle/>
          <a:p>
            <a:r>
              <a:rPr lang="en-US" dirty="0"/>
              <a:t>Source Systems</a:t>
            </a:r>
          </a:p>
        </p:txBody>
      </p:sp>
      <p:sp>
        <p:nvSpPr>
          <p:cNvPr id="18" name="TextBox 17"/>
          <p:cNvSpPr txBox="1"/>
          <p:nvPr/>
        </p:nvSpPr>
        <p:spPr>
          <a:xfrm>
            <a:off x="7040574" y="4486472"/>
            <a:ext cx="1220206" cy="369332"/>
          </a:xfrm>
          <a:prstGeom prst="rect">
            <a:avLst/>
          </a:prstGeom>
          <a:noFill/>
        </p:spPr>
        <p:txBody>
          <a:bodyPr wrap="none" rtlCol="0">
            <a:spAutoFit/>
          </a:bodyPr>
          <a:lstStyle/>
          <a:p>
            <a:r>
              <a:rPr lang="en-US" dirty="0"/>
              <a:t>DW Server</a:t>
            </a:r>
          </a:p>
        </p:txBody>
      </p:sp>
    </p:spTree>
    <p:extLst>
      <p:ext uri="{BB962C8B-B14F-4D97-AF65-F5344CB8AC3E}">
        <p14:creationId xmlns:p14="http://schemas.microsoft.com/office/powerpoint/2010/main" val="182328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At Source</a:t>
            </a:r>
          </a:p>
        </p:txBody>
      </p:sp>
      <p:sp>
        <p:nvSpPr>
          <p:cNvPr id="19" name="Content Placeholder 18"/>
          <p:cNvSpPr>
            <a:spLocks noGrp="1"/>
          </p:cNvSpPr>
          <p:nvPr>
            <p:ph idx="1"/>
          </p:nvPr>
        </p:nvSpPr>
        <p:spPr/>
        <p:txBody>
          <a:bodyPr/>
          <a:lstStyle/>
          <a:p>
            <a:pPr>
              <a:buFont typeface="Arial" panose="020B0604020202020204" pitchFamily="34" charset="0"/>
              <a:buChar char="•"/>
            </a:pPr>
            <a:r>
              <a:rPr lang="en-US" dirty="0"/>
              <a:t>A Solution for real-time data warehousing</a:t>
            </a:r>
          </a:p>
          <a:p>
            <a:pPr>
              <a:buFont typeface="Arial" panose="020B0604020202020204" pitchFamily="34" charset="0"/>
              <a:buChar char="•"/>
            </a:pPr>
            <a:r>
              <a:rPr lang="en-US" dirty="0"/>
              <a:t>This is not a total solution, it would only be used in specific cases.</a:t>
            </a:r>
            <a:br>
              <a:rPr lang="en-US" dirty="0"/>
            </a:br>
            <a:endParaRPr lang="en-US" dirty="0"/>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77" y="4845947"/>
            <a:ext cx="840990" cy="11994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55" y="4998347"/>
            <a:ext cx="840990" cy="11994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877" y="5150747"/>
            <a:ext cx="840990" cy="119940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483" y="4845947"/>
            <a:ext cx="840990" cy="1199406"/>
          </a:xfrm>
          <a:prstGeom prst="rect">
            <a:avLst/>
          </a:prstGeom>
        </p:spPr>
      </p:pic>
      <p:sp>
        <p:nvSpPr>
          <p:cNvPr id="11" name="Flowchart: Magnetic Disk 10"/>
          <p:cNvSpPr/>
          <p:nvPr/>
        </p:nvSpPr>
        <p:spPr>
          <a:xfrm>
            <a:off x="7612910" y="5552848"/>
            <a:ext cx="584095"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DW</a:t>
            </a:r>
            <a:endParaRPr lang="en-US" dirty="0"/>
          </a:p>
        </p:txBody>
      </p:sp>
      <p:sp>
        <p:nvSpPr>
          <p:cNvPr id="12" name="Flowchart: Magnetic Disk 11"/>
          <p:cNvSpPr/>
          <p:nvPr/>
        </p:nvSpPr>
        <p:spPr>
          <a:xfrm>
            <a:off x="1707407" y="5797492"/>
            <a:ext cx="623234"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OLTP</a:t>
            </a:r>
          </a:p>
        </p:txBody>
      </p:sp>
      <p:sp>
        <p:nvSpPr>
          <p:cNvPr id="13" name="Right Arrow 12"/>
          <p:cNvSpPr/>
          <p:nvPr/>
        </p:nvSpPr>
        <p:spPr>
          <a:xfrm>
            <a:off x="2260126" y="5201006"/>
            <a:ext cx="4742558"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Push</a:t>
            </a:r>
          </a:p>
        </p:txBody>
      </p:sp>
      <p:sp>
        <p:nvSpPr>
          <p:cNvPr id="15" name="Rectangle 14"/>
          <p:cNvSpPr/>
          <p:nvPr/>
        </p:nvSpPr>
        <p:spPr>
          <a:xfrm>
            <a:off x="901804" y="5167200"/>
            <a:ext cx="1104084" cy="5015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ETL Processes</a:t>
            </a:r>
          </a:p>
        </p:txBody>
      </p:sp>
      <p:sp>
        <p:nvSpPr>
          <p:cNvPr id="16" name="TextBox 15"/>
          <p:cNvSpPr txBox="1"/>
          <p:nvPr/>
        </p:nvSpPr>
        <p:spPr>
          <a:xfrm>
            <a:off x="682450" y="4510336"/>
            <a:ext cx="1577676" cy="369332"/>
          </a:xfrm>
          <a:prstGeom prst="rect">
            <a:avLst/>
          </a:prstGeom>
          <a:noFill/>
        </p:spPr>
        <p:txBody>
          <a:bodyPr wrap="none" rtlCol="0">
            <a:spAutoFit/>
          </a:bodyPr>
          <a:lstStyle/>
          <a:p>
            <a:r>
              <a:rPr lang="en-US" dirty="0"/>
              <a:t>Source Systems</a:t>
            </a:r>
          </a:p>
        </p:txBody>
      </p:sp>
      <p:sp>
        <p:nvSpPr>
          <p:cNvPr id="18" name="TextBox 17"/>
          <p:cNvSpPr txBox="1"/>
          <p:nvPr/>
        </p:nvSpPr>
        <p:spPr>
          <a:xfrm>
            <a:off x="7040574" y="4486472"/>
            <a:ext cx="1220206" cy="369332"/>
          </a:xfrm>
          <a:prstGeom prst="rect">
            <a:avLst/>
          </a:prstGeom>
          <a:noFill/>
        </p:spPr>
        <p:txBody>
          <a:bodyPr wrap="none" rtlCol="0">
            <a:spAutoFit/>
          </a:bodyPr>
          <a:lstStyle/>
          <a:p>
            <a:r>
              <a:rPr lang="en-US" dirty="0"/>
              <a:t>DW Server</a:t>
            </a:r>
          </a:p>
        </p:txBody>
      </p:sp>
    </p:spTree>
    <p:extLst>
      <p:ext uri="{BB962C8B-B14F-4D97-AF65-F5344CB8AC3E}">
        <p14:creationId xmlns:p14="http://schemas.microsoft.com/office/powerpoint/2010/main" val="253586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Real-Time DW</a:t>
            </a:r>
          </a:p>
        </p:txBody>
      </p:sp>
      <p:sp>
        <p:nvSpPr>
          <p:cNvPr id="3" name="Content Placeholder 2"/>
          <p:cNvSpPr>
            <a:spLocks noGrp="1"/>
          </p:cNvSpPr>
          <p:nvPr>
            <p:ph idx="1"/>
          </p:nvPr>
        </p:nvSpPr>
        <p:spPr/>
        <p:txBody>
          <a:bodyPr/>
          <a:lstStyle/>
          <a:p>
            <a:r>
              <a:rPr lang="en-US" dirty="0"/>
              <a:t>Which is approach supports real-time data warehousing?</a:t>
            </a:r>
          </a:p>
          <a:p>
            <a:pPr marL="457200" indent="-457200">
              <a:buFont typeface="+mj-lt"/>
              <a:buAutoNum type="arabicPeriod"/>
            </a:pPr>
            <a:r>
              <a:rPr lang="en-US" dirty="0"/>
              <a:t>processing at ETL server?</a:t>
            </a:r>
          </a:p>
          <a:p>
            <a:pPr marL="457200" indent="-457200">
              <a:buFont typeface="+mj-lt"/>
              <a:buAutoNum type="arabicPeriod"/>
            </a:pPr>
            <a:r>
              <a:rPr lang="en-US" dirty="0"/>
              <a:t>processing at source?</a:t>
            </a:r>
          </a:p>
          <a:p>
            <a:pPr marL="457200" indent="-457200">
              <a:buFont typeface="+mj-lt"/>
              <a:buAutoNum type="arabicPeriod"/>
            </a:pPr>
            <a:r>
              <a:rPr lang="en-US" dirty="0"/>
              <a:t>processing at stage server?</a:t>
            </a:r>
          </a:p>
          <a:p>
            <a:pPr marL="457200" indent="-457200">
              <a:buFont typeface="+mj-lt"/>
              <a:buAutoNum type="arabicPeriod"/>
            </a:pPr>
            <a:r>
              <a:rPr lang="en-US" dirty="0"/>
              <a:t>processing  data warehouse server?</a:t>
            </a:r>
          </a:p>
          <a:p>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3482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Introduction</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46950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Common Subsystems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8171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Kimball: 4 Major ETL Operations</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sz="2700" b="1" dirty="0">
                <a:solidFill>
                  <a:schemeClr val="accent4"/>
                </a:solidFill>
              </a:rPr>
              <a:t>Extract</a:t>
            </a:r>
            <a:r>
              <a:rPr lang="en-US" sz="2700" b="1" dirty="0"/>
              <a:t> </a:t>
            </a:r>
            <a:r>
              <a:rPr lang="en-US" sz="2700" dirty="0"/>
              <a:t>the data from its source</a:t>
            </a:r>
          </a:p>
          <a:p>
            <a:pPr marL="385763" indent="-385763">
              <a:buFont typeface="+mj-lt"/>
              <a:buAutoNum type="arabicPeriod"/>
            </a:pPr>
            <a:r>
              <a:rPr lang="en-US" sz="2700" b="1" dirty="0">
                <a:solidFill>
                  <a:schemeClr val="accent4"/>
                </a:solidFill>
              </a:rPr>
              <a:t>Cleanse and Conform </a:t>
            </a:r>
            <a:r>
              <a:rPr lang="en-US" sz="2700" dirty="0"/>
              <a:t>to improve data accuracy and quality (transform)</a:t>
            </a:r>
          </a:p>
          <a:p>
            <a:pPr marL="385763" indent="-385763">
              <a:buFont typeface="+mj-lt"/>
              <a:buAutoNum type="arabicPeriod"/>
            </a:pPr>
            <a:r>
              <a:rPr lang="en-US" sz="2700" b="1" dirty="0">
                <a:solidFill>
                  <a:schemeClr val="accent4"/>
                </a:solidFill>
              </a:rPr>
              <a:t>Deliver</a:t>
            </a:r>
            <a:r>
              <a:rPr lang="en-US" sz="2700" b="1" dirty="0"/>
              <a:t> </a:t>
            </a:r>
            <a:r>
              <a:rPr lang="en-US" sz="2700" dirty="0"/>
              <a:t>the data into the presentation server (load)</a:t>
            </a:r>
          </a:p>
          <a:p>
            <a:pPr marL="385763" indent="-385763">
              <a:buFont typeface="+mj-lt"/>
              <a:buAutoNum type="arabicPeriod"/>
            </a:pPr>
            <a:r>
              <a:rPr lang="en-US" sz="2700" b="1" dirty="0">
                <a:solidFill>
                  <a:schemeClr val="accent4"/>
                </a:solidFill>
              </a:rPr>
              <a:t>Managing</a:t>
            </a:r>
            <a:r>
              <a:rPr lang="en-US" sz="2700" b="1" dirty="0"/>
              <a:t> </a:t>
            </a:r>
            <a:r>
              <a:rPr lang="en-US" sz="2700" dirty="0"/>
              <a:t>the ETL process itself.</a:t>
            </a:r>
          </a:p>
        </p:txBody>
      </p:sp>
    </p:spTree>
    <p:extLst>
      <p:ext uri="{BB962C8B-B14F-4D97-AF65-F5344CB8AC3E}">
        <p14:creationId xmlns:p14="http://schemas.microsoft.com/office/powerpoint/2010/main" val="393869781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lIns="91440" tIns="45720" rIns="91440" bIns="45720" rtlCol="0" anchor="ctr">
            <a:normAutofit/>
          </a:bodyPr>
          <a:lstStyle/>
          <a:p>
            <a:r>
              <a:rPr lang="en-US" dirty="0"/>
              <a:t>Data Extraction</a:t>
            </a:r>
            <a:br>
              <a:rPr lang="en-US" dirty="0"/>
            </a:br>
            <a:r>
              <a:rPr lang="en-US" dirty="0"/>
              <a:t>Subsystems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
        <p:nvSpPr>
          <p:cNvPr id="7" name="Flowchart: Magnetic Disk 6"/>
          <p:cNvSpPr/>
          <p:nvPr/>
        </p:nvSpPr>
        <p:spPr>
          <a:xfrm>
            <a:off x="1799303" y="3024155"/>
            <a:ext cx="1691148" cy="197628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OLTP</a:t>
            </a:r>
            <a:br>
              <a:rPr lang="en-US" sz="2800" dirty="0"/>
            </a:br>
            <a:r>
              <a:rPr lang="en-US" sz="2800" dirty="0"/>
              <a:t>Source</a:t>
            </a:r>
          </a:p>
        </p:txBody>
      </p:sp>
      <p:sp>
        <p:nvSpPr>
          <p:cNvPr id="8" name="Right Arrow 7"/>
          <p:cNvSpPr/>
          <p:nvPr/>
        </p:nvSpPr>
        <p:spPr>
          <a:xfrm>
            <a:off x="3942735" y="3260129"/>
            <a:ext cx="3529781" cy="179930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Data</a:t>
            </a:r>
            <a:endParaRPr lang="en-US" dirty="0"/>
          </a:p>
        </p:txBody>
      </p:sp>
    </p:spTree>
    <p:extLst>
      <p:ext uri="{BB962C8B-B14F-4D97-AF65-F5344CB8AC3E}">
        <p14:creationId xmlns:p14="http://schemas.microsoft.com/office/powerpoint/2010/main" val="115020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t>Data Profiling</a:t>
            </a:r>
          </a:p>
        </p:txBody>
      </p:sp>
      <p:sp>
        <p:nvSpPr>
          <p:cNvPr id="5" name="Content Placeholder 4"/>
          <p:cNvSpPr>
            <a:spLocks noGrp="1"/>
          </p:cNvSpPr>
          <p:nvPr>
            <p:ph idx="1"/>
          </p:nvPr>
        </p:nvSpPr>
        <p:spPr>
          <a:xfrm>
            <a:off x="628650" y="2226468"/>
            <a:ext cx="5015066" cy="3859699"/>
          </a:xfrm>
        </p:spPr>
        <p:txBody>
          <a:bodyPr>
            <a:normAutofit/>
          </a:bodyPr>
          <a:lstStyle/>
          <a:p>
            <a:pPr>
              <a:buFont typeface="Arial" panose="020B0604020202020204" pitchFamily="34" charset="0"/>
              <a:buChar char="•"/>
            </a:pPr>
            <a:r>
              <a:rPr lang="en-US" sz="2100" dirty="0"/>
              <a:t>Helps you to understand the source data.</a:t>
            </a:r>
          </a:p>
          <a:p>
            <a:pPr lvl="1">
              <a:buFont typeface="Arial" panose="020B0604020202020204" pitchFamily="34" charset="0"/>
              <a:buChar char="•"/>
            </a:pPr>
            <a:r>
              <a:rPr lang="en-US" dirty="0"/>
              <a:t>Identify candidate business keys</a:t>
            </a:r>
          </a:p>
          <a:p>
            <a:pPr lvl="1">
              <a:buFont typeface="Arial" panose="020B0604020202020204" pitchFamily="34" charset="0"/>
              <a:buChar char="•"/>
            </a:pPr>
            <a:r>
              <a:rPr lang="en-US" dirty="0"/>
              <a:t>Functional dependencies</a:t>
            </a:r>
          </a:p>
          <a:p>
            <a:pPr lvl="1">
              <a:buFont typeface="Arial" panose="020B0604020202020204" pitchFamily="34" charset="0"/>
              <a:buChar char="•"/>
            </a:pPr>
            <a:r>
              <a:rPr lang="en-US" dirty="0"/>
              <a:t>Nulls</a:t>
            </a:r>
          </a:p>
          <a:p>
            <a:pPr lvl="1">
              <a:buFont typeface="Arial" panose="020B0604020202020204" pitchFamily="34" charset="0"/>
              <a:buChar char="•"/>
            </a:pPr>
            <a:r>
              <a:rPr lang="en-US" dirty="0"/>
              <a:t>Etc..</a:t>
            </a:r>
          </a:p>
          <a:p>
            <a:pPr>
              <a:buFont typeface="Arial" panose="020B0604020202020204" pitchFamily="34" charset="0"/>
              <a:buChar char="•"/>
            </a:pPr>
            <a:r>
              <a:rPr lang="en-US" sz="2100" dirty="0"/>
              <a:t>Helps us figure out the facts, dimensions, and source-to-target mapping.</a:t>
            </a:r>
          </a:p>
          <a:p>
            <a:pPr>
              <a:buFont typeface="Arial" panose="020B0604020202020204" pitchFamily="34" charset="0"/>
              <a:buChar char="•"/>
            </a:pPr>
            <a:r>
              <a:rPr lang="en-US" sz="2100" dirty="0"/>
              <a:t>Valuable tool when you do not have the SQL chops to query the source data.</a:t>
            </a:r>
          </a:p>
        </p:txBody>
      </p:sp>
      <p:pic>
        <p:nvPicPr>
          <p:cNvPr id="2" name="Picture 1"/>
          <p:cNvPicPr>
            <a:picLocks noChangeAspect="1"/>
          </p:cNvPicPr>
          <p:nvPr/>
        </p:nvPicPr>
        <p:blipFill>
          <a:blip r:embed="rId3"/>
          <a:stretch>
            <a:fillRect/>
          </a:stretch>
        </p:blipFill>
        <p:spPr>
          <a:xfrm>
            <a:off x="5886450" y="2857500"/>
            <a:ext cx="2905208" cy="2114550"/>
          </a:xfrm>
          <a:prstGeom prst="rect">
            <a:avLst/>
          </a:prstGeom>
        </p:spPr>
      </p:pic>
      <p:pic>
        <p:nvPicPr>
          <p:cNvPr id="3" name="Picture 2"/>
          <p:cNvPicPr>
            <a:picLocks noChangeAspect="1"/>
          </p:cNvPicPr>
          <p:nvPr/>
        </p:nvPicPr>
        <p:blipFill>
          <a:blip r:embed="rId4"/>
          <a:stretch>
            <a:fillRect/>
          </a:stretch>
        </p:blipFill>
        <p:spPr>
          <a:xfrm>
            <a:off x="5911347" y="1867924"/>
            <a:ext cx="2661153" cy="814341"/>
          </a:xfrm>
          <a:prstGeom prst="rect">
            <a:avLst/>
          </a:prstGeom>
        </p:spPr>
      </p:pic>
    </p:spTree>
    <p:extLst>
      <p:ext uri="{BB962C8B-B14F-4D97-AF65-F5344CB8AC3E}">
        <p14:creationId xmlns:p14="http://schemas.microsoft.com/office/powerpoint/2010/main" val="191487827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Change Data Capture System</a:t>
            </a:r>
          </a:p>
        </p:txBody>
      </p:sp>
      <p:sp>
        <p:nvSpPr>
          <p:cNvPr id="3" name="Content Placeholder 2"/>
          <p:cNvSpPr>
            <a:spLocks noGrp="1"/>
          </p:cNvSpPr>
          <p:nvPr>
            <p:ph idx="1"/>
          </p:nvPr>
        </p:nvSpPr>
        <p:spPr>
          <a:xfrm>
            <a:off x="628650" y="2226469"/>
            <a:ext cx="5657850" cy="3263504"/>
          </a:xfrm>
        </p:spPr>
        <p:txBody>
          <a:bodyPr>
            <a:normAutofit/>
          </a:bodyPr>
          <a:lstStyle/>
          <a:p>
            <a:pPr>
              <a:buFont typeface="Arial" panose="020B0604020202020204" pitchFamily="34" charset="0"/>
              <a:buChar char="•"/>
            </a:pPr>
            <a:r>
              <a:rPr lang="en-US" sz="2100" dirty="0"/>
              <a:t>A means to detect which data is part of the </a:t>
            </a:r>
            <a:r>
              <a:rPr lang="en-US" sz="2100" b="1" dirty="0"/>
              <a:t>incremental load </a:t>
            </a:r>
            <a:r>
              <a:rPr lang="en-US" sz="2100" dirty="0"/>
              <a:t>(selective processing)</a:t>
            </a:r>
            <a:endParaRPr lang="en-US" sz="2100" b="1" dirty="0"/>
          </a:p>
          <a:p>
            <a:pPr>
              <a:buFont typeface="Arial" panose="020B0604020202020204" pitchFamily="34" charset="0"/>
              <a:buChar char="•"/>
            </a:pPr>
            <a:r>
              <a:rPr lang="en-US" sz="2100" dirty="0"/>
              <a:t>Difficult to get right, needs a lot of testing.</a:t>
            </a:r>
          </a:p>
          <a:p>
            <a:r>
              <a:rPr lang="en-US" sz="2100" dirty="0"/>
              <a:t>Common Approaches:</a:t>
            </a:r>
          </a:p>
          <a:p>
            <a:pPr lvl="1"/>
            <a:r>
              <a:rPr lang="en-US" b="1" dirty="0"/>
              <a:t>Audit columns </a:t>
            </a:r>
            <a:r>
              <a:rPr lang="en-US" dirty="0"/>
              <a:t>in source data (last update)</a:t>
            </a:r>
          </a:p>
          <a:p>
            <a:pPr lvl="1"/>
            <a:r>
              <a:rPr lang="en-US" b="1" dirty="0"/>
              <a:t>Timed extracts </a:t>
            </a:r>
            <a:r>
              <a:rPr lang="en-US" dirty="0"/>
              <a:t>(ex. yesterday’s records)</a:t>
            </a:r>
          </a:p>
          <a:p>
            <a:pPr lvl="1"/>
            <a:r>
              <a:rPr lang="en-US" b="1" dirty="0"/>
              <a:t>Diff Compare </a:t>
            </a:r>
            <a:r>
              <a:rPr lang="en-US" dirty="0"/>
              <a:t>with CRC / Hash</a:t>
            </a:r>
          </a:p>
          <a:p>
            <a:pPr lvl="1"/>
            <a:r>
              <a:rPr lang="en-US" b="1" dirty="0"/>
              <a:t>Database Transactions Logs </a:t>
            </a:r>
          </a:p>
          <a:p>
            <a:pPr lvl="1"/>
            <a:r>
              <a:rPr lang="en-US" b="1" dirty="0"/>
              <a:t>Triggers /  Message Queues</a:t>
            </a:r>
          </a:p>
          <a:p>
            <a:pPr lvl="1"/>
            <a:endParaRPr lang="en-US" b="1" dirty="0"/>
          </a:p>
        </p:txBody>
      </p:sp>
      <p:pic>
        <p:nvPicPr>
          <p:cNvPr id="4" name="Picture 3"/>
          <p:cNvPicPr>
            <a:picLocks noChangeAspect="1"/>
          </p:cNvPicPr>
          <p:nvPr/>
        </p:nvPicPr>
        <p:blipFill>
          <a:blip r:embed="rId2"/>
          <a:stretch>
            <a:fillRect/>
          </a:stretch>
        </p:blipFill>
        <p:spPr>
          <a:xfrm>
            <a:off x="6477706" y="2367468"/>
            <a:ext cx="2114774" cy="680617"/>
          </a:xfrm>
          <a:prstGeom prst="rect">
            <a:avLst/>
          </a:prstGeom>
        </p:spPr>
      </p:pic>
      <p:pic>
        <p:nvPicPr>
          <p:cNvPr id="5" name="Picture 4"/>
          <p:cNvPicPr>
            <a:picLocks noChangeAspect="1"/>
          </p:cNvPicPr>
          <p:nvPr/>
        </p:nvPicPr>
        <p:blipFill>
          <a:blip r:embed="rId3"/>
          <a:stretch>
            <a:fillRect/>
          </a:stretch>
        </p:blipFill>
        <p:spPr>
          <a:xfrm>
            <a:off x="6115051" y="3200400"/>
            <a:ext cx="2668634" cy="1701935"/>
          </a:xfrm>
          <a:prstGeom prst="rect">
            <a:avLst/>
          </a:prstGeom>
        </p:spPr>
      </p:pic>
    </p:spTree>
    <p:extLst>
      <p:ext uri="{BB962C8B-B14F-4D97-AF65-F5344CB8AC3E}">
        <p14:creationId xmlns:p14="http://schemas.microsoft.com/office/powerpoint/2010/main" val="225320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Extract System</a:t>
            </a:r>
          </a:p>
        </p:txBody>
      </p:sp>
      <p:sp>
        <p:nvSpPr>
          <p:cNvPr id="3" name="Content Placeholder 2"/>
          <p:cNvSpPr>
            <a:spLocks noGrp="1"/>
          </p:cNvSpPr>
          <p:nvPr>
            <p:ph idx="1"/>
          </p:nvPr>
        </p:nvSpPr>
        <p:spPr>
          <a:xfrm>
            <a:off x="628650" y="2226469"/>
            <a:ext cx="4572000" cy="3263504"/>
          </a:xfrm>
        </p:spPr>
        <p:txBody>
          <a:bodyPr>
            <a:normAutofit lnSpcReduction="10000"/>
          </a:bodyPr>
          <a:lstStyle/>
          <a:p>
            <a:pPr>
              <a:buFont typeface="Arial" panose="020B0604020202020204" pitchFamily="34" charset="0"/>
              <a:buChar char="•"/>
            </a:pPr>
            <a:r>
              <a:rPr lang="en-US" sz="2100" dirty="0"/>
              <a:t>Getting data from the source system – a fundamental component!</a:t>
            </a:r>
          </a:p>
          <a:p>
            <a:pPr>
              <a:buFont typeface="Arial" panose="020B0604020202020204" pitchFamily="34" charset="0"/>
              <a:buChar char="•"/>
            </a:pPr>
            <a:r>
              <a:rPr lang="en-US" sz="2100" dirty="0"/>
              <a:t>Two Methods:</a:t>
            </a:r>
          </a:p>
          <a:p>
            <a:pPr lvl="1">
              <a:buFont typeface="Arial" panose="020B0604020202020204" pitchFamily="34" charset="0"/>
              <a:buChar char="•"/>
            </a:pPr>
            <a:r>
              <a:rPr lang="en-US" b="1" dirty="0"/>
              <a:t>File </a:t>
            </a:r>
            <a:r>
              <a:rPr lang="en-US" dirty="0"/>
              <a:t>– extracted output from a source system. Useful with 3</a:t>
            </a:r>
            <a:r>
              <a:rPr lang="en-US" baseline="30000" dirty="0"/>
              <a:t>rd</a:t>
            </a:r>
            <a:r>
              <a:rPr lang="en-US" dirty="0"/>
              <a:t> parties / legacy systems.</a:t>
            </a:r>
          </a:p>
          <a:p>
            <a:pPr lvl="1">
              <a:buFont typeface="Arial" panose="020B0604020202020204" pitchFamily="34" charset="0"/>
              <a:buChar char="•"/>
            </a:pPr>
            <a:r>
              <a:rPr lang="en-US" b="1" dirty="0"/>
              <a:t>Stream</a:t>
            </a:r>
            <a:r>
              <a:rPr lang="en-US" dirty="0"/>
              <a:t> –initiated data flows out of a system: Middleware query, web service.</a:t>
            </a:r>
          </a:p>
          <a:p>
            <a:pPr>
              <a:buFont typeface="Arial" panose="020B0604020202020204" pitchFamily="34" charset="0"/>
              <a:buChar char="•"/>
            </a:pPr>
            <a:r>
              <a:rPr lang="en-US" sz="2100" dirty="0"/>
              <a:t>Files are useful because they provide restart points without </a:t>
            </a:r>
            <a:r>
              <a:rPr lang="en-US" sz="2100" b="1" dirty="0"/>
              <a:t>re-querying the source</a:t>
            </a:r>
            <a:r>
              <a:rPr lang="en-US" sz="2100" dirty="0"/>
              <a:t>.</a:t>
            </a:r>
          </a:p>
        </p:txBody>
      </p:sp>
      <p:pic>
        <p:nvPicPr>
          <p:cNvPr id="5" name="Picture 4"/>
          <p:cNvPicPr>
            <a:picLocks noChangeAspect="1"/>
          </p:cNvPicPr>
          <p:nvPr/>
        </p:nvPicPr>
        <p:blipFill>
          <a:blip r:embed="rId2"/>
          <a:stretch>
            <a:fillRect/>
          </a:stretch>
        </p:blipFill>
        <p:spPr>
          <a:xfrm>
            <a:off x="5371564" y="2226469"/>
            <a:ext cx="3693594" cy="2365196"/>
          </a:xfrm>
          <a:prstGeom prst="rect">
            <a:avLst/>
          </a:prstGeom>
        </p:spPr>
      </p:pic>
    </p:spTree>
    <p:extLst>
      <p:ext uri="{BB962C8B-B14F-4D97-AF65-F5344CB8AC3E}">
        <p14:creationId xmlns:p14="http://schemas.microsoft.com/office/powerpoint/2010/main" val="2921604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It</a:t>
            </a:r>
          </a:p>
        </p:txBody>
      </p:sp>
      <p:sp>
        <p:nvSpPr>
          <p:cNvPr id="3" name="Content Placeholder 2"/>
          <p:cNvSpPr>
            <a:spLocks noGrp="1"/>
          </p:cNvSpPr>
          <p:nvPr>
            <p:ph idx="1"/>
          </p:nvPr>
        </p:nvSpPr>
        <p:spPr/>
        <p:txBody>
          <a:bodyPr>
            <a:normAutofit lnSpcReduction="10000"/>
          </a:bodyPr>
          <a:lstStyle/>
          <a:p>
            <a:r>
              <a:rPr lang="en-US" sz="2800" dirty="0"/>
              <a:t>Assume your data warehousing project requires an extract from a Web API, which delivers current data upon request such as the Yahoo Stock Page </a:t>
            </a:r>
            <a:r>
              <a:rPr lang="en-US" dirty="0">
                <a:hlinkClick r:id="rId3"/>
              </a:rPr>
              <a:t>http://finance.yahoo.com/q;_ylt=AkvD6KtvgA.0gd.aT6SiHxbFgfME?s=AAPL</a:t>
            </a:r>
            <a:r>
              <a:rPr lang="en-US" dirty="0"/>
              <a:t> </a:t>
            </a:r>
          </a:p>
          <a:p>
            <a:pPr marL="0" indent="0">
              <a:buNone/>
            </a:pPr>
            <a:r>
              <a:rPr lang="en-US" dirty="0"/>
              <a:t>Explain</a:t>
            </a:r>
            <a:r>
              <a:rPr lang="en-US" sz="2800" dirty="0"/>
              <a:t>:</a:t>
            </a:r>
          </a:p>
          <a:p>
            <a:pPr lvl="1"/>
            <a:r>
              <a:rPr lang="en-US" sz="2400" dirty="0"/>
              <a:t>How would you approach data extraction from this source? Push? Pull?</a:t>
            </a:r>
          </a:p>
          <a:p>
            <a:pPr lvl="1"/>
            <a:r>
              <a:rPr lang="en-US" sz="2400" dirty="0"/>
              <a:t>What’s your approach to detecting and capturing changes? </a:t>
            </a:r>
          </a:p>
          <a:p>
            <a:pPr marL="0" indent="0">
              <a:buNone/>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746612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Cleanse and Conform Systems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
        <p:nvSpPr>
          <p:cNvPr id="7" name="Right Arrow 6"/>
          <p:cNvSpPr/>
          <p:nvPr/>
        </p:nvSpPr>
        <p:spPr>
          <a:xfrm>
            <a:off x="471949" y="3604258"/>
            <a:ext cx="2969342" cy="179930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Data</a:t>
            </a:r>
            <a:endParaRPr lang="en-US" dirty="0"/>
          </a:p>
        </p:txBody>
      </p:sp>
      <p:sp>
        <p:nvSpPr>
          <p:cNvPr id="8" name="Rectangle 7"/>
          <p:cNvSpPr/>
          <p:nvPr/>
        </p:nvSpPr>
        <p:spPr>
          <a:xfrm>
            <a:off x="3685536" y="3496102"/>
            <a:ext cx="1869690" cy="20156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Transform</a:t>
            </a:r>
            <a:endParaRPr lang="en-US" dirty="0"/>
          </a:p>
        </p:txBody>
      </p:sp>
      <p:sp>
        <p:nvSpPr>
          <p:cNvPr id="9" name="Right Arrow 8"/>
          <p:cNvSpPr/>
          <p:nvPr/>
        </p:nvSpPr>
        <p:spPr>
          <a:xfrm>
            <a:off x="5799471" y="3604256"/>
            <a:ext cx="2969342" cy="179930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Data</a:t>
            </a:r>
            <a:endParaRPr lang="en-US" dirty="0"/>
          </a:p>
        </p:txBody>
      </p:sp>
    </p:spTree>
    <p:extLst>
      <p:ext uri="{BB962C8B-B14F-4D97-AF65-F5344CB8AC3E}">
        <p14:creationId xmlns:p14="http://schemas.microsoft.com/office/powerpoint/2010/main" val="491642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t>Data Cleansing System</a:t>
            </a:r>
          </a:p>
        </p:txBody>
      </p:sp>
      <p:sp>
        <p:nvSpPr>
          <p:cNvPr id="5" name="Content Placeholder 4"/>
          <p:cNvSpPr>
            <a:spLocks noGrp="1"/>
          </p:cNvSpPr>
          <p:nvPr>
            <p:ph idx="1"/>
          </p:nvPr>
        </p:nvSpPr>
        <p:spPr>
          <a:xfrm>
            <a:off x="685800" y="2000250"/>
            <a:ext cx="5600700" cy="3859776"/>
          </a:xfrm>
        </p:spPr>
        <p:txBody>
          <a:bodyPr>
            <a:normAutofit/>
          </a:bodyPr>
          <a:lstStyle/>
          <a:p>
            <a:pPr>
              <a:buFont typeface="Arial" panose="020B0604020202020204" pitchFamily="34" charset="0"/>
              <a:buChar char="•"/>
            </a:pPr>
            <a:r>
              <a:rPr lang="en-US" sz="2100" dirty="0"/>
              <a:t>Balance these conflicting goals: </a:t>
            </a:r>
          </a:p>
          <a:p>
            <a:pPr lvl="1">
              <a:buFont typeface="Arial" panose="020B0604020202020204" pitchFamily="34" charset="0"/>
              <a:buChar char="•"/>
            </a:pPr>
            <a:r>
              <a:rPr lang="en-US" dirty="0"/>
              <a:t>fix dirty data yet maintain data accuracy.</a:t>
            </a:r>
          </a:p>
          <a:p>
            <a:pPr>
              <a:buFont typeface="Arial" panose="020B0604020202020204" pitchFamily="34" charset="0"/>
              <a:buChar char="•"/>
            </a:pPr>
            <a:r>
              <a:rPr lang="en-US" sz="2100" dirty="0"/>
              <a:t>Quality screens act as diagnostic filters:</a:t>
            </a:r>
          </a:p>
          <a:p>
            <a:pPr lvl="1">
              <a:buFont typeface="Arial" panose="020B0604020202020204" pitchFamily="34" charset="0"/>
              <a:buChar char="•"/>
            </a:pPr>
            <a:r>
              <a:rPr lang="en-US" b="1" dirty="0"/>
              <a:t>Column Screens </a:t>
            </a:r>
            <a:r>
              <a:rPr lang="en-US" dirty="0"/>
              <a:t>– test data in fields</a:t>
            </a:r>
          </a:p>
          <a:p>
            <a:pPr lvl="1">
              <a:buFont typeface="Arial" panose="020B0604020202020204" pitchFamily="34" charset="0"/>
              <a:buChar char="•"/>
            </a:pPr>
            <a:r>
              <a:rPr lang="en-US" b="1" dirty="0"/>
              <a:t>Structure Screens</a:t>
            </a:r>
            <a:r>
              <a:rPr lang="en-US" dirty="0"/>
              <a:t> – test data relationships, lookups</a:t>
            </a:r>
          </a:p>
          <a:p>
            <a:pPr lvl="1">
              <a:buFont typeface="Arial" panose="020B0604020202020204" pitchFamily="34" charset="0"/>
              <a:buChar char="•"/>
            </a:pPr>
            <a:r>
              <a:rPr lang="en-US" b="1" dirty="0"/>
              <a:t>Business Rule Screens </a:t>
            </a:r>
            <a:r>
              <a:rPr lang="en-US" dirty="0"/>
              <a:t>– test business logic</a:t>
            </a:r>
          </a:p>
          <a:p>
            <a:pPr>
              <a:buFont typeface="Arial" panose="020B0604020202020204" pitchFamily="34" charset="0"/>
              <a:buChar char="•"/>
            </a:pPr>
            <a:r>
              <a:rPr lang="en-US" sz="2100" dirty="0"/>
              <a:t>Responding to Quality events:</a:t>
            </a:r>
          </a:p>
          <a:p>
            <a:pPr lvl="1">
              <a:buFont typeface="Arial" panose="020B0604020202020204" pitchFamily="34" charset="0"/>
              <a:buChar char="•"/>
            </a:pPr>
            <a:r>
              <a:rPr lang="en-US" dirty="0"/>
              <a:t>Fix (ex. Replace NULL w/value)</a:t>
            </a:r>
          </a:p>
          <a:p>
            <a:pPr lvl="1">
              <a:buFont typeface="Arial" panose="020B0604020202020204" pitchFamily="34" charset="0"/>
              <a:buChar char="•"/>
            </a:pPr>
            <a:r>
              <a:rPr lang="en-US" dirty="0"/>
              <a:t>Log Error and continue or abort (depending on severity)</a:t>
            </a:r>
          </a:p>
          <a:p>
            <a:pPr lvl="1"/>
            <a:endParaRPr lang="en-US" dirty="0"/>
          </a:p>
          <a:p>
            <a:pPr lvl="1"/>
            <a:endParaRPr lang="en-US" dirty="0"/>
          </a:p>
          <a:p>
            <a:endParaRPr lang="en-US" sz="2400" dirty="0"/>
          </a:p>
        </p:txBody>
      </p:sp>
      <p:pic>
        <p:nvPicPr>
          <p:cNvPr id="3" name="Picture 2"/>
          <p:cNvPicPr>
            <a:picLocks noChangeAspect="1"/>
          </p:cNvPicPr>
          <p:nvPr/>
        </p:nvPicPr>
        <p:blipFill>
          <a:blip r:embed="rId2"/>
          <a:stretch>
            <a:fillRect/>
          </a:stretch>
        </p:blipFill>
        <p:spPr>
          <a:xfrm>
            <a:off x="6686550" y="2020620"/>
            <a:ext cx="2029397" cy="2494230"/>
          </a:xfrm>
          <a:prstGeom prst="rect">
            <a:avLst/>
          </a:prstGeom>
        </p:spPr>
      </p:pic>
    </p:spTree>
    <p:extLst>
      <p:ext uri="{BB962C8B-B14F-4D97-AF65-F5344CB8AC3E}">
        <p14:creationId xmlns:p14="http://schemas.microsoft.com/office/powerpoint/2010/main" val="1788035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Deduplication System</a:t>
            </a:r>
          </a:p>
        </p:txBody>
      </p:sp>
      <p:sp>
        <p:nvSpPr>
          <p:cNvPr id="3" name="Content Placeholder 2"/>
          <p:cNvSpPr>
            <a:spLocks noGrp="1"/>
          </p:cNvSpPr>
          <p:nvPr>
            <p:ph idx="1"/>
          </p:nvPr>
        </p:nvSpPr>
        <p:spPr>
          <a:xfrm>
            <a:off x="628650" y="2226469"/>
            <a:ext cx="5200650" cy="3263504"/>
          </a:xfrm>
        </p:spPr>
        <p:txBody>
          <a:bodyPr>
            <a:normAutofit/>
          </a:bodyPr>
          <a:lstStyle/>
          <a:p>
            <a:pPr>
              <a:buFont typeface="Arial" panose="020B0604020202020204" pitchFamily="34" charset="0"/>
              <a:buChar char="•"/>
            </a:pPr>
            <a:r>
              <a:rPr lang="en-US" sz="2100" dirty="0"/>
              <a:t>When dimensions are derived from several sources.</a:t>
            </a:r>
          </a:p>
          <a:p>
            <a:pPr lvl="1">
              <a:buFont typeface="Arial" panose="020B0604020202020204" pitchFamily="34" charset="0"/>
              <a:buChar char="•"/>
            </a:pPr>
            <a:r>
              <a:rPr lang="en-US" dirty="0"/>
              <a:t>Ex. Customer information merges from several lines of business.</a:t>
            </a:r>
          </a:p>
          <a:p>
            <a:pPr>
              <a:buFont typeface="Arial" panose="020B0604020202020204" pitchFamily="34" charset="0"/>
              <a:buChar char="•"/>
            </a:pPr>
            <a:r>
              <a:rPr lang="en-US" sz="2100" b="1" dirty="0"/>
              <a:t>Survivorship </a:t>
            </a:r>
            <a:r>
              <a:rPr lang="en-US" sz="2100" dirty="0"/>
              <a:t>– the process of combining a set of matched records into unified image of authoritative data.</a:t>
            </a:r>
          </a:p>
          <a:p>
            <a:pPr>
              <a:buFont typeface="Arial" panose="020B0604020202020204" pitchFamily="34" charset="0"/>
              <a:buChar char="•"/>
            </a:pPr>
            <a:r>
              <a:rPr lang="en-US" sz="2100" b="1" dirty="0"/>
              <a:t>Master Data Management</a:t>
            </a:r>
            <a:r>
              <a:rPr lang="en-US" sz="2100" dirty="0"/>
              <a:t> – centralized facilities to store master copies of data.</a:t>
            </a:r>
            <a:endParaRPr lang="en-US" sz="2100" b="1" dirty="0"/>
          </a:p>
        </p:txBody>
      </p:sp>
      <p:pic>
        <p:nvPicPr>
          <p:cNvPr id="4" name="Picture 3"/>
          <p:cNvPicPr>
            <a:picLocks noChangeAspect="1"/>
          </p:cNvPicPr>
          <p:nvPr/>
        </p:nvPicPr>
        <p:blipFill>
          <a:blip r:embed="rId2"/>
          <a:stretch>
            <a:fillRect/>
          </a:stretch>
        </p:blipFill>
        <p:spPr>
          <a:xfrm>
            <a:off x="6515100" y="2207231"/>
            <a:ext cx="1714500" cy="2670464"/>
          </a:xfrm>
          <a:prstGeom prst="rect">
            <a:avLst/>
          </a:prstGeom>
        </p:spPr>
      </p:pic>
    </p:spTree>
    <p:extLst>
      <p:ext uri="{BB962C8B-B14F-4D97-AF65-F5344CB8AC3E}">
        <p14:creationId xmlns:p14="http://schemas.microsoft.com/office/powerpoint/2010/main" val="28998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Learn about ETL Approaches and Architectures</a:t>
            </a:r>
          </a:p>
          <a:p>
            <a:pPr>
              <a:buFont typeface="Wingdings" panose="05000000000000000000" pitchFamily="2" charset="2"/>
              <a:buChar char="§"/>
            </a:pPr>
            <a:r>
              <a:rPr lang="en-US" dirty="0"/>
              <a:t>Discuss Common Subsystems of ETL</a:t>
            </a:r>
          </a:p>
          <a:p>
            <a:pPr>
              <a:buFont typeface="Wingdings" panose="05000000000000000000" pitchFamily="2" charset="2"/>
              <a:buChar char="§"/>
            </a:pPr>
            <a:r>
              <a:rPr lang="en-US" dirty="0"/>
              <a:t>Describe Data Extraction and Staging Techniques</a:t>
            </a:r>
          </a:p>
          <a:p>
            <a:pPr>
              <a:buFont typeface="Wingdings" panose="05000000000000000000" pitchFamily="2" charset="2"/>
              <a:buChar char="§"/>
            </a:pPr>
            <a:r>
              <a:rPr lang="en-US" dirty="0"/>
              <a:t>Explain Common and Advanced ETL Patterns</a:t>
            </a:r>
          </a:p>
          <a:p>
            <a:pPr>
              <a:buFont typeface="Wingdings" panose="05000000000000000000" pitchFamily="2" charset="2"/>
              <a:buChar char="§"/>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115898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Conforming System</a:t>
            </a:r>
          </a:p>
        </p:txBody>
      </p:sp>
      <p:sp>
        <p:nvSpPr>
          <p:cNvPr id="3" name="Content Placeholder 2"/>
          <p:cNvSpPr>
            <a:spLocks noGrp="1"/>
          </p:cNvSpPr>
          <p:nvPr>
            <p:ph idx="1"/>
          </p:nvPr>
        </p:nvSpPr>
        <p:spPr>
          <a:xfrm>
            <a:off x="628650" y="2226469"/>
            <a:ext cx="4686300" cy="4264546"/>
          </a:xfrm>
        </p:spPr>
        <p:txBody>
          <a:bodyPr>
            <a:normAutofit/>
          </a:bodyPr>
          <a:lstStyle/>
          <a:p>
            <a:pPr>
              <a:buFont typeface="Arial" panose="020B0604020202020204" pitchFamily="34" charset="0"/>
              <a:buChar char="•"/>
            </a:pPr>
            <a:r>
              <a:rPr lang="en-US" sz="2400" dirty="0"/>
              <a:t>Responsible for creating conformed dimensions and facts.</a:t>
            </a:r>
          </a:p>
          <a:p>
            <a:pPr>
              <a:buFont typeface="Arial" panose="020B0604020202020204" pitchFamily="34" charset="0"/>
              <a:buChar char="•"/>
            </a:pPr>
            <a:r>
              <a:rPr lang="en-US" sz="2400" dirty="0"/>
              <a:t>Typically conformed dimensions are managed in one place and distributed as a copy into the required dimensional model.</a:t>
            </a:r>
          </a:p>
        </p:txBody>
      </p:sp>
      <p:sp>
        <p:nvSpPr>
          <p:cNvPr id="11" name="Flowchart: Magnetic Disk 10"/>
          <p:cNvSpPr/>
          <p:nvPr/>
        </p:nvSpPr>
        <p:spPr>
          <a:xfrm>
            <a:off x="5439697" y="4814615"/>
            <a:ext cx="1981200" cy="16764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DDS</a:t>
            </a:r>
            <a:br>
              <a:rPr lang="en-US" dirty="0"/>
            </a:br>
            <a:r>
              <a:rPr lang="en-US" dirty="0" err="1"/>
              <a:t>DimCustomer</a:t>
            </a:r>
            <a:endParaRPr lang="en-US" dirty="0"/>
          </a:p>
        </p:txBody>
      </p:sp>
      <p:sp>
        <p:nvSpPr>
          <p:cNvPr id="12" name="Flowchart: Magnetic Disk 11"/>
          <p:cNvSpPr/>
          <p:nvPr/>
        </p:nvSpPr>
        <p:spPr>
          <a:xfrm>
            <a:off x="5354998" y="2278068"/>
            <a:ext cx="1568513" cy="12192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Marketing</a:t>
            </a:r>
            <a:br>
              <a:rPr lang="en-US" dirty="0"/>
            </a:br>
            <a:r>
              <a:rPr lang="en-US" dirty="0" err="1"/>
              <a:t>DimCustomer</a:t>
            </a:r>
            <a:endParaRPr lang="en-US" dirty="0"/>
          </a:p>
        </p:txBody>
      </p:sp>
      <p:sp>
        <p:nvSpPr>
          <p:cNvPr id="13" name="Flowchart: Magnetic Disk 12"/>
          <p:cNvSpPr/>
          <p:nvPr/>
        </p:nvSpPr>
        <p:spPr>
          <a:xfrm>
            <a:off x="7497603" y="1668468"/>
            <a:ext cx="1489107" cy="18288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Sales</a:t>
            </a:r>
            <a:br>
              <a:rPr lang="en-US" dirty="0"/>
            </a:br>
            <a:r>
              <a:rPr lang="en-US" dirty="0" err="1"/>
              <a:t>DimCustomer</a:t>
            </a:r>
            <a:endParaRPr lang="en-US" dirty="0"/>
          </a:p>
        </p:txBody>
      </p:sp>
      <p:sp>
        <p:nvSpPr>
          <p:cNvPr id="14" name="Right Arrow 13"/>
          <p:cNvSpPr/>
          <p:nvPr/>
        </p:nvSpPr>
        <p:spPr>
          <a:xfrm rot="16200000">
            <a:off x="5644883" y="4011457"/>
            <a:ext cx="99135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8884925">
            <a:off x="6833222" y="4003542"/>
            <a:ext cx="13472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92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think about it</a:t>
            </a:r>
          </a:p>
        </p:txBody>
      </p:sp>
      <p:sp>
        <p:nvSpPr>
          <p:cNvPr id="3" name="Content Placeholder 2"/>
          <p:cNvSpPr>
            <a:spLocks noGrp="1"/>
          </p:cNvSpPr>
          <p:nvPr>
            <p:ph idx="1"/>
          </p:nvPr>
        </p:nvSpPr>
        <p:spPr>
          <a:xfrm>
            <a:off x="768096" y="2005781"/>
            <a:ext cx="7290055" cy="4303579"/>
          </a:xfrm>
        </p:spPr>
        <p:txBody>
          <a:bodyPr>
            <a:normAutofit/>
          </a:bodyPr>
          <a:lstStyle/>
          <a:p>
            <a:r>
              <a:rPr lang="en-US" sz="2800" dirty="0"/>
              <a:t>Now suppose our warehouse  gathers in request stock information and from 3 different Web API’s.</a:t>
            </a:r>
          </a:p>
          <a:p>
            <a:r>
              <a:rPr lang="en-US" sz="2400" dirty="0"/>
              <a:t> Describe your approach to:</a:t>
            </a:r>
          </a:p>
          <a:p>
            <a:pPr lvl="1"/>
            <a:r>
              <a:rPr lang="en-US" sz="2400" b="1" dirty="0"/>
              <a:t>De-duplicate data  </a:t>
            </a:r>
            <a:r>
              <a:rPr lang="en-US" sz="2400" dirty="0"/>
              <a:t>(same data from different services)</a:t>
            </a:r>
          </a:p>
          <a:p>
            <a:pPr lvl="1"/>
            <a:r>
              <a:rPr lang="en-US" sz="2400" b="1" dirty="0"/>
              <a:t>Conform the stock dimension </a:t>
            </a:r>
            <a:r>
              <a:rPr lang="en-US" sz="2400" dirty="0"/>
              <a:t>(considering each service might have different attributes and values for the same attribute)?</a:t>
            </a:r>
          </a:p>
          <a:p>
            <a:pPr lvl="1"/>
            <a:endParaRPr lang="en-US" sz="2000" dirty="0"/>
          </a:p>
        </p:txBody>
      </p:sp>
    </p:spTree>
    <p:extLst>
      <p:ext uri="{BB962C8B-B14F-4D97-AF65-F5344CB8AC3E}">
        <p14:creationId xmlns:p14="http://schemas.microsoft.com/office/powerpoint/2010/main" val="3613462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Systems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32</a:t>
            </a:fld>
            <a:endParaRPr lang="en-US" dirty="0"/>
          </a:p>
        </p:txBody>
      </p:sp>
      <p:sp>
        <p:nvSpPr>
          <p:cNvPr id="6" name="Flowchart: Magnetic Disk 5"/>
          <p:cNvSpPr/>
          <p:nvPr/>
        </p:nvSpPr>
        <p:spPr>
          <a:xfrm>
            <a:off x="5417574" y="3210967"/>
            <a:ext cx="1691148" cy="197628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DW</a:t>
            </a:r>
            <a:br>
              <a:rPr lang="en-US" sz="2800" dirty="0"/>
            </a:br>
            <a:r>
              <a:rPr lang="en-US" sz="2800" dirty="0"/>
              <a:t>(DDS)</a:t>
            </a:r>
          </a:p>
        </p:txBody>
      </p:sp>
      <p:sp>
        <p:nvSpPr>
          <p:cNvPr id="7" name="Right Arrow 6"/>
          <p:cNvSpPr/>
          <p:nvPr/>
        </p:nvSpPr>
        <p:spPr>
          <a:xfrm>
            <a:off x="1484670" y="3299458"/>
            <a:ext cx="3529781" cy="179930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Data</a:t>
            </a:r>
            <a:endParaRPr lang="en-US" dirty="0"/>
          </a:p>
        </p:txBody>
      </p:sp>
    </p:spTree>
    <p:extLst>
      <p:ext uri="{BB962C8B-B14F-4D97-AF65-F5344CB8AC3E}">
        <p14:creationId xmlns:p14="http://schemas.microsoft.com/office/powerpoint/2010/main" val="3728514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t>Slowly Changing Dimension Manager</a:t>
            </a:r>
          </a:p>
        </p:txBody>
      </p:sp>
      <p:sp>
        <p:nvSpPr>
          <p:cNvPr id="5" name="Content Placeholder 4"/>
          <p:cNvSpPr>
            <a:spLocks noGrp="1"/>
          </p:cNvSpPr>
          <p:nvPr>
            <p:ph idx="1"/>
          </p:nvPr>
        </p:nvSpPr>
        <p:spPr>
          <a:xfrm>
            <a:off x="768097" y="2286000"/>
            <a:ext cx="6025994" cy="4023360"/>
          </a:xfrm>
        </p:spPr>
        <p:txBody>
          <a:bodyPr>
            <a:normAutofit/>
          </a:bodyPr>
          <a:lstStyle/>
          <a:p>
            <a:pPr>
              <a:buFont typeface="Arial" panose="020B0604020202020204" pitchFamily="34" charset="0"/>
              <a:buChar char="•"/>
            </a:pPr>
            <a:r>
              <a:rPr lang="en-US" sz="2400" dirty="0"/>
              <a:t>The ETL system must determine how to handle a dimension attribute value that has changed from what is already in the warehouse.</a:t>
            </a:r>
          </a:p>
          <a:p>
            <a:pPr lvl="1">
              <a:buFont typeface="Arial" panose="020B0604020202020204" pitchFamily="34" charset="0"/>
              <a:buChar char="•"/>
            </a:pPr>
            <a:r>
              <a:rPr lang="en-US" dirty="0"/>
              <a:t>Type 1 = Overwrite</a:t>
            </a:r>
          </a:p>
          <a:p>
            <a:pPr lvl="1">
              <a:buFont typeface="Arial" panose="020B0604020202020204" pitchFamily="34" charset="0"/>
              <a:buChar char="•"/>
            </a:pPr>
            <a:r>
              <a:rPr lang="en-US" dirty="0"/>
              <a:t>Type 2 – New Row</a:t>
            </a:r>
          </a:p>
          <a:p>
            <a:pPr lvl="1">
              <a:buFont typeface="Arial" panose="020B0604020202020204" pitchFamily="34" charset="0"/>
              <a:buChar char="•"/>
            </a:pPr>
            <a:r>
              <a:rPr lang="en-US" dirty="0"/>
              <a:t>Type 3 = New Column</a:t>
            </a:r>
          </a:p>
          <a:p>
            <a:pPr marL="0" indent="0">
              <a:buNone/>
            </a:pPr>
            <a:endParaRPr lang="en-US" sz="2100" dirty="0"/>
          </a:p>
        </p:txBody>
      </p:sp>
      <p:pic>
        <p:nvPicPr>
          <p:cNvPr id="2" name="Picture 1"/>
          <p:cNvPicPr>
            <a:picLocks noChangeAspect="1"/>
          </p:cNvPicPr>
          <p:nvPr/>
        </p:nvPicPr>
        <p:blipFill>
          <a:blip r:embed="rId2"/>
          <a:stretch>
            <a:fillRect/>
          </a:stretch>
        </p:blipFill>
        <p:spPr>
          <a:xfrm>
            <a:off x="6524717" y="5229375"/>
            <a:ext cx="1953026" cy="434006"/>
          </a:xfrm>
          <a:prstGeom prst="rect">
            <a:avLst/>
          </a:prstGeom>
        </p:spPr>
      </p:pic>
    </p:spTree>
    <p:extLst>
      <p:ext uri="{BB962C8B-B14F-4D97-AF65-F5344CB8AC3E}">
        <p14:creationId xmlns:p14="http://schemas.microsoft.com/office/powerpoint/2010/main" val="1485034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Surrogate Key Manager</a:t>
            </a:r>
          </a:p>
        </p:txBody>
      </p:sp>
      <p:sp>
        <p:nvSpPr>
          <p:cNvPr id="3" name="Content Placeholder 2"/>
          <p:cNvSpPr>
            <a:spLocks noGrp="1"/>
          </p:cNvSpPr>
          <p:nvPr>
            <p:ph idx="1"/>
          </p:nvPr>
        </p:nvSpPr>
        <p:spPr>
          <a:xfrm>
            <a:off x="628649" y="2226468"/>
            <a:ext cx="6883196" cy="3810537"/>
          </a:xfrm>
        </p:spPr>
        <p:txBody>
          <a:bodyPr>
            <a:normAutofit/>
          </a:bodyPr>
          <a:lstStyle/>
          <a:p>
            <a:pPr>
              <a:buFont typeface="Arial" panose="020B0604020202020204" pitchFamily="34" charset="0"/>
              <a:buChar char="•"/>
            </a:pPr>
            <a:r>
              <a:rPr lang="en-US" sz="2100" dirty="0"/>
              <a:t>Surrogate keys are recommended for PK’s of your dimension tables.</a:t>
            </a:r>
          </a:p>
          <a:p>
            <a:pPr>
              <a:buFont typeface="Arial" panose="020B0604020202020204" pitchFamily="34" charset="0"/>
              <a:buChar char="•"/>
            </a:pPr>
            <a:r>
              <a:rPr lang="en-US" sz="2100" dirty="0"/>
              <a:t>In SQL Server, use </a:t>
            </a:r>
            <a:r>
              <a:rPr lang="en-US" sz="2100" b="1" dirty="0">
                <a:latin typeface="Consolas" panose="020B0609020204030204" pitchFamily="49" charset="0"/>
                <a:cs typeface="Consolas" panose="020B0609020204030204" pitchFamily="49" charset="0"/>
              </a:rPr>
              <a:t>IDENTITY</a:t>
            </a:r>
            <a:r>
              <a:rPr lang="en-US" sz="2100" dirty="0">
                <a:latin typeface="Consolas" panose="020B0609020204030204" pitchFamily="49" charset="0"/>
                <a:cs typeface="Consolas" panose="020B0609020204030204" pitchFamily="49" charset="0"/>
              </a:rPr>
              <a:t> </a:t>
            </a:r>
          </a:p>
          <a:p>
            <a:pPr>
              <a:buFont typeface="Arial" panose="020B0604020202020204" pitchFamily="34" charset="0"/>
              <a:buChar char="•"/>
            </a:pPr>
            <a:r>
              <a:rPr lang="en-US" sz="2100" dirty="0"/>
              <a:t>In other DBMS’s use a sequence with a database trigger can be used.</a:t>
            </a:r>
          </a:p>
          <a:p>
            <a:pPr>
              <a:buFont typeface="Arial" panose="020B0604020202020204" pitchFamily="34" charset="0"/>
              <a:buChar char="•"/>
            </a:pPr>
            <a:r>
              <a:rPr lang="en-US" sz="2100" dirty="0"/>
              <a:t>The ETL system can also manage them.</a:t>
            </a:r>
          </a:p>
        </p:txBody>
      </p:sp>
    </p:spTree>
    <p:extLst>
      <p:ext uri="{BB962C8B-B14F-4D97-AF65-F5344CB8AC3E}">
        <p14:creationId xmlns:p14="http://schemas.microsoft.com/office/powerpoint/2010/main" val="1159814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Surrogate Key Pipeline</a:t>
            </a:r>
          </a:p>
        </p:txBody>
      </p:sp>
      <p:sp>
        <p:nvSpPr>
          <p:cNvPr id="3" name="Content Placeholder 2"/>
          <p:cNvSpPr>
            <a:spLocks noGrp="1"/>
          </p:cNvSpPr>
          <p:nvPr>
            <p:ph idx="1"/>
          </p:nvPr>
        </p:nvSpPr>
        <p:spPr>
          <a:xfrm>
            <a:off x="628650" y="1828800"/>
            <a:ext cx="7658100" cy="3795252"/>
          </a:xfrm>
        </p:spPr>
        <p:txBody>
          <a:bodyPr>
            <a:normAutofit/>
          </a:bodyPr>
          <a:lstStyle/>
          <a:p>
            <a:pPr>
              <a:buFont typeface="Arial" panose="020B0604020202020204" pitchFamily="34" charset="0"/>
              <a:buChar char="•"/>
            </a:pPr>
            <a:r>
              <a:rPr lang="en-US" sz="2400" dirty="0"/>
              <a:t>A system for replacing </a:t>
            </a:r>
            <a:r>
              <a:rPr lang="en-US" sz="2400" b="1" dirty="0"/>
              <a:t>operational natural keys </a:t>
            </a:r>
            <a:r>
              <a:rPr lang="en-US" sz="2400" dirty="0"/>
              <a:t>in the incoming </a:t>
            </a:r>
            <a:r>
              <a:rPr lang="en-US" sz="2400" b="1" dirty="0"/>
              <a:t>fact table record </a:t>
            </a:r>
            <a:r>
              <a:rPr lang="en-US" sz="2400" dirty="0"/>
              <a:t>with appropriate </a:t>
            </a:r>
            <a:r>
              <a:rPr lang="en-US" sz="2400" b="1" dirty="0"/>
              <a:t>dimension surrogate keys</a:t>
            </a:r>
            <a:r>
              <a:rPr lang="en-US" sz="2400" dirty="0"/>
              <a:t>.</a:t>
            </a:r>
          </a:p>
          <a:p>
            <a:pPr>
              <a:buFont typeface="Arial" panose="020B0604020202020204" pitchFamily="34" charset="0"/>
              <a:buChar char="•"/>
            </a:pPr>
            <a:r>
              <a:rPr lang="en-US" sz="2400" dirty="0"/>
              <a:t>Approaches to handling </a:t>
            </a:r>
            <a:r>
              <a:rPr lang="en-US" sz="2400" b="1" dirty="0"/>
              <a:t>referential integrity </a:t>
            </a:r>
            <a:r>
              <a:rPr lang="en-US" sz="2400" dirty="0"/>
              <a:t>errors:</a:t>
            </a:r>
          </a:p>
          <a:p>
            <a:pPr lvl="1"/>
            <a:r>
              <a:rPr lang="en-US" dirty="0"/>
              <a:t>Throw away fact rows – bad idea</a:t>
            </a:r>
          </a:p>
          <a:p>
            <a:pPr lvl="1"/>
            <a:r>
              <a:rPr lang="en-US" dirty="0"/>
              <a:t>Write bad rows to an error table – most common</a:t>
            </a:r>
          </a:p>
          <a:p>
            <a:pPr lvl="1"/>
            <a:r>
              <a:rPr lang="en-US" dirty="0"/>
              <a:t>Insert placeholder row into the dimension – most complex</a:t>
            </a:r>
          </a:p>
          <a:p>
            <a:pPr lvl="1"/>
            <a:r>
              <a:rPr lang="en-US" dirty="0"/>
              <a:t>Fail the package and abort – draconian</a:t>
            </a:r>
          </a:p>
          <a:p>
            <a:pPr marL="0" indent="0">
              <a:buNone/>
            </a:pPr>
            <a:endParaRPr lang="en-US" sz="2100" dirty="0"/>
          </a:p>
        </p:txBody>
      </p:sp>
      <p:pic>
        <p:nvPicPr>
          <p:cNvPr id="4" name="Picture 3"/>
          <p:cNvPicPr>
            <a:picLocks noChangeAspect="1"/>
          </p:cNvPicPr>
          <p:nvPr/>
        </p:nvPicPr>
        <p:blipFill>
          <a:blip r:embed="rId2"/>
          <a:stretch>
            <a:fillRect/>
          </a:stretch>
        </p:blipFill>
        <p:spPr>
          <a:xfrm>
            <a:off x="935909" y="5705782"/>
            <a:ext cx="6680339" cy="607304"/>
          </a:xfrm>
          <a:prstGeom prst="rect">
            <a:avLst/>
          </a:prstGeom>
        </p:spPr>
      </p:pic>
      <p:pic>
        <p:nvPicPr>
          <p:cNvPr id="5" name="Picture 4"/>
          <p:cNvPicPr>
            <a:picLocks noChangeAspect="1"/>
          </p:cNvPicPr>
          <p:nvPr/>
        </p:nvPicPr>
        <p:blipFill>
          <a:blip r:embed="rId3"/>
          <a:stretch>
            <a:fillRect/>
          </a:stretch>
        </p:blipFill>
        <p:spPr>
          <a:xfrm>
            <a:off x="6844481" y="4916771"/>
            <a:ext cx="1371600" cy="498764"/>
          </a:xfrm>
          <a:prstGeom prst="rect">
            <a:avLst/>
          </a:prstGeom>
        </p:spPr>
      </p:pic>
    </p:spTree>
    <p:extLst>
      <p:ext uri="{BB962C8B-B14F-4D97-AF65-F5344CB8AC3E}">
        <p14:creationId xmlns:p14="http://schemas.microsoft.com/office/powerpoint/2010/main" val="3742393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Aggregate Builder</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100" dirty="0"/>
              <a:t>Aggregates are specific data structures created to improve performance.</a:t>
            </a:r>
          </a:p>
          <a:p>
            <a:pPr>
              <a:buFont typeface="Arial" panose="020B0604020202020204" pitchFamily="34" charset="0"/>
              <a:buChar char="•"/>
            </a:pPr>
            <a:r>
              <a:rPr lang="en-US" sz="2100" dirty="0"/>
              <a:t>Aggregates must be chosen carefully – over aggregation is as problematic as not enough.</a:t>
            </a:r>
          </a:p>
          <a:p>
            <a:pPr>
              <a:buFont typeface="Arial" panose="020B0604020202020204" pitchFamily="34" charset="0"/>
              <a:buChar char="•"/>
            </a:pPr>
            <a:r>
              <a:rPr lang="en-US" b="1" dirty="0"/>
              <a:t>Summary Tables</a:t>
            </a:r>
            <a:r>
              <a:rPr lang="en-US" dirty="0"/>
              <a:t> and </a:t>
            </a:r>
            <a:r>
              <a:rPr lang="en-US" b="1" dirty="0"/>
              <a:t>Subset Dimensions </a:t>
            </a:r>
            <a:r>
              <a:rPr lang="en-US" dirty="0"/>
              <a:t>are generated from the base facts /dimensions.</a:t>
            </a:r>
          </a:p>
          <a:p>
            <a:pPr marL="0" indent="0">
              <a:buNone/>
            </a:pPr>
            <a:endParaRPr lang="en-US" sz="2100" dirty="0"/>
          </a:p>
        </p:txBody>
      </p:sp>
      <p:pic>
        <p:nvPicPr>
          <p:cNvPr id="4" name="Picture 3"/>
          <p:cNvPicPr>
            <a:picLocks noChangeAspect="1"/>
          </p:cNvPicPr>
          <p:nvPr/>
        </p:nvPicPr>
        <p:blipFill>
          <a:blip r:embed="rId2"/>
          <a:stretch>
            <a:fillRect/>
          </a:stretch>
        </p:blipFill>
        <p:spPr>
          <a:xfrm>
            <a:off x="3438832" y="5330928"/>
            <a:ext cx="1793632" cy="685800"/>
          </a:xfrm>
          <a:prstGeom prst="rect">
            <a:avLst/>
          </a:prstGeom>
        </p:spPr>
      </p:pic>
    </p:spTree>
    <p:extLst>
      <p:ext uri="{BB962C8B-B14F-4D97-AF65-F5344CB8AC3E}">
        <p14:creationId xmlns:p14="http://schemas.microsoft.com/office/powerpoint/2010/main" val="440341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Think About it</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How might you manage the surrogate key pipeline for a dimension with no obvious natural key?</a:t>
            </a:r>
          </a:p>
          <a:p>
            <a:pPr marL="457200" indent="-457200">
              <a:buFont typeface="+mj-lt"/>
              <a:buAutoNum type="arabicPeriod"/>
            </a:pPr>
            <a:r>
              <a:rPr lang="en-US" sz="2400" dirty="0"/>
              <a:t>Describe your approach to writing a fact row when one of the dimensions cannot be looked up? </a:t>
            </a:r>
          </a:p>
          <a:p>
            <a:pPr marL="0" indent="0">
              <a:buNone/>
            </a:pPr>
            <a:endParaRPr lang="en-US" sz="2400" dirty="0"/>
          </a:p>
        </p:txBody>
      </p:sp>
    </p:spTree>
    <p:extLst>
      <p:ext uri="{BB962C8B-B14F-4D97-AF65-F5344CB8AC3E}">
        <p14:creationId xmlns:p14="http://schemas.microsoft.com/office/powerpoint/2010/main" val="776185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Subsystems for Managing The ETL Environment</a:t>
            </a:r>
          </a:p>
        </p:txBody>
      </p:sp>
      <p:sp>
        <p:nvSpPr>
          <p:cNvPr id="5" name="Content Placeholder 4"/>
          <p:cNvSpPr>
            <a:spLocks noGrp="1"/>
          </p:cNvSpPr>
          <p:nvPr>
            <p:ph idx="1"/>
          </p:nvPr>
        </p:nvSpPr>
        <p:spPr>
          <a:xfrm>
            <a:off x="609600" y="2286000"/>
            <a:ext cx="4611329" cy="4023360"/>
          </a:xfrm>
        </p:spPr>
        <p:txBody>
          <a:bodyPr/>
          <a:lstStyle/>
          <a:p>
            <a:pPr>
              <a:buFont typeface="Arial" panose="020B0604020202020204" pitchFamily="34" charset="0"/>
              <a:buChar char="•"/>
            </a:pPr>
            <a:r>
              <a:rPr lang="en-US" dirty="0"/>
              <a:t>Job Scheduler</a:t>
            </a:r>
          </a:p>
          <a:p>
            <a:pPr>
              <a:buFont typeface="Arial" panose="020B0604020202020204" pitchFamily="34" charset="0"/>
              <a:buChar char="•"/>
            </a:pPr>
            <a:r>
              <a:rPr lang="en-US" dirty="0"/>
              <a:t>Recovery and Restart </a:t>
            </a:r>
          </a:p>
          <a:p>
            <a:pPr>
              <a:buFont typeface="Arial" panose="020B0604020202020204" pitchFamily="34" charset="0"/>
              <a:buChar char="•"/>
            </a:pPr>
            <a:r>
              <a:rPr lang="en-US" dirty="0"/>
              <a:t>Error Logging</a:t>
            </a:r>
          </a:p>
          <a:p>
            <a:pPr>
              <a:buFont typeface="Arial" panose="020B0604020202020204" pitchFamily="34" charset="0"/>
              <a:buChar char="•"/>
            </a:pPr>
            <a:r>
              <a:rPr lang="en-US" dirty="0"/>
              <a:t>Job Monitoring</a:t>
            </a:r>
          </a:p>
          <a:p>
            <a:pPr>
              <a:buFont typeface="Arial" panose="020B0604020202020204" pitchFamily="34" charset="0"/>
              <a:buChar char="•"/>
            </a:pPr>
            <a:r>
              <a:rPr lang="en-US" dirty="0"/>
              <a:t>Notification &amp; Problem Escalation</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38</a:t>
            </a:fld>
            <a:endParaRPr lang="en-US" dirty="0"/>
          </a:p>
        </p:txBody>
      </p:sp>
      <p:pic>
        <p:nvPicPr>
          <p:cNvPr id="6" name="Picture 5"/>
          <p:cNvPicPr>
            <a:picLocks noChangeAspect="1"/>
          </p:cNvPicPr>
          <p:nvPr/>
        </p:nvPicPr>
        <p:blipFill>
          <a:blip r:embed="rId2"/>
          <a:stretch>
            <a:fillRect/>
          </a:stretch>
        </p:blipFill>
        <p:spPr>
          <a:xfrm>
            <a:off x="4780135" y="2286000"/>
            <a:ext cx="4345134" cy="2971800"/>
          </a:xfrm>
          <a:prstGeom prst="rect">
            <a:avLst/>
          </a:prstGeom>
        </p:spPr>
      </p:pic>
    </p:spTree>
    <p:extLst>
      <p:ext uri="{BB962C8B-B14F-4D97-AF65-F5344CB8AC3E}">
        <p14:creationId xmlns:p14="http://schemas.microsoft.com/office/powerpoint/2010/main" val="1290163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Data Extraction and Staging Techniques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25885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Kimball Lifecycle</a:t>
            </a:r>
          </a:p>
        </p:txBody>
      </p:sp>
      <p:pic>
        <p:nvPicPr>
          <p:cNvPr id="1026" name="Picture 2" descr="http://www.kimballgroup.com/wp-content/uploads/2012/06/kimball-core-concepts-0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7779" y="2224547"/>
            <a:ext cx="7304040" cy="3753465"/>
          </a:xfrm>
          <a:prstGeom prst="rect">
            <a:avLst/>
          </a:prstGeom>
          <a:solidFill>
            <a:schemeClr val="accent6">
              <a:lumMod val="20000"/>
              <a:lumOff val="80000"/>
            </a:schemeClr>
          </a:solidFill>
        </p:spPr>
      </p:pic>
      <p:sp>
        <p:nvSpPr>
          <p:cNvPr id="3" name="Rectangle 2"/>
          <p:cNvSpPr/>
          <p:nvPr/>
        </p:nvSpPr>
        <p:spPr>
          <a:xfrm>
            <a:off x="5247354" y="3715979"/>
            <a:ext cx="914400" cy="66920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25005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992446" cy="1499616"/>
          </a:xfrm>
        </p:spPr>
        <p:txBody>
          <a:bodyPr/>
          <a:lstStyle/>
          <a:p>
            <a:r>
              <a:rPr lang="en-US" dirty="0"/>
              <a:t>Rules of OLTP DATA extraction</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40</a:t>
            </a:fld>
            <a:endParaRPr lang="en-US" dirty="0"/>
          </a:p>
        </p:txBody>
      </p:sp>
      <p:pic>
        <p:nvPicPr>
          <p:cNvPr id="8" name="Content Placeholder 7"/>
          <p:cNvPicPr>
            <a:picLocks noGrp="1" noChangeAspect="1"/>
          </p:cNvPicPr>
          <p:nvPr>
            <p:ph idx="1"/>
          </p:nvPr>
        </p:nvPicPr>
        <p:blipFill rotWithShape="1">
          <a:blip r:embed="rId2"/>
          <a:srcRect t="11093" b="5725"/>
          <a:stretch/>
        </p:blipFill>
        <p:spPr>
          <a:xfrm>
            <a:off x="1780099" y="3116826"/>
            <a:ext cx="5634140" cy="3500284"/>
          </a:xfrm>
          <a:prstGeom prst="rect">
            <a:avLst/>
          </a:prstGeom>
        </p:spPr>
      </p:pic>
      <p:sp>
        <p:nvSpPr>
          <p:cNvPr id="7" name="Rectangle 6"/>
          <p:cNvSpPr/>
          <p:nvPr/>
        </p:nvSpPr>
        <p:spPr>
          <a:xfrm>
            <a:off x="668595" y="1761666"/>
            <a:ext cx="7757650" cy="1200329"/>
          </a:xfrm>
          <a:prstGeom prst="rect">
            <a:avLst/>
          </a:prstGeom>
        </p:spPr>
        <p:txBody>
          <a:bodyPr wrap="square">
            <a:spAutoFit/>
          </a:bodyPr>
          <a:lstStyle/>
          <a:p>
            <a:pPr algn="ctr"/>
            <a:r>
              <a:rPr lang="en-US" sz="2400" b="1" dirty="0"/>
              <a:t>Reminds me of "the rules" of thanksgiving at my grandparents house. </a:t>
            </a:r>
            <a:br>
              <a:rPr lang="en-US" sz="2400" b="1" dirty="0"/>
            </a:br>
            <a:r>
              <a:rPr lang="en-US" sz="2400" dirty="0"/>
              <a:t>(Now that I think about it: any dinner at my grandparents!)</a:t>
            </a:r>
          </a:p>
        </p:txBody>
      </p:sp>
    </p:spTree>
    <p:extLst>
      <p:ext uri="{BB962C8B-B14F-4D97-AF65-F5344CB8AC3E}">
        <p14:creationId xmlns:p14="http://schemas.microsoft.com/office/powerpoint/2010/main" val="1606173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874459" cy="1499616"/>
          </a:xfrm>
        </p:spPr>
        <p:txBody>
          <a:bodyPr/>
          <a:lstStyle/>
          <a:p>
            <a:r>
              <a:rPr lang="en-US" dirty="0"/>
              <a:t>Rules of OLTP DATA extraction</a:t>
            </a:r>
          </a:p>
        </p:txBody>
      </p:sp>
      <p:sp>
        <p:nvSpPr>
          <p:cNvPr id="3" name="Content Placeholder 2"/>
          <p:cNvSpPr>
            <a:spLocks noGrp="1"/>
          </p:cNvSpPr>
          <p:nvPr>
            <p:ph idx="1"/>
          </p:nvPr>
        </p:nvSpPr>
        <p:spPr>
          <a:xfrm>
            <a:off x="768096" y="1858297"/>
            <a:ext cx="7290055" cy="4451063"/>
          </a:xfrm>
        </p:spPr>
        <p:txBody>
          <a:bodyPr>
            <a:normAutofit lnSpcReduction="10000"/>
          </a:bodyPr>
          <a:lstStyle/>
          <a:p>
            <a:pPr marL="457200" indent="-457200">
              <a:buFont typeface="+mj-lt"/>
              <a:buAutoNum type="arabicPeriod"/>
            </a:pPr>
            <a:r>
              <a:rPr lang="en-US" sz="2800" dirty="0"/>
              <a:t>Be respectful of the source</a:t>
            </a:r>
            <a:br>
              <a:rPr lang="en-US" sz="2800" dirty="0"/>
            </a:br>
            <a:r>
              <a:rPr lang="en-US" dirty="0"/>
              <a:t>Extract as is. Transform on your own dime.</a:t>
            </a:r>
          </a:p>
          <a:p>
            <a:pPr marL="457200" indent="-457200">
              <a:buFont typeface="+mj-lt"/>
              <a:buAutoNum type="arabicPeriod"/>
            </a:pPr>
            <a:r>
              <a:rPr lang="en-US" sz="2800" dirty="0"/>
              <a:t>Ask for permission first.</a:t>
            </a:r>
            <a:br>
              <a:rPr lang="en-US" sz="2800" dirty="0"/>
            </a:br>
            <a:r>
              <a:rPr lang="en-US" dirty="0"/>
              <a:t>Despite having access, work with DBA's.</a:t>
            </a:r>
          </a:p>
          <a:p>
            <a:pPr marL="457200" indent="-457200">
              <a:buFont typeface="+mj-lt"/>
              <a:buAutoNum type="arabicPeriod"/>
            </a:pPr>
            <a:r>
              <a:rPr lang="en-US" sz="2800" dirty="0"/>
              <a:t>Don't take more data than you need.</a:t>
            </a:r>
            <a:br>
              <a:rPr lang="en-US" sz="2800" dirty="0"/>
            </a:br>
            <a:r>
              <a:rPr lang="en-US" dirty="0"/>
              <a:t>Be smart about the I/O you place on the source.</a:t>
            </a:r>
          </a:p>
          <a:p>
            <a:pPr marL="457200" indent="-457200">
              <a:buFont typeface="+mj-lt"/>
              <a:buAutoNum type="arabicPeriod"/>
            </a:pPr>
            <a:r>
              <a:rPr lang="en-US" sz="2800" dirty="0"/>
              <a:t>Don't take what you already have.</a:t>
            </a:r>
            <a:br>
              <a:rPr lang="en-US" sz="2800" dirty="0"/>
            </a:br>
            <a:r>
              <a:rPr lang="en-US" dirty="0"/>
              <a:t>If you're re-querying the same data, you're being inefficient.</a:t>
            </a:r>
          </a:p>
          <a:p>
            <a:pPr marL="457200" indent="-457200">
              <a:buFont typeface="+mj-lt"/>
              <a:buAutoNum type="arabicPeriod"/>
            </a:pPr>
            <a:r>
              <a:rPr lang="en-US" sz="2800" dirty="0"/>
              <a:t>Timestamp!</a:t>
            </a:r>
            <a:br>
              <a:rPr lang="en-US" sz="2800" dirty="0"/>
            </a:br>
            <a:r>
              <a:rPr lang="en-US" dirty="0"/>
              <a:t>Mark the extracted data with a Timestamp column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2573815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From DBMS</a:t>
            </a:r>
          </a:p>
        </p:txBody>
      </p:sp>
      <p:sp>
        <p:nvSpPr>
          <p:cNvPr id="3" name="Content Placeholder 2"/>
          <p:cNvSpPr>
            <a:spLocks noGrp="1"/>
          </p:cNvSpPr>
          <p:nvPr>
            <p:ph idx="1"/>
          </p:nvPr>
        </p:nvSpPr>
        <p:spPr/>
        <p:txBody>
          <a:bodyPr/>
          <a:lstStyle/>
          <a:p>
            <a:pPr marL="457200" indent="-457200">
              <a:buFont typeface="+mj-lt"/>
              <a:buAutoNum type="arabicPeriod"/>
            </a:pPr>
            <a:r>
              <a:rPr lang="en-US" dirty="0"/>
              <a:t>Whole table every time</a:t>
            </a:r>
          </a:p>
          <a:p>
            <a:pPr marL="457200" indent="-457200">
              <a:buFont typeface="+mj-lt"/>
              <a:buAutoNum type="arabicPeriod"/>
            </a:pPr>
            <a:r>
              <a:rPr lang="en-US" dirty="0"/>
              <a:t>Incremental By CET / LSET (Current Execution Time / Last Successful Execution Time)</a:t>
            </a:r>
          </a:p>
          <a:p>
            <a:pPr marL="457200" indent="-457200">
              <a:buFont typeface="+mj-lt"/>
              <a:buAutoNum type="arabicPeriod"/>
            </a:pPr>
            <a:r>
              <a:rPr lang="en-US" dirty="0"/>
              <a:t>Incremental By OLTP Surrogate Key or Date</a:t>
            </a:r>
          </a:p>
          <a:p>
            <a:pPr marL="457200" indent="-457200">
              <a:buFont typeface="+mj-lt"/>
              <a:buAutoNum type="arabicPeriod"/>
            </a:pPr>
            <a:r>
              <a:rPr lang="en-US" dirty="0"/>
              <a:t>Fixed Range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2242351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Whole Table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entire DBMS table is extracted each time.</a:t>
            </a:r>
          </a:p>
          <a:p>
            <a:pPr>
              <a:buFont typeface="Wingdings" panose="05000000000000000000" pitchFamily="2" charset="2"/>
              <a:buChar char="§"/>
            </a:pPr>
            <a:r>
              <a:rPr lang="en-US" dirty="0"/>
              <a:t>Inefficient but simple</a:t>
            </a:r>
          </a:p>
          <a:p>
            <a:pPr>
              <a:buFont typeface="Wingdings" panose="05000000000000000000" pitchFamily="2" charset="2"/>
              <a:buChar char="§"/>
            </a:pPr>
            <a:r>
              <a:rPr lang="en-US" dirty="0"/>
              <a:t>Sometimes the only way to extract data if there is no way to detect changes or additions.</a:t>
            </a:r>
          </a:p>
          <a:p>
            <a:pPr>
              <a:buFont typeface="Wingdings" panose="05000000000000000000" pitchFamily="2" charset="2"/>
              <a:buChar char="§"/>
            </a:pPr>
            <a:r>
              <a:rPr lang="en-US" dirty="0"/>
              <a:t>When to use this approach:</a:t>
            </a:r>
          </a:p>
          <a:p>
            <a:pPr lvl="1">
              <a:buFont typeface="Wingdings" panose="05000000000000000000" pitchFamily="2" charset="2"/>
              <a:buChar char="§"/>
            </a:pPr>
            <a:r>
              <a:rPr lang="en-US" dirty="0"/>
              <a:t>This is the approach for periodic snapshots.</a:t>
            </a:r>
          </a:p>
          <a:p>
            <a:pPr lvl="1">
              <a:buFont typeface="Wingdings" panose="05000000000000000000" pitchFamily="2" charset="2"/>
              <a:buChar char="§"/>
            </a:pPr>
            <a:r>
              <a:rPr lang="en-US" dirty="0"/>
              <a:t>Can be used on master data / dimensions.</a:t>
            </a:r>
          </a:p>
          <a:p>
            <a:pPr lvl="1">
              <a:buFont typeface="Wingdings" panose="05000000000000000000" pitchFamily="2" charset="2"/>
              <a:buChar char="§"/>
            </a:pPr>
            <a:r>
              <a:rPr lang="en-US" dirty="0"/>
              <a:t>Should not be used on transaction fact tables.</a:t>
            </a:r>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2271589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CET LSET</a:t>
            </a:r>
          </a:p>
        </p:txBody>
      </p:sp>
      <p:sp>
        <p:nvSpPr>
          <p:cNvPr id="3" name="Content Placeholder 2"/>
          <p:cNvSpPr>
            <a:spLocks noGrp="1"/>
          </p:cNvSpPr>
          <p:nvPr>
            <p:ph idx="1"/>
          </p:nvPr>
        </p:nvSpPr>
        <p:spPr>
          <a:xfrm>
            <a:off x="768095" y="1838632"/>
            <a:ext cx="7290055" cy="4470728"/>
          </a:xfrm>
        </p:spPr>
        <p:txBody>
          <a:bodyPr>
            <a:normAutofit/>
          </a:bodyPr>
          <a:lstStyle/>
          <a:p>
            <a:pPr>
              <a:buFont typeface="Arial" panose="020B0604020202020204" pitchFamily="34" charset="0"/>
              <a:buChar char="•"/>
            </a:pPr>
            <a:r>
              <a:rPr lang="en-US" dirty="0"/>
              <a:t>You only extract what you have not extracted previously.</a:t>
            </a:r>
          </a:p>
          <a:p>
            <a:pPr>
              <a:buFont typeface="Arial" panose="020B0604020202020204" pitchFamily="34" charset="0"/>
              <a:buChar char="•"/>
            </a:pPr>
            <a:r>
              <a:rPr lang="en-US" dirty="0"/>
              <a:t>CET </a:t>
            </a:r>
            <a:r>
              <a:rPr lang="en-US" dirty="0">
                <a:sym typeface="Wingdings" panose="05000000000000000000" pitchFamily="2" charset="2"/>
              </a:rPr>
              <a:t></a:t>
            </a:r>
            <a:r>
              <a:rPr lang="en-US" dirty="0"/>
              <a:t>Current Extraction Timestamp</a:t>
            </a:r>
          </a:p>
          <a:p>
            <a:pPr>
              <a:buFont typeface="Arial" panose="020B0604020202020204" pitchFamily="34" charset="0"/>
              <a:buChar char="•"/>
            </a:pPr>
            <a:r>
              <a:rPr lang="en-US" dirty="0"/>
              <a:t>LSET </a:t>
            </a:r>
            <a:r>
              <a:rPr lang="en-US" dirty="0">
                <a:sym typeface="Wingdings" panose="05000000000000000000" pitchFamily="2" charset="2"/>
              </a:rPr>
              <a:t> </a:t>
            </a:r>
            <a:r>
              <a:rPr lang="en-US" dirty="0"/>
              <a:t>Last Successful Extraction Timestamp</a:t>
            </a:r>
          </a:p>
          <a:p>
            <a:pPr>
              <a:buFont typeface="Arial" panose="020B0604020202020204" pitchFamily="34" charset="0"/>
              <a:buChar char="•"/>
            </a:pPr>
            <a:r>
              <a:rPr lang="en-US" dirty="0"/>
              <a:t>CET  and LSET are stored in a metadata table.</a:t>
            </a:r>
          </a:p>
          <a:p>
            <a:pPr>
              <a:buFont typeface="Arial" panose="020B0604020202020204" pitchFamily="34" charset="0"/>
              <a:buChar char="•"/>
            </a:pPr>
            <a:r>
              <a:rPr lang="en-US" dirty="0"/>
              <a:t>Fault tolerant. If it fails, it can be re-run to pick up data it missed.</a:t>
            </a:r>
          </a:p>
          <a:p>
            <a:pPr>
              <a:buFont typeface="Arial" panose="020B0604020202020204" pitchFamily="34" charset="0"/>
              <a:buChar char="•"/>
            </a:pPr>
            <a:r>
              <a:rPr lang="en-US" dirty="0"/>
              <a:t>When extraction is complete LSET is set to CET.</a:t>
            </a:r>
          </a:p>
          <a:p>
            <a:pPr>
              <a:buFont typeface="Arial" panose="020B0604020202020204" pitchFamily="34" charset="0"/>
              <a:buChar char="•"/>
            </a:pPr>
            <a:r>
              <a:rPr lang="en-US" dirty="0"/>
              <a:t>When to use this approach:</a:t>
            </a:r>
          </a:p>
          <a:p>
            <a:pPr lvl="1">
              <a:buFont typeface="Arial" panose="020B0604020202020204" pitchFamily="34" charset="0"/>
              <a:buChar char="•"/>
            </a:pPr>
            <a:r>
              <a:rPr lang="en-US" dirty="0"/>
              <a:t>For any OLTP sources which include metadata columns indicating when the row was created or last updated. Cannot be used otherwise.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2208743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CET and LSET</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45</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402955071"/>
              </p:ext>
            </p:extLst>
          </p:nvPr>
        </p:nvGraphicFramePr>
        <p:xfrm>
          <a:off x="2466908" y="1922299"/>
          <a:ext cx="6411621" cy="1417320"/>
        </p:xfrm>
        <a:graphic>
          <a:graphicData uri="http://schemas.openxmlformats.org/drawingml/2006/table">
            <a:tbl>
              <a:tblPr firstRow="1" bandRow="1">
                <a:tableStyleId>{93296810-A885-4BE3-A3E7-6D5BEEA58F35}</a:tableStyleId>
              </a:tblPr>
              <a:tblGrid>
                <a:gridCol w="982538">
                  <a:extLst>
                    <a:ext uri="{9D8B030D-6E8A-4147-A177-3AD203B41FA5}">
                      <a16:colId xmlns:a16="http://schemas.microsoft.com/office/drawing/2014/main" val="20000"/>
                    </a:ext>
                  </a:extLst>
                </a:gridCol>
                <a:gridCol w="1428541">
                  <a:extLst>
                    <a:ext uri="{9D8B030D-6E8A-4147-A177-3AD203B41FA5}">
                      <a16:colId xmlns:a16="http://schemas.microsoft.com/office/drawing/2014/main" val="20001"/>
                    </a:ext>
                  </a:extLst>
                </a:gridCol>
                <a:gridCol w="1177799">
                  <a:extLst>
                    <a:ext uri="{9D8B030D-6E8A-4147-A177-3AD203B41FA5}">
                      <a16:colId xmlns:a16="http://schemas.microsoft.com/office/drawing/2014/main" val="20002"/>
                    </a:ext>
                  </a:extLst>
                </a:gridCol>
                <a:gridCol w="1170923">
                  <a:extLst>
                    <a:ext uri="{9D8B030D-6E8A-4147-A177-3AD203B41FA5}">
                      <a16:colId xmlns:a16="http://schemas.microsoft.com/office/drawing/2014/main" val="20003"/>
                    </a:ext>
                  </a:extLst>
                </a:gridCol>
                <a:gridCol w="1651820">
                  <a:extLst>
                    <a:ext uri="{9D8B030D-6E8A-4147-A177-3AD203B41FA5}">
                      <a16:colId xmlns:a16="http://schemas.microsoft.com/office/drawing/2014/main" val="20004"/>
                    </a:ext>
                  </a:extLst>
                </a:gridCol>
              </a:tblGrid>
              <a:tr h="525780">
                <a:tc>
                  <a:txBody>
                    <a:bodyPr/>
                    <a:lstStyle/>
                    <a:p>
                      <a:r>
                        <a:rPr lang="en-US" sz="1500" dirty="0"/>
                        <a:t>Customer ID</a:t>
                      </a:r>
                      <a:endParaRPr lang="en-US" sz="1500" dirty="0">
                        <a:solidFill>
                          <a:schemeClr val="tx1"/>
                        </a:solidFill>
                      </a:endParaRPr>
                    </a:p>
                  </a:txBody>
                  <a:tcPr marL="68580" marR="68580" marT="34290" marB="34290"/>
                </a:tc>
                <a:tc>
                  <a:txBody>
                    <a:bodyPr/>
                    <a:lstStyle/>
                    <a:p>
                      <a:r>
                        <a:rPr lang="en-US" sz="1500" dirty="0"/>
                        <a:t>Customer Name</a:t>
                      </a:r>
                    </a:p>
                  </a:txBody>
                  <a:tcPr marL="68580" marR="68580" marT="34290" marB="34290"/>
                </a:tc>
                <a:tc>
                  <a:txBody>
                    <a:bodyPr/>
                    <a:lstStyle/>
                    <a:p>
                      <a:r>
                        <a:rPr lang="en-US" sz="1500" dirty="0"/>
                        <a:t>Customer</a:t>
                      </a:r>
                      <a:br>
                        <a:rPr lang="en-US" sz="1500" dirty="0"/>
                      </a:br>
                      <a:r>
                        <a:rPr lang="en-US" sz="1500" dirty="0"/>
                        <a:t>Credit</a:t>
                      </a:r>
                    </a:p>
                  </a:txBody>
                  <a:tcPr marL="68580" marR="68580" marT="34290" marB="34290"/>
                </a:tc>
                <a:tc>
                  <a:txBody>
                    <a:bodyPr/>
                    <a:lstStyle/>
                    <a:p>
                      <a:r>
                        <a:rPr lang="en-US" sz="1500" dirty="0"/>
                        <a:t>Created On</a:t>
                      </a:r>
                    </a:p>
                  </a:txBody>
                  <a:tcPr marL="68580" marR="68580" marT="34290" marB="34290"/>
                </a:tc>
                <a:tc>
                  <a:txBody>
                    <a:bodyPr/>
                    <a:lstStyle/>
                    <a:p>
                      <a:r>
                        <a:rPr lang="en-US" sz="1500" dirty="0"/>
                        <a:t>Last Update On</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1001</a:t>
                      </a:r>
                    </a:p>
                  </a:txBody>
                  <a:tcPr marL="68580" marR="68580" marT="34290" marB="34290"/>
                </a:tc>
                <a:tc>
                  <a:txBody>
                    <a:bodyPr/>
                    <a:lstStyle/>
                    <a:p>
                      <a:r>
                        <a:rPr lang="en-US" sz="1500" dirty="0"/>
                        <a:t>Robin</a:t>
                      </a:r>
                      <a:r>
                        <a:rPr lang="en-US" sz="1500" baseline="0" dirty="0"/>
                        <a:t> Banks</a:t>
                      </a:r>
                      <a:endParaRPr lang="en-US" sz="1500" dirty="0"/>
                    </a:p>
                  </a:txBody>
                  <a:tcPr marL="68580" marR="68580" marT="34290" marB="34290"/>
                </a:tc>
                <a:tc>
                  <a:txBody>
                    <a:bodyPr/>
                    <a:lstStyle/>
                    <a:p>
                      <a:r>
                        <a:rPr lang="en-US" sz="1500" dirty="0"/>
                        <a:t>$4000</a:t>
                      </a:r>
                    </a:p>
                  </a:txBody>
                  <a:tcPr marL="68580" marR="68580" marT="34290" marB="34290"/>
                </a:tc>
                <a:tc>
                  <a:txBody>
                    <a:bodyPr/>
                    <a:lstStyle/>
                    <a:p>
                      <a:r>
                        <a:rPr lang="en-US" sz="1500" dirty="0"/>
                        <a:t>3/2/2015</a:t>
                      </a:r>
                    </a:p>
                  </a:txBody>
                  <a:tcPr marL="68580" marR="68580" marT="34290" marB="34290"/>
                </a:tc>
                <a:tc>
                  <a:txBody>
                    <a:bodyPr/>
                    <a:lstStyle/>
                    <a:p>
                      <a:r>
                        <a:rPr lang="en-US" sz="1500" dirty="0"/>
                        <a:t>7/11/2016</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1002</a:t>
                      </a:r>
                    </a:p>
                  </a:txBody>
                  <a:tcPr marL="68580" marR="68580" marT="34290" marB="34290"/>
                </a:tc>
                <a:tc>
                  <a:txBody>
                    <a:bodyPr/>
                    <a:lstStyle/>
                    <a:p>
                      <a:r>
                        <a:rPr lang="en-US" sz="1500" dirty="0"/>
                        <a:t>Jean Poole</a:t>
                      </a:r>
                    </a:p>
                  </a:txBody>
                  <a:tcPr marL="68580" marR="68580" marT="34290" marB="34290"/>
                </a:tc>
                <a:tc>
                  <a:txBody>
                    <a:bodyPr/>
                    <a:lstStyle/>
                    <a:p>
                      <a:r>
                        <a:rPr lang="en-US" sz="1500" dirty="0"/>
                        <a:t>$1500</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5/25/2016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7/12/2016</a:t>
                      </a:r>
                    </a:p>
                  </a:txBody>
                  <a:tcPr marL="68580" marR="68580" marT="34290" marB="34290"/>
                </a:tc>
                <a:extLst>
                  <a:ext uri="{0D108BD9-81ED-4DB2-BD59-A6C34878D82A}">
                    <a16:rowId xmlns:a16="http://schemas.microsoft.com/office/drawing/2014/main" val="10002"/>
                  </a:ext>
                </a:extLst>
              </a:tr>
              <a:tr h="297180">
                <a:tc>
                  <a:txBody>
                    <a:bodyPr/>
                    <a:lstStyle/>
                    <a:p>
                      <a:r>
                        <a:rPr lang="en-US" sz="1500" dirty="0"/>
                        <a:t>1003</a:t>
                      </a:r>
                    </a:p>
                  </a:txBody>
                  <a:tcPr marL="68580" marR="68580" marT="34290" marB="34290"/>
                </a:tc>
                <a:tc>
                  <a:txBody>
                    <a:bodyPr/>
                    <a:lstStyle/>
                    <a:p>
                      <a:r>
                        <a:rPr lang="en-US" sz="1500" dirty="0"/>
                        <a:t>Max </a:t>
                      </a:r>
                      <a:r>
                        <a:rPr lang="en-US" sz="1500" dirty="0" err="1"/>
                        <a:t>Emum</a:t>
                      </a:r>
                      <a:endParaRPr lang="en-US" sz="1500" dirty="0"/>
                    </a:p>
                  </a:txBody>
                  <a:tcPr marL="68580" marR="68580" marT="34290" marB="34290"/>
                </a:tc>
                <a:tc>
                  <a:txBody>
                    <a:bodyPr/>
                    <a:lstStyle/>
                    <a:p>
                      <a:r>
                        <a:rPr lang="en-US" sz="1500" dirty="0"/>
                        <a:t>$3200</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7/13/2016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7/13/2016</a:t>
                      </a:r>
                    </a:p>
                  </a:txBody>
                  <a:tcPr marL="68580" marR="68580" marT="34290" marB="34290"/>
                </a:tc>
                <a:extLst>
                  <a:ext uri="{0D108BD9-81ED-4DB2-BD59-A6C34878D82A}">
                    <a16:rowId xmlns:a16="http://schemas.microsoft.com/office/drawing/2014/main" val="10003"/>
                  </a:ext>
                </a:extLst>
              </a:tr>
            </a:tbl>
          </a:graphicData>
        </a:graphic>
      </p:graphicFrame>
      <p:sp>
        <p:nvSpPr>
          <p:cNvPr id="7" name="Right Arrow 6"/>
          <p:cNvSpPr/>
          <p:nvPr/>
        </p:nvSpPr>
        <p:spPr>
          <a:xfrm>
            <a:off x="245806" y="1922299"/>
            <a:ext cx="2064775" cy="14173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OLTP Source</a:t>
            </a:r>
          </a:p>
          <a:p>
            <a:pPr algn="ctr"/>
            <a:r>
              <a:rPr lang="en-US" dirty="0"/>
              <a:t>customers</a:t>
            </a:r>
          </a:p>
        </p:txBody>
      </p:sp>
      <p:graphicFrame>
        <p:nvGraphicFramePr>
          <p:cNvPr id="8" name="Content Placeholder 3"/>
          <p:cNvGraphicFramePr>
            <a:graphicFrameLocks/>
          </p:cNvGraphicFramePr>
          <p:nvPr>
            <p:extLst>
              <p:ext uri="{D42A27DB-BD31-4B8C-83A1-F6EECF244321}">
                <p14:modId xmlns:p14="http://schemas.microsoft.com/office/powerpoint/2010/main" val="3637975168"/>
              </p:ext>
            </p:extLst>
          </p:nvPr>
        </p:nvGraphicFramePr>
        <p:xfrm>
          <a:off x="2383334" y="3818655"/>
          <a:ext cx="6411621" cy="822960"/>
        </p:xfrm>
        <a:graphic>
          <a:graphicData uri="http://schemas.openxmlformats.org/drawingml/2006/table">
            <a:tbl>
              <a:tblPr firstRow="1" bandRow="1">
                <a:tableStyleId>{073A0DAA-6AF3-43AB-8588-CEC1D06C72B9}</a:tableStyleId>
              </a:tblPr>
              <a:tblGrid>
                <a:gridCol w="982538">
                  <a:extLst>
                    <a:ext uri="{9D8B030D-6E8A-4147-A177-3AD203B41FA5}">
                      <a16:colId xmlns:a16="http://schemas.microsoft.com/office/drawing/2014/main" val="20000"/>
                    </a:ext>
                  </a:extLst>
                </a:gridCol>
                <a:gridCol w="1428541">
                  <a:extLst>
                    <a:ext uri="{9D8B030D-6E8A-4147-A177-3AD203B41FA5}">
                      <a16:colId xmlns:a16="http://schemas.microsoft.com/office/drawing/2014/main" val="20001"/>
                    </a:ext>
                  </a:extLst>
                </a:gridCol>
                <a:gridCol w="1177799">
                  <a:extLst>
                    <a:ext uri="{9D8B030D-6E8A-4147-A177-3AD203B41FA5}">
                      <a16:colId xmlns:a16="http://schemas.microsoft.com/office/drawing/2014/main" val="20002"/>
                    </a:ext>
                  </a:extLst>
                </a:gridCol>
                <a:gridCol w="1372485">
                  <a:extLst>
                    <a:ext uri="{9D8B030D-6E8A-4147-A177-3AD203B41FA5}">
                      <a16:colId xmlns:a16="http://schemas.microsoft.com/office/drawing/2014/main" val="20003"/>
                    </a:ext>
                  </a:extLst>
                </a:gridCol>
                <a:gridCol w="1450258">
                  <a:extLst>
                    <a:ext uri="{9D8B030D-6E8A-4147-A177-3AD203B41FA5}">
                      <a16:colId xmlns:a16="http://schemas.microsoft.com/office/drawing/2014/main" val="20004"/>
                    </a:ext>
                  </a:extLst>
                </a:gridCol>
              </a:tblGrid>
              <a:tr h="525780">
                <a:tc>
                  <a:txBody>
                    <a:bodyPr/>
                    <a:lstStyle/>
                    <a:p>
                      <a:r>
                        <a:rPr lang="en-US" sz="1500" dirty="0"/>
                        <a:t>Extract ID</a:t>
                      </a:r>
                      <a:endParaRPr lang="en-US" sz="1500" dirty="0">
                        <a:solidFill>
                          <a:schemeClr val="tx1"/>
                        </a:solidFill>
                      </a:endParaRPr>
                    </a:p>
                  </a:txBody>
                  <a:tcPr marL="68580" marR="68580" marT="34290" marB="34290"/>
                </a:tc>
                <a:tc>
                  <a:txBody>
                    <a:bodyPr/>
                    <a:lstStyle/>
                    <a:p>
                      <a:r>
                        <a:rPr lang="en-US" sz="1500" dirty="0"/>
                        <a:t>Source</a:t>
                      </a:r>
                    </a:p>
                  </a:txBody>
                  <a:tcPr marL="68580" marR="68580" marT="34290" marB="34290"/>
                </a:tc>
                <a:tc>
                  <a:txBody>
                    <a:bodyPr/>
                    <a:lstStyle/>
                    <a:p>
                      <a:r>
                        <a:rPr lang="en-US" sz="1500" dirty="0"/>
                        <a:t>Table Name</a:t>
                      </a:r>
                    </a:p>
                  </a:txBody>
                  <a:tcPr marL="68580" marR="68580" marT="34290" marB="34290"/>
                </a:tc>
                <a:tc>
                  <a:txBody>
                    <a:bodyPr/>
                    <a:lstStyle/>
                    <a:p>
                      <a:r>
                        <a:rPr lang="en-US" sz="1500" dirty="0"/>
                        <a:t>LSET</a:t>
                      </a:r>
                    </a:p>
                  </a:txBody>
                  <a:tcPr marL="68580" marR="68580" marT="34290" marB="34290"/>
                </a:tc>
                <a:tc>
                  <a:txBody>
                    <a:bodyPr/>
                    <a:lstStyle/>
                    <a:p>
                      <a:r>
                        <a:rPr lang="en-US" sz="1500" dirty="0"/>
                        <a:t>CET</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1</a:t>
                      </a:r>
                    </a:p>
                  </a:txBody>
                  <a:tcPr marL="68580" marR="68580" marT="34290" marB="34290"/>
                </a:tc>
                <a:tc>
                  <a:txBody>
                    <a:bodyPr/>
                    <a:lstStyle/>
                    <a:p>
                      <a:r>
                        <a:rPr lang="en-US" sz="1500" dirty="0" err="1"/>
                        <a:t>fudgemart</a:t>
                      </a:r>
                      <a:endParaRPr lang="en-US" sz="1500" dirty="0"/>
                    </a:p>
                  </a:txBody>
                  <a:tcPr marL="68580" marR="68580" marT="34290" marB="34290"/>
                </a:tc>
                <a:tc>
                  <a:txBody>
                    <a:bodyPr/>
                    <a:lstStyle/>
                    <a:p>
                      <a:r>
                        <a:rPr lang="en-US" sz="1500" dirty="0"/>
                        <a:t>customers</a:t>
                      </a:r>
                    </a:p>
                  </a:txBody>
                  <a:tcPr marL="68580" marR="68580" marT="34290" marB="34290"/>
                </a:tc>
                <a:tc>
                  <a:txBody>
                    <a:bodyPr/>
                    <a:lstStyle/>
                    <a:p>
                      <a:r>
                        <a:rPr lang="en-US" sz="1500" dirty="0"/>
                        <a:t>7/11/2016</a:t>
                      </a:r>
                    </a:p>
                  </a:txBody>
                  <a:tcPr marL="68580" marR="68580" marT="34290" marB="34290"/>
                </a:tc>
                <a:tc>
                  <a:txBody>
                    <a:bodyPr/>
                    <a:lstStyle/>
                    <a:p>
                      <a:r>
                        <a:rPr lang="en-US" sz="1500" dirty="0"/>
                        <a:t>7/13/2016</a:t>
                      </a:r>
                    </a:p>
                  </a:txBody>
                  <a:tcPr marL="68580" marR="68580" marT="34290" marB="34290"/>
                </a:tc>
                <a:extLst>
                  <a:ext uri="{0D108BD9-81ED-4DB2-BD59-A6C34878D82A}">
                    <a16:rowId xmlns:a16="http://schemas.microsoft.com/office/drawing/2014/main" val="10001"/>
                  </a:ext>
                </a:extLst>
              </a:tr>
            </a:tbl>
          </a:graphicData>
        </a:graphic>
      </p:graphicFrame>
      <p:sp>
        <p:nvSpPr>
          <p:cNvPr id="9" name="Right Arrow 8"/>
          <p:cNvSpPr/>
          <p:nvPr/>
        </p:nvSpPr>
        <p:spPr>
          <a:xfrm>
            <a:off x="245806" y="3521475"/>
            <a:ext cx="2064775" cy="14173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Metadata:</a:t>
            </a:r>
          </a:p>
          <a:p>
            <a:pPr algn="ctr"/>
            <a:r>
              <a:rPr lang="en-US" dirty="0" err="1"/>
              <a:t>incr_extract</a:t>
            </a:r>
            <a:endParaRPr lang="en-US" dirty="0"/>
          </a:p>
        </p:txBody>
      </p:sp>
      <p:sp>
        <p:nvSpPr>
          <p:cNvPr id="10" name="TextBox 9"/>
          <p:cNvSpPr txBox="1"/>
          <p:nvPr/>
        </p:nvSpPr>
        <p:spPr>
          <a:xfrm>
            <a:off x="1278193" y="4956166"/>
            <a:ext cx="7276351" cy="923330"/>
          </a:xfrm>
          <a:prstGeom prst="rect">
            <a:avLst/>
          </a:prstGeom>
          <a:noFill/>
        </p:spPr>
        <p:txBody>
          <a:bodyPr wrap="none" rtlCol="0">
            <a:spAutoFit/>
          </a:bodyPr>
          <a:lstStyle/>
          <a:p>
            <a:r>
              <a:rPr lang="en-US" dirty="0">
                <a:latin typeface="Consolas" panose="020B0609020204030204" pitchFamily="49" charset="0"/>
              </a:rPr>
              <a:t>SELECT * FROM </a:t>
            </a:r>
            <a:r>
              <a:rPr lang="en-US" dirty="0" err="1">
                <a:latin typeface="Consolas" panose="020B0609020204030204" pitchFamily="49" charset="0"/>
              </a:rPr>
              <a:t>fudgemart.customers</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WHERE [Created On] &gt; LSET and [Created On] &lt;= CET</a:t>
            </a:r>
          </a:p>
          <a:p>
            <a:r>
              <a:rPr lang="en-US" dirty="0">
                <a:latin typeface="Consolas" panose="020B0609020204030204" pitchFamily="49" charset="0"/>
              </a:rPr>
              <a:t>AND [Last Update On] &gt; LSET and [Last Update On] &lt;= CET</a:t>
            </a:r>
          </a:p>
        </p:txBody>
      </p:sp>
      <p:sp>
        <p:nvSpPr>
          <p:cNvPr id="11" name="TextBox 10"/>
          <p:cNvSpPr txBox="1"/>
          <p:nvPr/>
        </p:nvSpPr>
        <p:spPr>
          <a:xfrm>
            <a:off x="1383438" y="5921414"/>
            <a:ext cx="6674712" cy="369332"/>
          </a:xfrm>
          <a:prstGeom prst="rect">
            <a:avLst/>
          </a:prstGeom>
          <a:noFill/>
        </p:spPr>
        <p:txBody>
          <a:bodyPr wrap="none" rtlCol="0">
            <a:spAutoFit/>
          </a:bodyPr>
          <a:lstStyle/>
          <a:p>
            <a:r>
              <a:rPr lang="en-US" dirty="0"/>
              <a:t>Which row(s) will be extracted? Which row(s) were extracted already?</a:t>
            </a:r>
          </a:p>
        </p:txBody>
      </p:sp>
    </p:spTree>
    <p:extLst>
      <p:ext uri="{BB962C8B-B14F-4D97-AF65-F5344CB8AC3E}">
        <p14:creationId xmlns:p14="http://schemas.microsoft.com/office/powerpoint/2010/main" val="1928995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Other Source Column</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Use a PK, Date Column or business key of the source system for incremental loads.</a:t>
            </a:r>
          </a:p>
          <a:p>
            <a:pPr>
              <a:buFont typeface="Arial" panose="020B0604020202020204" pitchFamily="34" charset="0"/>
              <a:buChar char="•"/>
            </a:pPr>
            <a:r>
              <a:rPr lang="en-US" dirty="0"/>
              <a:t>Metadata table used to keep track of Current Extraction ID (CEID) and Last Successful Extraction ID (LSEID)</a:t>
            </a:r>
          </a:p>
          <a:p>
            <a:pPr>
              <a:buFont typeface="Arial" panose="020B0604020202020204" pitchFamily="34" charset="0"/>
              <a:buChar char="•"/>
            </a:pPr>
            <a:r>
              <a:rPr lang="en-US" dirty="0"/>
              <a:t>Fault Tolerant.</a:t>
            </a:r>
          </a:p>
          <a:p>
            <a:pPr>
              <a:buFont typeface="Arial" panose="020B0604020202020204" pitchFamily="34" charset="0"/>
              <a:buChar char="•"/>
            </a:pPr>
            <a:r>
              <a:rPr lang="en-US" dirty="0"/>
              <a:t>When extraction is complete LSEID  is set to CET.</a:t>
            </a:r>
          </a:p>
          <a:p>
            <a:pPr>
              <a:buFont typeface="Arial" panose="020B0604020202020204" pitchFamily="34" charset="0"/>
              <a:buChar char="•"/>
            </a:pPr>
            <a:r>
              <a:rPr lang="en-US" dirty="0"/>
              <a:t>When to use this approach</a:t>
            </a:r>
          </a:p>
          <a:p>
            <a:pPr lvl="1">
              <a:buFont typeface="Arial" panose="020B0604020202020204" pitchFamily="34" charset="0"/>
              <a:buChar char="•"/>
            </a:pPr>
            <a:r>
              <a:rPr lang="en-US" dirty="0"/>
              <a:t>Works for transaction fact tables, cannot track updates to dimensions or master data this way.</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501814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786448" cy="1499616"/>
          </a:xfrm>
        </p:spPr>
        <p:txBody>
          <a:bodyPr/>
          <a:lstStyle/>
          <a:p>
            <a:r>
              <a:rPr lang="en-US" dirty="0"/>
              <a:t>Example: Incremental Other</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47</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969188430"/>
              </p:ext>
            </p:extLst>
          </p:nvPr>
        </p:nvGraphicFramePr>
        <p:xfrm>
          <a:off x="2466908" y="1922299"/>
          <a:ext cx="3588878" cy="1417320"/>
        </p:xfrm>
        <a:graphic>
          <a:graphicData uri="http://schemas.openxmlformats.org/drawingml/2006/table">
            <a:tbl>
              <a:tblPr firstRow="1" bandRow="1">
                <a:tableStyleId>{93296810-A885-4BE3-A3E7-6D5BEEA58F35}</a:tableStyleId>
              </a:tblPr>
              <a:tblGrid>
                <a:gridCol w="982538">
                  <a:extLst>
                    <a:ext uri="{9D8B030D-6E8A-4147-A177-3AD203B41FA5}">
                      <a16:colId xmlns:a16="http://schemas.microsoft.com/office/drawing/2014/main" val="20000"/>
                    </a:ext>
                  </a:extLst>
                </a:gridCol>
                <a:gridCol w="1428541">
                  <a:extLst>
                    <a:ext uri="{9D8B030D-6E8A-4147-A177-3AD203B41FA5}">
                      <a16:colId xmlns:a16="http://schemas.microsoft.com/office/drawing/2014/main" val="20001"/>
                    </a:ext>
                  </a:extLst>
                </a:gridCol>
                <a:gridCol w="1177799">
                  <a:extLst>
                    <a:ext uri="{9D8B030D-6E8A-4147-A177-3AD203B41FA5}">
                      <a16:colId xmlns:a16="http://schemas.microsoft.com/office/drawing/2014/main" val="20002"/>
                    </a:ext>
                  </a:extLst>
                </a:gridCol>
              </a:tblGrid>
              <a:tr h="525780">
                <a:tc>
                  <a:txBody>
                    <a:bodyPr/>
                    <a:lstStyle/>
                    <a:p>
                      <a:r>
                        <a:rPr lang="en-US" sz="1500" dirty="0"/>
                        <a:t>Customer ID</a:t>
                      </a:r>
                      <a:endParaRPr lang="en-US" sz="1500" dirty="0">
                        <a:solidFill>
                          <a:schemeClr val="tx1"/>
                        </a:solidFill>
                      </a:endParaRPr>
                    </a:p>
                  </a:txBody>
                  <a:tcPr marL="68580" marR="68580" marT="34290" marB="34290"/>
                </a:tc>
                <a:tc>
                  <a:txBody>
                    <a:bodyPr/>
                    <a:lstStyle/>
                    <a:p>
                      <a:r>
                        <a:rPr lang="en-US" sz="1500" dirty="0"/>
                        <a:t>Customer Name</a:t>
                      </a:r>
                    </a:p>
                  </a:txBody>
                  <a:tcPr marL="68580" marR="68580" marT="34290" marB="34290"/>
                </a:tc>
                <a:tc>
                  <a:txBody>
                    <a:bodyPr/>
                    <a:lstStyle/>
                    <a:p>
                      <a:r>
                        <a:rPr lang="en-US" sz="1500" dirty="0"/>
                        <a:t>Customer</a:t>
                      </a:r>
                      <a:br>
                        <a:rPr lang="en-US" sz="1500" dirty="0"/>
                      </a:br>
                      <a:r>
                        <a:rPr lang="en-US" sz="1500" dirty="0"/>
                        <a:t>Credit</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1001</a:t>
                      </a:r>
                    </a:p>
                  </a:txBody>
                  <a:tcPr marL="68580" marR="68580" marT="34290" marB="34290"/>
                </a:tc>
                <a:tc>
                  <a:txBody>
                    <a:bodyPr/>
                    <a:lstStyle/>
                    <a:p>
                      <a:r>
                        <a:rPr lang="en-US" sz="1500" dirty="0"/>
                        <a:t>Robin</a:t>
                      </a:r>
                      <a:r>
                        <a:rPr lang="en-US" sz="1500" baseline="0" dirty="0"/>
                        <a:t> Banks</a:t>
                      </a:r>
                      <a:endParaRPr lang="en-US" sz="1500" dirty="0"/>
                    </a:p>
                  </a:txBody>
                  <a:tcPr marL="68580" marR="68580" marT="34290" marB="34290"/>
                </a:tc>
                <a:tc>
                  <a:txBody>
                    <a:bodyPr/>
                    <a:lstStyle/>
                    <a:p>
                      <a:r>
                        <a:rPr lang="en-US" sz="1500" dirty="0"/>
                        <a:t>$4000</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1002</a:t>
                      </a:r>
                    </a:p>
                  </a:txBody>
                  <a:tcPr marL="68580" marR="68580" marT="34290" marB="34290"/>
                </a:tc>
                <a:tc>
                  <a:txBody>
                    <a:bodyPr/>
                    <a:lstStyle/>
                    <a:p>
                      <a:r>
                        <a:rPr lang="en-US" sz="1500" dirty="0"/>
                        <a:t>Jean Poole</a:t>
                      </a:r>
                    </a:p>
                  </a:txBody>
                  <a:tcPr marL="68580" marR="68580" marT="34290" marB="34290"/>
                </a:tc>
                <a:tc>
                  <a:txBody>
                    <a:bodyPr/>
                    <a:lstStyle/>
                    <a:p>
                      <a:r>
                        <a:rPr lang="en-US" sz="1500" dirty="0"/>
                        <a:t>$1500</a:t>
                      </a:r>
                    </a:p>
                  </a:txBody>
                  <a:tcPr marL="68580" marR="68580" marT="34290" marB="34290"/>
                </a:tc>
                <a:extLst>
                  <a:ext uri="{0D108BD9-81ED-4DB2-BD59-A6C34878D82A}">
                    <a16:rowId xmlns:a16="http://schemas.microsoft.com/office/drawing/2014/main" val="10002"/>
                  </a:ext>
                </a:extLst>
              </a:tr>
              <a:tr h="297180">
                <a:tc>
                  <a:txBody>
                    <a:bodyPr/>
                    <a:lstStyle/>
                    <a:p>
                      <a:r>
                        <a:rPr lang="en-US" sz="1500" dirty="0"/>
                        <a:t>1003</a:t>
                      </a:r>
                    </a:p>
                  </a:txBody>
                  <a:tcPr marL="68580" marR="68580" marT="34290" marB="34290"/>
                </a:tc>
                <a:tc>
                  <a:txBody>
                    <a:bodyPr/>
                    <a:lstStyle/>
                    <a:p>
                      <a:r>
                        <a:rPr lang="en-US" sz="1500" dirty="0"/>
                        <a:t>Max </a:t>
                      </a:r>
                      <a:r>
                        <a:rPr lang="en-US" sz="1500" dirty="0" err="1"/>
                        <a:t>Emum</a:t>
                      </a:r>
                      <a:endParaRPr lang="en-US" sz="1500" dirty="0"/>
                    </a:p>
                  </a:txBody>
                  <a:tcPr marL="68580" marR="68580" marT="34290" marB="34290"/>
                </a:tc>
                <a:tc>
                  <a:txBody>
                    <a:bodyPr/>
                    <a:lstStyle/>
                    <a:p>
                      <a:r>
                        <a:rPr lang="en-US" sz="1500" dirty="0"/>
                        <a:t>$3200</a:t>
                      </a:r>
                    </a:p>
                  </a:txBody>
                  <a:tcPr marL="68580" marR="68580" marT="34290" marB="34290"/>
                </a:tc>
                <a:extLst>
                  <a:ext uri="{0D108BD9-81ED-4DB2-BD59-A6C34878D82A}">
                    <a16:rowId xmlns:a16="http://schemas.microsoft.com/office/drawing/2014/main" val="10003"/>
                  </a:ext>
                </a:extLst>
              </a:tr>
            </a:tbl>
          </a:graphicData>
        </a:graphic>
      </p:graphicFrame>
      <p:sp>
        <p:nvSpPr>
          <p:cNvPr id="7" name="Right Arrow 6"/>
          <p:cNvSpPr/>
          <p:nvPr/>
        </p:nvSpPr>
        <p:spPr>
          <a:xfrm>
            <a:off x="245806" y="1922299"/>
            <a:ext cx="2064775" cy="14173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OLTP Source</a:t>
            </a:r>
          </a:p>
          <a:p>
            <a:pPr algn="ctr"/>
            <a:r>
              <a:rPr lang="en-US" dirty="0"/>
              <a:t>customers</a:t>
            </a:r>
          </a:p>
        </p:txBody>
      </p:sp>
      <p:graphicFrame>
        <p:nvGraphicFramePr>
          <p:cNvPr id="8" name="Content Placeholder 3"/>
          <p:cNvGraphicFramePr>
            <a:graphicFrameLocks/>
          </p:cNvGraphicFramePr>
          <p:nvPr>
            <p:extLst>
              <p:ext uri="{D42A27DB-BD31-4B8C-83A1-F6EECF244321}">
                <p14:modId xmlns:p14="http://schemas.microsoft.com/office/powerpoint/2010/main" val="2071011401"/>
              </p:ext>
            </p:extLst>
          </p:nvPr>
        </p:nvGraphicFramePr>
        <p:xfrm>
          <a:off x="2383334" y="3818655"/>
          <a:ext cx="6411621" cy="822960"/>
        </p:xfrm>
        <a:graphic>
          <a:graphicData uri="http://schemas.openxmlformats.org/drawingml/2006/table">
            <a:tbl>
              <a:tblPr firstRow="1" bandRow="1">
                <a:tableStyleId>{073A0DAA-6AF3-43AB-8588-CEC1D06C72B9}</a:tableStyleId>
              </a:tblPr>
              <a:tblGrid>
                <a:gridCol w="982538">
                  <a:extLst>
                    <a:ext uri="{9D8B030D-6E8A-4147-A177-3AD203B41FA5}">
                      <a16:colId xmlns:a16="http://schemas.microsoft.com/office/drawing/2014/main" val="20000"/>
                    </a:ext>
                  </a:extLst>
                </a:gridCol>
                <a:gridCol w="1428541">
                  <a:extLst>
                    <a:ext uri="{9D8B030D-6E8A-4147-A177-3AD203B41FA5}">
                      <a16:colId xmlns:a16="http://schemas.microsoft.com/office/drawing/2014/main" val="20001"/>
                    </a:ext>
                  </a:extLst>
                </a:gridCol>
                <a:gridCol w="1177799">
                  <a:extLst>
                    <a:ext uri="{9D8B030D-6E8A-4147-A177-3AD203B41FA5}">
                      <a16:colId xmlns:a16="http://schemas.microsoft.com/office/drawing/2014/main" val="20002"/>
                    </a:ext>
                  </a:extLst>
                </a:gridCol>
                <a:gridCol w="1372485">
                  <a:extLst>
                    <a:ext uri="{9D8B030D-6E8A-4147-A177-3AD203B41FA5}">
                      <a16:colId xmlns:a16="http://schemas.microsoft.com/office/drawing/2014/main" val="20003"/>
                    </a:ext>
                  </a:extLst>
                </a:gridCol>
                <a:gridCol w="1450258">
                  <a:extLst>
                    <a:ext uri="{9D8B030D-6E8A-4147-A177-3AD203B41FA5}">
                      <a16:colId xmlns:a16="http://schemas.microsoft.com/office/drawing/2014/main" val="20004"/>
                    </a:ext>
                  </a:extLst>
                </a:gridCol>
              </a:tblGrid>
              <a:tr h="525780">
                <a:tc>
                  <a:txBody>
                    <a:bodyPr/>
                    <a:lstStyle/>
                    <a:p>
                      <a:r>
                        <a:rPr lang="en-US" sz="1500" dirty="0"/>
                        <a:t>Extract ID</a:t>
                      </a:r>
                      <a:endParaRPr lang="en-US" sz="1500" dirty="0">
                        <a:solidFill>
                          <a:schemeClr val="tx1"/>
                        </a:solidFill>
                      </a:endParaRPr>
                    </a:p>
                  </a:txBody>
                  <a:tcPr marL="68580" marR="68580" marT="34290" marB="34290"/>
                </a:tc>
                <a:tc>
                  <a:txBody>
                    <a:bodyPr/>
                    <a:lstStyle/>
                    <a:p>
                      <a:r>
                        <a:rPr lang="en-US" sz="1500" dirty="0"/>
                        <a:t>Source</a:t>
                      </a:r>
                    </a:p>
                  </a:txBody>
                  <a:tcPr marL="68580" marR="68580" marT="34290" marB="34290"/>
                </a:tc>
                <a:tc>
                  <a:txBody>
                    <a:bodyPr/>
                    <a:lstStyle/>
                    <a:p>
                      <a:r>
                        <a:rPr lang="en-US" sz="1500" dirty="0"/>
                        <a:t>Table Name</a:t>
                      </a:r>
                    </a:p>
                  </a:txBody>
                  <a:tcPr marL="68580" marR="68580" marT="34290" marB="34290"/>
                </a:tc>
                <a:tc>
                  <a:txBody>
                    <a:bodyPr/>
                    <a:lstStyle/>
                    <a:p>
                      <a:r>
                        <a:rPr lang="en-US" sz="1500" dirty="0"/>
                        <a:t>LSEID</a:t>
                      </a:r>
                    </a:p>
                  </a:txBody>
                  <a:tcPr marL="68580" marR="68580" marT="34290" marB="34290"/>
                </a:tc>
                <a:tc>
                  <a:txBody>
                    <a:bodyPr/>
                    <a:lstStyle/>
                    <a:p>
                      <a:r>
                        <a:rPr lang="en-US" sz="1500" dirty="0"/>
                        <a:t>CEID</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1</a:t>
                      </a:r>
                    </a:p>
                  </a:txBody>
                  <a:tcPr marL="68580" marR="68580" marT="34290" marB="34290"/>
                </a:tc>
                <a:tc>
                  <a:txBody>
                    <a:bodyPr/>
                    <a:lstStyle/>
                    <a:p>
                      <a:r>
                        <a:rPr lang="en-US" sz="1500" dirty="0" err="1"/>
                        <a:t>fudgemart</a:t>
                      </a:r>
                      <a:endParaRPr lang="en-US" sz="1500" dirty="0"/>
                    </a:p>
                  </a:txBody>
                  <a:tcPr marL="68580" marR="68580" marT="34290" marB="34290"/>
                </a:tc>
                <a:tc>
                  <a:txBody>
                    <a:bodyPr/>
                    <a:lstStyle/>
                    <a:p>
                      <a:r>
                        <a:rPr lang="en-US" sz="1500" dirty="0"/>
                        <a:t>customers</a:t>
                      </a:r>
                    </a:p>
                  </a:txBody>
                  <a:tcPr marL="68580" marR="68580" marT="34290" marB="34290"/>
                </a:tc>
                <a:tc>
                  <a:txBody>
                    <a:bodyPr/>
                    <a:lstStyle/>
                    <a:p>
                      <a:r>
                        <a:rPr lang="en-US" sz="1500" dirty="0"/>
                        <a:t>1001</a:t>
                      </a:r>
                    </a:p>
                  </a:txBody>
                  <a:tcPr marL="68580" marR="68580" marT="34290" marB="34290"/>
                </a:tc>
                <a:tc>
                  <a:txBody>
                    <a:bodyPr/>
                    <a:lstStyle/>
                    <a:p>
                      <a:r>
                        <a:rPr lang="en-US" sz="1500" dirty="0"/>
                        <a:t>1003</a:t>
                      </a:r>
                    </a:p>
                  </a:txBody>
                  <a:tcPr marL="68580" marR="68580" marT="34290" marB="34290"/>
                </a:tc>
                <a:extLst>
                  <a:ext uri="{0D108BD9-81ED-4DB2-BD59-A6C34878D82A}">
                    <a16:rowId xmlns:a16="http://schemas.microsoft.com/office/drawing/2014/main" val="10001"/>
                  </a:ext>
                </a:extLst>
              </a:tr>
            </a:tbl>
          </a:graphicData>
        </a:graphic>
      </p:graphicFrame>
      <p:sp>
        <p:nvSpPr>
          <p:cNvPr id="9" name="Right Arrow 8"/>
          <p:cNvSpPr/>
          <p:nvPr/>
        </p:nvSpPr>
        <p:spPr>
          <a:xfrm>
            <a:off x="245806" y="3521475"/>
            <a:ext cx="2064775" cy="141732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Metadata:</a:t>
            </a:r>
          </a:p>
          <a:p>
            <a:pPr algn="ctr"/>
            <a:r>
              <a:rPr lang="en-US" dirty="0" err="1"/>
              <a:t>incr_extract</a:t>
            </a:r>
            <a:endParaRPr lang="en-US" dirty="0"/>
          </a:p>
        </p:txBody>
      </p:sp>
      <p:sp>
        <p:nvSpPr>
          <p:cNvPr id="10" name="TextBox 9"/>
          <p:cNvSpPr txBox="1"/>
          <p:nvPr/>
        </p:nvSpPr>
        <p:spPr>
          <a:xfrm>
            <a:off x="1278193" y="4956166"/>
            <a:ext cx="6643165" cy="646331"/>
          </a:xfrm>
          <a:prstGeom prst="rect">
            <a:avLst/>
          </a:prstGeom>
          <a:noFill/>
        </p:spPr>
        <p:txBody>
          <a:bodyPr wrap="none" rtlCol="0">
            <a:spAutoFit/>
          </a:bodyPr>
          <a:lstStyle/>
          <a:p>
            <a:r>
              <a:rPr lang="en-US" dirty="0">
                <a:latin typeface="Consolas" panose="020B0609020204030204" pitchFamily="49" charset="0"/>
              </a:rPr>
              <a:t>SELECT * FROM </a:t>
            </a:r>
            <a:r>
              <a:rPr lang="en-US" dirty="0" err="1">
                <a:latin typeface="Consolas" panose="020B0609020204030204" pitchFamily="49" charset="0"/>
              </a:rPr>
              <a:t>fudgemart.customers</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WHERE [Customer ID] &gt; LSET and [Customer ID] &lt;= CET</a:t>
            </a:r>
          </a:p>
        </p:txBody>
      </p:sp>
      <p:sp>
        <p:nvSpPr>
          <p:cNvPr id="11" name="TextBox 10"/>
          <p:cNvSpPr txBox="1"/>
          <p:nvPr/>
        </p:nvSpPr>
        <p:spPr>
          <a:xfrm>
            <a:off x="1383438" y="5921414"/>
            <a:ext cx="6674712" cy="369332"/>
          </a:xfrm>
          <a:prstGeom prst="rect">
            <a:avLst/>
          </a:prstGeom>
          <a:noFill/>
        </p:spPr>
        <p:txBody>
          <a:bodyPr wrap="none" rtlCol="0">
            <a:spAutoFit/>
          </a:bodyPr>
          <a:lstStyle/>
          <a:p>
            <a:r>
              <a:rPr lang="en-US" dirty="0"/>
              <a:t>Which row(s) will be extracted? Which row(s) were extracted already?</a:t>
            </a:r>
          </a:p>
        </p:txBody>
      </p:sp>
    </p:spTree>
    <p:extLst>
      <p:ext uri="{BB962C8B-B14F-4D97-AF65-F5344CB8AC3E}">
        <p14:creationId xmlns:p14="http://schemas.microsoft.com/office/powerpoint/2010/main" val="483084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Range</a:t>
            </a:r>
          </a:p>
        </p:txBody>
      </p:sp>
      <p:sp>
        <p:nvSpPr>
          <p:cNvPr id="3" name="Content Placeholder 2"/>
          <p:cNvSpPr>
            <a:spLocks noGrp="1"/>
          </p:cNvSpPr>
          <p:nvPr>
            <p:ph idx="1"/>
          </p:nvPr>
        </p:nvSpPr>
        <p:spPr>
          <a:xfrm>
            <a:off x="768096" y="2286000"/>
            <a:ext cx="7290055" cy="2875935"/>
          </a:xfrm>
        </p:spPr>
        <p:txBody>
          <a:bodyPr/>
          <a:lstStyle/>
          <a:p>
            <a:pPr>
              <a:buFont typeface="Arial" panose="020B0604020202020204" pitchFamily="34" charset="0"/>
              <a:buChar char="•"/>
            </a:pPr>
            <a:r>
              <a:rPr lang="en-US" dirty="0"/>
              <a:t>Useful for very large source tables which take a very long time to query.</a:t>
            </a:r>
          </a:p>
          <a:p>
            <a:pPr>
              <a:buFont typeface="Arial" panose="020B0604020202020204" pitchFamily="34" charset="0"/>
              <a:buChar char="•"/>
            </a:pPr>
            <a:r>
              <a:rPr lang="en-US" dirty="0"/>
              <a:t>Extract data in batches by year or month for example</a:t>
            </a:r>
          </a:p>
          <a:p>
            <a:pPr>
              <a:buFont typeface="Arial" panose="020B0604020202020204" pitchFamily="34" charset="0"/>
              <a:buChar char="•"/>
            </a:pPr>
            <a:r>
              <a:rPr lang="en-US" dirty="0"/>
              <a:t>A good strategy for one-time extracts such as transactions and completed accumulating snapshots with millions of rows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2352017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Extraction from File Systems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9521563"/>
              </p:ext>
            </p:extLst>
          </p:nvPr>
        </p:nvGraphicFramePr>
        <p:xfrm>
          <a:off x="1729489" y="3723640"/>
          <a:ext cx="7289466" cy="2494280"/>
        </p:xfrm>
        <a:graphic>
          <a:graphicData uri="http://schemas.openxmlformats.org/drawingml/2006/table">
            <a:tbl>
              <a:tblPr firstRow="1" bandRow="1">
                <a:tableStyleId>{5C22544A-7EE6-4342-B048-85BDC9FD1C3A}</a:tableStyleId>
              </a:tblPr>
              <a:tblGrid>
                <a:gridCol w="1457893">
                  <a:extLst>
                    <a:ext uri="{9D8B030D-6E8A-4147-A177-3AD203B41FA5}">
                      <a16:colId xmlns:a16="http://schemas.microsoft.com/office/drawing/2014/main" val="20000"/>
                    </a:ext>
                  </a:extLst>
                </a:gridCol>
                <a:gridCol w="1457893">
                  <a:extLst>
                    <a:ext uri="{9D8B030D-6E8A-4147-A177-3AD203B41FA5}">
                      <a16:colId xmlns:a16="http://schemas.microsoft.com/office/drawing/2014/main" val="20001"/>
                    </a:ext>
                  </a:extLst>
                </a:gridCol>
                <a:gridCol w="1457893">
                  <a:extLst>
                    <a:ext uri="{9D8B030D-6E8A-4147-A177-3AD203B41FA5}">
                      <a16:colId xmlns:a16="http://schemas.microsoft.com/office/drawing/2014/main" val="20002"/>
                    </a:ext>
                  </a:extLst>
                </a:gridCol>
                <a:gridCol w="1180319">
                  <a:extLst>
                    <a:ext uri="{9D8B030D-6E8A-4147-A177-3AD203B41FA5}">
                      <a16:colId xmlns:a16="http://schemas.microsoft.com/office/drawing/2014/main" val="20003"/>
                    </a:ext>
                  </a:extLst>
                </a:gridCol>
                <a:gridCol w="1735468">
                  <a:extLst>
                    <a:ext uri="{9D8B030D-6E8A-4147-A177-3AD203B41FA5}">
                      <a16:colId xmlns:a16="http://schemas.microsoft.com/office/drawing/2014/main" val="20004"/>
                    </a:ext>
                  </a:extLst>
                </a:gridCol>
              </a:tblGrid>
              <a:tr h="0">
                <a:tc>
                  <a:txBody>
                    <a:bodyPr/>
                    <a:lstStyle/>
                    <a:p>
                      <a:r>
                        <a:rPr lang="en-US" dirty="0"/>
                        <a:t>Order No</a:t>
                      </a:r>
                    </a:p>
                  </a:txBody>
                  <a:tcPr marL="85396" marR="85396"/>
                </a:tc>
                <a:tc>
                  <a:txBody>
                    <a:bodyPr/>
                    <a:lstStyle/>
                    <a:p>
                      <a:r>
                        <a:rPr lang="en-US" dirty="0"/>
                        <a:t>Order Date</a:t>
                      </a:r>
                    </a:p>
                  </a:txBody>
                  <a:tcPr marL="85396" marR="85396"/>
                </a:tc>
                <a:tc>
                  <a:txBody>
                    <a:bodyPr/>
                    <a:lstStyle/>
                    <a:p>
                      <a:r>
                        <a:rPr lang="en-US" dirty="0"/>
                        <a:t> Order </a:t>
                      </a:r>
                      <a:r>
                        <a:rPr lang="en-US" dirty="0" err="1"/>
                        <a:t>Amt</a:t>
                      </a:r>
                      <a:endParaRPr lang="en-US" dirty="0"/>
                    </a:p>
                  </a:txBody>
                  <a:tcPr marL="85396" marR="85396"/>
                </a:tc>
                <a:tc>
                  <a:txBody>
                    <a:bodyPr/>
                    <a:lstStyle/>
                    <a:p>
                      <a:r>
                        <a:rPr lang="en-US" dirty="0"/>
                        <a:t>Processed</a:t>
                      </a:r>
                    </a:p>
                    <a:p>
                      <a:r>
                        <a:rPr lang="en-US" dirty="0"/>
                        <a:t>Date</a:t>
                      </a:r>
                    </a:p>
                  </a:txBody>
                  <a:tcPr marL="85396" marR="85396"/>
                </a:tc>
                <a:tc>
                  <a:txBody>
                    <a:bodyPr/>
                    <a:lstStyle/>
                    <a:p>
                      <a:r>
                        <a:rPr lang="en-US" dirty="0"/>
                        <a:t>Processed</a:t>
                      </a:r>
                      <a:br>
                        <a:rPr lang="en-US" dirty="0"/>
                      </a:br>
                      <a:r>
                        <a:rPr lang="en-US" dirty="0"/>
                        <a:t>File</a:t>
                      </a:r>
                    </a:p>
                  </a:txBody>
                  <a:tcPr marL="85396" marR="85396"/>
                </a:tc>
                <a:extLst>
                  <a:ext uri="{0D108BD9-81ED-4DB2-BD59-A6C34878D82A}">
                    <a16:rowId xmlns:a16="http://schemas.microsoft.com/office/drawing/2014/main" val="10000"/>
                  </a:ext>
                </a:extLst>
              </a:tr>
              <a:tr h="370840">
                <a:tc>
                  <a:txBody>
                    <a:bodyPr/>
                    <a:lstStyle/>
                    <a:p>
                      <a:r>
                        <a:rPr lang="en-US" dirty="0"/>
                        <a:t>101425</a:t>
                      </a:r>
                    </a:p>
                  </a:txBody>
                  <a:tcPr marL="85396" marR="85396"/>
                </a:tc>
                <a:tc>
                  <a:txBody>
                    <a:bodyPr/>
                    <a:lstStyle/>
                    <a:p>
                      <a:r>
                        <a:rPr lang="en-US" dirty="0"/>
                        <a:t>12/14/2016</a:t>
                      </a:r>
                    </a:p>
                  </a:txBody>
                  <a:tcPr marL="85396" marR="85396"/>
                </a:tc>
                <a:tc>
                  <a:txBody>
                    <a:bodyPr/>
                    <a:lstStyle/>
                    <a:p>
                      <a:pPr algn="r"/>
                      <a:r>
                        <a:rPr lang="en-US" dirty="0"/>
                        <a:t>$450.02</a:t>
                      </a:r>
                    </a:p>
                  </a:txBody>
                  <a:tcPr marL="85396" marR="85396"/>
                </a:tc>
                <a:tc>
                  <a:txBody>
                    <a:bodyPr/>
                    <a:lstStyle/>
                    <a:p>
                      <a:r>
                        <a:rPr lang="en-US" dirty="0"/>
                        <a:t>1/1/2017</a:t>
                      </a:r>
                    </a:p>
                  </a:txBody>
                  <a:tcPr marL="85396" marR="85396"/>
                </a:tc>
                <a:tc>
                  <a:txBody>
                    <a:bodyPr/>
                    <a:lstStyle/>
                    <a:p>
                      <a:r>
                        <a:rPr lang="en-US" dirty="0"/>
                        <a:t>o9203.dat</a:t>
                      </a:r>
                    </a:p>
                  </a:txBody>
                  <a:tcPr marL="85396" marR="85396"/>
                </a:tc>
                <a:extLst>
                  <a:ext uri="{0D108BD9-81ED-4DB2-BD59-A6C34878D82A}">
                    <a16:rowId xmlns:a16="http://schemas.microsoft.com/office/drawing/2014/main" val="10001"/>
                  </a:ext>
                </a:extLst>
              </a:tr>
              <a:tr h="370840">
                <a:tc>
                  <a:txBody>
                    <a:bodyPr/>
                    <a:lstStyle/>
                    <a:p>
                      <a:r>
                        <a:rPr lang="en-US" dirty="0"/>
                        <a:t>101426</a:t>
                      </a:r>
                    </a:p>
                  </a:txBody>
                  <a:tcPr marL="85396" marR="85396"/>
                </a:tc>
                <a:tc>
                  <a:txBody>
                    <a:bodyPr/>
                    <a:lstStyle/>
                    <a:p>
                      <a:r>
                        <a:rPr lang="en-US" dirty="0"/>
                        <a:t>12/20/2016</a:t>
                      </a:r>
                    </a:p>
                  </a:txBody>
                  <a:tcPr marL="85396" marR="85396"/>
                </a:tc>
                <a:tc>
                  <a:txBody>
                    <a:bodyPr/>
                    <a:lstStyle/>
                    <a:p>
                      <a:pPr algn="r"/>
                      <a:r>
                        <a:rPr lang="en-US" dirty="0"/>
                        <a:t>$380.55</a:t>
                      </a:r>
                    </a:p>
                  </a:txBody>
                  <a:tcPr marL="85396" marR="85396"/>
                </a:tc>
                <a:tc>
                  <a:txBody>
                    <a:bodyPr/>
                    <a:lstStyle/>
                    <a:p>
                      <a:r>
                        <a:rPr lang="en-US" dirty="0"/>
                        <a:t>1/1/2017</a:t>
                      </a:r>
                    </a:p>
                  </a:txBody>
                  <a:tcPr marL="85396" marR="85396"/>
                </a:tc>
                <a:tc>
                  <a:txBody>
                    <a:bodyPr/>
                    <a:lstStyle/>
                    <a:p>
                      <a:r>
                        <a:rPr lang="en-US" dirty="0"/>
                        <a:t>o9203.dat</a:t>
                      </a:r>
                    </a:p>
                  </a:txBody>
                  <a:tcPr marL="85396" marR="85396"/>
                </a:tc>
                <a:extLst>
                  <a:ext uri="{0D108BD9-81ED-4DB2-BD59-A6C34878D82A}">
                    <a16:rowId xmlns:a16="http://schemas.microsoft.com/office/drawing/2014/main" val="10002"/>
                  </a:ext>
                </a:extLst>
              </a:tr>
              <a:tr h="370840">
                <a:tc>
                  <a:txBody>
                    <a:bodyPr/>
                    <a:lstStyle/>
                    <a:p>
                      <a:r>
                        <a:rPr lang="en-US" dirty="0"/>
                        <a:t>101427</a:t>
                      </a:r>
                    </a:p>
                  </a:txBody>
                  <a:tcPr marL="85396" marR="85396"/>
                </a:tc>
                <a:tc>
                  <a:txBody>
                    <a:bodyPr/>
                    <a:lstStyle/>
                    <a:p>
                      <a:r>
                        <a:rPr lang="en-US" dirty="0"/>
                        <a:t>12/30/2016</a:t>
                      </a:r>
                    </a:p>
                  </a:txBody>
                  <a:tcPr marL="85396" marR="85396"/>
                </a:tc>
                <a:tc>
                  <a:txBody>
                    <a:bodyPr/>
                    <a:lstStyle/>
                    <a:p>
                      <a:pPr algn="r"/>
                      <a:r>
                        <a:rPr lang="en-US" dirty="0"/>
                        <a:t>$1,968.90</a:t>
                      </a:r>
                    </a:p>
                  </a:txBody>
                  <a:tcPr marL="85396" marR="85396"/>
                </a:tc>
                <a:tc>
                  <a:txBody>
                    <a:bodyPr/>
                    <a:lstStyle/>
                    <a:p>
                      <a:r>
                        <a:rPr lang="en-US" dirty="0"/>
                        <a:t>1/1/2017</a:t>
                      </a:r>
                    </a:p>
                  </a:txBody>
                  <a:tcPr marL="85396" marR="85396"/>
                </a:tc>
                <a:tc>
                  <a:txBody>
                    <a:bodyPr/>
                    <a:lstStyle/>
                    <a:p>
                      <a:r>
                        <a:rPr lang="en-US" dirty="0"/>
                        <a:t>o9203.dat</a:t>
                      </a:r>
                    </a:p>
                  </a:txBody>
                  <a:tcPr marL="85396" marR="85396"/>
                </a:tc>
                <a:extLst>
                  <a:ext uri="{0D108BD9-81ED-4DB2-BD59-A6C34878D82A}">
                    <a16:rowId xmlns:a16="http://schemas.microsoft.com/office/drawing/2014/main" val="10003"/>
                  </a:ext>
                </a:extLst>
              </a:tr>
              <a:tr h="370840">
                <a:tc>
                  <a:txBody>
                    <a:bodyPr/>
                    <a:lstStyle/>
                    <a:p>
                      <a:r>
                        <a:rPr lang="en-US" dirty="0"/>
                        <a:t>101428</a:t>
                      </a:r>
                    </a:p>
                  </a:txBody>
                  <a:tcPr marL="85396" marR="85396"/>
                </a:tc>
                <a:tc>
                  <a:txBody>
                    <a:bodyPr/>
                    <a:lstStyle/>
                    <a:p>
                      <a:r>
                        <a:rPr lang="en-US" dirty="0"/>
                        <a:t>1/5/2017</a:t>
                      </a:r>
                    </a:p>
                  </a:txBody>
                  <a:tcPr marL="85396" marR="85396"/>
                </a:tc>
                <a:tc>
                  <a:txBody>
                    <a:bodyPr/>
                    <a:lstStyle/>
                    <a:p>
                      <a:pPr algn="r"/>
                      <a:r>
                        <a:rPr lang="en-US" dirty="0"/>
                        <a:t>$192.40</a:t>
                      </a:r>
                    </a:p>
                  </a:txBody>
                  <a:tcPr marL="85396" marR="85396"/>
                </a:tc>
                <a:tc>
                  <a:txBody>
                    <a:bodyPr/>
                    <a:lstStyle/>
                    <a:p>
                      <a:r>
                        <a:rPr lang="en-US" dirty="0"/>
                        <a:t>2/1/2017</a:t>
                      </a:r>
                    </a:p>
                  </a:txBody>
                  <a:tcPr marL="85396" marR="85396"/>
                </a:tc>
                <a:tc>
                  <a:txBody>
                    <a:bodyPr/>
                    <a:lstStyle/>
                    <a:p>
                      <a:r>
                        <a:rPr lang="en-US" dirty="0"/>
                        <a:t>o9204.dat</a:t>
                      </a:r>
                    </a:p>
                  </a:txBody>
                  <a:tcPr marL="85396" marR="85396"/>
                </a:tc>
                <a:extLst>
                  <a:ext uri="{0D108BD9-81ED-4DB2-BD59-A6C34878D82A}">
                    <a16:rowId xmlns:a16="http://schemas.microsoft.com/office/drawing/2014/main" val="10004"/>
                  </a:ext>
                </a:extLst>
              </a:tr>
              <a:tr h="370840">
                <a:tc>
                  <a:txBody>
                    <a:bodyPr/>
                    <a:lstStyle/>
                    <a:p>
                      <a:r>
                        <a:rPr lang="en-US" dirty="0"/>
                        <a:t>101429</a:t>
                      </a:r>
                    </a:p>
                  </a:txBody>
                  <a:tcPr marL="85396" marR="85396"/>
                </a:tc>
                <a:tc>
                  <a:txBody>
                    <a:bodyPr/>
                    <a:lstStyle/>
                    <a:p>
                      <a:r>
                        <a:rPr lang="en-US" dirty="0"/>
                        <a:t>1/12/2017</a:t>
                      </a:r>
                    </a:p>
                  </a:txBody>
                  <a:tcPr marL="85396" marR="85396"/>
                </a:tc>
                <a:tc>
                  <a:txBody>
                    <a:bodyPr/>
                    <a:lstStyle/>
                    <a:p>
                      <a:pPr algn="r"/>
                      <a:r>
                        <a:rPr lang="en-US" dirty="0"/>
                        <a:t>$500.25</a:t>
                      </a:r>
                    </a:p>
                  </a:txBody>
                  <a:tcPr marL="85396" marR="85396"/>
                </a:tc>
                <a:tc>
                  <a:txBody>
                    <a:bodyPr/>
                    <a:lstStyle/>
                    <a:p>
                      <a:r>
                        <a:rPr lang="en-US" dirty="0"/>
                        <a:t>2/1/2017</a:t>
                      </a:r>
                    </a:p>
                  </a:txBody>
                  <a:tcPr marL="85396" marR="85396"/>
                </a:tc>
                <a:tc>
                  <a:txBody>
                    <a:bodyPr/>
                    <a:lstStyle/>
                    <a:p>
                      <a:r>
                        <a:rPr lang="en-US" dirty="0"/>
                        <a:t>o9204.dat</a:t>
                      </a:r>
                    </a:p>
                  </a:txBody>
                  <a:tcPr marL="85396" marR="85396"/>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49</a:t>
            </a:fld>
            <a:endParaRPr lang="en-US" dirty="0"/>
          </a:p>
        </p:txBody>
      </p:sp>
      <p:sp>
        <p:nvSpPr>
          <p:cNvPr id="7" name="Rectangle 6"/>
          <p:cNvSpPr/>
          <p:nvPr/>
        </p:nvSpPr>
        <p:spPr>
          <a:xfrm>
            <a:off x="6103076" y="3723640"/>
            <a:ext cx="2915879" cy="2510012"/>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1363926" y="4395020"/>
            <a:ext cx="325349" cy="97339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1363927" y="5447071"/>
            <a:ext cx="325349" cy="7708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199721" y="4669700"/>
            <a:ext cx="1173719" cy="369332"/>
          </a:xfrm>
          <a:prstGeom prst="rect">
            <a:avLst/>
          </a:prstGeom>
        </p:spPr>
        <p:txBody>
          <a:bodyPr wrap="none">
            <a:spAutoFit/>
          </a:bodyPr>
          <a:lstStyle/>
          <a:p>
            <a:r>
              <a:rPr lang="en-US" dirty="0"/>
              <a:t>o9203.dat</a:t>
            </a:r>
          </a:p>
        </p:txBody>
      </p:sp>
      <p:sp>
        <p:nvSpPr>
          <p:cNvPr id="11" name="Rectangle 10"/>
          <p:cNvSpPr/>
          <p:nvPr/>
        </p:nvSpPr>
        <p:spPr>
          <a:xfrm>
            <a:off x="190207" y="5628165"/>
            <a:ext cx="1173719" cy="369332"/>
          </a:xfrm>
          <a:prstGeom prst="rect">
            <a:avLst/>
          </a:prstGeom>
        </p:spPr>
        <p:txBody>
          <a:bodyPr wrap="none">
            <a:spAutoFit/>
          </a:bodyPr>
          <a:lstStyle/>
          <a:p>
            <a:r>
              <a:rPr lang="en-US" dirty="0"/>
              <a:t>o9203.dat</a:t>
            </a:r>
          </a:p>
        </p:txBody>
      </p:sp>
      <p:sp>
        <p:nvSpPr>
          <p:cNvPr id="12" name="Content Placeholder 2"/>
          <p:cNvSpPr txBox="1">
            <a:spLocks/>
          </p:cNvSpPr>
          <p:nvPr/>
        </p:nvSpPr>
        <p:spPr>
          <a:xfrm>
            <a:off x="768096" y="2286000"/>
            <a:ext cx="791378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dirty="0"/>
              <a:t>Not all OLTP Sources are RDBMS or can be extracted via query.</a:t>
            </a:r>
          </a:p>
          <a:p>
            <a:pPr>
              <a:buFont typeface="Arial" panose="020B0604020202020204" pitchFamily="34" charset="0"/>
              <a:buChar char="•"/>
            </a:pPr>
            <a:r>
              <a:rPr lang="en-US" dirty="0"/>
              <a:t>Use metadata columns in stage table to keep track of which files were processed when.</a:t>
            </a:r>
          </a:p>
        </p:txBody>
      </p:sp>
    </p:spTree>
    <p:extLst>
      <p:ext uri="{BB962C8B-B14F-4D97-AF65-F5344CB8AC3E}">
        <p14:creationId xmlns:p14="http://schemas.microsoft.com/office/powerpoint/2010/main" val="94695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ETL Approaches and Architecture</a:t>
            </a:r>
          </a:p>
        </p:txBody>
      </p:sp>
      <p:sp>
        <p:nvSpPr>
          <p:cNvPr id="3" name="Content Placeholder 2"/>
          <p:cNvSpPr>
            <a:spLocks noGrp="1"/>
          </p:cNvSpPr>
          <p:nvPr>
            <p:ph idx="1"/>
          </p:nvPr>
        </p:nvSpPr>
        <p:spPr/>
        <p:txBody>
          <a:bodyPr/>
          <a:lstStyle/>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254981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From Web Services or Web Scraping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Web has a lot of useful data for the data warehouse, especially for data mining and machine learning </a:t>
            </a:r>
          </a:p>
          <a:p>
            <a:pPr lvl="1">
              <a:buFont typeface="Arial" panose="020B0604020202020204" pitchFamily="34" charset="0"/>
              <a:buChar char="•"/>
            </a:pPr>
            <a:r>
              <a:rPr lang="en-US" dirty="0"/>
              <a:t>Weather – store visits impacted by weather?</a:t>
            </a:r>
          </a:p>
          <a:p>
            <a:pPr lvl="1">
              <a:buFont typeface="Arial" panose="020B0604020202020204" pitchFamily="34" charset="0"/>
              <a:buChar char="•"/>
            </a:pPr>
            <a:r>
              <a:rPr lang="en-US" dirty="0"/>
              <a:t>Product data of competitors</a:t>
            </a:r>
          </a:p>
          <a:p>
            <a:pPr lvl="1">
              <a:buFont typeface="Arial" panose="020B0604020202020204" pitchFamily="34" charset="0"/>
              <a:buChar char="•"/>
            </a:pPr>
            <a:r>
              <a:rPr lang="en-US" dirty="0"/>
              <a:t>Social Media – what are people saying about us?</a:t>
            </a:r>
          </a:p>
          <a:p>
            <a:pPr>
              <a:buFont typeface="Arial" panose="020B0604020202020204" pitchFamily="34" charset="0"/>
              <a:buChar char="•"/>
            </a:pPr>
            <a:r>
              <a:rPr lang="en-US" dirty="0"/>
              <a:t>Custom programs to extract the data</a:t>
            </a:r>
          </a:p>
          <a:p>
            <a:pPr>
              <a:buFont typeface="Arial" panose="020B0604020202020204" pitchFamily="34" charset="0"/>
              <a:buChar char="•"/>
            </a:pPr>
            <a:r>
              <a:rPr lang="en-US" dirty="0"/>
              <a:t>Store on file system first. Web is notorious for being here today and gone tomorrow.</a:t>
            </a:r>
          </a:p>
          <a:p>
            <a:pPr>
              <a:buFont typeface="Arial" panose="020B0604020202020204" pitchFamily="34" charset="0"/>
              <a:buChar char="•"/>
            </a:pPr>
            <a:r>
              <a:rPr lang="en-US" dirty="0"/>
              <a:t>Then use the file system approach.</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50</a:t>
            </a:fld>
            <a:endParaRPr lang="en-US" dirty="0"/>
          </a:p>
        </p:txBody>
      </p:sp>
    </p:spTree>
    <p:extLst>
      <p:ext uri="{BB962C8B-B14F-4D97-AF65-F5344CB8AC3E}">
        <p14:creationId xmlns:p14="http://schemas.microsoft.com/office/powerpoint/2010/main" val="1286247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CET and LSET</a:t>
            </a:r>
          </a:p>
        </p:txBody>
      </p:sp>
      <p:sp>
        <p:nvSpPr>
          <p:cNvPr id="3" name="Content Placeholder 2"/>
          <p:cNvSpPr>
            <a:spLocks noGrp="1"/>
          </p:cNvSpPr>
          <p:nvPr>
            <p:ph idx="1"/>
          </p:nvPr>
        </p:nvSpPr>
        <p:spPr/>
        <p:txBody>
          <a:bodyPr/>
          <a:lstStyle/>
          <a:p>
            <a:r>
              <a:rPr lang="en-US" dirty="0"/>
              <a:t>Explain when you can use the CET and LSET approach. What are your alternatives when you cannot use this approach?</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1973827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Patterns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Data Extractions should be saved in stage, but how? Three common patterns</a:t>
            </a:r>
          </a:p>
          <a:p>
            <a:pPr marL="457200" indent="-457200">
              <a:buFont typeface="+mj-lt"/>
              <a:buAutoNum type="arabicPeriod"/>
            </a:pPr>
            <a:r>
              <a:rPr lang="en-US" dirty="0"/>
              <a:t>Truncate and load</a:t>
            </a:r>
          </a:p>
          <a:p>
            <a:pPr marL="457200" indent="-457200">
              <a:buFont typeface="+mj-lt"/>
              <a:buAutoNum type="arabicPeriod"/>
            </a:pPr>
            <a:r>
              <a:rPr lang="en-US" dirty="0"/>
              <a:t>Append </a:t>
            </a:r>
          </a:p>
          <a:p>
            <a:pPr marL="457200" indent="-457200">
              <a:buFont typeface="+mj-lt"/>
              <a:buAutoNum type="arabicPeriod"/>
            </a:pPr>
            <a:r>
              <a:rPr lang="en-US" dirty="0"/>
              <a:t>New Table Each Time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52</a:t>
            </a:fld>
            <a:endParaRPr lang="en-US" dirty="0"/>
          </a:p>
        </p:txBody>
      </p:sp>
    </p:spTree>
    <p:extLst>
      <p:ext uri="{BB962C8B-B14F-4D97-AF65-F5344CB8AC3E}">
        <p14:creationId xmlns:p14="http://schemas.microsoft.com/office/powerpoint/2010/main" val="3711987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Truncate and Load</a:t>
            </a:r>
          </a:p>
        </p:txBody>
      </p:sp>
      <p:sp>
        <p:nvSpPr>
          <p:cNvPr id="6" name="Content Placeholder 5"/>
          <p:cNvSpPr>
            <a:spLocks noGrp="1"/>
          </p:cNvSpPr>
          <p:nvPr>
            <p:ph sz="half" idx="1"/>
          </p:nvPr>
        </p:nvSpPr>
        <p:spPr/>
        <p:txBody>
          <a:bodyPr/>
          <a:lstStyle/>
          <a:p>
            <a:pPr>
              <a:buFont typeface="Arial" panose="020B0604020202020204" pitchFamily="34" charset="0"/>
              <a:buChar char="•"/>
            </a:pPr>
            <a:r>
              <a:rPr lang="en-US" dirty="0"/>
              <a:t>Before extract the previous extract is truncated.</a:t>
            </a:r>
          </a:p>
          <a:p>
            <a:pPr>
              <a:buFont typeface="Arial" panose="020B0604020202020204" pitchFamily="34" charset="0"/>
              <a:buChar char="•"/>
            </a:pPr>
            <a:r>
              <a:rPr lang="en-US" dirty="0"/>
              <a:t>Easy To Implement, but there is no convenient access to previous extracts.</a:t>
            </a:r>
          </a:p>
          <a:p>
            <a:pPr>
              <a:buFont typeface="Arial" panose="020B0604020202020204" pitchFamily="34" charset="0"/>
              <a:buChar char="•"/>
            </a:pPr>
            <a:r>
              <a:rPr lang="en-US" dirty="0"/>
              <a:t>If you need a previous extract you must rely on database backup</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53</a:t>
            </a:fld>
            <a:endParaRPr lang="en-US" dirty="0"/>
          </a:p>
        </p:txBody>
      </p:sp>
      <p:sp>
        <p:nvSpPr>
          <p:cNvPr id="9" name="Flowchart: Magnetic Disk 8"/>
          <p:cNvSpPr/>
          <p:nvPr/>
        </p:nvSpPr>
        <p:spPr>
          <a:xfrm>
            <a:off x="5702711" y="2517058"/>
            <a:ext cx="2355440" cy="192712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Today's </a:t>
            </a:r>
          </a:p>
          <a:p>
            <a:pPr algn="ctr"/>
            <a:r>
              <a:rPr lang="en-US" dirty="0"/>
              <a:t>Extract</a:t>
            </a:r>
          </a:p>
        </p:txBody>
      </p:sp>
    </p:spTree>
    <p:extLst>
      <p:ext uri="{BB962C8B-B14F-4D97-AF65-F5344CB8AC3E}">
        <p14:creationId xmlns:p14="http://schemas.microsoft.com/office/powerpoint/2010/main" val="699605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a:t>
            </a:r>
          </a:p>
        </p:txBody>
      </p:sp>
      <p:sp>
        <p:nvSpPr>
          <p:cNvPr id="6" name="Content Placeholder 5"/>
          <p:cNvSpPr>
            <a:spLocks noGrp="1"/>
          </p:cNvSpPr>
          <p:nvPr>
            <p:ph sz="half" idx="1"/>
          </p:nvPr>
        </p:nvSpPr>
        <p:spPr/>
        <p:txBody>
          <a:bodyPr/>
          <a:lstStyle/>
          <a:p>
            <a:pPr>
              <a:buFont typeface="Arial" panose="020B0604020202020204" pitchFamily="34" charset="0"/>
              <a:buChar char="•"/>
            </a:pPr>
            <a:r>
              <a:rPr lang="en-US" dirty="0"/>
              <a:t>Each extract is appended to the stage table</a:t>
            </a:r>
          </a:p>
          <a:p>
            <a:pPr>
              <a:buFont typeface="Arial" panose="020B0604020202020204" pitchFamily="34" charset="0"/>
              <a:buChar char="•"/>
            </a:pPr>
            <a:r>
              <a:rPr lang="en-US" dirty="0"/>
              <a:t>Easy to implement, convenient access to previous extracts</a:t>
            </a:r>
          </a:p>
          <a:p>
            <a:pPr>
              <a:buFont typeface="Arial" panose="020B0604020202020204" pitchFamily="34" charset="0"/>
              <a:buChar char="•"/>
            </a:pPr>
            <a:r>
              <a:rPr lang="en-US" dirty="0"/>
              <a:t>Performance issues with large amounts of data. Should be partitioned by date and clustered index.</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54</a:t>
            </a:fld>
            <a:endParaRPr lang="en-US" dirty="0"/>
          </a:p>
        </p:txBody>
      </p:sp>
      <p:sp>
        <p:nvSpPr>
          <p:cNvPr id="8" name="Flowchart: Magnetic Disk 7"/>
          <p:cNvSpPr/>
          <p:nvPr/>
        </p:nvSpPr>
        <p:spPr>
          <a:xfrm>
            <a:off x="5824964" y="4925961"/>
            <a:ext cx="2355440"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Today's </a:t>
            </a:r>
          </a:p>
          <a:p>
            <a:pPr algn="ctr"/>
            <a:r>
              <a:rPr lang="en-US" dirty="0"/>
              <a:t>Extract</a:t>
            </a:r>
          </a:p>
        </p:txBody>
      </p:sp>
      <p:sp>
        <p:nvSpPr>
          <p:cNvPr id="9" name="Flowchart: Magnetic Disk 8"/>
          <p:cNvSpPr/>
          <p:nvPr/>
        </p:nvSpPr>
        <p:spPr>
          <a:xfrm>
            <a:off x="5829880" y="4065638"/>
            <a:ext cx="2355440"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Yesterday's</a:t>
            </a:r>
            <a:br>
              <a:rPr lang="en-US" dirty="0"/>
            </a:br>
            <a:r>
              <a:rPr lang="en-US" dirty="0"/>
              <a:t>Extract</a:t>
            </a:r>
          </a:p>
        </p:txBody>
      </p:sp>
      <p:sp>
        <p:nvSpPr>
          <p:cNvPr id="10" name="Flowchart: Magnetic Disk 9"/>
          <p:cNvSpPr/>
          <p:nvPr/>
        </p:nvSpPr>
        <p:spPr>
          <a:xfrm>
            <a:off x="5834796" y="3198877"/>
            <a:ext cx="2355440"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Extract</a:t>
            </a:r>
          </a:p>
          <a:p>
            <a:pPr algn="ctr"/>
            <a:r>
              <a:rPr lang="en-US" dirty="0"/>
              <a:t>2 Days Ago</a:t>
            </a:r>
          </a:p>
        </p:txBody>
      </p:sp>
      <p:sp>
        <p:nvSpPr>
          <p:cNvPr id="11" name="Flowchart: Magnetic Disk 10"/>
          <p:cNvSpPr/>
          <p:nvPr/>
        </p:nvSpPr>
        <p:spPr>
          <a:xfrm>
            <a:off x="5829880" y="2325329"/>
            <a:ext cx="2355440"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Extract</a:t>
            </a:r>
          </a:p>
          <a:p>
            <a:pPr algn="ctr"/>
            <a:r>
              <a:rPr lang="en-US" dirty="0"/>
              <a:t>3 Days Ago</a:t>
            </a:r>
          </a:p>
        </p:txBody>
      </p:sp>
    </p:spTree>
    <p:extLst>
      <p:ext uri="{BB962C8B-B14F-4D97-AF65-F5344CB8AC3E}">
        <p14:creationId xmlns:p14="http://schemas.microsoft.com/office/powerpoint/2010/main" val="483810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Table Each Time</a:t>
            </a:r>
          </a:p>
        </p:txBody>
      </p:sp>
      <p:sp>
        <p:nvSpPr>
          <p:cNvPr id="6" name="Content Placeholder 5"/>
          <p:cNvSpPr>
            <a:spLocks noGrp="1"/>
          </p:cNvSpPr>
          <p:nvPr>
            <p:ph sz="half" idx="1"/>
          </p:nvPr>
        </p:nvSpPr>
        <p:spPr/>
        <p:txBody>
          <a:bodyPr/>
          <a:lstStyle/>
          <a:p>
            <a:pPr>
              <a:buFont typeface="Arial" panose="020B0604020202020204" pitchFamily="34" charset="0"/>
              <a:buChar char="•"/>
            </a:pPr>
            <a:r>
              <a:rPr lang="en-US" dirty="0"/>
              <a:t>Each extract creates a new table</a:t>
            </a:r>
          </a:p>
          <a:p>
            <a:pPr>
              <a:buFont typeface="Arial" panose="020B0604020202020204" pitchFamily="34" charset="0"/>
              <a:buChar char="•"/>
            </a:pPr>
            <a:r>
              <a:rPr lang="en-US" dirty="0"/>
              <a:t>Not as easy to implement, but convenient access to previous extracts</a:t>
            </a:r>
          </a:p>
          <a:p>
            <a:pPr>
              <a:buFont typeface="Arial" panose="020B0604020202020204" pitchFamily="34" charset="0"/>
              <a:buChar char="•"/>
            </a:pPr>
            <a:r>
              <a:rPr lang="en-US" dirty="0"/>
              <a:t>Better performance than append since row set is smaller. </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55</a:t>
            </a:fld>
            <a:endParaRPr lang="en-US" dirty="0"/>
          </a:p>
        </p:txBody>
      </p:sp>
      <p:sp>
        <p:nvSpPr>
          <p:cNvPr id="8" name="Flowchart: Magnetic Disk 7"/>
          <p:cNvSpPr/>
          <p:nvPr/>
        </p:nvSpPr>
        <p:spPr>
          <a:xfrm>
            <a:off x="6586028" y="3418137"/>
            <a:ext cx="1868095"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Today's </a:t>
            </a:r>
          </a:p>
          <a:p>
            <a:pPr algn="ctr"/>
            <a:r>
              <a:rPr lang="en-US" dirty="0"/>
              <a:t>Extract</a:t>
            </a:r>
          </a:p>
        </p:txBody>
      </p:sp>
      <p:sp>
        <p:nvSpPr>
          <p:cNvPr id="9" name="Flowchart: Magnetic Disk 8"/>
          <p:cNvSpPr/>
          <p:nvPr/>
        </p:nvSpPr>
        <p:spPr>
          <a:xfrm>
            <a:off x="4548217" y="3381218"/>
            <a:ext cx="1823849"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Yesterday's</a:t>
            </a:r>
            <a:br>
              <a:rPr lang="en-US" dirty="0"/>
            </a:br>
            <a:r>
              <a:rPr lang="en-US" dirty="0"/>
              <a:t>Extract</a:t>
            </a:r>
          </a:p>
        </p:txBody>
      </p:sp>
      <p:sp>
        <p:nvSpPr>
          <p:cNvPr id="10" name="Flowchart: Magnetic Disk 9"/>
          <p:cNvSpPr/>
          <p:nvPr/>
        </p:nvSpPr>
        <p:spPr>
          <a:xfrm>
            <a:off x="6586029" y="2119295"/>
            <a:ext cx="1868094"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Extract</a:t>
            </a:r>
          </a:p>
          <a:p>
            <a:pPr algn="ctr"/>
            <a:r>
              <a:rPr lang="en-US" dirty="0"/>
              <a:t>2 Days Ago</a:t>
            </a:r>
          </a:p>
        </p:txBody>
      </p:sp>
      <p:sp>
        <p:nvSpPr>
          <p:cNvPr id="11" name="Flowchart: Magnetic Disk 10"/>
          <p:cNvSpPr/>
          <p:nvPr/>
        </p:nvSpPr>
        <p:spPr>
          <a:xfrm>
            <a:off x="4548217" y="2119295"/>
            <a:ext cx="1823849" cy="12988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Extract</a:t>
            </a:r>
          </a:p>
          <a:p>
            <a:pPr algn="ctr"/>
            <a:r>
              <a:rPr lang="en-US" dirty="0"/>
              <a:t>3 Days Ago</a:t>
            </a:r>
          </a:p>
        </p:txBody>
      </p:sp>
    </p:spTree>
    <p:extLst>
      <p:ext uri="{BB962C8B-B14F-4D97-AF65-F5344CB8AC3E}">
        <p14:creationId xmlns:p14="http://schemas.microsoft.com/office/powerpoint/2010/main" val="1845050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481781"/>
            <a:ext cx="7884291" cy="1603051"/>
          </a:xfrm>
        </p:spPr>
        <p:txBody>
          <a:bodyPr>
            <a:noAutofit/>
          </a:bodyPr>
          <a:lstStyle/>
          <a:p>
            <a:r>
              <a:rPr lang="en-US" dirty="0"/>
              <a:t>Example: Snapshotting To Add Time Variance To Current Data</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56</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162141394"/>
              </p:ext>
            </p:extLst>
          </p:nvPr>
        </p:nvGraphicFramePr>
        <p:xfrm>
          <a:off x="2867382" y="1981293"/>
          <a:ext cx="6101753" cy="1120140"/>
        </p:xfrm>
        <a:graphic>
          <a:graphicData uri="http://schemas.openxmlformats.org/drawingml/2006/table">
            <a:tbl>
              <a:tblPr firstRow="1" bandRow="1">
                <a:tableStyleId>{5C22544A-7EE6-4342-B048-85BDC9FD1C3A}</a:tableStyleId>
              </a:tblPr>
              <a:tblGrid>
                <a:gridCol w="1175232">
                  <a:extLst>
                    <a:ext uri="{9D8B030D-6E8A-4147-A177-3AD203B41FA5}">
                      <a16:colId xmlns:a16="http://schemas.microsoft.com/office/drawing/2014/main" val="20000"/>
                    </a:ext>
                  </a:extLst>
                </a:gridCol>
                <a:gridCol w="1119322">
                  <a:extLst>
                    <a:ext uri="{9D8B030D-6E8A-4147-A177-3AD203B41FA5}">
                      <a16:colId xmlns:a16="http://schemas.microsoft.com/office/drawing/2014/main" val="20001"/>
                    </a:ext>
                  </a:extLst>
                </a:gridCol>
                <a:gridCol w="1120877">
                  <a:extLst>
                    <a:ext uri="{9D8B030D-6E8A-4147-A177-3AD203B41FA5}">
                      <a16:colId xmlns:a16="http://schemas.microsoft.com/office/drawing/2014/main" val="20002"/>
                    </a:ext>
                  </a:extLst>
                </a:gridCol>
                <a:gridCol w="1430302">
                  <a:extLst>
                    <a:ext uri="{9D8B030D-6E8A-4147-A177-3AD203B41FA5}">
                      <a16:colId xmlns:a16="http://schemas.microsoft.com/office/drawing/2014/main" val="20003"/>
                    </a:ext>
                  </a:extLst>
                </a:gridCol>
                <a:gridCol w="1256020">
                  <a:extLst>
                    <a:ext uri="{9D8B030D-6E8A-4147-A177-3AD203B41FA5}">
                      <a16:colId xmlns:a16="http://schemas.microsoft.com/office/drawing/2014/main" val="20004"/>
                    </a:ext>
                  </a:extLst>
                </a:gridCol>
              </a:tblGrid>
              <a:tr h="525780">
                <a:tc>
                  <a:txBody>
                    <a:bodyPr/>
                    <a:lstStyle/>
                    <a:p>
                      <a:r>
                        <a:rPr lang="en-US" sz="1500" dirty="0"/>
                        <a:t>Order ID</a:t>
                      </a:r>
                      <a:endParaRPr lang="en-US" sz="1500" dirty="0">
                        <a:solidFill>
                          <a:schemeClr val="tx1"/>
                        </a:solidFill>
                      </a:endParaRPr>
                    </a:p>
                  </a:txBody>
                  <a:tcPr marL="68580" marR="68580" marT="34290" marB="34290"/>
                </a:tc>
                <a:tc>
                  <a:txBody>
                    <a:bodyPr/>
                    <a:lstStyle/>
                    <a:p>
                      <a:r>
                        <a:rPr lang="en-US" sz="1500" dirty="0"/>
                        <a:t>Order Date</a:t>
                      </a:r>
                    </a:p>
                  </a:txBody>
                  <a:tcPr marL="68580" marR="68580" marT="34290" marB="34290"/>
                </a:tc>
                <a:tc>
                  <a:txBody>
                    <a:bodyPr/>
                    <a:lstStyle/>
                    <a:p>
                      <a:r>
                        <a:rPr lang="en-US" sz="1500" dirty="0"/>
                        <a:t>Order Status</a:t>
                      </a:r>
                    </a:p>
                  </a:txBody>
                  <a:tcPr marL="68580" marR="68580" marT="34290" marB="34290"/>
                </a:tc>
                <a:tc>
                  <a:txBody>
                    <a:bodyPr/>
                    <a:lstStyle/>
                    <a:p>
                      <a:r>
                        <a:rPr lang="en-US" sz="1500" dirty="0"/>
                        <a:t>Created On</a:t>
                      </a:r>
                    </a:p>
                  </a:txBody>
                  <a:tcPr marL="68580" marR="68580" marT="34290" marB="34290"/>
                </a:tc>
                <a:tc>
                  <a:txBody>
                    <a:bodyPr/>
                    <a:lstStyle/>
                    <a:p>
                      <a:r>
                        <a:rPr lang="en-US" sz="1500" dirty="0"/>
                        <a:t>Last Update On</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4452</a:t>
                      </a:r>
                    </a:p>
                  </a:txBody>
                  <a:tcPr marL="68580" marR="68580" marT="34290" marB="34290"/>
                </a:tc>
                <a:tc>
                  <a:txBody>
                    <a:bodyPr/>
                    <a:lstStyle/>
                    <a:p>
                      <a:r>
                        <a:rPr lang="en-US" sz="1500" dirty="0"/>
                        <a:t>12/4/2016</a:t>
                      </a:r>
                    </a:p>
                  </a:txBody>
                  <a:tcPr marL="68580" marR="68580" marT="34290" marB="34290"/>
                </a:tc>
                <a:tc>
                  <a:txBody>
                    <a:bodyPr/>
                    <a:lstStyle/>
                    <a:p>
                      <a:r>
                        <a:rPr lang="en-US" sz="1500" dirty="0"/>
                        <a:t>Processed</a:t>
                      </a:r>
                    </a:p>
                  </a:txBody>
                  <a:tcPr marL="68580" marR="68580" marT="34290" marB="34290"/>
                </a:tc>
                <a:tc>
                  <a:txBody>
                    <a:bodyPr/>
                    <a:lstStyle/>
                    <a:p>
                      <a:r>
                        <a:rPr lang="en-US" sz="1500" dirty="0"/>
                        <a:t>12/4/2016</a:t>
                      </a:r>
                    </a:p>
                  </a:txBody>
                  <a:tcPr marL="68580" marR="68580" marT="34290" marB="34290"/>
                </a:tc>
                <a:tc>
                  <a:txBody>
                    <a:bodyPr/>
                    <a:lstStyle/>
                    <a:p>
                      <a:r>
                        <a:rPr lang="en-US" sz="1500" dirty="0"/>
                        <a:t>12/4/2016</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4453</a:t>
                      </a:r>
                    </a:p>
                  </a:txBody>
                  <a:tcPr marL="68580" marR="68580" marT="34290" marB="34290"/>
                </a:tc>
                <a:tc>
                  <a:txBody>
                    <a:bodyPr/>
                    <a:lstStyle/>
                    <a:p>
                      <a:r>
                        <a:rPr lang="en-US" sz="1500" dirty="0"/>
                        <a:t>12/6/2016</a:t>
                      </a:r>
                    </a:p>
                  </a:txBody>
                  <a:tcPr marL="68580" marR="68580" marT="34290" marB="34290"/>
                </a:tc>
                <a:tc>
                  <a:txBody>
                    <a:bodyPr/>
                    <a:lstStyle/>
                    <a:p>
                      <a:r>
                        <a:rPr lang="en-US" sz="1500" dirty="0"/>
                        <a:t>Processed</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extLst>
                  <a:ext uri="{0D108BD9-81ED-4DB2-BD59-A6C34878D82A}">
                    <a16:rowId xmlns:a16="http://schemas.microsoft.com/office/drawing/2014/main" val="10002"/>
                  </a:ext>
                </a:extLst>
              </a:tr>
            </a:tbl>
          </a:graphicData>
        </a:graphic>
      </p:graphicFrame>
      <p:sp>
        <p:nvSpPr>
          <p:cNvPr id="7" name="Right Arrow 6"/>
          <p:cNvSpPr/>
          <p:nvPr/>
        </p:nvSpPr>
        <p:spPr>
          <a:xfrm>
            <a:off x="167148" y="1981293"/>
            <a:ext cx="2585884" cy="11201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Orders Extracted</a:t>
            </a:r>
            <a:br>
              <a:rPr lang="en-US" dirty="0"/>
            </a:br>
            <a:r>
              <a:rPr lang="en-US" dirty="0"/>
              <a:t>on 12/6/2016</a:t>
            </a:r>
          </a:p>
        </p:txBody>
      </p:sp>
      <p:sp>
        <p:nvSpPr>
          <p:cNvPr id="8" name="Right Arrow 7"/>
          <p:cNvSpPr/>
          <p:nvPr/>
        </p:nvSpPr>
        <p:spPr>
          <a:xfrm>
            <a:off x="167147" y="3372557"/>
            <a:ext cx="2585885" cy="11201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Orders Extracted</a:t>
            </a:r>
            <a:br>
              <a:rPr lang="en-US" dirty="0"/>
            </a:br>
            <a:r>
              <a:rPr lang="en-US" dirty="0"/>
              <a:t>on 12/7/2016</a:t>
            </a:r>
          </a:p>
        </p:txBody>
      </p:sp>
      <p:graphicFrame>
        <p:nvGraphicFramePr>
          <p:cNvPr id="9" name="Content Placeholder 3"/>
          <p:cNvGraphicFramePr>
            <a:graphicFrameLocks/>
          </p:cNvGraphicFramePr>
          <p:nvPr>
            <p:extLst>
              <p:ext uri="{D42A27DB-BD31-4B8C-83A1-F6EECF244321}">
                <p14:modId xmlns:p14="http://schemas.microsoft.com/office/powerpoint/2010/main" val="2962304625"/>
              </p:ext>
            </p:extLst>
          </p:nvPr>
        </p:nvGraphicFramePr>
        <p:xfrm>
          <a:off x="2867382" y="3372557"/>
          <a:ext cx="6101753" cy="1120140"/>
        </p:xfrm>
        <a:graphic>
          <a:graphicData uri="http://schemas.openxmlformats.org/drawingml/2006/table">
            <a:tbl>
              <a:tblPr firstRow="1" bandRow="1">
                <a:tableStyleId>{5C22544A-7EE6-4342-B048-85BDC9FD1C3A}</a:tableStyleId>
              </a:tblPr>
              <a:tblGrid>
                <a:gridCol w="1175232">
                  <a:extLst>
                    <a:ext uri="{9D8B030D-6E8A-4147-A177-3AD203B41FA5}">
                      <a16:colId xmlns:a16="http://schemas.microsoft.com/office/drawing/2014/main" val="20000"/>
                    </a:ext>
                  </a:extLst>
                </a:gridCol>
                <a:gridCol w="1119322">
                  <a:extLst>
                    <a:ext uri="{9D8B030D-6E8A-4147-A177-3AD203B41FA5}">
                      <a16:colId xmlns:a16="http://schemas.microsoft.com/office/drawing/2014/main" val="20001"/>
                    </a:ext>
                  </a:extLst>
                </a:gridCol>
                <a:gridCol w="1150374">
                  <a:extLst>
                    <a:ext uri="{9D8B030D-6E8A-4147-A177-3AD203B41FA5}">
                      <a16:colId xmlns:a16="http://schemas.microsoft.com/office/drawing/2014/main" val="20002"/>
                    </a:ext>
                  </a:extLst>
                </a:gridCol>
                <a:gridCol w="1400805">
                  <a:extLst>
                    <a:ext uri="{9D8B030D-6E8A-4147-A177-3AD203B41FA5}">
                      <a16:colId xmlns:a16="http://schemas.microsoft.com/office/drawing/2014/main" val="20003"/>
                    </a:ext>
                  </a:extLst>
                </a:gridCol>
                <a:gridCol w="1256020">
                  <a:extLst>
                    <a:ext uri="{9D8B030D-6E8A-4147-A177-3AD203B41FA5}">
                      <a16:colId xmlns:a16="http://schemas.microsoft.com/office/drawing/2014/main" val="20004"/>
                    </a:ext>
                  </a:extLst>
                </a:gridCol>
              </a:tblGrid>
              <a:tr h="525780">
                <a:tc>
                  <a:txBody>
                    <a:bodyPr/>
                    <a:lstStyle/>
                    <a:p>
                      <a:r>
                        <a:rPr lang="en-US" sz="1500" dirty="0"/>
                        <a:t>Order ID</a:t>
                      </a:r>
                      <a:endParaRPr lang="en-US" sz="1500" dirty="0">
                        <a:solidFill>
                          <a:schemeClr val="tx1"/>
                        </a:solidFill>
                      </a:endParaRPr>
                    </a:p>
                  </a:txBody>
                  <a:tcPr marL="68580" marR="68580" marT="34290" marB="34290"/>
                </a:tc>
                <a:tc>
                  <a:txBody>
                    <a:bodyPr/>
                    <a:lstStyle/>
                    <a:p>
                      <a:r>
                        <a:rPr lang="en-US" sz="1500" dirty="0"/>
                        <a:t>Order Date</a:t>
                      </a:r>
                    </a:p>
                  </a:txBody>
                  <a:tcPr marL="68580" marR="68580" marT="34290" marB="34290"/>
                </a:tc>
                <a:tc>
                  <a:txBody>
                    <a:bodyPr/>
                    <a:lstStyle/>
                    <a:p>
                      <a:r>
                        <a:rPr lang="en-US" sz="1500" dirty="0"/>
                        <a:t>Order Status</a:t>
                      </a:r>
                    </a:p>
                  </a:txBody>
                  <a:tcPr marL="68580" marR="68580" marT="34290" marB="34290"/>
                </a:tc>
                <a:tc>
                  <a:txBody>
                    <a:bodyPr/>
                    <a:lstStyle/>
                    <a:p>
                      <a:r>
                        <a:rPr lang="en-US" sz="1500" dirty="0"/>
                        <a:t>Created On</a:t>
                      </a:r>
                    </a:p>
                  </a:txBody>
                  <a:tcPr marL="68580" marR="68580" marT="34290" marB="34290"/>
                </a:tc>
                <a:tc>
                  <a:txBody>
                    <a:bodyPr/>
                    <a:lstStyle/>
                    <a:p>
                      <a:r>
                        <a:rPr lang="en-US" sz="1500" dirty="0"/>
                        <a:t>Last Update On</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4452</a:t>
                      </a:r>
                    </a:p>
                  </a:txBody>
                  <a:tcPr marL="68580" marR="68580" marT="34290" marB="34290"/>
                </a:tc>
                <a:tc>
                  <a:txBody>
                    <a:bodyPr/>
                    <a:lstStyle/>
                    <a:p>
                      <a:r>
                        <a:rPr lang="en-US" sz="1500" dirty="0"/>
                        <a:t>12/4/2016</a:t>
                      </a:r>
                    </a:p>
                  </a:txBody>
                  <a:tcPr marL="68580" marR="68580" marT="34290" marB="34290"/>
                </a:tc>
                <a:tc>
                  <a:txBody>
                    <a:bodyPr/>
                    <a:lstStyle/>
                    <a:p>
                      <a:r>
                        <a:rPr lang="en-US" sz="1500" dirty="0"/>
                        <a:t>Shipped</a:t>
                      </a:r>
                    </a:p>
                  </a:txBody>
                  <a:tcPr marL="68580" marR="68580" marT="34290" marB="34290"/>
                </a:tc>
                <a:tc>
                  <a:txBody>
                    <a:bodyPr/>
                    <a:lstStyle/>
                    <a:p>
                      <a:r>
                        <a:rPr lang="en-US" sz="1500" dirty="0"/>
                        <a:t>12/4/2016</a:t>
                      </a:r>
                    </a:p>
                  </a:txBody>
                  <a:tcPr marL="68580" marR="68580" marT="34290" marB="34290"/>
                </a:tc>
                <a:tc>
                  <a:txBody>
                    <a:bodyPr/>
                    <a:lstStyle/>
                    <a:p>
                      <a:r>
                        <a:rPr lang="en-US" sz="1500" dirty="0"/>
                        <a:t>12/7/2016</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4453</a:t>
                      </a:r>
                    </a:p>
                  </a:txBody>
                  <a:tcPr marL="68580" marR="68580" marT="34290" marB="34290"/>
                </a:tc>
                <a:tc>
                  <a:txBody>
                    <a:bodyPr/>
                    <a:lstStyle/>
                    <a:p>
                      <a:r>
                        <a:rPr lang="en-US" sz="1500" dirty="0"/>
                        <a:t>12/6/2016</a:t>
                      </a:r>
                    </a:p>
                  </a:txBody>
                  <a:tcPr marL="68580" marR="68580" marT="34290" marB="34290"/>
                </a:tc>
                <a:tc>
                  <a:txBody>
                    <a:bodyPr/>
                    <a:lstStyle/>
                    <a:p>
                      <a:r>
                        <a:rPr lang="en-US" sz="1500" dirty="0"/>
                        <a:t>Cancelled</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12/7/2016</a:t>
                      </a:r>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4195522597"/>
              </p:ext>
            </p:extLst>
          </p:nvPr>
        </p:nvGraphicFramePr>
        <p:xfrm>
          <a:off x="1607886" y="4756204"/>
          <a:ext cx="7361249" cy="1714500"/>
        </p:xfrm>
        <a:graphic>
          <a:graphicData uri="http://schemas.openxmlformats.org/drawingml/2006/table">
            <a:tbl>
              <a:tblPr firstRow="1" bandRow="1">
                <a:tableStyleId>{7DF18680-E054-41AD-8BC1-D1AEF772440D}</a:tableStyleId>
              </a:tblPr>
              <a:tblGrid>
                <a:gridCol w="1282798">
                  <a:extLst>
                    <a:ext uri="{9D8B030D-6E8A-4147-A177-3AD203B41FA5}">
                      <a16:colId xmlns:a16="http://schemas.microsoft.com/office/drawing/2014/main" val="20000"/>
                    </a:ext>
                  </a:extLst>
                </a:gridCol>
                <a:gridCol w="1160206">
                  <a:extLst>
                    <a:ext uri="{9D8B030D-6E8A-4147-A177-3AD203B41FA5}">
                      <a16:colId xmlns:a16="http://schemas.microsoft.com/office/drawing/2014/main" val="20001"/>
                    </a:ext>
                  </a:extLst>
                </a:gridCol>
                <a:gridCol w="1130710">
                  <a:extLst>
                    <a:ext uri="{9D8B030D-6E8A-4147-A177-3AD203B41FA5}">
                      <a16:colId xmlns:a16="http://schemas.microsoft.com/office/drawing/2014/main" val="20002"/>
                    </a:ext>
                  </a:extLst>
                </a:gridCol>
                <a:gridCol w="1150374">
                  <a:extLst>
                    <a:ext uri="{9D8B030D-6E8A-4147-A177-3AD203B41FA5}">
                      <a16:colId xmlns:a16="http://schemas.microsoft.com/office/drawing/2014/main" val="20003"/>
                    </a:ext>
                  </a:extLst>
                </a:gridCol>
                <a:gridCol w="1396170">
                  <a:extLst>
                    <a:ext uri="{9D8B030D-6E8A-4147-A177-3AD203B41FA5}">
                      <a16:colId xmlns:a16="http://schemas.microsoft.com/office/drawing/2014/main" val="20004"/>
                    </a:ext>
                  </a:extLst>
                </a:gridCol>
                <a:gridCol w="1240991">
                  <a:extLst>
                    <a:ext uri="{9D8B030D-6E8A-4147-A177-3AD203B41FA5}">
                      <a16:colId xmlns:a16="http://schemas.microsoft.com/office/drawing/2014/main" val="20005"/>
                    </a:ext>
                  </a:extLst>
                </a:gridCol>
              </a:tblGrid>
              <a:tr h="525780">
                <a:tc>
                  <a:txBody>
                    <a:bodyPr/>
                    <a:lstStyle/>
                    <a:p>
                      <a:r>
                        <a:rPr lang="en-US" sz="1500" dirty="0"/>
                        <a:t>Extracted</a:t>
                      </a:r>
                      <a:br>
                        <a:rPr lang="en-US" sz="1500" dirty="0"/>
                      </a:br>
                      <a:r>
                        <a:rPr lang="en-US" sz="1500" dirty="0"/>
                        <a:t>On</a:t>
                      </a:r>
                    </a:p>
                  </a:txBody>
                  <a:tcPr marL="68580" marR="68580" marT="34290" marB="34290"/>
                </a:tc>
                <a:tc>
                  <a:txBody>
                    <a:bodyPr/>
                    <a:lstStyle/>
                    <a:p>
                      <a:r>
                        <a:rPr lang="en-US" sz="1500" dirty="0"/>
                        <a:t>Order ID</a:t>
                      </a:r>
                      <a:endParaRPr lang="en-US" sz="1500" dirty="0">
                        <a:solidFill>
                          <a:schemeClr val="tx1"/>
                        </a:solidFill>
                      </a:endParaRPr>
                    </a:p>
                  </a:txBody>
                  <a:tcPr marL="68580" marR="68580" marT="34290" marB="34290"/>
                </a:tc>
                <a:tc>
                  <a:txBody>
                    <a:bodyPr/>
                    <a:lstStyle/>
                    <a:p>
                      <a:r>
                        <a:rPr lang="en-US" sz="1500" dirty="0"/>
                        <a:t>Order Date</a:t>
                      </a:r>
                    </a:p>
                  </a:txBody>
                  <a:tcPr marL="68580" marR="68580" marT="34290" marB="34290"/>
                </a:tc>
                <a:tc>
                  <a:txBody>
                    <a:bodyPr/>
                    <a:lstStyle/>
                    <a:p>
                      <a:r>
                        <a:rPr lang="en-US" sz="1500" dirty="0"/>
                        <a:t>Order Status</a:t>
                      </a:r>
                    </a:p>
                  </a:txBody>
                  <a:tcPr marL="68580" marR="68580" marT="34290" marB="34290"/>
                </a:tc>
                <a:tc>
                  <a:txBody>
                    <a:bodyPr/>
                    <a:lstStyle/>
                    <a:p>
                      <a:r>
                        <a:rPr lang="en-US" sz="1500" dirty="0"/>
                        <a:t>Created On</a:t>
                      </a:r>
                    </a:p>
                  </a:txBody>
                  <a:tcPr marL="68580" marR="68580" marT="34290" marB="34290"/>
                </a:tc>
                <a:tc>
                  <a:txBody>
                    <a:bodyPr/>
                    <a:lstStyle/>
                    <a:p>
                      <a:r>
                        <a:rPr lang="en-US" sz="1500" dirty="0"/>
                        <a:t>Last Update On</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12/6/2016</a:t>
                      </a:r>
                    </a:p>
                  </a:txBody>
                  <a:tcPr marL="68580" marR="68580" marT="34290" marB="34290"/>
                </a:tc>
                <a:tc>
                  <a:txBody>
                    <a:bodyPr/>
                    <a:lstStyle/>
                    <a:p>
                      <a:r>
                        <a:rPr lang="en-US" sz="1500" dirty="0"/>
                        <a:t>4452</a:t>
                      </a:r>
                    </a:p>
                  </a:txBody>
                  <a:tcPr marL="68580" marR="68580" marT="34290" marB="34290"/>
                </a:tc>
                <a:tc>
                  <a:txBody>
                    <a:bodyPr/>
                    <a:lstStyle/>
                    <a:p>
                      <a:r>
                        <a:rPr lang="en-US" sz="1500" dirty="0"/>
                        <a:t>12/4/2016</a:t>
                      </a:r>
                    </a:p>
                  </a:txBody>
                  <a:tcPr marL="68580" marR="68580" marT="34290" marB="34290"/>
                </a:tc>
                <a:tc>
                  <a:txBody>
                    <a:bodyPr/>
                    <a:lstStyle/>
                    <a:p>
                      <a:r>
                        <a:rPr lang="en-US" sz="1500" dirty="0"/>
                        <a:t>Processed</a:t>
                      </a:r>
                    </a:p>
                  </a:txBody>
                  <a:tcPr marL="68580" marR="68580" marT="34290" marB="34290"/>
                </a:tc>
                <a:tc>
                  <a:txBody>
                    <a:bodyPr/>
                    <a:lstStyle/>
                    <a:p>
                      <a:r>
                        <a:rPr lang="en-US" sz="1500" dirty="0"/>
                        <a:t>12/4/2016</a:t>
                      </a:r>
                    </a:p>
                  </a:txBody>
                  <a:tcPr marL="68580" marR="68580" marT="34290" marB="34290"/>
                </a:tc>
                <a:tc>
                  <a:txBody>
                    <a:bodyPr/>
                    <a:lstStyle/>
                    <a:p>
                      <a:r>
                        <a:rPr lang="en-US" sz="1500" dirty="0"/>
                        <a:t>12/4/2016</a:t>
                      </a:r>
                    </a:p>
                  </a:txBody>
                  <a:tcPr marL="68580" marR="68580" marT="34290" marB="34290"/>
                </a:tc>
                <a:extLst>
                  <a:ext uri="{0D108BD9-81ED-4DB2-BD59-A6C34878D82A}">
                    <a16:rowId xmlns:a16="http://schemas.microsoft.com/office/drawing/2014/main" val="10001"/>
                  </a:ext>
                </a:extLst>
              </a:tr>
              <a:tr h="297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tc>
                  <a:txBody>
                    <a:bodyPr/>
                    <a:lstStyle/>
                    <a:p>
                      <a:r>
                        <a:rPr lang="en-US" sz="1500" dirty="0"/>
                        <a:t>4453</a:t>
                      </a:r>
                    </a:p>
                  </a:txBody>
                  <a:tcPr marL="68580" marR="68580" marT="34290" marB="34290"/>
                </a:tc>
                <a:tc>
                  <a:txBody>
                    <a:bodyPr/>
                    <a:lstStyle/>
                    <a:p>
                      <a:r>
                        <a:rPr lang="en-US" sz="1500" dirty="0"/>
                        <a:t>12/6/2016</a:t>
                      </a:r>
                    </a:p>
                  </a:txBody>
                  <a:tcPr marL="68580" marR="68580" marT="34290" marB="34290"/>
                </a:tc>
                <a:tc>
                  <a:txBody>
                    <a:bodyPr/>
                    <a:lstStyle/>
                    <a:p>
                      <a:r>
                        <a:rPr lang="en-US" sz="1500" dirty="0"/>
                        <a:t>Processed</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extLst>
                  <a:ext uri="{0D108BD9-81ED-4DB2-BD59-A6C34878D82A}">
                    <a16:rowId xmlns:a16="http://schemas.microsoft.com/office/drawing/2014/main" val="10002"/>
                  </a:ext>
                </a:extLst>
              </a:tr>
              <a:tr h="297180">
                <a:tc>
                  <a:txBody>
                    <a:bodyPr/>
                    <a:lstStyle/>
                    <a:p>
                      <a:r>
                        <a:rPr lang="en-US" sz="1500" dirty="0"/>
                        <a:t>12/7/2016</a:t>
                      </a:r>
                    </a:p>
                  </a:txBody>
                  <a:tcPr marL="68580" marR="68580" marT="34290" marB="34290"/>
                </a:tc>
                <a:tc>
                  <a:txBody>
                    <a:bodyPr/>
                    <a:lstStyle/>
                    <a:p>
                      <a:r>
                        <a:rPr lang="en-US" sz="1500" dirty="0"/>
                        <a:t>4452</a:t>
                      </a:r>
                    </a:p>
                  </a:txBody>
                  <a:tcPr marL="68580" marR="68580" marT="34290" marB="34290"/>
                </a:tc>
                <a:tc>
                  <a:txBody>
                    <a:bodyPr/>
                    <a:lstStyle/>
                    <a:p>
                      <a:r>
                        <a:rPr lang="en-US" sz="1500" dirty="0"/>
                        <a:t>12/4/2016</a:t>
                      </a:r>
                    </a:p>
                  </a:txBody>
                  <a:tcPr marL="68580" marR="68580" marT="34290" marB="34290"/>
                </a:tc>
                <a:tc>
                  <a:txBody>
                    <a:bodyPr/>
                    <a:lstStyle/>
                    <a:p>
                      <a:r>
                        <a:rPr lang="en-US" sz="1500" dirty="0"/>
                        <a:t>Shipped</a:t>
                      </a:r>
                    </a:p>
                  </a:txBody>
                  <a:tcPr marL="68580" marR="68580" marT="34290" marB="34290"/>
                </a:tc>
                <a:tc>
                  <a:txBody>
                    <a:bodyPr/>
                    <a:lstStyle/>
                    <a:p>
                      <a:r>
                        <a:rPr lang="en-US" sz="1500" dirty="0"/>
                        <a:t>12/4/2016</a:t>
                      </a:r>
                    </a:p>
                  </a:txBody>
                  <a:tcPr marL="68580" marR="68580" marT="34290" marB="34290"/>
                </a:tc>
                <a:tc>
                  <a:txBody>
                    <a:bodyPr/>
                    <a:lstStyle/>
                    <a:p>
                      <a:r>
                        <a:rPr lang="en-US" sz="1500" dirty="0"/>
                        <a:t>12/7/2016</a:t>
                      </a:r>
                    </a:p>
                  </a:txBody>
                  <a:tcPr marL="68580" marR="68580" marT="34290" marB="34290"/>
                </a:tc>
                <a:extLst>
                  <a:ext uri="{0D108BD9-81ED-4DB2-BD59-A6C34878D82A}">
                    <a16:rowId xmlns:a16="http://schemas.microsoft.com/office/drawing/2014/main" val="10003"/>
                  </a:ext>
                </a:extLst>
              </a:tr>
              <a:tr h="297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12/7/2016</a:t>
                      </a:r>
                    </a:p>
                  </a:txBody>
                  <a:tcPr marL="68580" marR="68580" marT="34290" marB="34290"/>
                </a:tc>
                <a:tc>
                  <a:txBody>
                    <a:bodyPr/>
                    <a:lstStyle/>
                    <a:p>
                      <a:r>
                        <a:rPr lang="en-US" sz="1500" dirty="0"/>
                        <a:t>4453</a:t>
                      </a:r>
                    </a:p>
                  </a:txBody>
                  <a:tcPr marL="68580" marR="68580" marT="34290" marB="34290"/>
                </a:tc>
                <a:tc>
                  <a:txBody>
                    <a:bodyPr/>
                    <a:lstStyle/>
                    <a:p>
                      <a:r>
                        <a:rPr lang="en-US" sz="1500" dirty="0"/>
                        <a:t>12/6/2016</a:t>
                      </a:r>
                    </a:p>
                  </a:txBody>
                  <a:tcPr marL="68580" marR="68580" marT="34290" marB="34290"/>
                </a:tc>
                <a:tc>
                  <a:txBody>
                    <a:bodyPr/>
                    <a:lstStyle/>
                    <a:p>
                      <a:r>
                        <a:rPr lang="en-US" sz="1500" dirty="0"/>
                        <a:t>Cancelled</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12/6/2016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12/7/2016</a:t>
                      </a:r>
                    </a:p>
                  </a:txBody>
                  <a:tcPr marL="68580" marR="68580" marT="34290" marB="34290"/>
                </a:tc>
                <a:extLst>
                  <a:ext uri="{0D108BD9-81ED-4DB2-BD59-A6C34878D82A}">
                    <a16:rowId xmlns:a16="http://schemas.microsoft.com/office/drawing/2014/main" val="10004"/>
                  </a:ext>
                </a:extLst>
              </a:tr>
            </a:tbl>
          </a:graphicData>
        </a:graphic>
      </p:graphicFrame>
      <p:sp>
        <p:nvSpPr>
          <p:cNvPr id="11" name="Right Arrow 10"/>
          <p:cNvSpPr/>
          <p:nvPr/>
        </p:nvSpPr>
        <p:spPr>
          <a:xfrm>
            <a:off x="167148" y="4756204"/>
            <a:ext cx="1319136" cy="17145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in Stage</a:t>
            </a:r>
          </a:p>
        </p:txBody>
      </p:sp>
    </p:spTree>
    <p:extLst>
      <p:ext uri="{BB962C8B-B14F-4D97-AF65-F5344CB8AC3E}">
        <p14:creationId xmlns:p14="http://schemas.microsoft.com/office/powerpoint/2010/main" val="2441448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Which Staging Pattern</a:t>
            </a:r>
          </a:p>
        </p:txBody>
      </p:sp>
      <p:sp>
        <p:nvSpPr>
          <p:cNvPr id="3" name="Content Placeholder 2"/>
          <p:cNvSpPr>
            <a:spLocks noGrp="1"/>
          </p:cNvSpPr>
          <p:nvPr>
            <p:ph idx="1"/>
          </p:nvPr>
        </p:nvSpPr>
        <p:spPr/>
        <p:txBody>
          <a:bodyPr>
            <a:normAutofit/>
          </a:bodyPr>
          <a:lstStyle/>
          <a:p>
            <a:r>
              <a:rPr lang="en-US" sz="2400" dirty="0"/>
              <a:t>Which staging pattern was demonstrated in the previous example where we performed snapshotting to add time variance?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57</a:t>
            </a:fld>
            <a:endParaRPr lang="en-US" dirty="0"/>
          </a:p>
        </p:txBody>
      </p:sp>
    </p:spTree>
    <p:extLst>
      <p:ext uri="{BB962C8B-B14F-4D97-AF65-F5344CB8AC3E}">
        <p14:creationId xmlns:p14="http://schemas.microsoft.com/office/powerpoint/2010/main" val="2841451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Common ETL Patterns</a:t>
            </a:r>
          </a:p>
        </p:txBody>
      </p:sp>
      <p:sp>
        <p:nvSpPr>
          <p:cNvPr id="3" name="Content Placeholder 2"/>
          <p:cNvSpPr>
            <a:spLocks noGrp="1"/>
          </p:cNvSpPr>
          <p:nvPr>
            <p:ph idx="1"/>
          </p:nvPr>
        </p:nvSpPr>
        <p:spPr/>
        <p:txBody>
          <a:bodyPr/>
          <a:lstStyle/>
          <a:p>
            <a:pPr marL="457200" lvl="3" indent="0">
              <a:buNone/>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1298410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ETL Patterns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Truncate and Load</a:t>
            </a:r>
          </a:p>
          <a:p>
            <a:pPr marL="457200" indent="-457200">
              <a:buFont typeface="+mj-lt"/>
              <a:buAutoNum type="arabicPeriod"/>
            </a:pPr>
            <a:r>
              <a:rPr lang="en-US" sz="2800" dirty="0"/>
              <a:t>Insert If Not Exists</a:t>
            </a:r>
          </a:p>
          <a:p>
            <a:pPr marL="457200" indent="-457200">
              <a:buFont typeface="+mj-lt"/>
              <a:buAutoNum type="arabicPeriod"/>
            </a:pPr>
            <a:r>
              <a:rPr lang="en-US" sz="2800" dirty="0" err="1"/>
              <a:t>Upsert</a:t>
            </a:r>
            <a:r>
              <a:rPr lang="en-US" sz="2800" dirty="0"/>
              <a:t> (Type 1 SCD)</a:t>
            </a:r>
          </a:p>
          <a:p>
            <a:pPr marL="457200" indent="-457200">
              <a:buFont typeface="+mj-lt"/>
              <a:buAutoNum type="arabicPeriod"/>
            </a:pPr>
            <a:r>
              <a:rPr lang="en-US" sz="2800" dirty="0"/>
              <a:t>Type 2 SCD</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59</a:t>
            </a:fld>
            <a:endParaRPr lang="en-US" dirty="0"/>
          </a:p>
        </p:txBody>
      </p:sp>
    </p:spTree>
    <p:extLst>
      <p:ext uri="{BB962C8B-B14F-4D97-AF65-F5344CB8AC3E}">
        <p14:creationId xmlns:p14="http://schemas.microsoft.com/office/powerpoint/2010/main" val="62336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Explained</a:t>
            </a:r>
          </a:p>
        </p:txBody>
      </p:sp>
      <p:sp>
        <p:nvSpPr>
          <p:cNvPr id="3" name="Content Placeholder 2"/>
          <p:cNvSpPr>
            <a:spLocks noGrp="1"/>
          </p:cNvSpPr>
          <p:nvPr>
            <p:ph idx="1"/>
          </p:nvPr>
        </p:nvSpPr>
        <p:spPr>
          <a:xfrm>
            <a:off x="768096" y="1897626"/>
            <a:ext cx="7290055" cy="4411734"/>
          </a:xfrm>
        </p:spPr>
        <p:txBody>
          <a:bodyPr/>
          <a:lstStyle/>
          <a:p>
            <a:pPr>
              <a:buFont typeface="Wingdings" panose="05000000000000000000" pitchFamily="2" charset="2"/>
              <a:buChar char="§"/>
            </a:pPr>
            <a:r>
              <a:rPr lang="en-US" dirty="0"/>
              <a:t>ETL Stands for Extract, Transform, Load. </a:t>
            </a:r>
          </a:p>
          <a:p>
            <a:pPr>
              <a:buFont typeface="Wingdings" panose="05000000000000000000" pitchFamily="2" charset="2"/>
              <a:buChar char="§"/>
            </a:pPr>
            <a:r>
              <a:rPr lang="en-US" dirty="0"/>
              <a:t>It's the process of:</a:t>
            </a:r>
          </a:p>
          <a:p>
            <a:pPr lvl="1">
              <a:buFont typeface="Wingdings" panose="05000000000000000000" pitchFamily="2" charset="2"/>
              <a:buChar char="§"/>
            </a:pPr>
            <a:r>
              <a:rPr lang="en-US" sz="2000" dirty="0"/>
              <a:t>retrieving data from the OLTP sources, </a:t>
            </a:r>
          </a:p>
          <a:p>
            <a:pPr lvl="1">
              <a:buFont typeface="Wingdings" panose="05000000000000000000" pitchFamily="2" charset="2"/>
              <a:buChar char="§"/>
            </a:pPr>
            <a:r>
              <a:rPr lang="en-US" sz="2000" dirty="0"/>
              <a:t>transforming it, then</a:t>
            </a:r>
          </a:p>
          <a:p>
            <a:pPr lvl="1">
              <a:buFont typeface="Wingdings" panose="05000000000000000000" pitchFamily="2" charset="2"/>
              <a:buChar char="§"/>
            </a:pPr>
            <a:r>
              <a:rPr lang="en-US" sz="2000" dirty="0"/>
              <a:t>placing it into the data warehouse.</a:t>
            </a:r>
          </a:p>
          <a:p>
            <a:pPr>
              <a:buFont typeface="Wingdings" panose="05000000000000000000" pitchFamily="2" charset="2"/>
              <a:buChar char="§"/>
            </a:pPr>
            <a:r>
              <a:rPr lang="en-US" sz="2400" dirty="0"/>
              <a:t>According to Kimball, ETL is a time-consuming process, consuming up to 70% of your data warehousing effort.</a:t>
            </a:r>
          </a:p>
          <a:p>
            <a:pPr>
              <a:buFont typeface="Wingdings" panose="05000000000000000000" pitchFamily="2" charset="2"/>
              <a:buChar char="§"/>
            </a:pPr>
            <a:r>
              <a:rPr lang="en-US" sz="2400" dirty="0"/>
              <a:t>ETL is code, but is not typically written in code. We use tooling to write the code for us.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9594625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Truncate and Load</a:t>
            </a:r>
          </a:p>
        </p:txBody>
      </p:sp>
      <p:sp>
        <p:nvSpPr>
          <p:cNvPr id="3" name="Content Placeholder 2"/>
          <p:cNvSpPr>
            <a:spLocks noGrp="1"/>
          </p:cNvSpPr>
          <p:nvPr>
            <p:ph idx="1"/>
          </p:nvPr>
        </p:nvSpPr>
        <p:spPr>
          <a:xfrm>
            <a:off x="768097" y="2286000"/>
            <a:ext cx="4108703" cy="4023360"/>
          </a:xfrm>
        </p:spPr>
        <p:txBody>
          <a:bodyPr/>
          <a:lstStyle/>
          <a:p>
            <a:pPr>
              <a:buFont typeface="Arial" panose="020B0604020202020204" pitchFamily="34" charset="0"/>
              <a:buChar char="•"/>
            </a:pPr>
            <a:r>
              <a:rPr lang="en-US" dirty="0"/>
              <a:t>Simple</a:t>
            </a:r>
          </a:p>
          <a:p>
            <a:pPr>
              <a:buFont typeface="Arial" panose="020B0604020202020204" pitchFamily="34" charset="0"/>
              <a:buChar char="•"/>
            </a:pPr>
            <a:r>
              <a:rPr lang="en-US" dirty="0"/>
              <a:t>Commonly used in staging</a:t>
            </a:r>
          </a:p>
          <a:p>
            <a:pPr>
              <a:buFont typeface="Arial" panose="020B0604020202020204" pitchFamily="34" charset="0"/>
              <a:buChar char="•"/>
            </a:pPr>
            <a:r>
              <a:rPr lang="en-US" dirty="0"/>
              <a:t>Prior extracts not readily available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60</a:t>
            </a:fld>
            <a:endParaRPr lang="en-US" dirty="0"/>
          </a:p>
        </p:txBody>
      </p:sp>
      <p:sp>
        <p:nvSpPr>
          <p:cNvPr id="6" name="Flowchart: Magnetic Disk 5"/>
          <p:cNvSpPr/>
          <p:nvPr/>
        </p:nvSpPr>
        <p:spPr>
          <a:xfrm>
            <a:off x="6753225" y="1652311"/>
            <a:ext cx="1494504" cy="8650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Source</a:t>
            </a:r>
          </a:p>
        </p:txBody>
      </p:sp>
      <p:sp>
        <p:nvSpPr>
          <p:cNvPr id="7" name="Flowchart: Magnetic Disk 6"/>
          <p:cNvSpPr/>
          <p:nvPr/>
        </p:nvSpPr>
        <p:spPr>
          <a:xfrm>
            <a:off x="6737248" y="5213134"/>
            <a:ext cx="1519698" cy="86523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Target</a:t>
            </a:r>
          </a:p>
        </p:txBody>
      </p:sp>
      <p:sp>
        <p:nvSpPr>
          <p:cNvPr id="8" name="Rectangle 7"/>
          <p:cNvSpPr/>
          <p:nvPr/>
        </p:nvSpPr>
        <p:spPr>
          <a:xfrm>
            <a:off x="6819286" y="2986424"/>
            <a:ext cx="1406013" cy="698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Truncate Table</a:t>
            </a:r>
          </a:p>
        </p:txBody>
      </p:sp>
      <p:sp>
        <p:nvSpPr>
          <p:cNvPr id="9" name="Rectangle 8"/>
          <p:cNvSpPr/>
          <p:nvPr/>
        </p:nvSpPr>
        <p:spPr>
          <a:xfrm>
            <a:off x="6819286" y="4122712"/>
            <a:ext cx="1406013" cy="698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Insert Rows</a:t>
            </a:r>
          </a:p>
        </p:txBody>
      </p:sp>
      <p:sp>
        <p:nvSpPr>
          <p:cNvPr id="10" name="Down Arrow 9"/>
          <p:cNvSpPr/>
          <p:nvPr/>
        </p:nvSpPr>
        <p:spPr>
          <a:xfrm>
            <a:off x="7413215" y="2648980"/>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413214" y="3761415"/>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413213" y="4882952"/>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839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a:t>
            </a:r>
          </a:p>
        </p:txBody>
      </p:sp>
      <p:sp>
        <p:nvSpPr>
          <p:cNvPr id="3" name="Content Placeholder 2"/>
          <p:cNvSpPr>
            <a:spLocks noGrp="1"/>
          </p:cNvSpPr>
          <p:nvPr>
            <p:ph idx="1"/>
          </p:nvPr>
        </p:nvSpPr>
        <p:spPr>
          <a:xfrm>
            <a:off x="768097" y="2286000"/>
            <a:ext cx="4108703" cy="4023360"/>
          </a:xfrm>
        </p:spPr>
        <p:txBody>
          <a:bodyPr/>
          <a:lstStyle/>
          <a:p>
            <a:pPr>
              <a:buFont typeface="Arial" panose="020B0604020202020204" pitchFamily="34" charset="0"/>
              <a:buChar char="•"/>
            </a:pPr>
            <a:r>
              <a:rPr lang="en-US" dirty="0"/>
              <a:t>Simple</a:t>
            </a:r>
          </a:p>
          <a:p>
            <a:pPr>
              <a:buFont typeface="Arial" panose="020B0604020202020204" pitchFamily="34" charset="0"/>
              <a:buChar char="•"/>
            </a:pPr>
            <a:r>
              <a:rPr lang="en-US" dirty="0"/>
              <a:t>Another common staging pattern</a:t>
            </a:r>
          </a:p>
          <a:p>
            <a:pPr>
              <a:buFont typeface="Arial" panose="020B0604020202020204" pitchFamily="34" charset="0"/>
              <a:buChar char="•"/>
            </a:pPr>
            <a:r>
              <a:rPr lang="en-US" dirty="0"/>
              <a:t>Provides convenient access to prior extracts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61</a:t>
            </a:fld>
            <a:endParaRPr lang="en-US" dirty="0"/>
          </a:p>
        </p:txBody>
      </p:sp>
      <p:sp>
        <p:nvSpPr>
          <p:cNvPr id="6" name="Flowchart: Magnetic Disk 5"/>
          <p:cNvSpPr/>
          <p:nvPr/>
        </p:nvSpPr>
        <p:spPr>
          <a:xfrm>
            <a:off x="6753225" y="1652311"/>
            <a:ext cx="1494504" cy="8650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Source</a:t>
            </a:r>
          </a:p>
        </p:txBody>
      </p:sp>
      <p:sp>
        <p:nvSpPr>
          <p:cNvPr id="7" name="Flowchart: Magnetic Disk 6"/>
          <p:cNvSpPr/>
          <p:nvPr/>
        </p:nvSpPr>
        <p:spPr>
          <a:xfrm>
            <a:off x="6737248" y="5213134"/>
            <a:ext cx="1519698" cy="86523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Target</a:t>
            </a:r>
          </a:p>
        </p:txBody>
      </p:sp>
      <p:sp>
        <p:nvSpPr>
          <p:cNvPr id="8" name="Rectangle 7"/>
          <p:cNvSpPr/>
          <p:nvPr/>
        </p:nvSpPr>
        <p:spPr>
          <a:xfrm>
            <a:off x="6819286" y="2986424"/>
            <a:ext cx="1406013" cy="698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Add Timestamp</a:t>
            </a:r>
          </a:p>
        </p:txBody>
      </p:sp>
      <p:sp>
        <p:nvSpPr>
          <p:cNvPr id="9" name="Rectangle 8"/>
          <p:cNvSpPr/>
          <p:nvPr/>
        </p:nvSpPr>
        <p:spPr>
          <a:xfrm>
            <a:off x="6819286" y="4122712"/>
            <a:ext cx="1406013" cy="6980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Insert Rows</a:t>
            </a:r>
          </a:p>
        </p:txBody>
      </p:sp>
      <p:sp>
        <p:nvSpPr>
          <p:cNvPr id="10" name="Down Arrow 9"/>
          <p:cNvSpPr/>
          <p:nvPr/>
        </p:nvSpPr>
        <p:spPr>
          <a:xfrm>
            <a:off x="7413215" y="2648980"/>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413214" y="3761415"/>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413213" y="4882952"/>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33245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If Not Exists</a:t>
            </a:r>
          </a:p>
        </p:txBody>
      </p:sp>
      <p:sp>
        <p:nvSpPr>
          <p:cNvPr id="3" name="Content Placeholder 2"/>
          <p:cNvSpPr>
            <a:spLocks noGrp="1"/>
          </p:cNvSpPr>
          <p:nvPr>
            <p:ph idx="1"/>
          </p:nvPr>
        </p:nvSpPr>
        <p:spPr>
          <a:xfrm>
            <a:off x="768097" y="2286000"/>
            <a:ext cx="4384006" cy="4023360"/>
          </a:xfrm>
        </p:spPr>
        <p:txBody>
          <a:bodyPr/>
          <a:lstStyle/>
          <a:p>
            <a:pPr>
              <a:buFont typeface="Arial" panose="020B0604020202020204" pitchFamily="34" charset="0"/>
              <a:buChar char="•"/>
            </a:pPr>
            <a:r>
              <a:rPr lang="en-US" dirty="0"/>
              <a:t>Insert if not exists. If exists, then it is ignored.</a:t>
            </a:r>
          </a:p>
          <a:p>
            <a:pPr>
              <a:buFont typeface="Arial" panose="020B0604020202020204" pitchFamily="34" charset="0"/>
              <a:buChar char="•"/>
            </a:pPr>
            <a:r>
              <a:rPr lang="en-US" dirty="0"/>
              <a:t>Uses business key (natural key) to check for exist.</a:t>
            </a:r>
          </a:p>
          <a:p>
            <a:pPr>
              <a:buFont typeface="Arial" panose="020B0604020202020204" pitchFamily="34" charset="0"/>
              <a:buChar char="•"/>
            </a:pPr>
            <a:r>
              <a:rPr lang="en-US" dirty="0"/>
              <a:t>Commonly used for fact table loads to ensure same fact row not re-added.</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62</a:t>
            </a:fld>
            <a:endParaRPr lang="en-US" dirty="0"/>
          </a:p>
        </p:txBody>
      </p:sp>
      <p:sp>
        <p:nvSpPr>
          <p:cNvPr id="6" name="Flowchart: Magnetic Disk 5"/>
          <p:cNvSpPr/>
          <p:nvPr/>
        </p:nvSpPr>
        <p:spPr>
          <a:xfrm>
            <a:off x="6893294" y="1652311"/>
            <a:ext cx="1231566" cy="8650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Source</a:t>
            </a:r>
          </a:p>
        </p:txBody>
      </p:sp>
      <p:sp>
        <p:nvSpPr>
          <p:cNvPr id="7" name="Flowchart: Magnetic Disk 6"/>
          <p:cNvSpPr/>
          <p:nvPr/>
        </p:nvSpPr>
        <p:spPr>
          <a:xfrm>
            <a:off x="6893294" y="4551722"/>
            <a:ext cx="1231565" cy="86523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Target</a:t>
            </a:r>
          </a:p>
        </p:txBody>
      </p:sp>
      <p:sp>
        <p:nvSpPr>
          <p:cNvPr id="9" name="Rectangle 8"/>
          <p:cNvSpPr/>
          <p:nvPr/>
        </p:nvSpPr>
        <p:spPr>
          <a:xfrm>
            <a:off x="7968813" y="4038813"/>
            <a:ext cx="1000740" cy="429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Insert</a:t>
            </a:r>
          </a:p>
        </p:txBody>
      </p:sp>
      <p:sp>
        <p:nvSpPr>
          <p:cNvPr id="10" name="Down Arrow 9"/>
          <p:cNvSpPr/>
          <p:nvPr/>
        </p:nvSpPr>
        <p:spPr>
          <a:xfrm>
            <a:off x="7413215" y="2648980"/>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6782872" y="3008512"/>
            <a:ext cx="1428443" cy="105205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Exists?</a:t>
            </a:r>
          </a:p>
        </p:txBody>
      </p:sp>
      <p:sp>
        <p:nvSpPr>
          <p:cNvPr id="15" name="Bent-Up Arrow 14"/>
          <p:cNvSpPr/>
          <p:nvPr/>
        </p:nvSpPr>
        <p:spPr>
          <a:xfrm rot="10800000" flipH="1">
            <a:off x="8308102" y="3485056"/>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209779" y="3100594"/>
            <a:ext cx="453970" cy="369332"/>
          </a:xfrm>
          <a:prstGeom prst="rect">
            <a:avLst/>
          </a:prstGeom>
          <a:noFill/>
        </p:spPr>
        <p:txBody>
          <a:bodyPr wrap="none" rtlCol="0">
            <a:spAutoFit/>
          </a:bodyPr>
          <a:lstStyle/>
          <a:p>
            <a:r>
              <a:rPr lang="en-US" dirty="0"/>
              <a:t>No</a:t>
            </a:r>
          </a:p>
        </p:txBody>
      </p:sp>
      <p:sp>
        <p:nvSpPr>
          <p:cNvPr id="19" name="Bent-Up Arrow 18"/>
          <p:cNvSpPr/>
          <p:nvPr/>
        </p:nvSpPr>
        <p:spPr>
          <a:xfrm rot="16200000" flipH="1">
            <a:off x="8251181" y="4568429"/>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97027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Upsert</a:t>
            </a:r>
            <a:r>
              <a:rPr lang="en-US" dirty="0"/>
              <a:t> (Type 1 SCD)</a:t>
            </a:r>
          </a:p>
        </p:txBody>
      </p:sp>
      <p:sp>
        <p:nvSpPr>
          <p:cNvPr id="3" name="Content Placeholder 2"/>
          <p:cNvSpPr>
            <a:spLocks noGrp="1"/>
          </p:cNvSpPr>
          <p:nvPr>
            <p:ph idx="1"/>
          </p:nvPr>
        </p:nvSpPr>
        <p:spPr>
          <a:xfrm>
            <a:off x="768097" y="2286000"/>
            <a:ext cx="3725245" cy="4023360"/>
          </a:xfrm>
        </p:spPr>
        <p:txBody>
          <a:bodyPr/>
          <a:lstStyle/>
          <a:p>
            <a:pPr>
              <a:buFont typeface="Arial" panose="020B0604020202020204" pitchFamily="34" charset="0"/>
              <a:buChar char="•"/>
            </a:pPr>
            <a:r>
              <a:rPr lang="en-US" dirty="0"/>
              <a:t>Insert if not exists, update if exists</a:t>
            </a:r>
          </a:p>
          <a:p>
            <a:pPr>
              <a:buFont typeface="Arial" panose="020B0604020202020204" pitchFamily="34" charset="0"/>
              <a:buChar char="•"/>
            </a:pPr>
            <a:r>
              <a:rPr lang="en-US" dirty="0"/>
              <a:t>Uses business key (natural key) to check for exist.</a:t>
            </a:r>
          </a:p>
          <a:p>
            <a:pPr>
              <a:buFont typeface="Arial" panose="020B0604020202020204" pitchFamily="34" charset="0"/>
              <a:buChar char="•"/>
            </a:pPr>
            <a:r>
              <a:rPr lang="en-US" dirty="0"/>
              <a:t>Type 1 SCD Pattern</a:t>
            </a:r>
          </a:p>
          <a:p>
            <a:pPr>
              <a:buFont typeface="Arial" panose="020B0604020202020204" pitchFamily="34" charset="0"/>
              <a:buChar char="•"/>
            </a:pPr>
            <a:r>
              <a:rPr lang="en-US" dirty="0"/>
              <a:t> Useful for fact table loads as well</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63</a:t>
            </a:fld>
            <a:endParaRPr lang="en-US" dirty="0"/>
          </a:p>
        </p:txBody>
      </p:sp>
      <p:sp>
        <p:nvSpPr>
          <p:cNvPr id="6" name="Flowchart: Magnetic Disk 5"/>
          <p:cNvSpPr/>
          <p:nvPr/>
        </p:nvSpPr>
        <p:spPr>
          <a:xfrm>
            <a:off x="6893294" y="1652311"/>
            <a:ext cx="1231566" cy="8650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Source</a:t>
            </a:r>
          </a:p>
        </p:txBody>
      </p:sp>
      <p:sp>
        <p:nvSpPr>
          <p:cNvPr id="7" name="Flowchart: Magnetic Disk 6"/>
          <p:cNvSpPr/>
          <p:nvPr/>
        </p:nvSpPr>
        <p:spPr>
          <a:xfrm>
            <a:off x="6893294" y="4551722"/>
            <a:ext cx="1231565" cy="86523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Target</a:t>
            </a:r>
          </a:p>
        </p:txBody>
      </p:sp>
      <p:sp>
        <p:nvSpPr>
          <p:cNvPr id="8" name="Rectangle 7"/>
          <p:cNvSpPr/>
          <p:nvPr/>
        </p:nvSpPr>
        <p:spPr>
          <a:xfrm>
            <a:off x="6001357" y="4050959"/>
            <a:ext cx="1047291" cy="4264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Update</a:t>
            </a:r>
          </a:p>
        </p:txBody>
      </p:sp>
      <p:sp>
        <p:nvSpPr>
          <p:cNvPr id="9" name="Rectangle 8"/>
          <p:cNvSpPr/>
          <p:nvPr/>
        </p:nvSpPr>
        <p:spPr>
          <a:xfrm>
            <a:off x="7968813" y="4038813"/>
            <a:ext cx="1000740" cy="429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Insert</a:t>
            </a:r>
          </a:p>
        </p:txBody>
      </p:sp>
      <p:sp>
        <p:nvSpPr>
          <p:cNvPr id="10" name="Down Arrow 9"/>
          <p:cNvSpPr/>
          <p:nvPr/>
        </p:nvSpPr>
        <p:spPr>
          <a:xfrm>
            <a:off x="7413215" y="2648980"/>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6782872" y="3008512"/>
            <a:ext cx="1428443" cy="105205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Exists?</a:t>
            </a:r>
          </a:p>
        </p:txBody>
      </p:sp>
      <p:sp>
        <p:nvSpPr>
          <p:cNvPr id="14" name="Bent-Up Arrow 13"/>
          <p:cNvSpPr/>
          <p:nvPr/>
        </p:nvSpPr>
        <p:spPr>
          <a:xfrm rot="10800000">
            <a:off x="6363923" y="3485055"/>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ent-Up Arrow 14"/>
          <p:cNvSpPr/>
          <p:nvPr/>
        </p:nvSpPr>
        <p:spPr>
          <a:xfrm rot="10800000" flipH="1">
            <a:off x="8308102" y="3485056"/>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201267" y="3127279"/>
            <a:ext cx="485197" cy="369332"/>
          </a:xfrm>
          <a:prstGeom prst="rect">
            <a:avLst/>
          </a:prstGeom>
          <a:noFill/>
        </p:spPr>
        <p:txBody>
          <a:bodyPr wrap="none" rtlCol="0">
            <a:spAutoFit/>
          </a:bodyPr>
          <a:lstStyle/>
          <a:p>
            <a:r>
              <a:rPr lang="en-US" dirty="0"/>
              <a:t>Yes</a:t>
            </a:r>
          </a:p>
        </p:txBody>
      </p:sp>
      <p:sp>
        <p:nvSpPr>
          <p:cNvPr id="17" name="TextBox 16"/>
          <p:cNvSpPr txBox="1"/>
          <p:nvPr/>
        </p:nvSpPr>
        <p:spPr>
          <a:xfrm>
            <a:off x="8209779" y="3100594"/>
            <a:ext cx="453970" cy="369332"/>
          </a:xfrm>
          <a:prstGeom prst="rect">
            <a:avLst/>
          </a:prstGeom>
          <a:noFill/>
        </p:spPr>
        <p:txBody>
          <a:bodyPr wrap="none" rtlCol="0">
            <a:spAutoFit/>
          </a:bodyPr>
          <a:lstStyle/>
          <a:p>
            <a:r>
              <a:rPr lang="en-US" dirty="0"/>
              <a:t>No</a:t>
            </a:r>
          </a:p>
        </p:txBody>
      </p:sp>
      <p:sp>
        <p:nvSpPr>
          <p:cNvPr id="18" name="Bent-Up Arrow 17"/>
          <p:cNvSpPr/>
          <p:nvPr/>
        </p:nvSpPr>
        <p:spPr>
          <a:xfrm rot="5400000">
            <a:off x="6444810" y="4568428"/>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Bent-Up Arrow 18"/>
          <p:cNvSpPr/>
          <p:nvPr/>
        </p:nvSpPr>
        <p:spPr>
          <a:xfrm rot="16200000" flipH="1">
            <a:off x="8251181" y="4568429"/>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0940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SCD</a:t>
            </a:r>
          </a:p>
        </p:txBody>
      </p:sp>
      <p:sp>
        <p:nvSpPr>
          <p:cNvPr id="3" name="Content Placeholder 2"/>
          <p:cNvSpPr>
            <a:spLocks noGrp="1"/>
          </p:cNvSpPr>
          <p:nvPr>
            <p:ph idx="1"/>
          </p:nvPr>
        </p:nvSpPr>
        <p:spPr>
          <a:xfrm>
            <a:off x="768097" y="2286000"/>
            <a:ext cx="3725245" cy="4023360"/>
          </a:xfrm>
        </p:spPr>
        <p:txBody>
          <a:bodyPr/>
          <a:lstStyle/>
          <a:p>
            <a:pPr>
              <a:buFont typeface="Arial" panose="020B0604020202020204" pitchFamily="34" charset="0"/>
              <a:buChar char="•"/>
            </a:pPr>
            <a:r>
              <a:rPr lang="en-US" dirty="0"/>
              <a:t>Preserves history by expiring existing row on change, then inserting new row.</a:t>
            </a:r>
          </a:p>
          <a:p>
            <a:pPr>
              <a:buFont typeface="Arial" panose="020B0604020202020204" pitchFamily="34" charset="0"/>
              <a:buChar char="•"/>
            </a:pPr>
            <a:r>
              <a:rPr lang="en-US" dirty="0"/>
              <a:t>Uses business key (natural key) to check for exist.</a:t>
            </a:r>
          </a:p>
          <a:p>
            <a:pPr>
              <a:buFont typeface="Arial" panose="020B0604020202020204" pitchFamily="34" charset="0"/>
              <a:buChar char="•"/>
            </a:pPr>
            <a:r>
              <a:rPr lang="en-US" dirty="0"/>
              <a:t>Uses metadata to determine which columns should be checked for change.</a:t>
            </a:r>
          </a:p>
          <a:p>
            <a:pPr>
              <a:buFont typeface="Arial" panose="020B0604020202020204" pitchFamily="34" charset="0"/>
              <a:buChar char="•"/>
            </a:pPr>
            <a:r>
              <a:rPr lang="en-US" dirty="0"/>
              <a:t>Used for Dimension Processing</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64</a:t>
            </a:fld>
            <a:endParaRPr lang="en-US" dirty="0"/>
          </a:p>
        </p:txBody>
      </p:sp>
      <p:sp>
        <p:nvSpPr>
          <p:cNvPr id="6" name="Flowchart: Magnetic Disk 5"/>
          <p:cNvSpPr/>
          <p:nvPr/>
        </p:nvSpPr>
        <p:spPr>
          <a:xfrm>
            <a:off x="6881310" y="1219790"/>
            <a:ext cx="1231566" cy="86504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Source</a:t>
            </a:r>
          </a:p>
        </p:txBody>
      </p:sp>
      <p:sp>
        <p:nvSpPr>
          <p:cNvPr id="7" name="Flowchart: Magnetic Disk 6"/>
          <p:cNvSpPr/>
          <p:nvPr/>
        </p:nvSpPr>
        <p:spPr>
          <a:xfrm>
            <a:off x="7815234" y="4994033"/>
            <a:ext cx="1231565" cy="86523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Target</a:t>
            </a:r>
          </a:p>
        </p:txBody>
      </p:sp>
      <p:sp>
        <p:nvSpPr>
          <p:cNvPr id="8" name="Rectangle 7"/>
          <p:cNvSpPr/>
          <p:nvPr/>
        </p:nvSpPr>
        <p:spPr>
          <a:xfrm>
            <a:off x="4827082" y="4497791"/>
            <a:ext cx="1047291" cy="6444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Update</a:t>
            </a:r>
            <a:br>
              <a:rPr lang="en-US" dirty="0"/>
            </a:br>
            <a:r>
              <a:rPr lang="en-US" dirty="0"/>
              <a:t>Existing</a:t>
            </a:r>
          </a:p>
        </p:txBody>
      </p:sp>
      <p:sp>
        <p:nvSpPr>
          <p:cNvPr id="9" name="Rectangle 8"/>
          <p:cNvSpPr/>
          <p:nvPr/>
        </p:nvSpPr>
        <p:spPr>
          <a:xfrm>
            <a:off x="7963066" y="3633967"/>
            <a:ext cx="1000740" cy="4290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Insert</a:t>
            </a:r>
          </a:p>
        </p:txBody>
      </p:sp>
      <p:sp>
        <p:nvSpPr>
          <p:cNvPr id="10" name="Down Arrow 9"/>
          <p:cNvSpPr/>
          <p:nvPr/>
        </p:nvSpPr>
        <p:spPr>
          <a:xfrm>
            <a:off x="7413211" y="2248259"/>
            <a:ext cx="167763" cy="238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6777125" y="2603666"/>
            <a:ext cx="1428443" cy="105205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Exists?</a:t>
            </a:r>
          </a:p>
        </p:txBody>
      </p:sp>
      <p:sp>
        <p:nvSpPr>
          <p:cNvPr id="14" name="Bent-Up Arrow 13"/>
          <p:cNvSpPr/>
          <p:nvPr/>
        </p:nvSpPr>
        <p:spPr>
          <a:xfrm rot="10800000">
            <a:off x="6358176" y="3080209"/>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ent-Up Arrow 14"/>
          <p:cNvSpPr/>
          <p:nvPr/>
        </p:nvSpPr>
        <p:spPr>
          <a:xfrm rot="10800000" flipH="1">
            <a:off x="8302355" y="3080210"/>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195520" y="2722433"/>
            <a:ext cx="485197" cy="369332"/>
          </a:xfrm>
          <a:prstGeom prst="rect">
            <a:avLst/>
          </a:prstGeom>
          <a:noFill/>
        </p:spPr>
        <p:txBody>
          <a:bodyPr wrap="none" rtlCol="0">
            <a:spAutoFit/>
          </a:bodyPr>
          <a:lstStyle/>
          <a:p>
            <a:r>
              <a:rPr lang="en-US" dirty="0"/>
              <a:t>Yes</a:t>
            </a:r>
          </a:p>
        </p:txBody>
      </p:sp>
      <p:sp>
        <p:nvSpPr>
          <p:cNvPr id="17" name="TextBox 16"/>
          <p:cNvSpPr txBox="1"/>
          <p:nvPr/>
        </p:nvSpPr>
        <p:spPr>
          <a:xfrm>
            <a:off x="8204032" y="2695748"/>
            <a:ext cx="453970" cy="369332"/>
          </a:xfrm>
          <a:prstGeom prst="rect">
            <a:avLst/>
          </a:prstGeom>
          <a:noFill/>
        </p:spPr>
        <p:txBody>
          <a:bodyPr wrap="none" rtlCol="0">
            <a:spAutoFit/>
          </a:bodyPr>
          <a:lstStyle/>
          <a:p>
            <a:r>
              <a:rPr lang="en-US" dirty="0"/>
              <a:t>No</a:t>
            </a:r>
          </a:p>
        </p:txBody>
      </p:sp>
      <p:sp>
        <p:nvSpPr>
          <p:cNvPr id="18" name="Bent-Up Arrow 17"/>
          <p:cNvSpPr/>
          <p:nvPr/>
        </p:nvSpPr>
        <p:spPr>
          <a:xfrm rot="5400000">
            <a:off x="5326748" y="5322404"/>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8455753" y="4146893"/>
            <a:ext cx="168764" cy="672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cision 20"/>
          <p:cNvSpPr/>
          <p:nvPr/>
        </p:nvSpPr>
        <p:spPr>
          <a:xfrm>
            <a:off x="5723896" y="3487772"/>
            <a:ext cx="1428443" cy="105205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br>
              <a:rPr lang="en-US" dirty="0"/>
            </a:br>
            <a:r>
              <a:rPr lang="en-US" dirty="0"/>
              <a:t>?</a:t>
            </a:r>
          </a:p>
        </p:txBody>
      </p:sp>
      <p:sp>
        <p:nvSpPr>
          <p:cNvPr id="11" name="Rectangle 10"/>
          <p:cNvSpPr/>
          <p:nvPr/>
        </p:nvSpPr>
        <p:spPr>
          <a:xfrm>
            <a:off x="5929708" y="3709319"/>
            <a:ext cx="1016817" cy="369332"/>
          </a:xfrm>
          <a:prstGeom prst="rect">
            <a:avLst/>
          </a:prstGeom>
        </p:spPr>
        <p:txBody>
          <a:bodyPr wrap="none">
            <a:spAutoFit/>
          </a:bodyPr>
          <a:lstStyle/>
          <a:p>
            <a:r>
              <a:rPr lang="en-US" dirty="0"/>
              <a:t>Changed</a:t>
            </a:r>
          </a:p>
        </p:txBody>
      </p:sp>
      <p:sp>
        <p:nvSpPr>
          <p:cNvPr id="22" name="Bent-Up Arrow 21"/>
          <p:cNvSpPr/>
          <p:nvPr/>
        </p:nvSpPr>
        <p:spPr>
          <a:xfrm rot="10800000">
            <a:off x="5270786" y="3984622"/>
            <a:ext cx="322162" cy="35396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5108130" y="3626846"/>
            <a:ext cx="485197" cy="369332"/>
          </a:xfrm>
          <a:prstGeom prst="rect">
            <a:avLst/>
          </a:prstGeom>
          <a:noFill/>
        </p:spPr>
        <p:txBody>
          <a:bodyPr wrap="none" rtlCol="0">
            <a:spAutoFit/>
          </a:bodyPr>
          <a:lstStyle/>
          <a:p>
            <a:r>
              <a:rPr lang="en-US" dirty="0"/>
              <a:t>Yes</a:t>
            </a:r>
          </a:p>
        </p:txBody>
      </p:sp>
      <p:sp>
        <p:nvSpPr>
          <p:cNvPr id="24" name="Rectangle 23"/>
          <p:cNvSpPr/>
          <p:nvPr/>
        </p:nvSpPr>
        <p:spPr>
          <a:xfrm>
            <a:off x="5874373" y="5306174"/>
            <a:ext cx="1000740" cy="5620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Insert</a:t>
            </a:r>
            <a:br>
              <a:rPr lang="en-US" dirty="0"/>
            </a:br>
            <a:r>
              <a:rPr lang="en-US" dirty="0"/>
              <a:t>New</a:t>
            </a:r>
          </a:p>
        </p:txBody>
      </p:sp>
      <p:sp>
        <p:nvSpPr>
          <p:cNvPr id="25" name="Down Arrow 24"/>
          <p:cNvSpPr/>
          <p:nvPr/>
        </p:nvSpPr>
        <p:spPr>
          <a:xfrm rot="16200000">
            <a:off x="7238213" y="5260150"/>
            <a:ext cx="207945" cy="592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282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ETL Patterns</a:t>
            </a:r>
          </a:p>
        </p:txBody>
      </p:sp>
      <p:sp>
        <p:nvSpPr>
          <p:cNvPr id="6" name="Content Placeholder 5"/>
          <p:cNvSpPr>
            <a:spLocks noGrp="1"/>
          </p:cNvSpPr>
          <p:nvPr>
            <p:ph sz="half" idx="1"/>
          </p:nvPr>
        </p:nvSpPr>
        <p:spPr>
          <a:xfrm>
            <a:off x="768095" y="2762864"/>
            <a:ext cx="3566160" cy="3546495"/>
          </a:xfrm>
        </p:spPr>
        <p:txBody>
          <a:bodyPr/>
          <a:lstStyle/>
          <a:p>
            <a:pPr marL="457200" indent="-457200">
              <a:buFont typeface="+mj-lt"/>
              <a:buAutoNum type="arabicPeriod"/>
            </a:pPr>
            <a:r>
              <a:rPr lang="en-US" dirty="0"/>
              <a:t>You require convenient access to previous extracts in stage</a:t>
            </a:r>
          </a:p>
          <a:p>
            <a:pPr marL="457200" indent="-457200">
              <a:buFont typeface="+mj-lt"/>
              <a:buAutoNum type="arabicPeriod"/>
            </a:pPr>
            <a:r>
              <a:rPr lang="en-US" dirty="0"/>
              <a:t>Maintain a historical record of changes to data.</a:t>
            </a:r>
          </a:p>
          <a:p>
            <a:pPr marL="457200" indent="-457200">
              <a:buFont typeface="+mj-lt"/>
              <a:buAutoNum type="arabicPeriod"/>
            </a:pPr>
            <a:r>
              <a:rPr lang="en-US" dirty="0"/>
              <a:t>Only add data when it is not there.</a:t>
            </a:r>
          </a:p>
          <a:p>
            <a:pPr marL="457200" indent="-457200">
              <a:buFont typeface="+mj-lt"/>
              <a:buAutoNum type="arabicPeriod"/>
            </a:pPr>
            <a:endParaRPr lang="en-US" dirty="0"/>
          </a:p>
        </p:txBody>
      </p:sp>
      <p:sp>
        <p:nvSpPr>
          <p:cNvPr id="7" name="Content Placeholder 6"/>
          <p:cNvSpPr>
            <a:spLocks noGrp="1"/>
          </p:cNvSpPr>
          <p:nvPr>
            <p:ph sz="half" idx="2"/>
          </p:nvPr>
        </p:nvSpPr>
        <p:spPr>
          <a:xfrm>
            <a:off x="4491990" y="2762864"/>
            <a:ext cx="3566160" cy="3546496"/>
          </a:xfrm>
        </p:spPr>
        <p:txBody>
          <a:bodyPr/>
          <a:lstStyle/>
          <a:p>
            <a:pPr marL="457200" indent="-457200">
              <a:buFont typeface="+mj-lt"/>
              <a:buAutoNum type="alphaUcPeriod"/>
            </a:pPr>
            <a:r>
              <a:rPr lang="en-US" dirty="0"/>
              <a:t>truncate and load</a:t>
            </a:r>
          </a:p>
          <a:p>
            <a:pPr marL="457200" indent="-457200">
              <a:buFont typeface="+mj-lt"/>
              <a:buAutoNum type="alphaUcPeriod"/>
            </a:pPr>
            <a:r>
              <a:rPr lang="en-US" dirty="0"/>
              <a:t>append</a:t>
            </a:r>
          </a:p>
          <a:p>
            <a:pPr marL="457200" indent="-457200">
              <a:buFont typeface="+mj-lt"/>
              <a:buAutoNum type="alphaUcPeriod"/>
            </a:pPr>
            <a:r>
              <a:rPr lang="en-US" dirty="0"/>
              <a:t>insert if not </a:t>
            </a:r>
            <a:r>
              <a:rPr lang="en-US" dirty="0" err="1"/>
              <a:t>exsits</a:t>
            </a:r>
            <a:endParaRPr lang="en-US" dirty="0"/>
          </a:p>
          <a:p>
            <a:pPr marL="457200" indent="-457200">
              <a:buFont typeface="+mj-lt"/>
              <a:buAutoNum type="alphaUcPeriod"/>
            </a:pPr>
            <a:r>
              <a:rPr lang="en-US" dirty="0" err="1"/>
              <a:t>upsert</a:t>
            </a:r>
            <a:endParaRPr lang="en-US" dirty="0"/>
          </a:p>
          <a:p>
            <a:pPr marL="457200" indent="-457200">
              <a:buFont typeface="+mj-lt"/>
              <a:buAutoNum type="alphaUcPeriod"/>
            </a:pPr>
            <a:r>
              <a:rPr lang="en-US" dirty="0"/>
              <a:t>type 2 </a:t>
            </a:r>
            <a:r>
              <a:rPr lang="en-US" dirty="0" err="1"/>
              <a:t>scd</a:t>
            </a: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65</a:t>
            </a:fld>
            <a:endParaRPr lang="en-US" dirty="0"/>
          </a:p>
        </p:txBody>
      </p:sp>
      <p:sp>
        <p:nvSpPr>
          <p:cNvPr id="8" name="Rectangle 7"/>
          <p:cNvSpPr/>
          <p:nvPr/>
        </p:nvSpPr>
        <p:spPr>
          <a:xfrm>
            <a:off x="768094" y="2054516"/>
            <a:ext cx="6537273" cy="461665"/>
          </a:xfrm>
          <a:prstGeom prst="rect">
            <a:avLst/>
          </a:prstGeom>
        </p:spPr>
        <p:txBody>
          <a:bodyPr wrap="square">
            <a:spAutoFit/>
          </a:bodyPr>
          <a:lstStyle/>
          <a:p>
            <a:r>
              <a:rPr lang="en-US" sz="2400" dirty="0"/>
              <a:t>Match the scenario to the appropriate ETL pattern</a:t>
            </a:r>
          </a:p>
        </p:txBody>
      </p:sp>
    </p:spTree>
    <p:extLst>
      <p:ext uri="{BB962C8B-B14F-4D97-AF65-F5344CB8AC3E}">
        <p14:creationId xmlns:p14="http://schemas.microsoft.com/office/powerpoint/2010/main" val="15658615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Advanced ETL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788080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CDC: Change Data Capture</a:t>
            </a:r>
          </a:p>
        </p:txBody>
      </p:sp>
      <p:sp>
        <p:nvSpPr>
          <p:cNvPr id="3" name="Content Placeholder 2"/>
          <p:cNvSpPr>
            <a:spLocks noGrp="1"/>
          </p:cNvSpPr>
          <p:nvPr>
            <p:ph idx="1"/>
          </p:nvPr>
        </p:nvSpPr>
        <p:spPr>
          <a:xfrm>
            <a:off x="628650" y="2057401"/>
            <a:ext cx="7886700" cy="2300922"/>
          </a:xfrm>
        </p:spPr>
        <p:txBody>
          <a:bodyPr>
            <a:normAutofit/>
          </a:bodyPr>
          <a:lstStyle/>
          <a:p>
            <a:pPr>
              <a:buFont typeface="Arial" panose="020B0604020202020204" pitchFamily="34" charset="0"/>
              <a:buChar char="•"/>
            </a:pPr>
            <a:r>
              <a:rPr lang="en-US" dirty="0"/>
              <a:t>Data Change Events (Create, Update, Delete) are passed to the CDC System</a:t>
            </a:r>
          </a:p>
          <a:p>
            <a:pPr>
              <a:buFont typeface="Arial" panose="020B0604020202020204" pitchFamily="34" charset="0"/>
              <a:buChar char="•"/>
            </a:pPr>
            <a:r>
              <a:rPr lang="en-US" dirty="0"/>
              <a:t>The system acts as a source for the ETL Process</a:t>
            </a:r>
          </a:p>
          <a:p>
            <a:pPr>
              <a:buFont typeface="Arial" panose="020B0604020202020204" pitchFamily="34" charset="0"/>
              <a:buChar char="•"/>
            </a:pPr>
            <a:r>
              <a:rPr lang="en-US" dirty="0"/>
              <a:t>Ideal for tracking incremental changes to source data.</a:t>
            </a:r>
          </a:p>
        </p:txBody>
      </p:sp>
      <p:sp>
        <p:nvSpPr>
          <p:cNvPr id="4" name="Flowchart: Magnetic Disk 3"/>
          <p:cNvSpPr/>
          <p:nvPr/>
        </p:nvSpPr>
        <p:spPr>
          <a:xfrm>
            <a:off x="628650" y="3847485"/>
            <a:ext cx="971550" cy="120015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dirty="0"/>
              <a:t>OLTP</a:t>
            </a:r>
            <a:endParaRPr lang="en-US" sz="1350" dirty="0"/>
          </a:p>
        </p:txBody>
      </p:sp>
      <p:sp>
        <p:nvSpPr>
          <p:cNvPr id="5" name="Folded Corner 4"/>
          <p:cNvSpPr/>
          <p:nvPr/>
        </p:nvSpPr>
        <p:spPr>
          <a:xfrm>
            <a:off x="2343150" y="3961785"/>
            <a:ext cx="1028700" cy="971550"/>
          </a:xfrm>
          <a:prstGeom prst="foldedCorner">
            <a:avLst>
              <a:gd name="adj" fmla="val 3204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Database</a:t>
            </a:r>
            <a:br>
              <a:rPr lang="en-US" sz="1350" dirty="0"/>
            </a:br>
            <a:r>
              <a:rPr lang="en-US" sz="1350" dirty="0"/>
              <a:t>Transaction Log</a:t>
            </a:r>
          </a:p>
        </p:txBody>
      </p:sp>
      <p:sp>
        <p:nvSpPr>
          <p:cNvPr id="6" name="Right Arrow 5"/>
          <p:cNvSpPr/>
          <p:nvPr/>
        </p:nvSpPr>
        <p:spPr>
          <a:xfrm>
            <a:off x="1657350" y="4361835"/>
            <a:ext cx="628650" cy="2286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7" name="Flowchart: Predefined Process 6"/>
          <p:cNvSpPr/>
          <p:nvPr/>
        </p:nvSpPr>
        <p:spPr>
          <a:xfrm>
            <a:off x="4229100" y="4590435"/>
            <a:ext cx="1657350" cy="971550"/>
          </a:xfrm>
          <a:prstGeom prst="flowChartPredefined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CDC </a:t>
            </a:r>
          </a:p>
          <a:p>
            <a:pPr algn="ctr"/>
            <a:r>
              <a:rPr lang="en-US" dirty="0"/>
              <a:t>System</a:t>
            </a:r>
          </a:p>
        </p:txBody>
      </p:sp>
      <p:sp>
        <p:nvSpPr>
          <p:cNvPr id="8" name="Round Diagonal Corner Rectangle 7"/>
          <p:cNvSpPr/>
          <p:nvPr/>
        </p:nvSpPr>
        <p:spPr>
          <a:xfrm>
            <a:off x="7222910" y="4630077"/>
            <a:ext cx="1428750" cy="857250"/>
          </a:xfrm>
          <a:prstGeom prst="round2Diag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ETL</a:t>
            </a:r>
            <a:br>
              <a:rPr lang="en-US" dirty="0"/>
            </a:br>
            <a:r>
              <a:rPr lang="en-US" dirty="0"/>
              <a:t>Process</a:t>
            </a:r>
          </a:p>
        </p:txBody>
      </p:sp>
      <p:sp>
        <p:nvSpPr>
          <p:cNvPr id="9" name="Flowchart: Process 8"/>
          <p:cNvSpPr/>
          <p:nvPr/>
        </p:nvSpPr>
        <p:spPr>
          <a:xfrm>
            <a:off x="1971675" y="5504835"/>
            <a:ext cx="1228725" cy="57150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err="1"/>
              <a:t>Msg</a:t>
            </a:r>
            <a:r>
              <a:rPr lang="en-US" sz="1350" dirty="0"/>
              <a:t> Queue /</a:t>
            </a:r>
            <a:br>
              <a:rPr lang="en-US" sz="1350" dirty="0"/>
            </a:br>
            <a:r>
              <a:rPr lang="en-US" sz="1350" dirty="0"/>
              <a:t>Service Bus</a:t>
            </a:r>
          </a:p>
        </p:txBody>
      </p:sp>
      <p:sp>
        <p:nvSpPr>
          <p:cNvPr id="10" name="Right Arrow 9"/>
          <p:cNvSpPr/>
          <p:nvPr/>
        </p:nvSpPr>
        <p:spPr>
          <a:xfrm rot="20495717">
            <a:off x="3302252" y="5561985"/>
            <a:ext cx="628650" cy="2286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1" name="Right Arrow 10"/>
          <p:cNvSpPr/>
          <p:nvPr/>
        </p:nvSpPr>
        <p:spPr>
          <a:xfrm rot="1110440">
            <a:off x="3441330" y="4725171"/>
            <a:ext cx="628650" cy="2286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ight Arrow 11"/>
          <p:cNvSpPr/>
          <p:nvPr/>
        </p:nvSpPr>
        <p:spPr>
          <a:xfrm>
            <a:off x="6070231" y="4819036"/>
            <a:ext cx="1048324" cy="223107"/>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ight Arrow 12"/>
          <p:cNvSpPr/>
          <p:nvPr/>
        </p:nvSpPr>
        <p:spPr>
          <a:xfrm rot="2598596">
            <a:off x="1301868" y="5230136"/>
            <a:ext cx="628650" cy="2286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TextBox 13"/>
          <p:cNvSpPr txBox="1"/>
          <p:nvPr/>
        </p:nvSpPr>
        <p:spPr>
          <a:xfrm>
            <a:off x="1631692" y="4742061"/>
            <a:ext cx="404278" cy="300082"/>
          </a:xfrm>
          <a:prstGeom prst="rect">
            <a:avLst/>
          </a:prstGeom>
          <a:noFill/>
        </p:spPr>
        <p:txBody>
          <a:bodyPr wrap="none" rtlCol="0">
            <a:spAutoFit/>
          </a:bodyPr>
          <a:lstStyle/>
          <a:p>
            <a:r>
              <a:rPr lang="en-US" sz="1350" dirty="0"/>
              <a:t>OR</a:t>
            </a:r>
          </a:p>
        </p:txBody>
      </p:sp>
      <p:sp>
        <p:nvSpPr>
          <p:cNvPr id="15" name="TextBox 14"/>
          <p:cNvSpPr txBox="1"/>
          <p:nvPr/>
        </p:nvSpPr>
        <p:spPr>
          <a:xfrm>
            <a:off x="6079875" y="4391199"/>
            <a:ext cx="967124" cy="369332"/>
          </a:xfrm>
          <a:prstGeom prst="rect">
            <a:avLst/>
          </a:prstGeom>
          <a:noFill/>
        </p:spPr>
        <p:txBody>
          <a:bodyPr wrap="none" rtlCol="0">
            <a:spAutoFit/>
          </a:bodyPr>
          <a:lstStyle/>
          <a:p>
            <a:r>
              <a:rPr lang="en-US" dirty="0"/>
              <a:t>Changes</a:t>
            </a:r>
          </a:p>
        </p:txBody>
      </p:sp>
    </p:spTree>
    <p:extLst>
      <p:ext uri="{BB962C8B-B14F-4D97-AF65-F5344CB8AC3E}">
        <p14:creationId xmlns:p14="http://schemas.microsoft.com/office/powerpoint/2010/main" val="1237104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Arriving Data</a:t>
            </a:r>
          </a:p>
        </p:txBody>
      </p:sp>
      <p:sp>
        <p:nvSpPr>
          <p:cNvPr id="3" name="Content Placeholder 2"/>
          <p:cNvSpPr>
            <a:spLocks noGrp="1"/>
          </p:cNvSpPr>
          <p:nvPr>
            <p:ph idx="1"/>
          </p:nvPr>
        </p:nvSpPr>
        <p:spPr>
          <a:xfrm>
            <a:off x="768096" y="1927123"/>
            <a:ext cx="7290055" cy="4382237"/>
          </a:xfrm>
        </p:spPr>
        <p:txBody>
          <a:bodyPr>
            <a:normAutofit/>
          </a:bodyPr>
          <a:lstStyle/>
          <a:p>
            <a:pPr>
              <a:buFont typeface="Arial" panose="020B0604020202020204" pitchFamily="34" charset="0"/>
              <a:buChar char="•"/>
            </a:pPr>
            <a:r>
              <a:rPr lang="en-US" dirty="0"/>
              <a:t>Believing all data will arrive at the same time in the data warehouse is wishful thinking.</a:t>
            </a:r>
          </a:p>
          <a:p>
            <a:pPr>
              <a:buFont typeface="Arial" panose="020B0604020202020204" pitchFamily="34" charset="0"/>
              <a:buChar char="•"/>
            </a:pPr>
            <a:r>
              <a:rPr lang="en-US" dirty="0"/>
              <a:t>Why? Performance. OLTP access windows.  Disparate sources of OLTP data.</a:t>
            </a:r>
          </a:p>
          <a:p>
            <a:pPr>
              <a:buFont typeface="Arial" panose="020B0604020202020204" pitchFamily="34" charset="0"/>
              <a:buChar char="•"/>
            </a:pPr>
            <a:r>
              <a:rPr lang="en-US" dirty="0"/>
              <a:t>Examples:</a:t>
            </a:r>
          </a:p>
          <a:p>
            <a:pPr lvl="1">
              <a:buFont typeface="Arial" panose="020B0604020202020204" pitchFamily="34" charset="0"/>
              <a:buChar char="•"/>
            </a:pPr>
            <a:r>
              <a:rPr lang="en-US" dirty="0"/>
              <a:t>Orders are updated hourly but the dimensions which rely upon it (sales person, customer, product) are updated weekly as they come from several sources.</a:t>
            </a:r>
          </a:p>
          <a:p>
            <a:pPr lvl="1">
              <a:buFont typeface="Arial" panose="020B0604020202020204" pitchFamily="34" charset="0"/>
              <a:buChar char="•"/>
            </a:pPr>
            <a:r>
              <a:rPr lang="en-US" dirty="0"/>
              <a:t>A customer changes address while order is being processed.</a:t>
            </a:r>
          </a:p>
          <a:p>
            <a:br>
              <a:rPr lang="en-US" dirty="0"/>
            </a:b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28628827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Arriving Dimensions</a:t>
            </a:r>
          </a:p>
        </p:txBody>
      </p:sp>
      <p:sp>
        <p:nvSpPr>
          <p:cNvPr id="3" name="Content Placeholder 2"/>
          <p:cNvSpPr>
            <a:spLocks noGrp="1"/>
          </p:cNvSpPr>
          <p:nvPr>
            <p:ph idx="1"/>
          </p:nvPr>
        </p:nvSpPr>
        <p:spPr>
          <a:xfrm>
            <a:off x="768096" y="1838632"/>
            <a:ext cx="7290055" cy="4470728"/>
          </a:xfrm>
        </p:spPr>
        <p:txBody>
          <a:bodyPr/>
          <a:lstStyle/>
          <a:p>
            <a:pPr>
              <a:buFont typeface="Arial" panose="020B0604020202020204" pitchFamily="34" charset="0"/>
              <a:buChar char="•"/>
            </a:pPr>
            <a:r>
              <a:rPr lang="en-US" dirty="0"/>
              <a:t>Fact comes in with a natural / business key which is not yet in the dimension.</a:t>
            </a:r>
          </a:p>
          <a:p>
            <a:pPr>
              <a:buFont typeface="Arial" panose="020B0604020202020204" pitchFamily="34" charset="0"/>
              <a:buChar char="•"/>
            </a:pPr>
            <a:r>
              <a:rPr lang="en-US" dirty="0"/>
              <a:t>Placeholder technique:</a:t>
            </a:r>
          </a:p>
          <a:p>
            <a:pPr marL="470916" lvl="1" indent="-342900">
              <a:buFont typeface="+mj-lt"/>
              <a:buAutoNum type="arabicPeriod"/>
            </a:pPr>
            <a:r>
              <a:rPr lang="en-US" dirty="0"/>
              <a:t>Insert a new dimension row with just natural key and placeholder attributes</a:t>
            </a:r>
          </a:p>
          <a:p>
            <a:pPr marL="470916" lvl="1" indent="-342900">
              <a:buFont typeface="+mj-lt"/>
              <a:buAutoNum type="arabicPeriod"/>
            </a:pPr>
            <a:r>
              <a:rPr lang="en-US" dirty="0"/>
              <a:t>At a later time, dimension processing should update the dimension attributes in a type 1 fashion</a:t>
            </a:r>
          </a:p>
          <a:p>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69</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072174034"/>
              </p:ext>
            </p:extLst>
          </p:nvPr>
        </p:nvGraphicFramePr>
        <p:xfrm>
          <a:off x="1341194" y="4429525"/>
          <a:ext cx="5661490" cy="1645920"/>
        </p:xfrm>
        <a:graphic>
          <a:graphicData uri="http://schemas.openxmlformats.org/drawingml/2006/table">
            <a:tbl>
              <a:tblPr firstRow="1" bandRow="1">
                <a:tableStyleId>{93296810-A885-4BE3-A3E7-6D5BEEA58F35}</a:tableStyleId>
              </a:tblPr>
              <a:tblGrid>
                <a:gridCol w="968704">
                  <a:extLst>
                    <a:ext uri="{9D8B030D-6E8A-4147-A177-3AD203B41FA5}">
                      <a16:colId xmlns:a16="http://schemas.microsoft.com/office/drawing/2014/main" val="20000"/>
                    </a:ext>
                  </a:extLst>
                </a:gridCol>
                <a:gridCol w="968704">
                  <a:extLst>
                    <a:ext uri="{9D8B030D-6E8A-4147-A177-3AD203B41FA5}">
                      <a16:colId xmlns:a16="http://schemas.microsoft.com/office/drawing/2014/main" val="20001"/>
                    </a:ext>
                  </a:extLst>
                </a:gridCol>
                <a:gridCol w="1408428">
                  <a:extLst>
                    <a:ext uri="{9D8B030D-6E8A-4147-A177-3AD203B41FA5}">
                      <a16:colId xmlns:a16="http://schemas.microsoft.com/office/drawing/2014/main" val="20002"/>
                    </a:ext>
                  </a:extLst>
                </a:gridCol>
                <a:gridCol w="1161217">
                  <a:extLst>
                    <a:ext uri="{9D8B030D-6E8A-4147-A177-3AD203B41FA5}">
                      <a16:colId xmlns:a16="http://schemas.microsoft.com/office/drawing/2014/main" val="20003"/>
                    </a:ext>
                  </a:extLst>
                </a:gridCol>
                <a:gridCol w="1154437">
                  <a:extLst>
                    <a:ext uri="{9D8B030D-6E8A-4147-A177-3AD203B41FA5}">
                      <a16:colId xmlns:a16="http://schemas.microsoft.com/office/drawing/2014/main" val="20004"/>
                    </a:ext>
                  </a:extLst>
                </a:gridCol>
              </a:tblGrid>
              <a:tr h="525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Customer Key</a:t>
                      </a:r>
                      <a:endParaRPr lang="en-US" sz="1500" dirty="0">
                        <a:solidFill>
                          <a:schemeClr val="tx1"/>
                        </a:solidFill>
                      </a:endParaRPr>
                    </a:p>
                    <a:p>
                      <a:endParaRPr lang="en-US" sz="1500" dirty="0">
                        <a:solidFill>
                          <a:schemeClr val="tx1"/>
                        </a:solidFill>
                      </a:endParaRPr>
                    </a:p>
                  </a:txBody>
                  <a:tcPr marL="68580" marR="68580" marT="34290" marB="34290"/>
                </a:tc>
                <a:tc>
                  <a:txBody>
                    <a:bodyPr/>
                    <a:lstStyle/>
                    <a:p>
                      <a:r>
                        <a:rPr lang="en-US" sz="1500" dirty="0"/>
                        <a:t>Customer ID</a:t>
                      </a:r>
                      <a:endParaRPr lang="en-US" sz="1500" dirty="0">
                        <a:solidFill>
                          <a:schemeClr val="tx1"/>
                        </a:solidFill>
                      </a:endParaRPr>
                    </a:p>
                  </a:txBody>
                  <a:tcPr marL="68580" marR="68580" marT="34290" marB="34290"/>
                </a:tc>
                <a:tc>
                  <a:txBody>
                    <a:bodyPr/>
                    <a:lstStyle/>
                    <a:p>
                      <a:r>
                        <a:rPr lang="en-US" sz="1500" dirty="0"/>
                        <a:t>Customer Name</a:t>
                      </a:r>
                    </a:p>
                  </a:txBody>
                  <a:tcPr marL="68580" marR="68580" marT="34290" marB="34290"/>
                </a:tc>
                <a:tc>
                  <a:txBody>
                    <a:bodyPr/>
                    <a:lstStyle/>
                    <a:p>
                      <a:r>
                        <a:rPr lang="en-US" sz="1500" dirty="0"/>
                        <a:t>Customer</a:t>
                      </a:r>
                      <a:br>
                        <a:rPr lang="en-US" sz="1500" dirty="0"/>
                      </a:br>
                      <a:r>
                        <a:rPr lang="en-US" sz="1500" dirty="0"/>
                        <a:t>Credit</a:t>
                      </a:r>
                    </a:p>
                  </a:txBody>
                  <a:tcPr marL="68580" marR="68580" marT="34290" marB="34290"/>
                </a:tc>
                <a:tc>
                  <a:txBody>
                    <a:bodyPr/>
                    <a:lstStyle/>
                    <a:p>
                      <a:r>
                        <a:rPr lang="en-US" sz="1500" dirty="0"/>
                        <a:t>Placeholder</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5502</a:t>
                      </a:r>
                    </a:p>
                  </a:txBody>
                  <a:tcPr marL="68580" marR="68580" marT="34290" marB="34290"/>
                </a:tc>
                <a:tc>
                  <a:txBody>
                    <a:bodyPr/>
                    <a:lstStyle/>
                    <a:p>
                      <a:r>
                        <a:rPr lang="en-US" sz="1500" dirty="0"/>
                        <a:t>1001</a:t>
                      </a:r>
                    </a:p>
                  </a:txBody>
                  <a:tcPr marL="68580" marR="68580" marT="34290" marB="34290"/>
                </a:tc>
                <a:tc>
                  <a:txBody>
                    <a:bodyPr/>
                    <a:lstStyle/>
                    <a:p>
                      <a:r>
                        <a:rPr lang="en-US" sz="1500" dirty="0"/>
                        <a:t>Robin</a:t>
                      </a:r>
                      <a:r>
                        <a:rPr lang="en-US" sz="1500" baseline="0" dirty="0"/>
                        <a:t> Banks</a:t>
                      </a:r>
                      <a:endParaRPr lang="en-US" sz="1500" dirty="0"/>
                    </a:p>
                  </a:txBody>
                  <a:tcPr marL="68580" marR="68580" marT="34290" marB="34290"/>
                </a:tc>
                <a:tc>
                  <a:txBody>
                    <a:bodyPr/>
                    <a:lstStyle/>
                    <a:p>
                      <a:pPr algn="r"/>
                      <a:r>
                        <a:rPr lang="en-US" sz="1500" dirty="0"/>
                        <a:t>$4000</a:t>
                      </a:r>
                    </a:p>
                  </a:txBody>
                  <a:tcPr marL="68580" marR="68580" marT="34290" marB="34290"/>
                </a:tc>
                <a:tc>
                  <a:txBody>
                    <a:bodyPr/>
                    <a:lstStyle/>
                    <a:p>
                      <a:r>
                        <a:rPr lang="en-US" sz="1500" dirty="0"/>
                        <a:t>N</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5503</a:t>
                      </a:r>
                    </a:p>
                  </a:txBody>
                  <a:tcPr marL="68580" marR="68580" marT="34290" marB="34290"/>
                </a:tc>
                <a:tc>
                  <a:txBody>
                    <a:bodyPr/>
                    <a:lstStyle/>
                    <a:p>
                      <a:r>
                        <a:rPr lang="en-US" sz="1500" dirty="0"/>
                        <a:t>1002</a:t>
                      </a:r>
                    </a:p>
                  </a:txBody>
                  <a:tcPr marL="68580" marR="68580" marT="34290" marB="34290"/>
                </a:tc>
                <a:tc>
                  <a:txBody>
                    <a:bodyPr/>
                    <a:lstStyle/>
                    <a:p>
                      <a:r>
                        <a:rPr lang="en-US" sz="1500" dirty="0"/>
                        <a:t>Jean Poole</a:t>
                      </a:r>
                    </a:p>
                  </a:txBody>
                  <a:tcPr marL="68580" marR="68580" marT="34290" marB="34290"/>
                </a:tc>
                <a:tc>
                  <a:txBody>
                    <a:bodyPr/>
                    <a:lstStyle/>
                    <a:p>
                      <a:pPr algn="r"/>
                      <a:r>
                        <a:rPr lang="en-US" sz="1500" dirty="0"/>
                        <a:t>$1500</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N</a:t>
                      </a:r>
                    </a:p>
                  </a:txBody>
                  <a:tcPr marL="68580" marR="68580" marT="34290" marB="34290"/>
                </a:tc>
                <a:extLst>
                  <a:ext uri="{0D108BD9-81ED-4DB2-BD59-A6C34878D82A}">
                    <a16:rowId xmlns:a16="http://schemas.microsoft.com/office/drawing/2014/main" val="10002"/>
                  </a:ext>
                </a:extLst>
              </a:tr>
              <a:tr h="297180">
                <a:tc>
                  <a:txBody>
                    <a:bodyPr/>
                    <a:lstStyle/>
                    <a:p>
                      <a:r>
                        <a:rPr lang="en-US" sz="1500" dirty="0"/>
                        <a:t>5504</a:t>
                      </a:r>
                    </a:p>
                  </a:txBody>
                  <a:tcPr marL="68580" marR="68580" marT="34290" marB="34290"/>
                </a:tc>
                <a:tc>
                  <a:txBody>
                    <a:bodyPr/>
                    <a:lstStyle/>
                    <a:p>
                      <a:r>
                        <a:rPr lang="en-US" sz="1500" dirty="0"/>
                        <a:t>1003</a:t>
                      </a:r>
                    </a:p>
                  </a:txBody>
                  <a:tcPr marL="68580" marR="68580" marT="34290" marB="34290"/>
                </a:tc>
                <a:tc>
                  <a:txBody>
                    <a:bodyPr/>
                    <a:lstStyle/>
                    <a:p>
                      <a:r>
                        <a:rPr lang="en-US" sz="1500" dirty="0"/>
                        <a:t>Customer</a:t>
                      </a:r>
                      <a:r>
                        <a:rPr lang="en-US" sz="1500" baseline="0" dirty="0"/>
                        <a:t> TBD</a:t>
                      </a:r>
                      <a:endParaRPr lang="en-US" sz="1500" dirty="0"/>
                    </a:p>
                  </a:txBody>
                  <a:tcPr marL="68580" marR="68580" marT="34290" marB="34290"/>
                </a:tc>
                <a:tc>
                  <a:txBody>
                    <a:bodyPr/>
                    <a:lstStyle/>
                    <a:p>
                      <a:pPr algn="r"/>
                      <a:r>
                        <a:rPr lang="en-US" sz="1500" dirty="0"/>
                        <a:t>$0</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a:t>
                      </a:r>
                    </a:p>
                  </a:txBody>
                  <a:tcPr marL="68580" marR="68580" marT="34290" marB="34290"/>
                </a:tc>
                <a:extLst>
                  <a:ext uri="{0D108BD9-81ED-4DB2-BD59-A6C34878D82A}">
                    <a16:rowId xmlns:a16="http://schemas.microsoft.com/office/drawing/2014/main" val="10003"/>
                  </a:ext>
                </a:extLst>
              </a:tr>
            </a:tbl>
          </a:graphicData>
        </a:graphic>
      </p:graphicFrame>
      <p:sp>
        <p:nvSpPr>
          <p:cNvPr id="7" name="Rectangle 6"/>
          <p:cNvSpPr/>
          <p:nvPr/>
        </p:nvSpPr>
        <p:spPr>
          <a:xfrm>
            <a:off x="5850194" y="4429525"/>
            <a:ext cx="1152490" cy="164592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81781" y="5810864"/>
            <a:ext cx="757084" cy="1957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7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352145" y="2003898"/>
            <a:ext cx="6352161" cy="379378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768095" y="585216"/>
            <a:ext cx="8054891" cy="1499616"/>
          </a:xfrm>
        </p:spPr>
        <p:txBody>
          <a:bodyPr/>
          <a:lstStyle/>
          <a:p>
            <a:r>
              <a:rPr lang="en-US" dirty="0"/>
              <a:t>ETL is for Moving Data Around The Data Warehouse!</a:t>
            </a:r>
          </a:p>
        </p:txBody>
      </p:sp>
      <p:sp>
        <p:nvSpPr>
          <p:cNvPr id="7" name="Footer Placeholder 6"/>
          <p:cNvSpPr>
            <a:spLocks noGrp="1"/>
          </p:cNvSpPr>
          <p:nvPr>
            <p:ph type="ftr" sz="quarter" idx="11"/>
          </p:nvPr>
        </p:nvSpPr>
        <p:spPr/>
        <p:txBody>
          <a:bodyPr/>
          <a:lstStyle/>
          <a:p>
            <a:r>
              <a:rPr lang="en-US"/>
              <a:t>School of Information Studies | Syracuse University</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7</a:t>
            </a:fld>
            <a:endParaRPr lang="en-US" dirty="0"/>
          </a:p>
        </p:txBody>
      </p:sp>
      <p:sp>
        <p:nvSpPr>
          <p:cNvPr id="11" name="Flowchart: Magnetic Disk 10"/>
          <p:cNvSpPr/>
          <p:nvPr/>
        </p:nvSpPr>
        <p:spPr>
          <a:xfrm>
            <a:off x="364398" y="2198451"/>
            <a:ext cx="807396" cy="102140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OLTP</a:t>
            </a:r>
          </a:p>
          <a:p>
            <a:pPr algn="ctr"/>
            <a:r>
              <a:rPr lang="en-US" dirty="0"/>
              <a:t>Source</a:t>
            </a:r>
          </a:p>
        </p:txBody>
      </p:sp>
      <p:sp>
        <p:nvSpPr>
          <p:cNvPr id="12" name="Flowchart: Magnetic Disk 11"/>
          <p:cNvSpPr/>
          <p:nvPr/>
        </p:nvSpPr>
        <p:spPr>
          <a:xfrm>
            <a:off x="334826" y="3333474"/>
            <a:ext cx="807396" cy="102140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OLTP</a:t>
            </a:r>
          </a:p>
          <a:p>
            <a:pPr algn="ctr"/>
            <a:r>
              <a:rPr lang="en-US" dirty="0"/>
              <a:t>Source</a:t>
            </a:r>
          </a:p>
        </p:txBody>
      </p:sp>
      <p:sp>
        <p:nvSpPr>
          <p:cNvPr id="13" name="Flowchart: Magnetic Disk 12"/>
          <p:cNvSpPr/>
          <p:nvPr/>
        </p:nvSpPr>
        <p:spPr>
          <a:xfrm>
            <a:off x="334826" y="4468497"/>
            <a:ext cx="807396" cy="102140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OLTP</a:t>
            </a:r>
          </a:p>
          <a:p>
            <a:pPr algn="ctr"/>
            <a:r>
              <a:rPr lang="en-US" dirty="0"/>
              <a:t>Source</a:t>
            </a:r>
          </a:p>
        </p:txBody>
      </p:sp>
      <p:sp>
        <p:nvSpPr>
          <p:cNvPr id="14" name="Rectangle 13"/>
          <p:cNvSpPr/>
          <p:nvPr/>
        </p:nvSpPr>
        <p:spPr>
          <a:xfrm>
            <a:off x="1729489" y="3492229"/>
            <a:ext cx="780247" cy="7782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Stage</a:t>
            </a:r>
          </a:p>
          <a:p>
            <a:pPr algn="ctr"/>
            <a:r>
              <a:rPr lang="en-US" dirty="0"/>
              <a:t>ETL</a:t>
            </a:r>
          </a:p>
        </p:txBody>
      </p:sp>
      <p:cxnSp>
        <p:nvCxnSpPr>
          <p:cNvPr id="16" name="Straight Arrow Connector 15"/>
          <p:cNvCxnSpPr>
            <a:stCxn id="11" idx="4"/>
          </p:cNvCxnSpPr>
          <p:nvPr/>
        </p:nvCxnSpPr>
        <p:spPr>
          <a:xfrm>
            <a:off x="1171794" y="2709153"/>
            <a:ext cx="472180" cy="9873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4"/>
          </p:cNvCxnSpPr>
          <p:nvPr/>
        </p:nvCxnSpPr>
        <p:spPr>
          <a:xfrm flipV="1">
            <a:off x="1142222" y="3841808"/>
            <a:ext cx="501752" cy="23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a:stCxn id="13" idx="4"/>
          </p:cNvCxnSpPr>
          <p:nvPr/>
        </p:nvCxnSpPr>
        <p:spPr>
          <a:xfrm flipV="1">
            <a:off x="1142222" y="4033298"/>
            <a:ext cx="501752" cy="94590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3" name="Flowchart: Magnetic Disk 22"/>
          <p:cNvSpPr/>
          <p:nvPr/>
        </p:nvSpPr>
        <p:spPr>
          <a:xfrm>
            <a:off x="3050399" y="3370634"/>
            <a:ext cx="807396"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Stage</a:t>
            </a:r>
          </a:p>
        </p:txBody>
      </p:sp>
      <p:cxnSp>
        <p:nvCxnSpPr>
          <p:cNvPr id="24" name="Straight Arrow Connector 23"/>
          <p:cNvCxnSpPr>
            <a:stCxn id="14" idx="3"/>
          </p:cNvCxnSpPr>
          <p:nvPr/>
        </p:nvCxnSpPr>
        <p:spPr>
          <a:xfrm>
            <a:off x="2509736" y="3881336"/>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7" name="Flowchart: Magnetic Disk 26"/>
          <p:cNvSpPr/>
          <p:nvPr/>
        </p:nvSpPr>
        <p:spPr>
          <a:xfrm>
            <a:off x="5502457" y="2513827"/>
            <a:ext cx="702351"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ODS</a:t>
            </a:r>
          </a:p>
        </p:txBody>
      </p:sp>
      <p:sp>
        <p:nvSpPr>
          <p:cNvPr id="28" name="Flowchart: Magnetic Disk 27"/>
          <p:cNvSpPr/>
          <p:nvPr/>
        </p:nvSpPr>
        <p:spPr>
          <a:xfrm>
            <a:off x="5502457" y="4354878"/>
            <a:ext cx="712079"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NDS</a:t>
            </a:r>
          </a:p>
        </p:txBody>
      </p:sp>
      <p:sp>
        <p:nvSpPr>
          <p:cNvPr id="29" name="Rectangle 28"/>
          <p:cNvSpPr/>
          <p:nvPr/>
        </p:nvSpPr>
        <p:spPr>
          <a:xfrm>
            <a:off x="4362946" y="2679970"/>
            <a:ext cx="672583" cy="6906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ODS</a:t>
            </a:r>
            <a:br>
              <a:rPr lang="en-US" dirty="0"/>
            </a:br>
            <a:r>
              <a:rPr lang="en-US" dirty="0"/>
              <a:t>ETL</a:t>
            </a:r>
          </a:p>
        </p:txBody>
      </p:sp>
      <p:sp>
        <p:nvSpPr>
          <p:cNvPr id="30" name="Rectangle 29"/>
          <p:cNvSpPr/>
          <p:nvPr/>
        </p:nvSpPr>
        <p:spPr>
          <a:xfrm>
            <a:off x="4339000" y="4552686"/>
            <a:ext cx="681451" cy="677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NDS</a:t>
            </a:r>
            <a:br>
              <a:rPr lang="en-US" dirty="0"/>
            </a:br>
            <a:r>
              <a:rPr lang="en-US" dirty="0"/>
              <a:t>ETL</a:t>
            </a:r>
          </a:p>
        </p:txBody>
      </p:sp>
      <p:cxnSp>
        <p:nvCxnSpPr>
          <p:cNvPr id="31" name="Straight Arrow Connector 30"/>
          <p:cNvCxnSpPr>
            <a:stCxn id="23" idx="4"/>
          </p:cNvCxnSpPr>
          <p:nvPr/>
        </p:nvCxnSpPr>
        <p:spPr>
          <a:xfrm flipV="1">
            <a:off x="3857795" y="3051769"/>
            <a:ext cx="432103" cy="8295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3" idx="4"/>
          </p:cNvCxnSpPr>
          <p:nvPr/>
        </p:nvCxnSpPr>
        <p:spPr>
          <a:xfrm>
            <a:off x="3857795" y="3881336"/>
            <a:ext cx="432103" cy="95007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5020451" y="4891485"/>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a:off x="5035529" y="3010710"/>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p:cNvSpPr/>
          <p:nvPr/>
        </p:nvSpPr>
        <p:spPr>
          <a:xfrm>
            <a:off x="6765522" y="4592776"/>
            <a:ext cx="661573" cy="626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DDS</a:t>
            </a:r>
            <a:br>
              <a:rPr lang="en-US" dirty="0"/>
            </a:br>
            <a:r>
              <a:rPr lang="en-US" dirty="0"/>
              <a:t>ETL</a:t>
            </a:r>
          </a:p>
        </p:txBody>
      </p:sp>
      <p:cxnSp>
        <p:nvCxnSpPr>
          <p:cNvPr id="42" name="Straight Arrow Connector 41"/>
          <p:cNvCxnSpPr/>
          <p:nvPr/>
        </p:nvCxnSpPr>
        <p:spPr>
          <a:xfrm>
            <a:off x="6214536" y="4920668"/>
            <a:ext cx="466928" cy="291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p:cNvCxnSpPr>
            <a:stCxn id="41" idx="0"/>
          </p:cNvCxnSpPr>
          <p:nvPr/>
        </p:nvCxnSpPr>
        <p:spPr>
          <a:xfrm flipH="1" flipV="1">
            <a:off x="7096307" y="4230220"/>
            <a:ext cx="2" cy="3625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49" name="Group 48"/>
          <p:cNvGrpSpPr/>
          <p:nvPr/>
        </p:nvGrpSpPr>
        <p:grpSpPr>
          <a:xfrm>
            <a:off x="6740268" y="3094983"/>
            <a:ext cx="712079" cy="1021404"/>
            <a:chOff x="6740268" y="3094983"/>
            <a:chExt cx="712079" cy="1021404"/>
          </a:xfrm>
        </p:grpSpPr>
        <p:sp>
          <p:nvSpPr>
            <p:cNvPr id="43" name="Flowchart: Magnetic Disk 42"/>
            <p:cNvSpPr/>
            <p:nvPr/>
          </p:nvSpPr>
          <p:spPr>
            <a:xfrm>
              <a:off x="6740268" y="3094983"/>
              <a:ext cx="712079" cy="10214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DDS</a:t>
              </a:r>
            </a:p>
          </p:txBody>
        </p:sp>
        <p:sp>
          <p:nvSpPr>
            <p:cNvPr id="48" name="5-Point Star 47"/>
            <p:cNvSpPr/>
            <p:nvPr/>
          </p:nvSpPr>
          <p:spPr>
            <a:xfrm>
              <a:off x="6896890" y="3115795"/>
              <a:ext cx="398834" cy="235999"/>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50" name="Flowchart: Terminator 49"/>
          <p:cNvSpPr/>
          <p:nvPr/>
        </p:nvSpPr>
        <p:spPr>
          <a:xfrm>
            <a:off x="7918313" y="3161368"/>
            <a:ext cx="904673" cy="71996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OLAP</a:t>
            </a:r>
            <a:br>
              <a:rPr lang="en-US" dirty="0"/>
            </a:br>
            <a:r>
              <a:rPr lang="en-US" dirty="0"/>
              <a:t>App.</a:t>
            </a:r>
          </a:p>
        </p:txBody>
      </p:sp>
      <p:cxnSp>
        <p:nvCxnSpPr>
          <p:cNvPr id="51" name="Straight Arrow Connector 50"/>
          <p:cNvCxnSpPr>
            <a:stCxn id="43" idx="4"/>
          </p:cNvCxnSpPr>
          <p:nvPr/>
        </p:nvCxnSpPr>
        <p:spPr>
          <a:xfrm flipV="1">
            <a:off x="7452347" y="3535231"/>
            <a:ext cx="446513" cy="704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618089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Arriving Facts</a:t>
            </a:r>
          </a:p>
        </p:txBody>
      </p:sp>
      <p:sp>
        <p:nvSpPr>
          <p:cNvPr id="3" name="Content Placeholder 2"/>
          <p:cNvSpPr>
            <a:spLocks noGrp="1"/>
          </p:cNvSpPr>
          <p:nvPr>
            <p:ph idx="1"/>
          </p:nvPr>
        </p:nvSpPr>
        <p:spPr>
          <a:xfrm>
            <a:off x="768096" y="1868130"/>
            <a:ext cx="7290055" cy="2202426"/>
          </a:xfrm>
        </p:spPr>
        <p:txBody>
          <a:bodyPr/>
          <a:lstStyle/>
          <a:p>
            <a:pPr>
              <a:buFont typeface="Arial" panose="020B0604020202020204" pitchFamily="34" charset="0"/>
              <a:buChar char="•"/>
            </a:pPr>
            <a:r>
              <a:rPr lang="en-US" dirty="0"/>
              <a:t>Fact being inserted are old and should not be referenced by the current values in the current dimension.</a:t>
            </a:r>
          </a:p>
          <a:p>
            <a:pPr>
              <a:buFont typeface="Arial" panose="020B0604020202020204" pitchFamily="34" charset="0"/>
              <a:buChar char="•"/>
            </a:pPr>
            <a:r>
              <a:rPr lang="en-US" dirty="0"/>
              <a:t>We must rely on Type 2 metadata to find the correct row in for that point in time. </a:t>
            </a:r>
          </a:p>
          <a:p>
            <a:pPr>
              <a:buFont typeface="Arial" panose="020B0604020202020204" pitchFamily="34" charset="0"/>
              <a:buChar char="•"/>
            </a:pPr>
            <a:r>
              <a:rPr lang="en-US" dirty="0"/>
              <a:t>Rare, but can happen.</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70</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645952699"/>
              </p:ext>
            </p:extLst>
          </p:nvPr>
        </p:nvGraphicFramePr>
        <p:xfrm>
          <a:off x="2589890" y="5031956"/>
          <a:ext cx="6357465" cy="1348740"/>
        </p:xfrm>
        <a:graphic>
          <a:graphicData uri="http://schemas.openxmlformats.org/drawingml/2006/table">
            <a:tbl>
              <a:tblPr firstRow="1" bandRow="1">
                <a:tableStyleId>{93296810-A885-4BE3-A3E7-6D5BEEA58F35}</a:tableStyleId>
              </a:tblPr>
              <a:tblGrid>
                <a:gridCol w="839986">
                  <a:extLst>
                    <a:ext uri="{9D8B030D-6E8A-4147-A177-3AD203B41FA5}">
                      <a16:colId xmlns:a16="http://schemas.microsoft.com/office/drawing/2014/main" val="20000"/>
                    </a:ext>
                  </a:extLst>
                </a:gridCol>
                <a:gridCol w="862065">
                  <a:extLst>
                    <a:ext uri="{9D8B030D-6E8A-4147-A177-3AD203B41FA5}">
                      <a16:colId xmlns:a16="http://schemas.microsoft.com/office/drawing/2014/main" val="20001"/>
                    </a:ext>
                  </a:extLst>
                </a:gridCol>
                <a:gridCol w="1243620">
                  <a:extLst>
                    <a:ext uri="{9D8B030D-6E8A-4147-A177-3AD203B41FA5}">
                      <a16:colId xmlns:a16="http://schemas.microsoft.com/office/drawing/2014/main" val="20002"/>
                    </a:ext>
                  </a:extLst>
                </a:gridCol>
                <a:gridCol w="715131">
                  <a:extLst>
                    <a:ext uri="{9D8B030D-6E8A-4147-A177-3AD203B41FA5}">
                      <a16:colId xmlns:a16="http://schemas.microsoft.com/office/drawing/2014/main" val="20003"/>
                    </a:ext>
                  </a:extLst>
                </a:gridCol>
                <a:gridCol w="1349644">
                  <a:extLst>
                    <a:ext uri="{9D8B030D-6E8A-4147-A177-3AD203B41FA5}">
                      <a16:colId xmlns:a16="http://schemas.microsoft.com/office/drawing/2014/main" val="20004"/>
                    </a:ext>
                  </a:extLst>
                </a:gridCol>
                <a:gridCol w="1347019">
                  <a:extLst>
                    <a:ext uri="{9D8B030D-6E8A-4147-A177-3AD203B41FA5}">
                      <a16:colId xmlns:a16="http://schemas.microsoft.com/office/drawing/2014/main" val="20005"/>
                    </a:ext>
                  </a:extLst>
                </a:gridCol>
              </a:tblGrid>
              <a:tr h="525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err="1"/>
                        <a:t>Cust</a:t>
                      </a:r>
                      <a:br>
                        <a:rPr lang="en-US" sz="1500" dirty="0"/>
                      </a:br>
                      <a:r>
                        <a:rPr lang="en-US" sz="1500" dirty="0"/>
                        <a:t>Key </a:t>
                      </a:r>
                      <a:r>
                        <a:rPr lang="en-US" sz="1500" dirty="0">
                          <a:solidFill>
                            <a:schemeClr val="tx1"/>
                          </a:solidFill>
                        </a:rPr>
                        <a:t>(PK)</a:t>
                      </a:r>
                    </a:p>
                    <a:p>
                      <a:endParaRPr lang="en-US" sz="1500" dirty="0">
                        <a:solidFill>
                          <a:schemeClr val="tx1"/>
                        </a:solidFill>
                      </a:endParaRPr>
                    </a:p>
                  </a:txBody>
                  <a:tcPr marL="68580" marR="68580" marT="34290" marB="34290"/>
                </a:tc>
                <a:tc>
                  <a:txBody>
                    <a:bodyPr/>
                    <a:lstStyle/>
                    <a:p>
                      <a:r>
                        <a:rPr lang="en-US" sz="1500" dirty="0" err="1"/>
                        <a:t>Cust</a:t>
                      </a:r>
                      <a:br>
                        <a:rPr lang="en-US" sz="1500" dirty="0"/>
                      </a:br>
                      <a:r>
                        <a:rPr lang="en-US" sz="1500" dirty="0"/>
                        <a:t>ID</a:t>
                      </a:r>
                      <a:endParaRPr lang="en-US" sz="1500" dirty="0">
                        <a:solidFill>
                          <a:schemeClr val="tx1"/>
                        </a:solidFill>
                      </a:endParaRPr>
                    </a:p>
                  </a:txBody>
                  <a:tcPr marL="68580" marR="68580" marT="34290" marB="34290"/>
                </a:tc>
                <a:tc>
                  <a:txBody>
                    <a:bodyPr/>
                    <a:lstStyle/>
                    <a:p>
                      <a:r>
                        <a:rPr lang="en-US" sz="1500" dirty="0"/>
                        <a:t>Customer Name</a:t>
                      </a:r>
                    </a:p>
                  </a:txBody>
                  <a:tcPr marL="68580" marR="68580" marT="34290" marB="34290"/>
                </a:tc>
                <a:tc>
                  <a:txBody>
                    <a:bodyPr/>
                    <a:lstStyle/>
                    <a:p>
                      <a:r>
                        <a:rPr lang="en-US" sz="1500" dirty="0" err="1"/>
                        <a:t>Cust</a:t>
                      </a:r>
                      <a:br>
                        <a:rPr lang="en-US" sz="1500" dirty="0"/>
                      </a:br>
                      <a:r>
                        <a:rPr lang="en-US" sz="1500" dirty="0"/>
                        <a:t>Credit</a:t>
                      </a:r>
                    </a:p>
                  </a:txBody>
                  <a:tcPr marL="68580" marR="68580" marT="34290" marB="34290"/>
                </a:tc>
                <a:tc>
                  <a:txBody>
                    <a:bodyPr/>
                    <a:lstStyle/>
                    <a:p>
                      <a:r>
                        <a:rPr lang="en-US" sz="1500" dirty="0"/>
                        <a:t>Effective</a:t>
                      </a:r>
                      <a:r>
                        <a:rPr lang="en-US" sz="1500" baseline="0" dirty="0"/>
                        <a:t> Date</a:t>
                      </a:r>
                      <a:endParaRPr lang="en-US" sz="1500" dirty="0"/>
                    </a:p>
                  </a:txBody>
                  <a:tcPr marL="68580" marR="68580" marT="34290" marB="34290"/>
                </a:tc>
                <a:tc>
                  <a:txBody>
                    <a:bodyPr/>
                    <a:lstStyle/>
                    <a:p>
                      <a:r>
                        <a:rPr lang="en-US" sz="1500" dirty="0"/>
                        <a:t>Expiration</a:t>
                      </a:r>
                    </a:p>
                    <a:p>
                      <a:r>
                        <a:rPr lang="en-US" sz="1500" dirty="0"/>
                        <a:t>Date</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5502</a:t>
                      </a:r>
                    </a:p>
                  </a:txBody>
                  <a:tcPr marL="68580" marR="68580" marT="34290" marB="34290"/>
                </a:tc>
                <a:tc>
                  <a:txBody>
                    <a:bodyPr/>
                    <a:lstStyle/>
                    <a:p>
                      <a:r>
                        <a:rPr lang="en-US" sz="1500" dirty="0"/>
                        <a:t>1001</a:t>
                      </a:r>
                    </a:p>
                  </a:txBody>
                  <a:tcPr marL="68580" marR="68580" marT="34290" marB="34290"/>
                </a:tc>
                <a:tc>
                  <a:txBody>
                    <a:bodyPr/>
                    <a:lstStyle/>
                    <a:p>
                      <a:r>
                        <a:rPr lang="en-US" sz="1500" dirty="0"/>
                        <a:t>Robin</a:t>
                      </a:r>
                      <a:r>
                        <a:rPr lang="en-US" sz="1500" baseline="0" dirty="0"/>
                        <a:t> Banks</a:t>
                      </a:r>
                      <a:endParaRPr lang="en-US" sz="1500" dirty="0"/>
                    </a:p>
                  </a:txBody>
                  <a:tcPr marL="68580" marR="68580" marT="34290" marB="34290"/>
                </a:tc>
                <a:tc>
                  <a:txBody>
                    <a:bodyPr/>
                    <a:lstStyle/>
                    <a:p>
                      <a:pPr algn="r"/>
                      <a:r>
                        <a:rPr lang="en-US" sz="1500" dirty="0"/>
                        <a:t>$4000</a:t>
                      </a:r>
                    </a:p>
                  </a:txBody>
                  <a:tcPr marL="68580" marR="68580" marT="34290" marB="34290"/>
                </a:tc>
                <a:tc>
                  <a:txBody>
                    <a:bodyPr/>
                    <a:lstStyle/>
                    <a:p>
                      <a:r>
                        <a:rPr lang="en-US" sz="1500" dirty="0"/>
                        <a:t>4/1/2015</a:t>
                      </a:r>
                    </a:p>
                  </a:txBody>
                  <a:tcPr marL="68580" marR="68580" marT="34290" marB="34290"/>
                </a:tc>
                <a:tc>
                  <a:txBody>
                    <a:bodyPr/>
                    <a:lstStyle/>
                    <a:p>
                      <a:r>
                        <a:rPr lang="en-US" sz="1500" dirty="0"/>
                        <a:t>7/15/2016</a:t>
                      </a:r>
                    </a:p>
                  </a:txBody>
                  <a:tcPr marL="68580" marR="68580" marT="34290" marB="34290"/>
                </a:tc>
                <a:extLst>
                  <a:ext uri="{0D108BD9-81ED-4DB2-BD59-A6C34878D82A}">
                    <a16:rowId xmlns:a16="http://schemas.microsoft.com/office/drawing/2014/main" val="10001"/>
                  </a:ext>
                </a:extLst>
              </a:tr>
              <a:tr h="297180">
                <a:tc>
                  <a:txBody>
                    <a:bodyPr/>
                    <a:lstStyle/>
                    <a:p>
                      <a:r>
                        <a:rPr lang="en-US" sz="1500" dirty="0"/>
                        <a:t>5506</a:t>
                      </a:r>
                    </a:p>
                  </a:txBody>
                  <a:tcPr marL="68580" marR="68580" marT="34290" marB="34290"/>
                </a:tc>
                <a:tc>
                  <a:txBody>
                    <a:bodyPr/>
                    <a:lstStyle/>
                    <a:p>
                      <a:r>
                        <a:rPr lang="en-US" sz="1500" dirty="0"/>
                        <a:t>1001</a:t>
                      </a:r>
                    </a:p>
                  </a:txBody>
                  <a:tcPr marL="68580" marR="68580" marT="34290" marB="34290"/>
                </a:tc>
                <a:tc>
                  <a:txBody>
                    <a:bodyPr/>
                    <a:lstStyle/>
                    <a:p>
                      <a:r>
                        <a:rPr lang="en-US" sz="1500" dirty="0"/>
                        <a:t>Robin</a:t>
                      </a:r>
                      <a:r>
                        <a:rPr lang="en-US" sz="1500" baseline="0" dirty="0"/>
                        <a:t> Banks</a:t>
                      </a:r>
                      <a:endParaRPr lang="en-US" sz="1500" dirty="0"/>
                    </a:p>
                  </a:txBody>
                  <a:tcPr marL="68580" marR="68580" marT="34290" marB="34290"/>
                </a:tc>
                <a:tc>
                  <a:txBody>
                    <a:bodyPr/>
                    <a:lstStyle/>
                    <a:p>
                      <a:pPr algn="r"/>
                      <a:r>
                        <a:rPr lang="en-US" sz="1500" dirty="0"/>
                        <a:t>$7500</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7/15/2016</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12/31/9999</a:t>
                      </a:r>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643874579"/>
              </p:ext>
            </p:extLst>
          </p:nvPr>
        </p:nvGraphicFramePr>
        <p:xfrm>
          <a:off x="1729489" y="3890633"/>
          <a:ext cx="6101753" cy="822960"/>
        </p:xfrm>
        <a:graphic>
          <a:graphicData uri="http://schemas.openxmlformats.org/drawingml/2006/table">
            <a:tbl>
              <a:tblPr firstRow="1" bandRow="1">
                <a:tableStyleId>{5C22544A-7EE6-4342-B048-85BDC9FD1C3A}</a:tableStyleId>
              </a:tblPr>
              <a:tblGrid>
                <a:gridCol w="1175232">
                  <a:extLst>
                    <a:ext uri="{9D8B030D-6E8A-4147-A177-3AD203B41FA5}">
                      <a16:colId xmlns:a16="http://schemas.microsoft.com/office/drawing/2014/main" val="20000"/>
                    </a:ext>
                  </a:extLst>
                </a:gridCol>
                <a:gridCol w="1191847">
                  <a:extLst>
                    <a:ext uri="{9D8B030D-6E8A-4147-A177-3AD203B41FA5}">
                      <a16:colId xmlns:a16="http://schemas.microsoft.com/office/drawing/2014/main" val="20001"/>
                    </a:ext>
                  </a:extLst>
                </a:gridCol>
                <a:gridCol w="1048352">
                  <a:extLst>
                    <a:ext uri="{9D8B030D-6E8A-4147-A177-3AD203B41FA5}">
                      <a16:colId xmlns:a16="http://schemas.microsoft.com/office/drawing/2014/main" val="20002"/>
                    </a:ext>
                  </a:extLst>
                </a:gridCol>
                <a:gridCol w="1430302">
                  <a:extLst>
                    <a:ext uri="{9D8B030D-6E8A-4147-A177-3AD203B41FA5}">
                      <a16:colId xmlns:a16="http://schemas.microsoft.com/office/drawing/2014/main" val="20003"/>
                    </a:ext>
                  </a:extLst>
                </a:gridCol>
                <a:gridCol w="1256020">
                  <a:extLst>
                    <a:ext uri="{9D8B030D-6E8A-4147-A177-3AD203B41FA5}">
                      <a16:colId xmlns:a16="http://schemas.microsoft.com/office/drawing/2014/main" val="20004"/>
                    </a:ext>
                  </a:extLst>
                </a:gridCol>
              </a:tblGrid>
              <a:tr h="525780">
                <a:tc>
                  <a:txBody>
                    <a:bodyPr/>
                    <a:lstStyle/>
                    <a:p>
                      <a:r>
                        <a:rPr lang="en-US" sz="1500" dirty="0"/>
                        <a:t>Order ID</a:t>
                      </a:r>
                      <a:endParaRPr lang="en-US" sz="1500" dirty="0">
                        <a:solidFill>
                          <a:schemeClr val="tx1"/>
                        </a:solidFill>
                      </a:endParaRPr>
                    </a:p>
                  </a:txBody>
                  <a:tcPr marL="68580" marR="68580" marT="34290" marB="34290"/>
                </a:tc>
                <a:tc>
                  <a:txBody>
                    <a:bodyPr/>
                    <a:lstStyle/>
                    <a:p>
                      <a:r>
                        <a:rPr lang="en-US" sz="1500" dirty="0"/>
                        <a:t>Order Date</a:t>
                      </a:r>
                    </a:p>
                  </a:txBody>
                  <a:tcPr marL="68580" marR="68580" marT="34290" marB="34290"/>
                </a:tc>
                <a:tc>
                  <a:txBody>
                    <a:bodyPr/>
                    <a:lstStyle/>
                    <a:p>
                      <a:r>
                        <a:rPr lang="en-US" sz="1500" dirty="0"/>
                        <a:t>Order Status</a:t>
                      </a:r>
                    </a:p>
                  </a:txBody>
                  <a:tcPr marL="68580" marR="68580" marT="34290" marB="34290"/>
                </a:tc>
                <a:tc>
                  <a:txBody>
                    <a:bodyPr/>
                    <a:lstStyle/>
                    <a:p>
                      <a:r>
                        <a:rPr lang="en-US" sz="1500" dirty="0" err="1"/>
                        <a:t>Cust</a:t>
                      </a:r>
                      <a:br>
                        <a:rPr lang="en-US" sz="1500" dirty="0"/>
                      </a:br>
                      <a:r>
                        <a:rPr lang="en-US" sz="1500" dirty="0"/>
                        <a:t>Id</a:t>
                      </a:r>
                    </a:p>
                  </a:txBody>
                  <a:tcPr marL="68580" marR="68580" marT="34290" marB="34290"/>
                </a:tc>
                <a:tc>
                  <a:txBody>
                    <a:bodyPr/>
                    <a:lstStyle/>
                    <a:p>
                      <a:r>
                        <a:rPr lang="en-US" sz="1500" dirty="0"/>
                        <a:t>Amount</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4402</a:t>
                      </a:r>
                    </a:p>
                  </a:txBody>
                  <a:tcPr marL="68580" marR="68580" marT="34290" marB="34290"/>
                </a:tc>
                <a:tc>
                  <a:txBody>
                    <a:bodyPr/>
                    <a:lstStyle/>
                    <a:p>
                      <a:r>
                        <a:rPr lang="en-US" sz="1500" dirty="0"/>
                        <a:t>12/31/2016</a:t>
                      </a:r>
                    </a:p>
                  </a:txBody>
                  <a:tcPr marL="68580" marR="68580" marT="34290" marB="34290"/>
                </a:tc>
                <a:tc>
                  <a:txBody>
                    <a:bodyPr/>
                    <a:lstStyle/>
                    <a:p>
                      <a:r>
                        <a:rPr lang="en-US" sz="1500" dirty="0"/>
                        <a:t>Complete</a:t>
                      </a:r>
                    </a:p>
                  </a:txBody>
                  <a:tcPr marL="68580" marR="68580" marT="34290" marB="34290"/>
                </a:tc>
                <a:tc>
                  <a:txBody>
                    <a:bodyPr/>
                    <a:lstStyle/>
                    <a:p>
                      <a:r>
                        <a:rPr lang="en-US" sz="1500" dirty="0"/>
                        <a:t>1001</a:t>
                      </a:r>
                    </a:p>
                  </a:txBody>
                  <a:tcPr marL="68580" marR="68580" marT="34290" marB="34290"/>
                </a:tc>
                <a:tc>
                  <a:txBody>
                    <a:bodyPr/>
                    <a:lstStyle/>
                    <a:p>
                      <a:r>
                        <a:rPr lang="en-US" sz="1500" dirty="0"/>
                        <a:t>$4500</a:t>
                      </a:r>
                    </a:p>
                  </a:txBody>
                  <a:tcPr marL="68580" marR="68580" marT="34290" marB="34290"/>
                </a:tc>
                <a:extLst>
                  <a:ext uri="{0D108BD9-81ED-4DB2-BD59-A6C34878D82A}">
                    <a16:rowId xmlns:a16="http://schemas.microsoft.com/office/drawing/2014/main" val="10001"/>
                  </a:ext>
                </a:extLst>
              </a:tr>
            </a:tbl>
          </a:graphicData>
        </a:graphic>
      </p:graphicFrame>
      <p:sp>
        <p:nvSpPr>
          <p:cNvPr id="8" name="TextBox 7"/>
          <p:cNvSpPr txBox="1"/>
          <p:nvPr/>
        </p:nvSpPr>
        <p:spPr>
          <a:xfrm>
            <a:off x="186813" y="5031956"/>
            <a:ext cx="1906484"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Is this order</a:t>
            </a:r>
            <a:br>
              <a:rPr lang="en-US" dirty="0"/>
            </a:br>
            <a:r>
              <a:rPr lang="en-US" dirty="0"/>
              <a:t>over the customer's</a:t>
            </a:r>
            <a:br>
              <a:rPr lang="en-US" dirty="0"/>
            </a:br>
            <a:r>
              <a:rPr lang="en-US" dirty="0"/>
              <a:t>credit limit?</a:t>
            </a:r>
          </a:p>
        </p:txBody>
      </p:sp>
    </p:spTree>
    <p:extLst>
      <p:ext uri="{BB962C8B-B14F-4D97-AF65-F5344CB8AC3E}">
        <p14:creationId xmlns:p14="http://schemas.microsoft.com/office/powerpoint/2010/main" val="11905207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Arriving Facts</a:t>
            </a:r>
          </a:p>
        </p:txBody>
      </p:sp>
      <p:sp>
        <p:nvSpPr>
          <p:cNvPr id="3" name="Content Placeholder 2"/>
          <p:cNvSpPr>
            <a:spLocks noGrp="1"/>
          </p:cNvSpPr>
          <p:nvPr>
            <p:ph idx="1"/>
          </p:nvPr>
        </p:nvSpPr>
        <p:spPr>
          <a:xfrm>
            <a:off x="768096" y="1602658"/>
            <a:ext cx="7290055" cy="2625214"/>
          </a:xfrm>
        </p:spPr>
        <p:txBody>
          <a:bodyPr/>
          <a:lstStyle/>
          <a:p>
            <a:pPr>
              <a:buFont typeface="Arial" panose="020B0604020202020204" pitchFamily="34" charset="0"/>
              <a:buChar char="•"/>
            </a:pPr>
            <a:r>
              <a:rPr lang="en-US" dirty="0"/>
              <a:t>Accumulating snapshots require fact rows to be updated. </a:t>
            </a:r>
          </a:p>
          <a:p>
            <a:pPr>
              <a:buFont typeface="Arial" panose="020B0604020202020204" pitchFamily="34" charset="0"/>
              <a:buChar char="•"/>
            </a:pPr>
            <a:r>
              <a:rPr lang="en-US" dirty="0"/>
              <a:t>Fact row comes in but not all facts known at initial write.</a:t>
            </a:r>
          </a:p>
          <a:p>
            <a:pPr>
              <a:buFont typeface="Arial" panose="020B0604020202020204" pitchFamily="34" charset="0"/>
              <a:buChar char="•"/>
            </a:pPr>
            <a:r>
              <a:rPr lang="en-US" dirty="0"/>
              <a:t>Null written in place of facts, Unknown members used for dimension keys</a:t>
            </a:r>
          </a:p>
          <a:p>
            <a:pPr>
              <a:buFont typeface="Arial" panose="020B0604020202020204" pitchFamily="34" charset="0"/>
              <a:buChar char="•"/>
            </a:pPr>
            <a:r>
              <a:rPr lang="en-US" dirty="0"/>
              <a:t>Updated when known.</a:t>
            </a:r>
          </a:p>
          <a:p>
            <a:pPr marL="0" indent="0">
              <a:buNone/>
            </a:pPr>
            <a:endParaRPr lang="en-US" dirty="0"/>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t>71</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154872667"/>
              </p:ext>
            </p:extLst>
          </p:nvPr>
        </p:nvGraphicFramePr>
        <p:xfrm>
          <a:off x="1928303" y="3785616"/>
          <a:ext cx="6861737" cy="822960"/>
        </p:xfrm>
        <a:graphic>
          <a:graphicData uri="http://schemas.openxmlformats.org/drawingml/2006/table">
            <a:tbl>
              <a:tblPr firstRow="1" bandRow="1">
                <a:tableStyleId>{5C22544A-7EE6-4342-B048-85BDC9FD1C3A}</a:tableStyleId>
              </a:tblPr>
              <a:tblGrid>
                <a:gridCol w="705410">
                  <a:extLst>
                    <a:ext uri="{9D8B030D-6E8A-4147-A177-3AD203B41FA5}">
                      <a16:colId xmlns:a16="http://schemas.microsoft.com/office/drawing/2014/main" val="20000"/>
                    </a:ext>
                  </a:extLst>
                </a:gridCol>
                <a:gridCol w="1102545">
                  <a:extLst>
                    <a:ext uri="{9D8B030D-6E8A-4147-A177-3AD203B41FA5}">
                      <a16:colId xmlns:a16="http://schemas.microsoft.com/office/drawing/2014/main" val="20001"/>
                    </a:ext>
                  </a:extLst>
                </a:gridCol>
                <a:gridCol w="1130710">
                  <a:extLst>
                    <a:ext uri="{9D8B030D-6E8A-4147-A177-3AD203B41FA5}">
                      <a16:colId xmlns:a16="http://schemas.microsoft.com/office/drawing/2014/main" val="20002"/>
                    </a:ext>
                  </a:extLst>
                </a:gridCol>
                <a:gridCol w="1061884">
                  <a:extLst>
                    <a:ext uri="{9D8B030D-6E8A-4147-A177-3AD203B41FA5}">
                      <a16:colId xmlns:a16="http://schemas.microsoft.com/office/drawing/2014/main" val="20003"/>
                    </a:ext>
                  </a:extLst>
                </a:gridCol>
                <a:gridCol w="1288025">
                  <a:extLst>
                    <a:ext uri="{9D8B030D-6E8A-4147-A177-3AD203B41FA5}">
                      <a16:colId xmlns:a16="http://schemas.microsoft.com/office/drawing/2014/main" val="20004"/>
                    </a:ext>
                  </a:extLst>
                </a:gridCol>
                <a:gridCol w="1573163">
                  <a:extLst>
                    <a:ext uri="{9D8B030D-6E8A-4147-A177-3AD203B41FA5}">
                      <a16:colId xmlns:a16="http://schemas.microsoft.com/office/drawing/2014/main" val="20005"/>
                    </a:ext>
                  </a:extLst>
                </a:gridCol>
              </a:tblGrid>
              <a:tr h="525780">
                <a:tc>
                  <a:txBody>
                    <a:bodyPr/>
                    <a:lstStyle/>
                    <a:p>
                      <a:r>
                        <a:rPr lang="en-US" sz="1500" dirty="0"/>
                        <a:t>Order ID</a:t>
                      </a:r>
                      <a:endParaRPr lang="en-US" sz="1500" dirty="0">
                        <a:solidFill>
                          <a:schemeClr val="tx1"/>
                        </a:solidFill>
                      </a:endParaRPr>
                    </a:p>
                  </a:txBody>
                  <a:tcPr marL="68580" marR="68580" marT="34290" marB="34290"/>
                </a:tc>
                <a:tc>
                  <a:txBody>
                    <a:bodyPr/>
                    <a:lstStyle/>
                    <a:p>
                      <a:r>
                        <a:rPr lang="en-US" sz="1500" dirty="0"/>
                        <a:t>Order Date</a:t>
                      </a:r>
                    </a:p>
                  </a:txBody>
                  <a:tcPr marL="68580" marR="68580" marT="34290" marB="34290"/>
                </a:tc>
                <a:tc>
                  <a:txBody>
                    <a:bodyPr/>
                    <a:lstStyle/>
                    <a:p>
                      <a:r>
                        <a:rPr lang="en-US" sz="1500" dirty="0"/>
                        <a:t>Order Status</a:t>
                      </a:r>
                    </a:p>
                  </a:txBody>
                  <a:tcPr marL="68580" marR="68580" marT="34290" marB="34290"/>
                </a:tc>
                <a:tc>
                  <a:txBody>
                    <a:bodyPr/>
                    <a:lstStyle/>
                    <a:p>
                      <a:r>
                        <a:rPr lang="en-US" sz="1500" dirty="0"/>
                        <a:t>Customer</a:t>
                      </a:r>
                      <a:br>
                        <a:rPr lang="en-US" sz="1500" dirty="0"/>
                      </a:br>
                      <a:r>
                        <a:rPr lang="en-US" sz="1500" dirty="0"/>
                        <a:t>Id</a:t>
                      </a:r>
                    </a:p>
                  </a:txBody>
                  <a:tcPr marL="68580" marR="68580" marT="34290" marB="34290"/>
                </a:tc>
                <a:tc>
                  <a:txBody>
                    <a:bodyPr/>
                    <a:lstStyle/>
                    <a:p>
                      <a:r>
                        <a:rPr lang="en-US" sz="1500" dirty="0"/>
                        <a:t>Amount</a:t>
                      </a:r>
                    </a:p>
                  </a:txBody>
                  <a:tcPr marL="68580" marR="68580" marT="34290" marB="34290"/>
                </a:tc>
                <a:tc>
                  <a:txBody>
                    <a:bodyPr/>
                    <a:lstStyle/>
                    <a:p>
                      <a:r>
                        <a:rPr lang="en-US" sz="1500" dirty="0"/>
                        <a:t>Shipped</a:t>
                      </a:r>
                      <a:br>
                        <a:rPr lang="en-US" sz="1500" dirty="0"/>
                      </a:br>
                      <a:r>
                        <a:rPr lang="en-US" sz="1500" dirty="0"/>
                        <a:t>Date</a:t>
                      </a:r>
                    </a:p>
                  </a:txBody>
                  <a:tcPr marL="68580" marR="68580" marT="34290" marB="34290"/>
                </a:tc>
                <a:extLst>
                  <a:ext uri="{0D108BD9-81ED-4DB2-BD59-A6C34878D82A}">
                    <a16:rowId xmlns:a16="http://schemas.microsoft.com/office/drawing/2014/main" val="10000"/>
                  </a:ext>
                </a:extLst>
              </a:tr>
              <a:tr h="297180">
                <a:tc>
                  <a:txBody>
                    <a:bodyPr/>
                    <a:lstStyle/>
                    <a:p>
                      <a:r>
                        <a:rPr lang="en-US" sz="1500" dirty="0"/>
                        <a:t>5590</a:t>
                      </a:r>
                    </a:p>
                  </a:txBody>
                  <a:tcPr marL="68580" marR="68580" marT="34290" marB="34290"/>
                </a:tc>
                <a:tc>
                  <a:txBody>
                    <a:bodyPr/>
                    <a:lstStyle/>
                    <a:p>
                      <a:r>
                        <a:rPr lang="en-US" sz="1500" dirty="0"/>
                        <a:t>5/20/2017</a:t>
                      </a:r>
                    </a:p>
                  </a:txBody>
                  <a:tcPr marL="68580" marR="68580" marT="34290" marB="34290"/>
                </a:tc>
                <a:tc>
                  <a:txBody>
                    <a:bodyPr/>
                    <a:lstStyle/>
                    <a:p>
                      <a:r>
                        <a:rPr lang="en-US" sz="1500" dirty="0"/>
                        <a:t>Processing</a:t>
                      </a:r>
                    </a:p>
                  </a:txBody>
                  <a:tcPr marL="68580" marR="68580" marT="34290" marB="34290"/>
                </a:tc>
                <a:tc>
                  <a:txBody>
                    <a:bodyPr/>
                    <a:lstStyle/>
                    <a:p>
                      <a:r>
                        <a:rPr lang="en-US" sz="1500" dirty="0"/>
                        <a:t>1001</a:t>
                      </a:r>
                    </a:p>
                  </a:txBody>
                  <a:tcPr marL="68580" marR="68580" marT="34290" marB="34290"/>
                </a:tc>
                <a:tc>
                  <a:txBody>
                    <a:bodyPr/>
                    <a:lstStyle/>
                    <a:p>
                      <a:r>
                        <a:rPr lang="en-US" sz="1500" dirty="0"/>
                        <a:t>$4500</a:t>
                      </a:r>
                    </a:p>
                  </a:txBody>
                  <a:tcPr marL="68580" marR="68580" marT="34290" marB="34290"/>
                </a:tc>
                <a:tc>
                  <a:txBody>
                    <a:bodyPr/>
                    <a:lstStyle/>
                    <a:p>
                      <a:r>
                        <a:rPr lang="en-US" sz="1500" dirty="0"/>
                        <a:t>&lt;NULL&gt;</a:t>
                      </a:r>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597354525"/>
              </p:ext>
            </p:extLst>
          </p:nvPr>
        </p:nvGraphicFramePr>
        <p:xfrm>
          <a:off x="793292" y="4769920"/>
          <a:ext cx="7630803" cy="822960"/>
        </p:xfrm>
        <a:graphic>
          <a:graphicData uri="http://schemas.openxmlformats.org/drawingml/2006/table">
            <a:tbl>
              <a:tblPr firstRow="1" bandRow="1">
                <a:tableStyleId>{5C22544A-7EE6-4342-B048-85BDC9FD1C3A}</a:tableStyleId>
              </a:tblPr>
              <a:tblGrid>
                <a:gridCol w="638164">
                  <a:extLst>
                    <a:ext uri="{9D8B030D-6E8A-4147-A177-3AD203B41FA5}">
                      <a16:colId xmlns:a16="http://schemas.microsoft.com/office/drawing/2014/main" val="20000"/>
                    </a:ext>
                  </a:extLst>
                </a:gridCol>
                <a:gridCol w="997439">
                  <a:extLst>
                    <a:ext uri="{9D8B030D-6E8A-4147-A177-3AD203B41FA5}">
                      <a16:colId xmlns:a16="http://schemas.microsoft.com/office/drawing/2014/main" val="20001"/>
                    </a:ext>
                  </a:extLst>
                </a:gridCol>
                <a:gridCol w="1022919">
                  <a:extLst>
                    <a:ext uri="{9D8B030D-6E8A-4147-A177-3AD203B41FA5}">
                      <a16:colId xmlns:a16="http://schemas.microsoft.com/office/drawing/2014/main" val="20002"/>
                    </a:ext>
                  </a:extLst>
                </a:gridCol>
                <a:gridCol w="960655">
                  <a:extLst>
                    <a:ext uri="{9D8B030D-6E8A-4147-A177-3AD203B41FA5}">
                      <a16:colId xmlns:a16="http://schemas.microsoft.com/office/drawing/2014/main" val="20003"/>
                    </a:ext>
                  </a:extLst>
                </a:gridCol>
                <a:gridCol w="1165238">
                  <a:extLst>
                    <a:ext uri="{9D8B030D-6E8A-4147-A177-3AD203B41FA5}">
                      <a16:colId xmlns:a16="http://schemas.microsoft.com/office/drawing/2014/main" val="20004"/>
                    </a:ext>
                  </a:extLst>
                </a:gridCol>
                <a:gridCol w="1423194">
                  <a:extLst>
                    <a:ext uri="{9D8B030D-6E8A-4147-A177-3AD203B41FA5}">
                      <a16:colId xmlns:a16="http://schemas.microsoft.com/office/drawing/2014/main" val="20005"/>
                    </a:ext>
                  </a:extLst>
                </a:gridCol>
                <a:gridCol w="1423194">
                  <a:extLst>
                    <a:ext uri="{9D8B030D-6E8A-4147-A177-3AD203B41FA5}">
                      <a16:colId xmlns:a16="http://schemas.microsoft.com/office/drawing/2014/main" val="20006"/>
                    </a:ext>
                  </a:extLst>
                </a:gridCol>
              </a:tblGrid>
              <a:tr h="525780">
                <a:tc>
                  <a:txBody>
                    <a:bodyPr/>
                    <a:lstStyle/>
                    <a:p>
                      <a:r>
                        <a:rPr lang="en-US" sz="1500" dirty="0"/>
                        <a:t>Order ID</a:t>
                      </a:r>
                      <a:endParaRPr lang="en-US" sz="1500" dirty="0">
                        <a:solidFill>
                          <a:schemeClr val="tx1"/>
                        </a:solidFill>
                      </a:endParaRPr>
                    </a:p>
                  </a:txBody>
                  <a:tcPr marL="68580" marR="68580" marT="34290" marB="34290"/>
                </a:tc>
                <a:tc>
                  <a:txBody>
                    <a:bodyPr/>
                    <a:lstStyle/>
                    <a:p>
                      <a:r>
                        <a:rPr lang="en-US" sz="1500" dirty="0"/>
                        <a:t>Order</a:t>
                      </a:r>
                      <a:br>
                        <a:rPr lang="en-US" sz="1500" dirty="0"/>
                      </a:br>
                      <a:r>
                        <a:rPr lang="en-US" sz="1500" dirty="0"/>
                        <a:t>Date Key</a:t>
                      </a:r>
                    </a:p>
                  </a:txBody>
                  <a:tcPr marL="68580" marR="68580" marT="34290" marB="34290"/>
                </a:tc>
                <a:tc>
                  <a:txBody>
                    <a:bodyPr/>
                    <a:lstStyle/>
                    <a:p>
                      <a:r>
                        <a:rPr lang="en-US" sz="1500" dirty="0"/>
                        <a:t>Order</a:t>
                      </a:r>
                      <a:br>
                        <a:rPr lang="en-US" sz="1500" dirty="0"/>
                      </a:br>
                      <a:r>
                        <a:rPr lang="en-US" sz="1500" dirty="0"/>
                        <a:t>Status</a:t>
                      </a:r>
                    </a:p>
                  </a:txBody>
                  <a:tcPr marL="68580" marR="68580" marT="34290" marB="34290"/>
                </a:tc>
                <a:tc>
                  <a:txBody>
                    <a:bodyPr/>
                    <a:lstStyle/>
                    <a:p>
                      <a:r>
                        <a:rPr lang="en-US" sz="1500" dirty="0"/>
                        <a:t>Customer</a:t>
                      </a:r>
                      <a:br>
                        <a:rPr lang="en-US" sz="1500" dirty="0"/>
                      </a:br>
                      <a:r>
                        <a:rPr lang="en-US" sz="1500" dirty="0"/>
                        <a:t>Key</a:t>
                      </a:r>
                    </a:p>
                  </a:txBody>
                  <a:tcPr marL="68580" marR="68580" marT="34290" marB="34290"/>
                </a:tc>
                <a:tc>
                  <a:txBody>
                    <a:bodyPr/>
                    <a:lstStyle/>
                    <a:p>
                      <a:r>
                        <a:rPr lang="en-US" sz="1500" dirty="0"/>
                        <a:t>Amount</a:t>
                      </a:r>
                    </a:p>
                  </a:txBody>
                  <a:tcPr marL="68580" marR="68580" marT="34290" marB="34290"/>
                </a:tc>
                <a:tc>
                  <a:txBody>
                    <a:bodyPr/>
                    <a:lstStyle/>
                    <a:p>
                      <a:r>
                        <a:rPr lang="en-US" sz="1500" dirty="0"/>
                        <a:t>Shipped</a:t>
                      </a:r>
                      <a:br>
                        <a:rPr lang="en-US" sz="1500" dirty="0"/>
                      </a:br>
                      <a:r>
                        <a:rPr lang="en-US" sz="1500" dirty="0"/>
                        <a:t>Date</a:t>
                      </a:r>
                    </a:p>
                  </a:txBody>
                  <a:tcPr marL="68580" marR="68580" marT="34290" marB="34290"/>
                </a:tc>
                <a:tc>
                  <a:txBody>
                    <a:bodyPr/>
                    <a:lstStyle/>
                    <a:p>
                      <a:r>
                        <a:rPr lang="en-US" sz="1500" dirty="0"/>
                        <a:t>Days</a:t>
                      </a:r>
                      <a:r>
                        <a:rPr lang="en-US" sz="1500" baseline="0" dirty="0"/>
                        <a:t> To</a:t>
                      </a:r>
                      <a:br>
                        <a:rPr lang="en-US" sz="1500" baseline="0" dirty="0"/>
                      </a:br>
                      <a:r>
                        <a:rPr lang="en-US" sz="1500" baseline="0" dirty="0"/>
                        <a:t>Ship</a:t>
                      </a:r>
                      <a:endParaRPr lang="en-US" sz="1500" dirty="0"/>
                    </a:p>
                  </a:txBody>
                  <a:tcPr marL="68580" marR="68580" marT="34290" marB="34290"/>
                </a:tc>
                <a:extLst>
                  <a:ext uri="{0D108BD9-81ED-4DB2-BD59-A6C34878D82A}">
                    <a16:rowId xmlns:a16="http://schemas.microsoft.com/office/drawing/2014/main" val="10000"/>
                  </a:ext>
                </a:extLst>
              </a:tr>
              <a:tr h="297180">
                <a:tc>
                  <a:txBody>
                    <a:bodyPr/>
                    <a:lstStyle/>
                    <a:p>
                      <a:r>
                        <a:rPr lang="en-US" sz="1500" dirty="0"/>
                        <a:t>5590</a:t>
                      </a:r>
                    </a:p>
                  </a:txBody>
                  <a:tcPr marL="68580" marR="68580" marT="34290" marB="34290"/>
                </a:tc>
                <a:tc>
                  <a:txBody>
                    <a:bodyPr/>
                    <a:lstStyle/>
                    <a:p>
                      <a:r>
                        <a:rPr lang="en-US" sz="1500" dirty="0"/>
                        <a:t>20170520</a:t>
                      </a:r>
                    </a:p>
                  </a:txBody>
                  <a:tcPr marL="68580" marR="68580" marT="34290" marB="34290"/>
                </a:tc>
                <a:tc>
                  <a:txBody>
                    <a:bodyPr/>
                    <a:lstStyle/>
                    <a:p>
                      <a:r>
                        <a:rPr lang="en-US" sz="1500" dirty="0"/>
                        <a:t>Processing</a:t>
                      </a:r>
                    </a:p>
                  </a:txBody>
                  <a:tcPr marL="68580" marR="68580" marT="34290" marB="34290"/>
                </a:tc>
                <a:tc>
                  <a:txBody>
                    <a:bodyPr/>
                    <a:lstStyle/>
                    <a:p>
                      <a:r>
                        <a:rPr lang="en-US" sz="1500" dirty="0"/>
                        <a:t>5506</a:t>
                      </a:r>
                    </a:p>
                  </a:txBody>
                  <a:tcPr marL="68580" marR="68580" marT="34290" marB="34290"/>
                </a:tc>
                <a:tc>
                  <a:txBody>
                    <a:bodyPr/>
                    <a:lstStyle/>
                    <a:p>
                      <a:r>
                        <a:rPr lang="en-US" sz="1500" dirty="0"/>
                        <a:t>$4500</a:t>
                      </a:r>
                    </a:p>
                  </a:txBody>
                  <a:tcPr marL="68580" marR="68580" marT="34290" marB="34290"/>
                </a:tc>
                <a:tc>
                  <a:txBody>
                    <a:bodyPr/>
                    <a:lstStyle/>
                    <a:p>
                      <a:r>
                        <a:rPr lang="en-US" sz="1500" dirty="0"/>
                        <a:t>-1</a:t>
                      </a:r>
                    </a:p>
                  </a:txBody>
                  <a:tcPr marL="68580" marR="68580" marT="34290" marB="34290"/>
                </a:tc>
                <a:tc>
                  <a:txBody>
                    <a:bodyPr/>
                    <a:lstStyle/>
                    <a:p>
                      <a:r>
                        <a:rPr lang="en-US" sz="1500" dirty="0"/>
                        <a:t>&lt;NULL&gt;</a:t>
                      </a:r>
                    </a:p>
                  </a:txBody>
                  <a:tcPr marL="68580" marR="68580" marT="34290" marB="34290"/>
                </a:tc>
                <a:extLst>
                  <a:ext uri="{0D108BD9-81ED-4DB2-BD59-A6C34878D82A}">
                    <a16:rowId xmlns:a16="http://schemas.microsoft.com/office/drawing/2014/main" val="10001"/>
                  </a:ext>
                </a:extLst>
              </a:tr>
            </a:tbl>
          </a:graphicData>
        </a:graphic>
      </p:graphicFrame>
      <p:sp>
        <p:nvSpPr>
          <p:cNvPr id="8" name="Rectangle 7"/>
          <p:cNvSpPr/>
          <p:nvPr/>
        </p:nvSpPr>
        <p:spPr>
          <a:xfrm>
            <a:off x="661594" y="5754224"/>
            <a:ext cx="8029057"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When an updated Fact Comes in with Shipped date we update this row replacing the</a:t>
            </a:r>
          </a:p>
          <a:p>
            <a:r>
              <a:rPr lang="en-US" dirty="0"/>
              <a:t>unknown member and calculating the Days To Ship.</a:t>
            </a:r>
          </a:p>
        </p:txBody>
      </p:sp>
    </p:spTree>
    <p:extLst>
      <p:ext uri="{BB962C8B-B14F-4D97-AF65-F5344CB8AC3E}">
        <p14:creationId xmlns:p14="http://schemas.microsoft.com/office/powerpoint/2010/main" val="3544694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advanced Patterns</a:t>
            </a:r>
          </a:p>
        </p:txBody>
      </p:sp>
      <p:sp>
        <p:nvSpPr>
          <p:cNvPr id="6" name="Content Placeholder 5"/>
          <p:cNvSpPr>
            <a:spLocks noGrp="1"/>
          </p:cNvSpPr>
          <p:nvPr>
            <p:ph sz="half" idx="1"/>
          </p:nvPr>
        </p:nvSpPr>
        <p:spPr>
          <a:xfrm>
            <a:off x="768095" y="3057832"/>
            <a:ext cx="3566160" cy="3251528"/>
          </a:xfrm>
        </p:spPr>
        <p:txBody>
          <a:bodyPr/>
          <a:lstStyle/>
          <a:p>
            <a:pPr marL="457200" indent="-457200">
              <a:buFont typeface="+mj-lt"/>
              <a:buAutoNum type="arabicPeriod"/>
            </a:pPr>
            <a:r>
              <a:rPr lang="en-US" dirty="0"/>
              <a:t>You don't know the dimension at the time of fact processing</a:t>
            </a:r>
          </a:p>
          <a:p>
            <a:pPr marL="457200" indent="-457200">
              <a:buFont typeface="+mj-lt"/>
              <a:buAutoNum type="arabicPeriod"/>
            </a:pPr>
            <a:r>
              <a:rPr lang="en-US" dirty="0"/>
              <a:t>You don’t know the fact at the time of fact processing</a:t>
            </a:r>
          </a:p>
          <a:p>
            <a:pPr marL="457200" indent="-457200">
              <a:buFont typeface="+mj-lt"/>
              <a:buAutoNum type="arabicPeriod"/>
            </a:pPr>
            <a:r>
              <a:rPr lang="en-US" dirty="0"/>
              <a:t>The fact is older than the current dimension value</a:t>
            </a:r>
          </a:p>
        </p:txBody>
      </p:sp>
      <p:sp>
        <p:nvSpPr>
          <p:cNvPr id="7" name="Content Placeholder 6"/>
          <p:cNvSpPr>
            <a:spLocks noGrp="1"/>
          </p:cNvSpPr>
          <p:nvPr>
            <p:ph sz="half" idx="2"/>
          </p:nvPr>
        </p:nvSpPr>
        <p:spPr>
          <a:xfrm>
            <a:off x="4491990" y="3057832"/>
            <a:ext cx="3566160" cy="3251528"/>
          </a:xfrm>
        </p:spPr>
        <p:txBody>
          <a:bodyPr/>
          <a:lstStyle/>
          <a:p>
            <a:pPr marL="457200" indent="-457200">
              <a:buFont typeface="+mj-lt"/>
              <a:buAutoNum type="alphaUcPeriod"/>
            </a:pPr>
            <a:r>
              <a:rPr lang="en-US" dirty="0"/>
              <a:t>Late arriving fact</a:t>
            </a:r>
          </a:p>
          <a:p>
            <a:pPr marL="457200" indent="-457200">
              <a:buFont typeface="+mj-lt"/>
              <a:buAutoNum type="alphaUcPeriod"/>
            </a:pPr>
            <a:r>
              <a:rPr lang="en-US" dirty="0"/>
              <a:t>Late arriving dimension</a:t>
            </a:r>
          </a:p>
          <a:p>
            <a:pPr marL="457200" indent="-457200">
              <a:buFont typeface="+mj-lt"/>
              <a:buAutoNum type="alphaUcPeriod"/>
            </a:pPr>
            <a:r>
              <a:rPr lang="en-US" dirty="0"/>
              <a:t>Early Arriving facts</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t>72</a:t>
            </a:fld>
            <a:endParaRPr lang="en-US" dirty="0"/>
          </a:p>
        </p:txBody>
      </p:sp>
      <p:sp>
        <p:nvSpPr>
          <p:cNvPr id="8" name="Rectangle 7"/>
          <p:cNvSpPr/>
          <p:nvPr/>
        </p:nvSpPr>
        <p:spPr>
          <a:xfrm>
            <a:off x="776156" y="2202000"/>
            <a:ext cx="6657031" cy="461665"/>
          </a:xfrm>
          <a:prstGeom prst="rect">
            <a:avLst/>
          </a:prstGeom>
        </p:spPr>
        <p:txBody>
          <a:bodyPr wrap="square">
            <a:spAutoFit/>
          </a:bodyPr>
          <a:lstStyle/>
          <a:p>
            <a:r>
              <a:rPr lang="en-US" sz="2400" dirty="0"/>
              <a:t>Match the Scenario to the ETL pattern</a:t>
            </a:r>
          </a:p>
        </p:txBody>
      </p:sp>
    </p:spTree>
    <p:extLst>
      <p:ext uri="{BB962C8B-B14F-4D97-AF65-F5344CB8AC3E}">
        <p14:creationId xmlns:p14="http://schemas.microsoft.com/office/powerpoint/2010/main" val="28604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vs. ELT</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12" y="2235777"/>
            <a:ext cx="840990" cy="11994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890" y="2388177"/>
            <a:ext cx="840990" cy="11994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812" y="2540577"/>
            <a:ext cx="840990" cy="119940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0" y="2216441"/>
            <a:ext cx="840990" cy="119940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418" y="2235777"/>
            <a:ext cx="840990" cy="1199406"/>
          </a:xfrm>
          <a:prstGeom prst="rect">
            <a:avLst/>
          </a:prstGeom>
        </p:spPr>
      </p:pic>
      <p:sp>
        <p:nvSpPr>
          <p:cNvPr id="11" name="Flowchart: Magnetic Disk 10"/>
          <p:cNvSpPr/>
          <p:nvPr/>
        </p:nvSpPr>
        <p:spPr>
          <a:xfrm>
            <a:off x="5139904" y="2926560"/>
            <a:ext cx="628280"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Stage</a:t>
            </a:r>
            <a:endParaRPr lang="en-US" dirty="0"/>
          </a:p>
        </p:txBody>
      </p:sp>
      <p:sp>
        <p:nvSpPr>
          <p:cNvPr id="12" name="Flowchart: Magnetic Disk 11"/>
          <p:cNvSpPr/>
          <p:nvPr/>
        </p:nvSpPr>
        <p:spPr>
          <a:xfrm>
            <a:off x="8202845" y="2942678"/>
            <a:ext cx="584095"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DW</a:t>
            </a:r>
            <a:endParaRPr lang="en-US" dirty="0"/>
          </a:p>
        </p:txBody>
      </p:sp>
      <p:sp>
        <p:nvSpPr>
          <p:cNvPr id="13" name="Flowchart: Magnetic Disk 12"/>
          <p:cNvSpPr/>
          <p:nvPr/>
        </p:nvSpPr>
        <p:spPr>
          <a:xfrm>
            <a:off x="2297342" y="3187322"/>
            <a:ext cx="623234"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OLTP</a:t>
            </a:r>
          </a:p>
        </p:txBody>
      </p:sp>
      <p:sp>
        <p:nvSpPr>
          <p:cNvPr id="14" name="Right Arrow 13"/>
          <p:cNvSpPr/>
          <p:nvPr/>
        </p:nvSpPr>
        <p:spPr>
          <a:xfrm>
            <a:off x="2850061" y="2590836"/>
            <a:ext cx="1630053"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Extract</a:t>
            </a:r>
          </a:p>
        </p:txBody>
      </p:sp>
      <p:sp>
        <p:nvSpPr>
          <p:cNvPr id="15" name="Right Arrow 14"/>
          <p:cNvSpPr/>
          <p:nvPr/>
        </p:nvSpPr>
        <p:spPr>
          <a:xfrm>
            <a:off x="5854591" y="2574717"/>
            <a:ext cx="1630053"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Load</a:t>
            </a:r>
          </a:p>
        </p:txBody>
      </p:sp>
      <p:sp>
        <p:nvSpPr>
          <p:cNvPr id="16" name="Rectangle 15"/>
          <p:cNvSpPr/>
          <p:nvPr/>
        </p:nvSpPr>
        <p:spPr>
          <a:xfrm>
            <a:off x="4575757" y="2441090"/>
            <a:ext cx="1104084" cy="29949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Transform</a:t>
            </a:r>
          </a:p>
        </p:txBody>
      </p:sp>
      <p:sp>
        <p:nvSpPr>
          <p:cNvPr id="17" name="TextBox 16"/>
          <p:cNvSpPr txBox="1"/>
          <p:nvPr/>
        </p:nvSpPr>
        <p:spPr>
          <a:xfrm>
            <a:off x="1272385" y="1900166"/>
            <a:ext cx="1577676" cy="369332"/>
          </a:xfrm>
          <a:prstGeom prst="rect">
            <a:avLst/>
          </a:prstGeom>
          <a:noFill/>
        </p:spPr>
        <p:txBody>
          <a:bodyPr wrap="none" rtlCol="0">
            <a:spAutoFit/>
          </a:bodyPr>
          <a:lstStyle/>
          <a:p>
            <a:r>
              <a:rPr lang="en-US" dirty="0"/>
              <a:t>Source Systems</a:t>
            </a:r>
          </a:p>
        </p:txBody>
      </p:sp>
      <p:sp>
        <p:nvSpPr>
          <p:cNvPr id="18" name="TextBox 17"/>
          <p:cNvSpPr txBox="1"/>
          <p:nvPr/>
        </p:nvSpPr>
        <p:spPr>
          <a:xfrm>
            <a:off x="4614656" y="1863519"/>
            <a:ext cx="1144672" cy="369332"/>
          </a:xfrm>
          <a:prstGeom prst="rect">
            <a:avLst/>
          </a:prstGeom>
          <a:noFill/>
        </p:spPr>
        <p:txBody>
          <a:bodyPr wrap="none" rtlCol="0">
            <a:spAutoFit/>
          </a:bodyPr>
          <a:lstStyle/>
          <a:p>
            <a:r>
              <a:rPr lang="en-US" dirty="0"/>
              <a:t>ETL Server</a:t>
            </a:r>
          </a:p>
        </p:txBody>
      </p:sp>
      <p:sp>
        <p:nvSpPr>
          <p:cNvPr id="19" name="TextBox 18"/>
          <p:cNvSpPr txBox="1"/>
          <p:nvPr/>
        </p:nvSpPr>
        <p:spPr>
          <a:xfrm>
            <a:off x="7630509" y="1876302"/>
            <a:ext cx="1220206" cy="369332"/>
          </a:xfrm>
          <a:prstGeom prst="rect">
            <a:avLst/>
          </a:prstGeom>
          <a:noFill/>
        </p:spPr>
        <p:txBody>
          <a:bodyPr wrap="none" rtlCol="0">
            <a:spAutoFit/>
          </a:bodyPr>
          <a:lstStyle/>
          <a:p>
            <a:r>
              <a:rPr lang="en-US" dirty="0"/>
              <a:t>DW Server</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12" y="4777281"/>
            <a:ext cx="840990" cy="1199406"/>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890" y="4929681"/>
            <a:ext cx="840990" cy="1199406"/>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812" y="5082081"/>
            <a:ext cx="840990" cy="119940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0" y="4757945"/>
            <a:ext cx="840990" cy="1199406"/>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418" y="4777281"/>
            <a:ext cx="840990" cy="1199406"/>
          </a:xfrm>
          <a:prstGeom prst="rect">
            <a:avLst/>
          </a:prstGeom>
        </p:spPr>
      </p:pic>
      <p:sp>
        <p:nvSpPr>
          <p:cNvPr id="25" name="Flowchart: Magnetic Disk 24"/>
          <p:cNvSpPr/>
          <p:nvPr/>
        </p:nvSpPr>
        <p:spPr>
          <a:xfrm>
            <a:off x="5139904" y="5468064"/>
            <a:ext cx="628280"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Stage</a:t>
            </a:r>
            <a:endParaRPr lang="en-US" dirty="0"/>
          </a:p>
        </p:txBody>
      </p:sp>
      <p:sp>
        <p:nvSpPr>
          <p:cNvPr id="26" name="Flowchart: Magnetic Disk 25"/>
          <p:cNvSpPr/>
          <p:nvPr/>
        </p:nvSpPr>
        <p:spPr>
          <a:xfrm>
            <a:off x="8202845" y="5484182"/>
            <a:ext cx="584095"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DW</a:t>
            </a:r>
            <a:endParaRPr lang="en-US" dirty="0"/>
          </a:p>
        </p:txBody>
      </p:sp>
      <p:sp>
        <p:nvSpPr>
          <p:cNvPr id="27" name="Flowchart: Magnetic Disk 26"/>
          <p:cNvSpPr/>
          <p:nvPr/>
        </p:nvSpPr>
        <p:spPr>
          <a:xfrm>
            <a:off x="2297342" y="5728826"/>
            <a:ext cx="623234" cy="48928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OLTP</a:t>
            </a:r>
          </a:p>
        </p:txBody>
      </p:sp>
      <p:sp>
        <p:nvSpPr>
          <p:cNvPr id="28" name="Right Arrow 27"/>
          <p:cNvSpPr/>
          <p:nvPr/>
        </p:nvSpPr>
        <p:spPr>
          <a:xfrm>
            <a:off x="2850061" y="5132340"/>
            <a:ext cx="1630053"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Extract</a:t>
            </a:r>
          </a:p>
        </p:txBody>
      </p:sp>
      <p:sp>
        <p:nvSpPr>
          <p:cNvPr id="29" name="Right Arrow 28"/>
          <p:cNvSpPr/>
          <p:nvPr/>
        </p:nvSpPr>
        <p:spPr>
          <a:xfrm>
            <a:off x="5854591" y="5116221"/>
            <a:ext cx="1630053" cy="5964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Load</a:t>
            </a:r>
          </a:p>
        </p:txBody>
      </p:sp>
      <p:sp>
        <p:nvSpPr>
          <p:cNvPr id="30" name="Rectangle 29"/>
          <p:cNvSpPr/>
          <p:nvPr/>
        </p:nvSpPr>
        <p:spPr>
          <a:xfrm>
            <a:off x="7682856" y="5001352"/>
            <a:ext cx="1104084" cy="29949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Transform</a:t>
            </a:r>
          </a:p>
        </p:txBody>
      </p:sp>
      <p:sp>
        <p:nvSpPr>
          <p:cNvPr id="31" name="TextBox 30"/>
          <p:cNvSpPr txBox="1"/>
          <p:nvPr/>
        </p:nvSpPr>
        <p:spPr>
          <a:xfrm>
            <a:off x="1272385" y="4441670"/>
            <a:ext cx="1577676" cy="369332"/>
          </a:xfrm>
          <a:prstGeom prst="rect">
            <a:avLst/>
          </a:prstGeom>
          <a:noFill/>
        </p:spPr>
        <p:txBody>
          <a:bodyPr wrap="none" rtlCol="0">
            <a:spAutoFit/>
          </a:bodyPr>
          <a:lstStyle/>
          <a:p>
            <a:r>
              <a:rPr lang="en-US" dirty="0"/>
              <a:t>Source Systems</a:t>
            </a:r>
          </a:p>
        </p:txBody>
      </p:sp>
      <p:sp>
        <p:nvSpPr>
          <p:cNvPr id="32" name="TextBox 31"/>
          <p:cNvSpPr txBox="1"/>
          <p:nvPr/>
        </p:nvSpPr>
        <p:spPr>
          <a:xfrm>
            <a:off x="4614656" y="4405023"/>
            <a:ext cx="1144672" cy="369332"/>
          </a:xfrm>
          <a:prstGeom prst="rect">
            <a:avLst/>
          </a:prstGeom>
          <a:noFill/>
        </p:spPr>
        <p:txBody>
          <a:bodyPr wrap="none" rtlCol="0">
            <a:spAutoFit/>
          </a:bodyPr>
          <a:lstStyle/>
          <a:p>
            <a:r>
              <a:rPr lang="en-US" dirty="0"/>
              <a:t>ETL Server</a:t>
            </a:r>
          </a:p>
        </p:txBody>
      </p:sp>
      <p:sp>
        <p:nvSpPr>
          <p:cNvPr id="33" name="TextBox 32"/>
          <p:cNvSpPr txBox="1"/>
          <p:nvPr/>
        </p:nvSpPr>
        <p:spPr>
          <a:xfrm>
            <a:off x="7630509" y="4417806"/>
            <a:ext cx="1220206" cy="369332"/>
          </a:xfrm>
          <a:prstGeom prst="rect">
            <a:avLst/>
          </a:prstGeom>
          <a:noFill/>
        </p:spPr>
        <p:txBody>
          <a:bodyPr wrap="none" rtlCol="0">
            <a:spAutoFit/>
          </a:bodyPr>
          <a:lstStyle/>
          <a:p>
            <a:r>
              <a:rPr lang="en-US" dirty="0"/>
              <a:t>DW Server</a:t>
            </a:r>
          </a:p>
        </p:txBody>
      </p:sp>
      <p:sp>
        <p:nvSpPr>
          <p:cNvPr id="34" name="Rectangle 33"/>
          <p:cNvSpPr/>
          <p:nvPr/>
        </p:nvSpPr>
        <p:spPr>
          <a:xfrm>
            <a:off x="282225" y="2633937"/>
            <a:ext cx="1083951" cy="707886"/>
          </a:xfrm>
          <a:prstGeom prst="rect">
            <a:avLst/>
          </a:prstGeom>
        </p:spPr>
        <p:txBody>
          <a:bodyPr wrap="none">
            <a:spAutoFit/>
          </a:bodyPr>
          <a:lstStyle/>
          <a:p>
            <a:r>
              <a:rPr lang="en-US" sz="4000" dirty="0"/>
              <a:t>ETL: </a:t>
            </a:r>
            <a:endParaRPr lang="en-US" dirty="0"/>
          </a:p>
        </p:txBody>
      </p:sp>
      <p:sp>
        <p:nvSpPr>
          <p:cNvPr id="35" name="Rectangle 34"/>
          <p:cNvSpPr/>
          <p:nvPr/>
        </p:nvSpPr>
        <p:spPr>
          <a:xfrm>
            <a:off x="344701" y="5231756"/>
            <a:ext cx="1053430" cy="707886"/>
          </a:xfrm>
          <a:prstGeom prst="rect">
            <a:avLst/>
          </a:prstGeom>
        </p:spPr>
        <p:txBody>
          <a:bodyPr wrap="none">
            <a:spAutoFit/>
          </a:bodyPr>
          <a:lstStyle/>
          <a:p>
            <a:r>
              <a:rPr lang="en-US" sz="4000" dirty="0"/>
              <a:t>ELT: </a:t>
            </a:r>
            <a:endParaRPr lang="en-US" dirty="0"/>
          </a:p>
        </p:txBody>
      </p:sp>
    </p:spTree>
    <p:extLst>
      <p:ext uri="{BB962C8B-B14F-4D97-AF65-F5344CB8AC3E}">
        <p14:creationId xmlns:p14="http://schemas.microsoft.com/office/powerpoint/2010/main" val="306369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ETL vs ELT</a:t>
            </a:r>
          </a:p>
        </p:txBody>
      </p:sp>
      <p:sp>
        <p:nvSpPr>
          <p:cNvPr id="5" name="Content Placeholder 4"/>
          <p:cNvSpPr>
            <a:spLocks noGrp="1"/>
          </p:cNvSpPr>
          <p:nvPr>
            <p:ph idx="1"/>
          </p:nvPr>
        </p:nvSpPr>
        <p:spPr/>
        <p:txBody>
          <a:bodyPr>
            <a:normAutofit/>
          </a:bodyPr>
          <a:lstStyle/>
          <a:p>
            <a:r>
              <a:rPr lang="en-US" sz="2400" dirty="0"/>
              <a:t>The difference between ETL and ELT is _____</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46230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2.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4251</TotalTime>
  <Words>3795</Words>
  <Application>Microsoft Office PowerPoint</Application>
  <PresentationFormat>On-screen Show (4:3)</PresentationFormat>
  <Paragraphs>841</Paragraphs>
  <Slides>72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Consolas</vt:lpstr>
      <vt:lpstr>Franklin Gothic Book</vt:lpstr>
      <vt:lpstr>Franklin Gothic Demi Cond</vt:lpstr>
      <vt:lpstr>Tw Cen MT</vt:lpstr>
      <vt:lpstr>Tw Cen MT Condensed</vt:lpstr>
      <vt:lpstr>Wingdings</vt:lpstr>
      <vt:lpstr>Wingdings 3</vt:lpstr>
      <vt:lpstr>Integral</vt:lpstr>
      <vt:lpstr>Introduction to ETL</vt:lpstr>
      <vt:lpstr>Section: Introduction</vt:lpstr>
      <vt:lpstr>AGENDA</vt:lpstr>
      <vt:lpstr>Kimball Lifecycle</vt:lpstr>
      <vt:lpstr>Section: ETL Approaches and Architecture</vt:lpstr>
      <vt:lpstr>ETL Explained</vt:lpstr>
      <vt:lpstr>ETL is for Moving Data Around The Data Warehouse!</vt:lpstr>
      <vt:lpstr>ETL vs. ELT</vt:lpstr>
      <vt:lpstr>Check Yourself: ETL vs ELT</vt:lpstr>
      <vt:lpstr>4 Approaches to Moving Data</vt:lpstr>
      <vt:lpstr>1 Pull from Source</vt:lpstr>
      <vt:lpstr>2 Push from Source</vt:lpstr>
      <vt:lpstr>3 Export and Push</vt:lpstr>
      <vt:lpstr>4 Pull from Log</vt:lpstr>
      <vt:lpstr>3 Approaches to ETL Processing</vt:lpstr>
      <vt:lpstr>Processing At ETL Server</vt:lpstr>
      <vt:lpstr>Processing At DW Server</vt:lpstr>
      <vt:lpstr>Processing At Source</vt:lpstr>
      <vt:lpstr>Check Yourself: Real-Time DW</vt:lpstr>
      <vt:lpstr>Section: Common Subsystems</vt:lpstr>
      <vt:lpstr>Kimball: 4 Major ETL Operations</vt:lpstr>
      <vt:lpstr>Data Extraction Subsystems</vt:lpstr>
      <vt:lpstr>Data Profiling</vt:lpstr>
      <vt:lpstr>Change Data Capture System</vt:lpstr>
      <vt:lpstr>Extract System</vt:lpstr>
      <vt:lpstr>Think About It</vt:lpstr>
      <vt:lpstr>Cleanse and Conform Systems</vt:lpstr>
      <vt:lpstr>Data Cleansing System</vt:lpstr>
      <vt:lpstr>Deduplication System</vt:lpstr>
      <vt:lpstr>Conforming System</vt:lpstr>
      <vt:lpstr>think about it</vt:lpstr>
      <vt:lpstr>Presentation Systems</vt:lpstr>
      <vt:lpstr>Slowly Changing Dimension Manager</vt:lpstr>
      <vt:lpstr>Surrogate Key Manager</vt:lpstr>
      <vt:lpstr>Surrogate Key Pipeline</vt:lpstr>
      <vt:lpstr>Aggregate Builder</vt:lpstr>
      <vt:lpstr>Think About it</vt:lpstr>
      <vt:lpstr>Subsystems for Managing The ETL Environment</vt:lpstr>
      <vt:lpstr>Section: Data Extraction and Staging Techniques</vt:lpstr>
      <vt:lpstr>Rules of OLTP DATA extraction</vt:lpstr>
      <vt:lpstr>Rules of OLTP DATA extraction</vt:lpstr>
      <vt:lpstr>Extracting From DBMS</vt:lpstr>
      <vt:lpstr>Whole Table</vt:lpstr>
      <vt:lpstr>Incremental CET LSET</vt:lpstr>
      <vt:lpstr>Example: CET and LSET</vt:lpstr>
      <vt:lpstr>Incremental Other Source Column</vt:lpstr>
      <vt:lpstr>Example: Incremental Other</vt:lpstr>
      <vt:lpstr>Fixed Range</vt:lpstr>
      <vt:lpstr>Extraction from File Systems</vt:lpstr>
      <vt:lpstr>Extract From Web Services or Web Scraping</vt:lpstr>
      <vt:lpstr>Check Yourself: CET and LSET</vt:lpstr>
      <vt:lpstr>Staging Patterns</vt:lpstr>
      <vt:lpstr>Truncate and Load</vt:lpstr>
      <vt:lpstr>Append</vt:lpstr>
      <vt:lpstr>New Table Each Time</vt:lpstr>
      <vt:lpstr>Example: Snapshotting To Add Time Variance To Current Data</vt:lpstr>
      <vt:lpstr>Check Yourself: Which Staging Pattern</vt:lpstr>
      <vt:lpstr>Section: Common ETL Patterns</vt:lpstr>
      <vt:lpstr>Common ETL Patterns</vt:lpstr>
      <vt:lpstr>Truncate and Load</vt:lpstr>
      <vt:lpstr>Append</vt:lpstr>
      <vt:lpstr>Insert If Not Exists</vt:lpstr>
      <vt:lpstr>Upsert (Type 1 SCD)</vt:lpstr>
      <vt:lpstr>Type 2 SCD</vt:lpstr>
      <vt:lpstr>Check Yourself: ETL Patterns</vt:lpstr>
      <vt:lpstr>Section: Advanced ETL Patterns</vt:lpstr>
      <vt:lpstr>CDC: Change Data Capture</vt:lpstr>
      <vt:lpstr>Late Arriving Data</vt:lpstr>
      <vt:lpstr>Late Arriving Dimensions</vt:lpstr>
      <vt:lpstr>Late Arriving Facts</vt:lpstr>
      <vt:lpstr>Early Arriving Facts</vt:lpstr>
      <vt:lpstr>Check Yourself: advanced Patterns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convocation</dc:title>
  <dc:creator>mmclarke</dc:creator>
  <cp:lastModifiedBy>Yesaswi Avula</cp:lastModifiedBy>
  <cp:revision>117</cp:revision>
  <dcterms:created xsi:type="dcterms:W3CDTF">2014-08-07T12:49:35Z</dcterms:created>
  <dcterms:modified xsi:type="dcterms:W3CDTF">2019-10-16T12:04:24Z</dcterms:modified>
</cp:coreProperties>
</file>