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5" Type="http://schemas.openxmlformats.org/officeDocument/2006/relationships/notesMaster" Target="notesMasters/notesMaster1.xml"/><Relationship Id="rId19" Type="http://schemas.openxmlformats.org/officeDocument/2006/relationships/font" Target="fonts/Raleway-boldItalic.fntdata"/><Relationship Id="rId6" Type="http://schemas.openxmlformats.org/officeDocument/2006/relationships/slide" Target="slides/slide1.xml"/><Relationship Id="rId18"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03b9ceee0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03b9ceee0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04adcf8e0d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04adcf8e0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04adcf8e0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04adcf8e0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04adcf8e0d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04adcf8e0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04adcf8e0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04adcf8e0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03b9ceee0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03b9ceee0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Hit Level Data Analysis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283100" y="439525"/>
            <a:ext cx="8631600" cy="3534900"/>
          </a:xfrm>
          <a:prstGeom prst="rect">
            <a:avLst/>
          </a:prstGeom>
        </p:spPr>
        <p:txBody>
          <a:bodyPr anchorCtr="0" anchor="t" bIns="91425" lIns="91425" spcFirstLastPara="1" rIns="91425" wrap="square" tIns="91425">
            <a:noAutofit/>
          </a:bodyPr>
          <a:lstStyle/>
          <a:p>
            <a:pPr indent="457200" lvl="0" marL="1371600" rtl="0" algn="l">
              <a:spcBef>
                <a:spcPts val="0"/>
              </a:spcBef>
              <a:spcAft>
                <a:spcPts val="0"/>
              </a:spcAft>
              <a:buNone/>
            </a:pPr>
            <a:r>
              <a:t/>
            </a:r>
            <a:endParaRPr sz="7800"/>
          </a:p>
          <a:p>
            <a:pPr indent="457200" lvl="0" marL="1371600" rtl="0" algn="l">
              <a:spcBef>
                <a:spcPts val="0"/>
              </a:spcBef>
              <a:spcAft>
                <a:spcPts val="0"/>
              </a:spcAft>
              <a:buNone/>
            </a:pPr>
            <a:r>
              <a:rPr lang="en" sz="7800"/>
              <a:t>THANK</a:t>
            </a:r>
            <a:br>
              <a:rPr lang="en" sz="7800"/>
            </a:br>
            <a:r>
              <a:rPr lang="en" sz="7800"/>
              <a:t>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4"/>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Goal</a:t>
            </a:r>
            <a:endParaRPr sz="2400"/>
          </a:p>
        </p:txBody>
      </p:sp>
      <p:sp>
        <p:nvSpPr>
          <p:cNvPr id="78" name="Google Shape;78;p14"/>
          <p:cNvSpPr txBox="1"/>
          <p:nvPr>
            <p:ph idx="4294967295" type="title"/>
          </p:nvPr>
        </p:nvSpPr>
        <p:spPr>
          <a:xfrm>
            <a:off x="535775" y="1480150"/>
            <a:ext cx="51972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1800">
                <a:latin typeface="Lato"/>
                <a:ea typeface="Lato"/>
                <a:cs typeface="Lato"/>
                <a:sym typeface="Lato"/>
              </a:rPr>
              <a:t>Analyze a provided hit level data file </a:t>
            </a:r>
            <a:r>
              <a:rPr b="0" lang="en" sz="1800">
                <a:highlight>
                  <a:schemeClr val="lt1"/>
                </a:highlight>
                <a:latin typeface="Lato"/>
                <a:ea typeface="Lato"/>
                <a:cs typeface="Lato"/>
                <a:sym typeface="Lato"/>
              </a:rPr>
              <a:t>and provide information </a:t>
            </a:r>
            <a:r>
              <a:rPr b="0" lang="en" sz="1800">
                <a:highlight>
                  <a:schemeClr val="lt1"/>
                </a:highlight>
                <a:latin typeface="Lato"/>
                <a:ea typeface="Lato"/>
                <a:cs typeface="Lato"/>
                <a:sym typeface="Lato"/>
              </a:rPr>
              <a:t>regarding</a:t>
            </a:r>
            <a:r>
              <a:rPr b="0" lang="en" sz="1800">
                <a:highlight>
                  <a:schemeClr val="lt1"/>
                </a:highlight>
                <a:latin typeface="Lato"/>
                <a:ea typeface="Lato"/>
                <a:cs typeface="Lato"/>
                <a:sym typeface="Lato"/>
              </a:rPr>
              <a:t> the performance of various search engines and the key words which redirect the customers to the 'Esshopzilla' site.</a:t>
            </a:r>
            <a:endParaRPr b="0" sz="1800">
              <a:highlight>
                <a:schemeClr val="lt1"/>
              </a:highlight>
              <a:latin typeface="Lato"/>
              <a:ea typeface="Lato"/>
              <a:cs typeface="Lato"/>
              <a:sym typeface="Lato"/>
            </a:endParaRPr>
          </a:p>
          <a:p>
            <a:pPr indent="0" lvl="0" marL="0" rtl="0" algn="l">
              <a:lnSpc>
                <a:spcPct val="115000"/>
              </a:lnSpc>
              <a:spcBef>
                <a:spcPts val="1600"/>
              </a:spcBef>
              <a:spcAft>
                <a:spcPts val="1600"/>
              </a:spcAft>
              <a:buNone/>
            </a:pPr>
            <a:r>
              <a:t/>
            </a:r>
            <a:endParaRPr b="0" sz="180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5"/>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Business Problem</a:t>
            </a:r>
            <a:endParaRPr sz="2400"/>
          </a:p>
        </p:txBody>
      </p:sp>
      <p:sp>
        <p:nvSpPr>
          <p:cNvPr id="84" name="Google Shape;84;p15"/>
          <p:cNvSpPr txBox="1"/>
          <p:nvPr>
            <p:ph idx="4294967295" type="title"/>
          </p:nvPr>
        </p:nvSpPr>
        <p:spPr>
          <a:xfrm>
            <a:off x="535775" y="1480150"/>
            <a:ext cx="5197200" cy="30675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Lato"/>
              <a:buChar char="●"/>
            </a:pPr>
            <a:r>
              <a:rPr b="0" lang="en" sz="1800">
                <a:latin typeface="Lato"/>
                <a:ea typeface="Lato"/>
                <a:cs typeface="Lato"/>
                <a:sym typeface="Lato"/>
              </a:rPr>
              <a:t>How much revenue is the client getting from external Search Engines, such as Google, Yahoo and MSN</a:t>
            </a:r>
            <a:endParaRPr b="0"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b="0" lang="en" sz="1800">
                <a:latin typeface="Lato"/>
                <a:ea typeface="Lato"/>
                <a:cs typeface="Lato"/>
                <a:sym typeface="Lato"/>
              </a:rPr>
              <a:t>Which keywords are performing the best based on revenue?</a:t>
            </a:r>
            <a:endParaRPr b="0" sz="1800">
              <a:latin typeface="Lato"/>
              <a:ea typeface="Lato"/>
              <a:cs typeface="Lato"/>
              <a:sym typeface="Lato"/>
            </a:endParaRPr>
          </a:p>
          <a:p>
            <a:pPr indent="0" lvl="0" marL="0" rtl="0" algn="l">
              <a:lnSpc>
                <a:spcPct val="115000"/>
              </a:lnSpc>
              <a:spcBef>
                <a:spcPts val="1600"/>
              </a:spcBef>
              <a:spcAft>
                <a:spcPts val="1600"/>
              </a:spcAft>
              <a:buNone/>
            </a:pPr>
            <a:r>
              <a:t/>
            </a:r>
            <a:endParaRPr b="0" sz="180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8" name="Shape 88"/>
        <p:cNvGrpSpPr/>
        <p:nvPr/>
      </p:nvGrpSpPr>
      <p:grpSpPr>
        <a:xfrm>
          <a:off x="0" y="0"/>
          <a:ext cx="0" cy="0"/>
          <a:chOff x="0" y="0"/>
          <a:chExt cx="0" cy="0"/>
        </a:xfrm>
      </p:grpSpPr>
      <p:pic>
        <p:nvPicPr>
          <p:cNvPr id="89" name="Google Shape;89;p16"/>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90" name="Google Shape;90;p16"/>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91" name="Google Shape;91;p16"/>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Assumptions</a:t>
            </a:r>
            <a:endParaRPr b="1" sz="3000">
              <a:solidFill>
                <a:schemeClr val="lt2"/>
              </a:solidFill>
              <a:latin typeface="Raleway"/>
              <a:ea typeface="Raleway"/>
              <a:cs typeface="Raleway"/>
              <a:sym typeface="Raleway"/>
            </a:endParaRPr>
          </a:p>
        </p:txBody>
      </p:sp>
      <p:sp>
        <p:nvSpPr>
          <p:cNvPr id="92" name="Google Shape;92;p16"/>
          <p:cNvSpPr txBox="1"/>
          <p:nvPr>
            <p:ph idx="4294967295" type="body"/>
          </p:nvPr>
        </p:nvSpPr>
        <p:spPr>
          <a:xfrm>
            <a:off x="2855550" y="1377480"/>
            <a:ext cx="3432900" cy="3327900"/>
          </a:xfrm>
          <a:prstGeom prst="rect">
            <a:avLst/>
          </a:prstGeom>
        </p:spPr>
        <p:txBody>
          <a:bodyPr anchorCtr="0" anchor="t" bIns="91425" lIns="91425" spcFirstLastPara="1" rIns="91425" wrap="square" tIns="91425">
            <a:noAutofit/>
          </a:bodyPr>
          <a:lstStyle/>
          <a:p>
            <a:pPr indent="0" lvl="0" marL="457200" rtl="0" algn="l">
              <a:lnSpc>
                <a:spcPct val="150000"/>
              </a:lnSpc>
              <a:spcBef>
                <a:spcPts val="0"/>
              </a:spcBef>
              <a:spcAft>
                <a:spcPts val="0"/>
              </a:spcAft>
              <a:buClr>
                <a:schemeClr val="dk2"/>
              </a:buClr>
              <a:buSzPts val="1100"/>
              <a:buFont typeface="Arial"/>
              <a:buNone/>
            </a:pPr>
            <a:r>
              <a:t/>
            </a:r>
            <a:endParaRPr sz="1200">
              <a:highlight>
                <a:schemeClr val="lt1"/>
              </a:highlight>
            </a:endParaRPr>
          </a:p>
          <a:p>
            <a:pPr indent="-304800" lvl="0" marL="457200" rtl="0" algn="l">
              <a:lnSpc>
                <a:spcPct val="150000"/>
              </a:lnSpc>
              <a:spcBef>
                <a:spcPts val="0"/>
              </a:spcBef>
              <a:spcAft>
                <a:spcPts val="0"/>
              </a:spcAft>
              <a:buSzPts val="1200"/>
              <a:buChar char="●"/>
            </a:pPr>
            <a:r>
              <a:rPr lang="en" sz="1200">
                <a:highlight>
                  <a:schemeClr val="lt1"/>
                </a:highlight>
              </a:rPr>
              <a:t>The given data has only one completed order per each ip</a:t>
            </a:r>
            <a:endParaRPr sz="1200">
              <a:highlight>
                <a:schemeClr val="lt1"/>
              </a:highlight>
            </a:endParaRPr>
          </a:p>
          <a:p>
            <a:pPr indent="-304800" lvl="0" marL="457200" rtl="0" algn="l">
              <a:lnSpc>
                <a:spcPct val="150000"/>
              </a:lnSpc>
              <a:spcBef>
                <a:spcPts val="0"/>
              </a:spcBef>
              <a:spcAft>
                <a:spcPts val="0"/>
              </a:spcAft>
              <a:buSzPts val="1200"/>
              <a:buChar char="●"/>
            </a:pPr>
            <a:r>
              <a:rPr lang="en" sz="1200">
                <a:highlight>
                  <a:schemeClr val="lt1"/>
                </a:highlight>
              </a:rPr>
              <a:t>The orders whose `pagename` does not have `Order Complete` are not considered for this analysis because they don’t generate revenue</a:t>
            </a:r>
            <a:endParaRPr sz="1200">
              <a:highlight>
                <a:schemeClr val="lt1"/>
              </a:highlight>
            </a:endParaRPr>
          </a:p>
          <a:p>
            <a:pPr indent="-304800" lvl="0" marL="457200" rtl="0" algn="l">
              <a:lnSpc>
                <a:spcPct val="150000"/>
              </a:lnSpc>
              <a:spcBef>
                <a:spcPts val="0"/>
              </a:spcBef>
              <a:spcAft>
                <a:spcPts val="0"/>
              </a:spcAft>
              <a:buSzPts val="1200"/>
              <a:buChar char="●"/>
            </a:pPr>
            <a:r>
              <a:rPr lang="en" sz="1200">
                <a:highlight>
                  <a:schemeClr val="lt1"/>
                </a:highlight>
              </a:rPr>
              <a:t>The external sources for this client are only bing, google and yahoo </a:t>
            </a:r>
            <a:endParaRPr sz="1200">
              <a:highlight>
                <a:schemeClr val="lt1"/>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txBox="1"/>
          <p:nvPr>
            <p:ph type="title"/>
          </p:nvPr>
        </p:nvSpPr>
        <p:spPr>
          <a:xfrm>
            <a:off x="283100" y="712150"/>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Output tsv file:</a:t>
            </a:r>
            <a:endParaRPr/>
          </a:p>
          <a:p>
            <a:pPr indent="0" lvl="0" marL="0" rtl="0" algn="l">
              <a:spcBef>
                <a:spcPts val="0"/>
              </a:spcBef>
              <a:spcAft>
                <a:spcPts val="0"/>
              </a:spcAft>
              <a:buNone/>
            </a:pPr>
            <a:r>
              <a:t/>
            </a:r>
            <a:endParaRPr/>
          </a:p>
        </p:txBody>
      </p:sp>
      <p:pic>
        <p:nvPicPr>
          <p:cNvPr id="98" name="Google Shape;98;p17"/>
          <p:cNvPicPr preferRelativeResize="0"/>
          <p:nvPr/>
        </p:nvPicPr>
        <p:blipFill>
          <a:blip r:embed="rId3">
            <a:alphaModFix/>
          </a:blip>
          <a:stretch>
            <a:fillRect/>
          </a:stretch>
        </p:blipFill>
        <p:spPr>
          <a:xfrm>
            <a:off x="204475" y="2160275"/>
            <a:ext cx="8068600" cy="2197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283100" y="712150"/>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more queries:</a:t>
            </a:r>
            <a:endParaRPr/>
          </a:p>
          <a:p>
            <a:pPr indent="0" lvl="0" marL="0" rtl="0" algn="l">
              <a:spcBef>
                <a:spcPts val="0"/>
              </a:spcBef>
              <a:spcAft>
                <a:spcPts val="0"/>
              </a:spcAft>
              <a:buNone/>
            </a:pPr>
            <a:r>
              <a:t/>
            </a:r>
            <a:endParaRPr sz="2800">
              <a:solidFill>
                <a:schemeClr val="dk1"/>
              </a:solidFill>
            </a:endParaRPr>
          </a:p>
          <a:p>
            <a:pPr indent="0" lvl="0" marL="0" rtl="0" algn="l">
              <a:spcBef>
                <a:spcPts val="0"/>
              </a:spcBef>
              <a:spcAft>
                <a:spcPts val="0"/>
              </a:spcAft>
              <a:buNone/>
            </a:pPr>
            <a:r>
              <a:rPr lang="en" sz="2800">
                <a:solidFill>
                  <a:schemeClr val="accent5"/>
                </a:solidFill>
              </a:rPr>
              <a:t>The data is updated to Glue Data Catalog and Athena to make it available to Business Analysts for any further analysis because they can run simple queries over the data in s3.</a:t>
            </a:r>
            <a:br>
              <a:rPr lang="en" sz="2800"/>
            </a:br>
            <a:endParaRPr sz="2800"/>
          </a:p>
          <a:p>
            <a:pPr indent="0" lvl="0" marL="0" rtl="0" algn="l">
              <a:spcBef>
                <a:spcPts val="0"/>
              </a:spcBef>
              <a:spcAft>
                <a:spcPts val="0"/>
              </a:spcAft>
              <a:buNone/>
            </a:pPr>
            <a:r>
              <a:t/>
            </a:r>
            <a:endParaRPr sz="4700"/>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283100" y="439525"/>
            <a:ext cx="8631600" cy="470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7800"/>
              <a:t>Use of Athena to answer the business questions</a:t>
            </a:r>
            <a:endParaRPr sz="7800"/>
          </a:p>
          <a:p>
            <a:pPr indent="0" lvl="0" marL="0" rtl="0" algn="l">
              <a:spcBef>
                <a:spcPts val="0"/>
              </a:spcBef>
              <a:spcAft>
                <a:spcPts val="0"/>
              </a:spcAft>
              <a:buNone/>
            </a:pPr>
            <a:r>
              <a:t/>
            </a:r>
            <a:endParaRPr sz="2800">
              <a:solidFill>
                <a:schemeClr val="dk1"/>
              </a:solidFill>
            </a:endParaRPr>
          </a:p>
          <a:p>
            <a:pPr indent="0" lvl="0" marL="0" rtl="0" algn="l">
              <a:spcBef>
                <a:spcPts val="0"/>
              </a:spcBef>
              <a:spcAft>
                <a:spcPts val="0"/>
              </a:spcAft>
              <a:buNone/>
            </a:pPr>
            <a:r>
              <a:t/>
            </a:r>
            <a:endParaRPr sz="2800"/>
          </a:p>
          <a:p>
            <a:pPr indent="0" lvl="0" marL="0" rtl="0" algn="l">
              <a:spcBef>
                <a:spcPts val="0"/>
              </a:spcBef>
              <a:spcAft>
                <a:spcPts val="0"/>
              </a:spcAft>
              <a:buNone/>
            </a:pPr>
            <a:r>
              <a:t/>
            </a:r>
            <a:endParaRPr sz="4700"/>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20"/>
          <p:cNvPicPr preferRelativeResize="0"/>
          <p:nvPr/>
        </p:nvPicPr>
        <p:blipFill>
          <a:blip r:embed="rId3">
            <a:alphaModFix/>
          </a:blip>
          <a:stretch>
            <a:fillRect/>
          </a:stretch>
        </p:blipFill>
        <p:spPr>
          <a:xfrm>
            <a:off x="152400" y="451650"/>
            <a:ext cx="8839199" cy="41587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id="118" name="Google Shape;118;p21"/>
          <p:cNvPicPr preferRelativeResize="0"/>
          <p:nvPr/>
        </p:nvPicPr>
        <p:blipFill>
          <a:blip r:embed="rId3">
            <a:alphaModFix/>
          </a:blip>
          <a:stretch>
            <a:fillRect/>
          </a:stretch>
        </p:blipFill>
        <p:spPr>
          <a:xfrm>
            <a:off x="152400" y="816375"/>
            <a:ext cx="8839204" cy="391462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