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2" r:id="rId3"/>
    <p:sldId id="257" r:id="rId4"/>
    <p:sldId id="258" r:id="rId5"/>
    <p:sldId id="261" r:id="rId6"/>
    <p:sldId id="259" r:id="rId7"/>
    <p:sldId id="260" r:id="rId8"/>
    <p:sldId id="265" r:id="rId9"/>
    <p:sldId id="264" r:id="rId10"/>
    <p:sldId id="266" r:id="rId11"/>
    <p:sldId id="267"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74" autoAdjust="0"/>
  </p:normalViewPr>
  <p:slideViewPr>
    <p:cSldViewPr snapToGrid="0">
      <p:cViewPr varScale="1">
        <p:scale>
          <a:sx n="84" d="100"/>
          <a:sy n="84" d="100"/>
        </p:scale>
        <p:origin x="732"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419E5374-070A-4EEB-B00A-184EA353A3C7}"/>
              </a:ext>
            </a:extLst>
          </p:cNvPr>
          <p:cNvSpPr/>
          <p:nvPr/>
        </p:nvSpPr>
        <p:spPr>
          <a:xfrm>
            <a:off x="739140" y="335846"/>
            <a:ext cx="10713720" cy="5298823"/>
          </a:xfrm>
          <a:prstGeom prst="rect">
            <a:avLst/>
          </a:prstGeom>
        </p:spPr>
        <p:txBody>
          <a:bodyPr wrap="square">
            <a:spAutoFit/>
          </a:bodyPr>
          <a:lstStyle/>
          <a:p>
            <a:pPr algn="ctr">
              <a:lnSpc>
                <a:spcPct val="200000"/>
              </a:lnSpc>
            </a:pPr>
            <a:r>
              <a:rPr lang="tr-TR" sz="2800" b="1" kern="1800" dirty="0">
                <a:latin typeface="Times New Roman" panose="02020603050405020304" pitchFamily="18" charset="0"/>
                <a:cs typeface="Times New Roman" panose="02020603050405020304" pitchFamily="18" charset="0"/>
              </a:rPr>
              <a:t>Veri Yapısı ve Veri Modeli</a:t>
            </a:r>
          </a:p>
          <a:p>
            <a:pPr>
              <a:lnSpc>
                <a:spcPct val="200000"/>
              </a:lnSpc>
            </a:pPr>
            <a:r>
              <a:rPr lang="tr-TR" dirty="0"/>
              <a:t> Veri yapısı (Data </a:t>
            </a:r>
            <a:r>
              <a:rPr lang="tr-TR" dirty="0" err="1"/>
              <a:t>Structure</a:t>
            </a:r>
            <a:r>
              <a:rPr lang="tr-TR" dirty="0"/>
              <a:t>) verinin veya bilginin bellekte tutulma şeklini veya düzenini gösterir.</a:t>
            </a:r>
          </a:p>
          <a:p>
            <a:pPr>
              <a:lnSpc>
                <a:spcPct val="200000"/>
              </a:lnSpc>
            </a:pPr>
            <a:r>
              <a:rPr lang="tr-TR" dirty="0"/>
              <a:t> Tüm programlama dillerinin, genel olarak, tamsayı, kesirli sayı, karakter ve sözcük saklanması için temel veri yapıları vardır. Bir program değişkeni bile basit bir veri yapısı olarak kabul edilebilir.</a:t>
            </a:r>
          </a:p>
          <a:p>
            <a:pPr>
              <a:lnSpc>
                <a:spcPct val="200000"/>
              </a:lnSpc>
            </a:pPr>
            <a:r>
              <a:rPr lang="tr-TR" dirty="0"/>
              <a:t> Veri modeli (Data Model), verilerin birbirleriyle ilişkisel veya </a:t>
            </a:r>
            <a:r>
              <a:rPr lang="tr-TR" dirty="0" err="1"/>
              <a:t>sırasal</a:t>
            </a:r>
            <a:r>
              <a:rPr lang="tr-TR" dirty="0"/>
              <a:t> durumunu gösterir; problemin çözümü için kavramsal bir yaklaşım yöntemidir denilebilir.</a:t>
            </a:r>
          </a:p>
          <a:p>
            <a:pPr>
              <a:lnSpc>
                <a:spcPct val="200000"/>
              </a:lnSpc>
            </a:pPr>
            <a:r>
              <a:rPr lang="tr-TR" dirty="0"/>
              <a:t> Bilgisayar ortamında uygulanacak tüm matematik ve mühendislik problemleri bir veri modeline yaklaştırılarak veya yeni veri modelleri tanımlaması yapılarak çözülebilmektedir.</a:t>
            </a:r>
          </a:p>
        </p:txBody>
      </p:sp>
    </p:spTree>
    <p:extLst>
      <p:ext uri="{BB962C8B-B14F-4D97-AF65-F5344CB8AC3E}">
        <p14:creationId xmlns:p14="http://schemas.microsoft.com/office/powerpoint/2010/main" val="226942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522259"/>
          </a:xfrm>
          <a:prstGeom prst="rect">
            <a:avLst/>
          </a:prstGeom>
        </p:spPr>
        <p:txBody>
          <a:bodyPr wrap="square">
            <a:spAutoFit/>
          </a:bodyPr>
          <a:lstStyle/>
          <a:p>
            <a:pPr algn="ctr">
              <a:lnSpc>
                <a:spcPct val="107000"/>
              </a:lnSpc>
              <a:spcAft>
                <a:spcPts val="0"/>
              </a:spcAft>
            </a:pPr>
            <a:r>
              <a:rPr lang="tr-TR" sz="2800" b="1" dirty="0">
                <a:latin typeface="Times New Roman" panose="02020603050405020304" pitchFamily="18" charset="0"/>
                <a:cs typeface="Times New Roman" panose="02020603050405020304" pitchFamily="18" charset="0"/>
              </a:rPr>
              <a:t>Yığın (</a:t>
            </a:r>
            <a:r>
              <a:rPr lang="tr-TR" sz="2800" b="1" dirty="0" err="1">
                <a:latin typeface="Times New Roman" panose="02020603050405020304" pitchFamily="18" charset="0"/>
                <a:cs typeface="Times New Roman" panose="02020603050405020304" pitchFamily="18" charset="0"/>
              </a:rPr>
              <a:t>Stack</a:t>
            </a:r>
            <a:r>
              <a:rPr lang="tr-TR" sz="2800" b="1" dirty="0">
                <a:latin typeface="Times New Roman" panose="02020603050405020304" pitchFamily="18" charset="0"/>
                <a:cs typeface="Times New Roman" panose="02020603050405020304" pitchFamily="18" charset="0"/>
              </a:rPr>
              <a:t>)</a:t>
            </a:r>
          </a:p>
        </p:txBody>
      </p:sp>
      <p:pic>
        <p:nvPicPr>
          <p:cNvPr id="4" name="Resim 3">
            <a:extLst>
              <a:ext uri="{FF2B5EF4-FFF2-40B4-BE49-F238E27FC236}">
                <a16:creationId xmlns:a16="http://schemas.microsoft.com/office/drawing/2014/main" id="{E8C42472-E186-41A1-959B-1DAD56D3A4DA}"/>
              </a:ext>
            </a:extLst>
          </p:cNvPr>
          <p:cNvPicPr>
            <a:picLocks noChangeAspect="1"/>
          </p:cNvPicPr>
          <p:nvPr/>
        </p:nvPicPr>
        <p:blipFill>
          <a:blip r:embed="rId2"/>
          <a:stretch>
            <a:fillRect/>
          </a:stretch>
        </p:blipFill>
        <p:spPr>
          <a:xfrm>
            <a:off x="3322319" y="1062812"/>
            <a:ext cx="5547362" cy="5456844"/>
          </a:xfrm>
          <a:prstGeom prst="rect">
            <a:avLst/>
          </a:prstGeom>
        </p:spPr>
      </p:pic>
    </p:spTree>
    <p:extLst>
      <p:ext uri="{BB962C8B-B14F-4D97-AF65-F5344CB8AC3E}">
        <p14:creationId xmlns:p14="http://schemas.microsoft.com/office/powerpoint/2010/main" val="185043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522259"/>
          </a:xfrm>
          <a:prstGeom prst="rect">
            <a:avLst/>
          </a:prstGeom>
        </p:spPr>
        <p:txBody>
          <a:bodyPr wrap="square">
            <a:spAutoFit/>
          </a:bodyPr>
          <a:lstStyle/>
          <a:p>
            <a:pPr algn="ctr">
              <a:lnSpc>
                <a:spcPct val="107000"/>
              </a:lnSpc>
              <a:spcAft>
                <a:spcPts val="0"/>
              </a:spcAft>
            </a:pPr>
            <a:r>
              <a:rPr lang="tr-TR" sz="2800" b="1" dirty="0">
                <a:latin typeface="Times New Roman" panose="02020603050405020304" pitchFamily="18" charset="0"/>
                <a:cs typeface="Times New Roman" panose="02020603050405020304" pitchFamily="18" charset="0"/>
              </a:rPr>
              <a:t>Kuyruk (Queue)</a:t>
            </a:r>
          </a:p>
        </p:txBody>
      </p:sp>
      <p:pic>
        <p:nvPicPr>
          <p:cNvPr id="2" name="Resim 1">
            <a:extLst>
              <a:ext uri="{FF2B5EF4-FFF2-40B4-BE49-F238E27FC236}">
                <a16:creationId xmlns:a16="http://schemas.microsoft.com/office/drawing/2014/main" id="{92FC5149-2615-4D83-961D-51F3DE7C2DD0}"/>
              </a:ext>
            </a:extLst>
          </p:cNvPr>
          <p:cNvPicPr>
            <a:picLocks noChangeAspect="1"/>
          </p:cNvPicPr>
          <p:nvPr/>
        </p:nvPicPr>
        <p:blipFill>
          <a:blip r:embed="rId2"/>
          <a:stretch>
            <a:fillRect/>
          </a:stretch>
        </p:blipFill>
        <p:spPr>
          <a:xfrm>
            <a:off x="5580481" y="1914318"/>
            <a:ext cx="6207195" cy="4605338"/>
          </a:xfrm>
          <a:prstGeom prst="rect">
            <a:avLst/>
          </a:prstGeom>
        </p:spPr>
      </p:pic>
      <p:sp>
        <p:nvSpPr>
          <p:cNvPr id="5" name="Dikdörtgen 4">
            <a:extLst>
              <a:ext uri="{FF2B5EF4-FFF2-40B4-BE49-F238E27FC236}">
                <a16:creationId xmlns:a16="http://schemas.microsoft.com/office/drawing/2014/main" id="{9F380F4A-CFB8-4A2D-9E07-511AB8371356}"/>
              </a:ext>
            </a:extLst>
          </p:cNvPr>
          <p:cNvSpPr/>
          <p:nvPr/>
        </p:nvSpPr>
        <p:spPr>
          <a:xfrm>
            <a:off x="1253490" y="780187"/>
            <a:ext cx="10679430" cy="923330"/>
          </a:xfrm>
          <a:prstGeom prst="rect">
            <a:avLst/>
          </a:prstGeom>
        </p:spPr>
        <p:txBody>
          <a:bodyPr wrap="square">
            <a:spAutoFit/>
          </a:bodyPr>
          <a:lstStyle/>
          <a:p>
            <a:pPr algn="just"/>
            <a:r>
              <a:rPr lang="tr-TR" dirty="0"/>
              <a:t>Sıra, basit veri yapılarından birisidir. Buna göre bir sıraya ilk giren ilk çıkar (FIFO , </a:t>
            </a:r>
            <a:r>
              <a:rPr lang="tr-TR" dirty="0" err="1"/>
              <a:t>first</a:t>
            </a:r>
            <a:r>
              <a:rPr lang="tr-TR" dirty="0"/>
              <a:t> in </a:t>
            </a:r>
            <a:r>
              <a:rPr lang="tr-TR" dirty="0" err="1"/>
              <a:t>first</a:t>
            </a:r>
            <a:r>
              <a:rPr lang="tr-TR" dirty="0"/>
              <a:t> </a:t>
            </a:r>
            <a:r>
              <a:rPr lang="tr-TR" dirty="0" err="1"/>
              <a:t>out</a:t>
            </a:r>
            <a:r>
              <a:rPr lang="tr-TR" dirty="0"/>
              <a:t> </a:t>
            </a:r>
            <a:r>
              <a:rPr lang="tr-TR" dirty="0" err="1"/>
              <a:t>fifo</a:t>
            </a:r>
            <a:r>
              <a:rPr lang="tr-TR" dirty="0"/>
              <a:t>). Bazı kaynaklarda kuyruk kelimesi de kullanılır. Basitçe bir gişe önündeki bilet kuyruğu veya bilet sırası olarak düşünülebilir. Bu yapının olmazsa olmaz iki adet fonksiyonu bulunur:</a:t>
            </a:r>
          </a:p>
        </p:txBody>
      </p:sp>
      <p:pic>
        <p:nvPicPr>
          <p:cNvPr id="6" name="Resim 5">
            <a:extLst>
              <a:ext uri="{FF2B5EF4-FFF2-40B4-BE49-F238E27FC236}">
                <a16:creationId xmlns:a16="http://schemas.microsoft.com/office/drawing/2014/main" id="{C322EA44-3FC2-4101-83B0-A4A6EF48F36F}"/>
              </a:ext>
            </a:extLst>
          </p:cNvPr>
          <p:cNvPicPr>
            <a:picLocks noChangeAspect="1"/>
          </p:cNvPicPr>
          <p:nvPr/>
        </p:nvPicPr>
        <p:blipFill>
          <a:blip r:embed="rId3"/>
          <a:stretch>
            <a:fillRect/>
          </a:stretch>
        </p:blipFill>
        <p:spPr>
          <a:xfrm>
            <a:off x="718458" y="2739031"/>
            <a:ext cx="4435208" cy="3076575"/>
          </a:xfrm>
          <a:prstGeom prst="rect">
            <a:avLst/>
          </a:prstGeom>
        </p:spPr>
      </p:pic>
    </p:spTree>
    <p:extLst>
      <p:ext uri="{BB962C8B-B14F-4D97-AF65-F5344CB8AC3E}">
        <p14:creationId xmlns:p14="http://schemas.microsoft.com/office/powerpoint/2010/main" val="209195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1031693"/>
          </a:xfrm>
          <a:prstGeom prst="rect">
            <a:avLst/>
          </a:prstGeom>
        </p:spPr>
        <p:txBody>
          <a:bodyPr wrap="square">
            <a:spAutoFit/>
          </a:bodyPr>
          <a:lstStyle/>
          <a:p>
            <a:pPr algn="ctr">
              <a:lnSpc>
                <a:spcPct val="107000"/>
              </a:lnSpc>
              <a:spcAft>
                <a:spcPts val="800"/>
              </a:spcAft>
            </a:pPr>
            <a:r>
              <a:rPr lang="tr-TR" sz="2800" b="1" kern="1800" dirty="0">
                <a:latin typeface="Times New Roman" panose="02020603050405020304" pitchFamily="18" charset="0"/>
                <a:ea typeface="Times New Roman" panose="02020603050405020304" pitchFamily="18" charset="0"/>
                <a:cs typeface="Times New Roman" panose="02020603050405020304" pitchFamily="18" charset="0"/>
              </a:rPr>
              <a:t>2- Veri Yapılarına Genel Bakış </a:t>
            </a:r>
          </a:p>
          <a:p>
            <a:pPr algn="ctr">
              <a:lnSpc>
                <a:spcPct val="107000"/>
              </a:lnSpc>
              <a:spcAft>
                <a:spcPts val="800"/>
              </a:spcAft>
            </a:pPr>
            <a:r>
              <a:rPr lang="tr-TR" sz="2400" b="1" kern="1800" dirty="0">
                <a:latin typeface="Times New Roman" panose="02020603050405020304" pitchFamily="18" charset="0"/>
                <a:ea typeface="Times New Roman" panose="02020603050405020304" pitchFamily="18" charset="0"/>
                <a:cs typeface="Times New Roman" panose="02020603050405020304" pitchFamily="18" charset="0"/>
              </a:rPr>
              <a:t>(Doğrusal Olmayan Veri </a:t>
            </a:r>
            <a:r>
              <a:rPr lang="tr-TR" sz="2400" b="1" kern="1800" dirty="0">
                <a:latin typeface="Times New Roman" panose="02020603050405020304" pitchFamily="18" charset="0"/>
                <a:cs typeface="Times New Roman" panose="02020603050405020304" pitchFamily="18" charset="0"/>
              </a:rPr>
              <a:t>Yapıları-</a:t>
            </a:r>
            <a:r>
              <a:rPr lang="tr-TR" sz="2400" b="1" kern="1800" dirty="0" err="1">
                <a:latin typeface="Times New Roman" panose="02020603050405020304" pitchFamily="18" charset="0"/>
                <a:cs typeface="Times New Roman" panose="02020603050405020304" pitchFamily="18" charset="0"/>
              </a:rPr>
              <a:t>Binary</a:t>
            </a:r>
            <a:r>
              <a:rPr lang="tr-TR" sz="2400" b="1" kern="1800" dirty="0">
                <a:latin typeface="Times New Roman" panose="02020603050405020304" pitchFamily="18" charset="0"/>
                <a:cs typeface="Times New Roman" panose="02020603050405020304" pitchFamily="18" charset="0"/>
              </a:rPr>
              <a:t> </a:t>
            </a:r>
            <a:r>
              <a:rPr lang="tr-TR" sz="2400" b="1" kern="1800" dirty="0" err="1">
                <a:latin typeface="Times New Roman" panose="02020603050405020304" pitchFamily="18" charset="0"/>
                <a:cs typeface="Times New Roman" panose="02020603050405020304" pitchFamily="18" charset="0"/>
              </a:rPr>
              <a:t>Tree</a:t>
            </a:r>
            <a:r>
              <a:rPr lang="tr-TR" sz="2400" b="1" kern="1800" dirty="0">
                <a:latin typeface="Times New Roman" panose="02020603050405020304" pitchFamily="18" charset="0"/>
                <a:cs typeface="Times New Roman" panose="02020603050405020304" pitchFamily="18" charset="0"/>
              </a:rPr>
              <a:t> - </a:t>
            </a:r>
            <a:r>
              <a:rPr lang="tr-TR" sz="2400" b="1" kern="1800" dirty="0" err="1">
                <a:latin typeface="Times New Roman" panose="02020603050405020304" pitchFamily="18" charset="0"/>
                <a:cs typeface="Times New Roman" panose="02020603050405020304" pitchFamily="18" charset="0"/>
              </a:rPr>
              <a:t>Binary</a:t>
            </a:r>
            <a:r>
              <a:rPr lang="tr-TR" sz="2400" b="1" kern="1800" dirty="0">
                <a:latin typeface="Times New Roman" panose="02020603050405020304" pitchFamily="18" charset="0"/>
                <a:cs typeface="Times New Roman" panose="02020603050405020304" pitchFamily="18" charset="0"/>
              </a:rPr>
              <a:t> </a:t>
            </a:r>
            <a:r>
              <a:rPr lang="tr-TR" sz="2400" b="1" kern="1800" dirty="0" err="1">
                <a:latin typeface="Times New Roman" panose="02020603050405020304" pitchFamily="18" charset="0"/>
                <a:cs typeface="Times New Roman" panose="02020603050405020304" pitchFamily="18" charset="0"/>
              </a:rPr>
              <a:t>Search</a:t>
            </a:r>
            <a:r>
              <a:rPr lang="tr-TR" sz="2400" b="1" kern="1800" dirty="0">
                <a:latin typeface="Times New Roman" panose="02020603050405020304" pitchFamily="18" charset="0"/>
                <a:cs typeface="Times New Roman" panose="02020603050405020304" pitchFamily="18" charset="0"/>
              </a:rPr>
              <a:t> </a:t>
            </a:r>
            <a:r>
              <a:rPr lang="tr-TR" sz="2400" b="1" kern="1800" dirty="0" err="1">
                <a:latin typeface="Times New Roman" panose="02020603050405020304" pitchFamily="18" charset="0"/>
                <a:cs typeface="Times New Roman" panose="02020603050405020304" pitchFamily="18" charset="0"/>
              </a:rPr>
              <a:t>Tree</a:t>
            </a:r>
            <a:r>
              <a:rPr lang="tr-TR" sz="2400" b="1" kern="1800" dirty="0">
                <a:latin typeface="Times New Roman" panose="02020603050405020304" pitchFamily="18" charset="0"/>
                <a:cs typeface="Times New Roman" panose="02020603050405020304" pitchFamily="18" charset="0"/>
              </a:rPr>
              <a:t>)</a:t>
            </a:r>
            <a:r>
              <a:rPr lang="tr-TR" sz="2400" b="1" kern="1800" dirty="0">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0FF3F303-7381-49F4-B221-C4AF9871A865}"/>
              </a:ext>
            </a:extLst>
          </p:cNvPr>
          <p:cNvPicPr>
            <a:picLocks noChangeAspect="1"/>
          </p:cNvPicPr>
          <p:nvPr/>
        </p:nvPicPr>
        <p:blipFill>
          <a:blip r:embed="rId2"/>
          <a:stretch>
            <a:fillRect/>
          </a:stretch>
        </p:blipFill>
        <p:spPr>
          <a:xfrm>
            <a:off x="3357562" y="1567815"/>
            <a:ext cx="5476875" cy="2762250"/>
          </a:xfrm>
          <a:prstGeom prst="rect">
            <a:avLst/>
          </a:prstGeom>
        </p:spPr>
      </p:pic>
      <p:sp>
        <p:nvSpPr>
          <p:cNvPr id="2" name="Dikdörtgen 1">
            <a:extLst>
              <a:ext uri="{FF2B5EF4-FFF2-40B4-BE49-F238E27FC236}">
                <a16:creationId xmlns:a16="http://schemas.microsoft.com/office/drawing/2014/main" id="{2B2C4F9A-D772-4827-A207-0EEC00B7BFD7}"/>
              </a:ext>
            </a:extLst>
          </p:cNvPr>
          <p:cNvSpPr/>
          <p:nvPr/>
        </p:nvSpPr>
        <p:spPr>
          <a:xfrm>
            <a:off x="664029" y="4527843"/>
            <a:ext cx="11582400" cy="1661993"/>
          </a:xfrm>
          <a:prstGeom prst="rect">
            <a:avLst/>
          </a:prstGeom>
        </p:spPr>
        <p:txBody>
          <a:bodyPr wrap="square">
            <a:spAutoFit/>
          </a:bodyPr>
          <a:lstStyle/>
          <a:p>
            <a:pPr algn="just"/>
            <a:r>
              <a:rPr lang="tr-TR" sz="1700" dirty="0"/>
              <a:t>Veri yapısı, verilerin tek unsurları arasında var olan mantıksal ilişkinin yorumlanması olarak tanımlanabilir. Doğrusal ve doğrusal olmayan veri yapısı, ilkel olmayan veri yapısı altında gelen veri yapısının alt sınıflamasıdır. Aralarındaki en önemli fark, doğrusal veri yapısının verileri bir sıraya göre düzenlemesi ve bir tür düzeni izlemesidir. Oysa, doğrusal olmayan veri yapısı verileri sıralı bir şekilde düzenlememektedir.</a:t>
            </a:r>
          </a:p>
          <a:p>
            <a:pPr algn="just"/>
            <a:r>
              <a:rPr lang="tr-TR" sz="1700" dirty="0"/>
              <a:t>Doğrusal veri yapısı, tek seviyeli bir veri yapısıdır, doğrusal olmayan veri yapıları ise çok seviyeli veri yapısıdır. Veri yapısı önceden verinin nasıl organize edildiğini, erişildiğini, ilişkilendirildiğini ve işlendiğini açıklar.</a:t>
            </a:r>
          </a:p>
        </p:txBody>
      </p:sp>
    </p:spTree>
    <p:extLst>
      <p:ext uri="{BB962C8B-B14F-4D97-AF65-F5344CB8AC3E}">
        <p14:creationId xmlns:p14="http://schemas.microsoft.com/office/powerpoint/2010/main" val="1522248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1031693"/>
          </a:xfrm>
          <a:prstGeom prst="rect">
            <a:avLst/>
          </a:prstGeom>
        </p:spPr>
        <p:txBody>
          <a:bodyPr wrap="square">
            <a:spAutoFit/>
          </a:bodyPr>
          <a:lstStyle/>
          <a:p>
            <a:pPr algn="ctr">
              <a:lnSpc>
                <a:spcPct val="107000"/>
              </a:lnSpc>
              <a:spcAft>
                <a:spcPts val="800"/>
              </a:spcAft>
            </a:pPr>
            <a:r>
              <a:rPr lang="tr-TR" sz="2800" b="1" kern="1800" dirty="0">
                <a:latin typeface="Times New Roman" panose="02020603050405020304" pitchFamily="18" charset="0"/>
                <a:ea typeface="Times New Roman" panose="02020603050405020304" pitchFamily="18" charset="0"/>
                <a:cs typeface="Times New Roman" panose="02020603050405020304" pitchFamily="18" charset="0"/>
              </a:rPr>
              <a:t>2- Veri Yapılarına Genel Bakış </a:t>
            </a:r>
          </a:p>
          <a:p>
            <a:pPr algn="ctr">
              <a:lnSpc>
                <a:spcPct val="107000"/>
              </a:lnSpc>
              <a:spcAft>
                <a:spcPts val="800"/>
              </a:spcAft>
            </a:pPr>
            <a:r>
              <a:rPr lang="tr-TR" sz="2400" b="1" kern="1800" dirty="0">
                <a:latin typeface="Times New Roman" panose="02020603050405020304" pitchFamily="18" charset="0"/>
                <a:ea typeface="Times New Roman" panose="02020603050405020304" pitchFamily="18" charset="0"/>
                <a:cs typeface="Times New Roman" panose="02020603050405020304" pitchFamily="18" charset="0"/>
              </a:rPr>
              <a:t>(Doğrusal Olmayan Veri </a:t>
            </a:r>
            <a:r>
              <a:rPr lang="tr-TR" sz="2400" b="1" kern="1800" dirty="0">
                <a:latin typeface="Times New Roman" panose="02020603050405020304" pitchFamily="18" charset="0"/>
                <a:cs typeface="Times New Roman" panose="02020603050405020304" pitchFamily="18" charset="0"/>
              </a:rPr>
              <a:t>Yapıları-</a:t>
            </a:r>
            <a:r>
              <a:rPr lang="tr-TR" sz="2400" b="1" kern="1800" dirty="0" err="1">
                <a:latin typeface="Times New Roman" panose="02020603050405020304" pitchFamily="18" charset="0"/>
                <a:cs typeface="Times New Roman" panose="02020603050405020304" pitchFamily="18" charset="0"/>
              </a:rPr>
              <a:t>Binary</a:t>
            </a:r>
            <a:r>
              <a:rPr lang="tr-TR" sz="2400" b="1" kern="1800" dirty="0">
                <a:latin typeface="Times New Roman" panose="02020603050405020304" pitchFamily="18" charset="0"/>
                <a:cs typeface="Times New Roman" panose="02020603050405020304" pitchFamily="18" charset="0"/>
              </a:rPr>
              <a:t> </a:t>
            </a:r>
            <a:r>
              <a:rPr lang="tr-TR" sz="2400" b="1" kern="1800" dirty="0" err="1">
                <a:latin typeface="Times New Roman" panose="02020603050405020304" pitchFamily="18" charset="0"/>
                <a:cs typeface="Times New Roman" panose="02020603050405020304" pitchFamily="18" charset="0"/>
              </a:rPr>
              <a:t>Tree</a:t>
            </a:r>
            <a:r>
              <a:rPr lang="tr-TR" sz="2400" b="1" kern="1800" dirty="0">
                <a:latin typeface="Times New Roman" panose="02020603050405020304" pitchFamily="18" charset="0"/>
                <a:cs typeface="Times New Roman" panose="02020603050405020304" pitchFamily="18" charset="0"/>
              </a:rPr>
              <a:t> - </a:t>
            </a:r>
            <a:r>
              <a:rPr lang="tr-TR" sz="2400" b="1" kern="1800" dirty="0" err="1">
                <a:latin typeface="Times New Roman" panose="02020603050405020304" pitchFamily="18" charset="0"/>
                <a:cs typeface="Times New Roman" panose="02020603050405020304" pitchFamily="18" charset="0"/>
              </a:rPr>
              <a:t>Binary</a:t>
            </a:r>
            <a:r>
              <a:rPr lang="tr-TR" sz="2400" b="1" kern="1800" dirty="0">
                <a:latin typeface="Times New Roman" panose="02020603050405020304" pitchFamily="18" charset="0"/>
                <a:cs typeface="Times New Roman" panose="02020603050405020304" pitchFamily="18" charset="0"/>
              </a:rPr>
              <a:t> </a:t>
            </a:r>
            <a:r>
              <a:rPr lang="tr-TR" sz="2400" b="1" kern="1800" dirty="0" err="1">
                <a:latin typeface="Times New Roman" panose="02020603050405020304" pitchFamily="18" charset="0"/>
                <a:cs typeface="Times New Roman" panose="02020603050405020304" pitchFamily="18" charset="0"/>
              </a:rPr>
              <a:t>Search</a:t>
            </a:r>
            <a:r>
              <a:rPr lang="tr-TR" sz="2400" b="1" kern="1800" dirty="0">
                <a:latin typeface="Times New Roman" panose="02020603050405020304" pitchFamily="18" charset="0"/>
                <a:cs typeface="Times New Roman" panose="02020603050405020304" pitchFamily="18" charset="0"/>
              </a:rPr>
              <a:t> </a:t>
            </a:r>
            <a:r>
              <a:rPr lang="tr-TR" sz="2400" b="1" kern="1800" dirty="0" err="1">
                <a:latin typeface="Times New Roman" panose="02020603050405020304" pitchFamily="18" charset="0"/>
                <a:cs typeface="Times New Roman" panose="02020603050405020304" pitchFamily="18" charset="0"/>
              </a:rPr>
              <a:t>Tree</a:t>
            </a:r>
            <a:r>
              <a:rPr lang="tr-TR" sz="2400" b="1" kern="1800" dirty="0">
                <a:latin typeface="Times New Roman" panose="02020603050405020304" pitchFamily="18" charset="0"/>
                <a:cs typeface="Times New Roman" panose="02020603050405020304" pitchFamily="18" charset="0"/>
              </a:rPr>
              <a:t>)</a:t>
            </a:r>
            <a:r>
              <a:rPr lang="tr-TR" sz="2400" b="1" kern="1800" dirty="0">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4">
            <a:extLst>
              <a:ext uri="{FF2B5EF4-FFF2-40B4-BE49-F238E27FC236}">
                <a16:creationId xmlns:a16="http://schemas.microsoft.com/office/drawing/2014/main" id="{AC18ED16-74FA-40AB-899E-C6EF215F2488}"/>
              </a:ext>
            </a:extLst>
          </p:cNvPr>
          <p:cNvPicPr>
            <a:picLocks noChangeAspect="1"/>
          </p:cNvPicPr>
          <p:nvPr/>
        </p:nvPicPr>
        <p:blipFill>
          <a:blip r:embed="rId2"/>
          <a:stretch>
            <a:fillRect/>
          </a:stretch>
        </p:blipFill>
        <p:spPr>
          <a:xfrm>
            <a:off x="2301852" y="1597896"/>
            <a:ext cx="8306754" cy="4497218"/>
          </a:xfrm>
          <a:prstGeom prst="rect">
            <a:avLst/>
          </a:prstGeom>
        </p:spPr>
      </p:pic>
    </p:spTree>
    <p:extLst>
      <p:ext uri="{BB962C8B-B14F-4D97-AF65-F5344CB8AC3E}">
        <p14:creationId xmlns:p14="http://schemas.microsoft.com/office/powerpoint/2010/main" val="24023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1031693"/>
          </a:xfrm>
          <a:prstGeom prst="rect">
            <a:avLst/>
          </a:prstGeom>
        </p:spPr>
        <p:txBody>
          <a:bodyPr wrap="square">
            <a:spAutoFit/>
          </a:bodyPr>
          <a:lstStyle/>
          <a:p>
            <a:pPr algn="ctr">
              <a:lnSpc>
                <a:spcPct val="107000"/>
              </a:lnSpc>
              <a:spcAft>
                <a:spcPts val="800"/>
              </a:spcAft>
            </a:pPr>
            <a:r>
              <a:rPr lang="tr-TR" sz="2800" b="1" kern="1800" dirty="0">
                <a:latin typeface="Times New Roman" panose="02020603050405020304" pitchFamily="18" charset="0"/>
                <a:ea typeface="Times New Roman" panose="02020603050405020304" pitchFamily="18" charset="0"/>
                <a:cs typeface="Times New Roman" panose="02020603050405020304" pitchFamily="18" charset="0"/>
              </a:rPr>
              <a:t>2- Veri Yapılarına Genel Bakış </a:t>
            </a:r>
          </a:p>
          <a:p>
            <a:pPr algn="ctr">
              <a:lnSpc>
                <a:spcPct val="107000"/>
              </a:lnSpc>
              <a:spcAft>
                <a:spcPts val="800"/>
              </a:spcAft>
            </a:pPr>
            <a:r>
              <a:rPr lang="tr-TR" sz="2400" b="1" kern="1800" dirty="0">
                <a:latin typeface="Times New Roman" panose="02020603050405020304" pitchFamily="18" charset="0"/>
                <a:ea typeface="Times New Roman" panose="02020603050405020304" pitchFamily="18" charset="0"/>
                <a:cs typeface="Times New Roman" panose="02020603050405020304" pitchFamily="18" charset="0"/>
              </a:rPr>
              <a:t>(Doğrusal Olmayan Veri </a:t>
            </a:r>
            <a:r>
              <a:rPr lang="tr-TR" sz="2400" b="1" kern="1800" dirty="0">
                <a:latin typeface="Times New Roman" panose="02020603050405020304" pitchFamily="18" charset="0"/>
                <a:cs typeface="Times New Roman" panose="02020603050405020304" pitchFamily="18" charset="0"/>
              </a:rPr>
              <a:t>Yapıları-</a:t>
            </a:r>
            <a:r>
              <a:rPr lang="tr-TR" sz="2400" b="1" kern="1800" dirty="0" err="1">
                <a:latin typeface="Times New Roman" panose="02020603050405020304" pitchFamily="18" charset="0"/>
                <a:cs typeface="Times New Roman" panose="02020603050405020304" pitchFamily="18" charset="0"/>
              </a:rPr>
              <a:t>Binary</a:t>
            </a:r>
            <a:r>
              <a:rPr lang="tr-TR" sz="2400" b="1" kern="1800" dirty="0">
                <a:latin typeface="Times New Roman" panose="02020603050405020304" pitchFamily="18" charset="0"/>
                <a:cs typeface="Times New Roman" panose="02020603050405020304" pitchFamily="18" charset="0"/>
              </a:rPr>
              <a:t> </a:t>
            </a:r>
            <a:r>
              <a:rPr lang="tr-TR" sz="2400" b="1" kern="1800" dirty="0" err="1">
                <a:latin typeface="Times New Roman" panose="02020603050405020304" pitchFamily="18" charset="0"/>
                <a:cs typeface="Times New Roman" panose="02020603050405020304" pitchFamily="18" charset="0"/>
              </a:rPr>
              <a:t>Tree</a:t>
            </a:r>
            <a:r>
              <a:rPr lang="tr-TR" sz="2400" b="1" kern="1800" dirty="0">
                <a:latin typeface="Times New Roman" panose="02020603050405020304" pitchFamily="18" charset="0"/>
                <a:cs typeface="Times New Roman" panose="02020603050405020304" pitchFamily="18" charset="0"/>
              </a:rPr>
              <a:t> - </a:t>
            </a:r>
            <a:r>
              <a:rPr lang="tr-TR" sz="2400" b="1" kern="1800" dirty="0" err="1">
                <a:latin typeface="Times New Roman" panose="02020603050405020304" pitchFamily="18" charset="0"/>
                <a:cs typeface="Times New Roman" panose="02020603050405020304" pitchFamily="18" charset="0"/>
              </a:rPr>
              <a:t>Binary</a:t>
            </a:r>
            <a:r>
              <a:rPr lang="tr-TR" sz="2400" b="1" kern="1800" dirty="0">
                <a:latin typeface="Times New Roman" panose="02020603050405020304" pitchFamily="18" charset="0"/>
                <a:cs typeface="Times New Roman" panose="02020603050405020304" pitchFamily="18" charset="0"/>
              </a:rPr>
              <a:t> </a:t>
            </a:r>
            <a:r>
              <a:rPr lang="tr-TR" sz="2400" b="1" kern="1800" dirty="0" err="1">
                <a:latin typeface="Times New Roman" panose="02020603050405020304" pitchFamily="18" charset="0"/>
                <a:cs typeface="Times New Roman" panose="02020603050405020304" pitchFamily="18" charset="0"/>
              </a:rPr>
              <a:t>Search</a:t>
            </a:r>
            <a:r>
              <a:rPr lang="tr-TR" sz="2400" b="1" kern="1800" dirty="0">
                <a:latin typeface="Times New Roman" panose="02020603050405020304" pitchFamily="18" charset="0"/>
                <a:cs typeface="Times New Roman" panose="02020603050405020304" pitchFamily="18" charset="0"/>
              </a:rPr>
              <a:t> </a:t>
            </a:r>
            <a:r>
              <a:rPr lang="tr-TR" sz="2400" b="1" kern="1800" dirty="0" err="1">
                <a:latin typeface="Times New Roman" panose="02020603050405020304" pitchFamily="18" charset="0"/>
                <a:cs typeface="Times New Roman" panose="02020603050405020304" pitchFamily="18" charset="0"/>
              </a:rPr>
              <a:t>Tree</a:t>
            </a:r>
            <a:r>
              <a:rPr lang="tr-TR" sz="2400" b="1" kern="1800" dirty="0">
                <a:latin typeface="Times New Roman" panose="02020603050405020304" pitchFamily="18" charset="0"/>
                <a:cs typeface="Times New Roman" panose="02020603050405020304" pitchFamily="18" charset="0"/>
              </a:rPr>
              <a:t>)</a:t>
            </a:r>
            <a:r>
              <a:rPr lang="tr-TR" sz="2400" b="1" kern="1800" dirty="0">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Resim 1">
            <a:extLst>
              <a:ext uri="{FF2B5EF4-FFF2-40B4-BE49-F238E27FC236}">
                <a16:creationId xmlns:a16="http://schemas.microsoft.com/office/drawing/2014/main" id="{3A7BE8C4-D5E6-4E4B-804E-D42BB8D64263}"/>
              </a:ext>
            </a:extLst>
          </p:cNvPr>
          <p:cNvPicPr>
            <a:picLocks noChangeAspect="1"/>
          </p:cNvPicPr>
          <p:nvPr/>
        </p:nvPicPr>
        <p:blipFill>
          <a:blip r:embed="rId2"/>
          <a:stretch>
            <a:fillRect/>
          </a:stretch>
        </p:blipFill>
        <p:spPr>
          <a:xfrm>
            <a:off x="2850832" y="1571625"/>
            <a:ext cx="7038975" cy="5286375"/>
          </a:xfrm>
          <a:prstGeom prst="rect">
            <a:avLst/>
          </a:prstGeom>
        </p:spPr>
      </p:pic>
    </p:spTree>
    <p:extLst>
      <p:ext uri="{BB962C8B-B14F-4D97-AF65-F5344CB8AC3E}">
        <p14:creationId xmlns:p14="http://schemas.microsoft.com/office/powerpoint/2010/main" val="288063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FD497B5-C905-480A-ABA7-19F28523DB44}"/>
              </a:ext>
            </a:extLst>
          </p:cNvPr>
          <p:cNvPicPr>
            <a:picLocks noChangeAspect="1"/>
          </p:cNvPicPr>
          <p:nvPr/>
        </p:nvPicPr>
        <p:blipFill>
          <a:blip r:embed="rId2"/>
          <a:stretch>
            <a:fillRect/>
          </a:stretch>
        </p:blipFill>
        <p:spPr>
          <a:xfrm>
            <a:off x="1836420" y="621866"/>
            <a:ext cx="9753600" cy="5614267"/>
          </a:xfrm>
          <a:prstGeom prst="rect">
            <a:avLst/>
          </a:prstGeom>
        </p:spPr>
      </p:pic>
    </p:spTree>
    <p:extLst>
      <p:ext uri="{BB962C8B-B14F-4D97-AF65-F5344CB8AC3E}">
        <p14:creationId xmlns:p14="http://schemas.microsoft.com/office/powerpoint/2010/main" val="160893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E37375B-61A3-4E5D-B1B1-B8CBC4E027A2}"/>
              </a:ext>
            </a:extLst>
          </p:cNvPr>
          <p:cNvSpPr/>
          <p:nvPr/>
        </p:nvSpPr>
        <p:spPr>
          <a:xfrm>
            <a:off x="1480457" y="207240"/>
            <a:ext cx="10624458" cy="5023170"/>
          </a:xfrm>
          <a:prstGeom prst="rect">
            <a:avLst/>
          </a:prstGeom>
        </p:spPr>
        <p:txBody>
          <a:bodyPr wrap="square">
            <a:spAutoFit/>
          </a:bodyPr>
          <a:lstStyle/>
          <a:p>
            <a:pPr algn="ctr">
              <a:lnSpc>
                <a:spcPct val="107000"/>
              </a:lnSpc>
              <a:spcAft>
                <a:spcPts val="800"/>
              </a:spcAft>
            </a:pPr>
            <a:r>
              <a:rPr lang="tr-TR" sz="2800" b="1" kern="1800" dirty="0">
                <a:latin typeface="Times New Roman" panose="02020603050405020304" pitchFamily="18" charset="0"/>
                <a:ea typeface="Times New Roman" panose="02020603050405020304" pitchFamily="18" charset="0"/>
                <a:cs typeface="Times New Roman" panose="02020603050405020304" pitchFamily="18" charset="0"/>
              </a:rPr>
              <a:t>1- Veri Yapılarına Genel Bakış (Doğrusal Veri Yapıları) </a:t>
            </a:r>
            <a:endParaRPr lang="tr-T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tr-TR"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tr-TR" sz="2000" dirty="0">
                <a:latin typeface="Times New Roman" panose="02020603050405020304" pitchFamily="18" charset="0"/>
                <a:ea typeface="Times New Roman" panose="02020603050405020304" pitchFamily="18" charset="0"/>
                <a:cs typeface="Times New Roman" panose="02020603050405020304" pitchFamily="18" charset="0"/>
              </a:rPr>
              <a:t>Veri yapısı, bir bilgisayarda verileri etkin bir şekilde kullanabilmesi için düzenlemenin özel bir yoludur. Fikir, farklı görevlerin mekan ve zaman karmaşıklıklarını azaltmaktır. Aşağıda bazı popüler doğrusal veri yapılarına genel bir bakış yer almaktadır. </a:t>
            </a:r>
          </a:p>
          <a:p>
            <a:pPr algn="just">
              <a:lnSpc>
                <a:spcPct val="150000"/>
              </a:lnSpc>
              <a:spcAft>
                <a:spcPts val="800"/>
              </a:spcAft>
            </a:pP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tr-TR" sz="2000" b="1"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Dizi</a:t>
            </a:r>
            <a:r>
              <a:rPr lang="tr-TR"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ea typeface="Times New Roman" panose="02020603050405020304" pitchFamily="18" charset="0"/>
                <a:cs typeface="Times New Roman" panose="02020603050405020304" pitchFamily="18" charset="0"/>
              </a:rPr>
              <a:t>Array</a:t>
            </a:r>
            <a:r>
              <a:rPr lang="tr-TR" sz="2000" b="1" dirty="0">
                <a:latin typeface="Times New Roman" panose="02020603050405020304" pitchFamily="18" charset="0"/>
                <a:ea typeface="Times New Roman" panose="02020603050405020304" pitchFamily="18" charset="0"/>
                <a:cs typeface="Times New Roman" panose="02020603050405020304" pitchFamily="18" charset="0"/>
              </a:rPr>
              <a:t>)</a:t>
            </a:r>
            <a:br>
              <a:rPr lang="tr-TR" sz="2000" b="1" dirty="0">
                <a:latin typeface="Times New Roman" panose="02020603050405020304" pitchFamily="18" charset="0"/>
                <a:ea typeface="Times New Roman" panose="02020603050405020304" pitchFamily="18" charset="0"/>
                <a:cs typeface="Times New Roman" panose="02020603050405020304" pitchFamily="18" charset="0"/>
              </a:rPr>
            </a:br>
            <a:r>
              <a:rPr lang="tr-TR" sz="2000" b="1"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Bağlantılı Liste</a:t>
            </a:r>
            <a:r>
              <a:rPr lang="tr-TR"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ea typeface="Times New Roman" panose="02020603050405020304" pitchFamily="18" charset="0"/>
                <a:cs typeface="Times New Roman" panose="02020603050405020304" pitchFamily="18" charset="0"/>
              </a:rPr>
              <a:t>Linked</a:t>
            </a:r>
            <a:r>
              <a:rPr lang="tr-TR"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ea typeface="Times New Roman" panose="02020603050405020304" pitchFamily="18" charset="0"/>
                <a:cs typeface="Times New Roman" panose="02020603050405020304" pitchFamily="18" charset="0"/>
              </a:rPr>
              <a:t>List</a:t>
            </a:r>
            <a:r>
              <a:rPr lang="tr-TR" sz="2000" b="1" dirty="0">
                <a:latin typeface="Times New Roman" panose="02020603050405020304" pitchFamily="18" charset="0"/>
                <a:ea typeface="Times New Roman" panose="02020603050405020304" pitchFamily="18" charset="0"/>
                <a:cs typeface="Times New Roman" panose="02020603050405020304" pitchFamily="18" charset="0"/>
              </a:rPr>
              <a:t>)</a:t>
            </a:r>
            <a:br>
              <a:rPr lang="tr-TR" sz="2000" b="1" dirty="0">
                <a:latin typeface="Times New Roman" panose="02020603050405020304" pitchFamily="18" charset="0"/>
                <a:ea typeface="Times New Roman" panose="02020603050405020304" pitchFamily="18" charset="0"/>
                <a:cs typeface="Times New Roman" panose="02020603050405020304" pitchFamily="18" charset="0"/>
              </a:rPr>
            </a:br>
            <a:r>
              <a:rPr lang="tr-TR" sz="2000" b="1"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Yığın</a:t>
            </a:r>
            <a:r>
              <a:rPr lang="tr-TR"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ea typeface="Times New Roman" panose="02020603050405020304" pitchFamily="18" charset="0"/>
                <a:cs typeface="Times New Roman" panose="02020603050405020304" pitchFamily="18" charset="0"/>
              </a:rPr>
              <a:t>Stack</a:t>
            </a:r>
            <a:r>
              <a:rPr lang="tr-TR" sz="2000" b="1" dirty="0">
                <a:latin typeface="Times New Roman" panose="02020603050405020304" pitchFamily="18" charset="0"/>
                <a:ea typeface="Times New Roman" panose="02020603050405020304" pitchFamily="18" charset="0"/>
                <a:cs typeface="Times New Roman" panose="02020603050405020304" pitchFamily="18" charset="0"/>
              </a:rPr>
              <a:t>)</a:t>
            </a:r>
            <a:br>
              <a:rPr lang="tr-TR" sz="2000" b="1" dirty="0">
                <a:latin typeface="Times New Roman" panose="02020603050405020304" pitchFamily="18" charset="0"/>
                <a:ea typeface="Times New Roman" panose="02020603050405020304" pitchFamily="18" charset="0"/>
                <a:cs typeface="Times New Roman" panose="02020603050405020304" pitchFamily="18" charset="0"/>
              </a:rPr>
            </a:br>
            <a:r>
              <a:rPr lang="tr-TR" sz="2000" b="1"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Sıra</a:t>
            </a:r>
            <a:r>
              <a:rPr lang="tr-TR" sz="2000" b="1" dirty="0">
                <a:latin typeface="Times New Roman" panose="02020603050405020304" pitchFamily="18" charset="0"/>
                <a:ea typeface="Times New Roman" panose="02020603050405020304" pitchFamily="18" charset="0"/>
                <a:cs typeface="Times New Roman" panose="02020603050405020304" pitchFamily="18" charset="0"/>
              </a:rPr>
              <a:t> (Queue)</a:t>
            </a:r>
            <a:endParaRPr lang="tr-TR"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381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B15CB783-B74D-4D2D-B918-B2C40DA89623}"/>
              </a:ext>
            </a:extLst>
          </p:cNvPr>
          <p:cNvSpPr/>
          <p:nvPr/>
        </p:nvSpPr>
        <p:spPr>
          <a:xfrm>
            <a:off x="1621970" y="258634"/>
            <a:ext cx="10276116" cy="5474319"/>
          </a:xfrm>
          <a:prstGeom prst="rect">
            <a:avLst/>
          </a:prstGeom>
        </p:spPr>
        <p:txBody>
          <a:bodyPr wrap="square">
            <a:spAutoFit/>
          </a:bodyPr>
          <a:lstStyle/>
          <a:p>
            <a:pPr algn="ctr">
              <a:lnSpc>
                <a:spcPct val="107000"/>
              </a:lnSpc>
              <a:spcAft>
                <a:spcPts val="0"/>
              </a:spcAft>
            </a:pPr>
            <a:r>
              <a:rPr lang="tr-TR" sz="2800" b="1" dirty="0">
                <a:latin typeface="Times New Roman" panose="02020603050405020304" pitchFamily="18" charset="0"/>
                <a:ea typeface="Times New Roman" panose="02020603050405020304" pitchFamily="18" charset="0"/>
                <a:cs typeface="Times New Roman" panose="02020603050405020304" pitchFamily="18" charset="0"/>
              </a:rPr>
              <a:t>Dizi (</a:t>
            </a:r>
            <a:r>
              <a:rPr lang="tr-TR" sz="2800" b="1" dirty="0" err="1">
                <a:latin typeface="Times New Roman" panose="02020603050405020304" pitchFamily="18" charset="0"/>
                <a:ea typeface="Times New Roman" panose="02020603050405020304" pitchFamily="18" charset="0"/>
                <a:cs typeface="Times New Roman" panose="02020603050405020304" pitchFamily="18" charset="0"/>
              </a:rPr>
              <a:t>Array</a:t>
            </a:r>
            <a:r>
              <a:rPr lang="tr-TR" sz="2800" b="1" dirty="0">
                <a:latin typeface="Times New Roman" panose="02020603050405020304" pitchFamily="18" charset="0"/>
                <a:ea typeface="Times New Roman" panose="02020603050405020304" pitchFamily="18" charset="0"/>
                <a:cs typeface="Times New Roman" panose="02020603050405020304" pitchFamily="18" charset="0"/>
              </a:rPr>
              <a:t>)</a:t>
            </a:r>
            <a:endParaRPr lang="tr-TR"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Dizi, bitişik konumlarda homojen elemanları saklamak için kullanılan bir veri yapısıdır. Veri saklamadan önce bir dizinin boyutu sağlanmalıdır.</a:t>
            </a:r>
          </a:p>
          <a:p>
            <a:pPr>
              <a:lnSpc>
                <a:spcPct val="107000"/>
              </a:lnSpc>
              <a:spcAft>
                <a:spcPts val="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Dizinin boyutu n olsun.</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a:t>
            </a:r>
            <a:r>
              <a:rPr lang="tr-TR" sz="1600" dirty="0" err="1">
                <a:latin typeface="Courier New" panose="02070309020205020404" pitchFamily="49" charset="0"/>
                <a:ea typeface="Times New Roman" panose="02020603050405020304" pitchFamily="18" charset="0"/>
                <a:cs typeface="Times New Roman" panose="02020603050405020304" pitchFamily="18" charset="0"/>
              </a:rPr>
              <a:t>Accessing</a:t>
            </a:r>
            <a:r>
              <a:rPr lang="tr-TR" sz="1600" dirty="0">
                <a:latin typeface="Courier New" panose="02070309020205020404" pitchFamily="49" charset="0"/>
                <a:ea typeface="Times New Roman" panose="02020603050405020304" pitchFamily="18" charset="0"/>
                <a:cs typeface="Times New Roman" panose="02020603050405020304" pitchFamily="18" charset="0"/>
              </a:rPr>
              <a:t> Time: O (1) [Bu mümkün, çünkü elemanlar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bitişik konumlarda saklanır]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Ardışık Arama için Arama Süresi: O (n):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İkili Arama için O (</a:t>
            </a:r>
            <a:r>
              <a:rPr lang="tr-TR" sz="1600" dirty="0" err="1">
                <a:latin typeface="Courier New" panose="02070309020205020404" pitchFamily="49" charset="0"/>
                <a:ea typeface="Times New Roman" panose="02020603050405020304" pitchFamily="18" charset="0"/>
                <a:cs typeface="Times New Roman" panose="02020603050405020304" pitchFamily="18" charset="0"/>
              </a:rPr>
              <a:t>log</a:t>
            </a:r>
            <a:r>
              <a:rPr lang="tr-TR" sz="1600" dirty="0">
                <a:latin typeface="Courier New" panose="02070309020205020404" pitchFamily="49" charset="0"/>
                <a:ea typeface="Times New Roman" panose="02020603050405020304" pitchFamily="18" charset="0"/>
                <a:cs typeface="Times New Roman" panose="02020603050405020304" pitchFamily="18" charset="0"/>
              </a:rPr>
              <a:t> n) [Dizi sıralanırsa]</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Ekleme Zamanı: O (n) [En kötü durum, yerleştirme sırasında meydana gelir.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Bir dizinin başlangıcında olur ve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tüm öğelerin kaydırılmasını gerektirir]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Silme Süresi: O (n) [En kötü durum silme sırasında ortaya çıkar.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Bir dizinin başlangıcında olur ve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tüm öğelerin kaydırılmasını gerektirir]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526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5156476"/>
          </a:xfrm>
          <a:prstGeom prst="rect">
            <a:avLst/>
          </a:prstGeom>
        </p:spPr>
        <p:txBody>
          <a:bodyPr wrap="square">
            <a:spAutoFit/>
          </a:bodyPr>
          <a:lstStyle/>
          <a:p>
            <a:pPr algn="ctr">
              <a:lnSpc>
                <a:spcPct val="107000"/>
              </a:lnSpc>
              <a:spcAft>
                <a:spcPts val="0"/>
              </a:spcAft>
            </a:pPr>
            <a:r>
              <a:rPr lang="tr-TR" sz="2800" b="1" dirty="0">
                <a:latin typeface="Times New Roman" panose="02020603050405020304" pitchFamily="18" charset="0"/>
                <a:cs typeface="Times New Roman" panose="02020603050405020304" pitchFamily="18" charset="0"/>
              </a:rPr>
              <a:t>Bağlı liste (</a:t>
            </a:r>
            <a:r>
              <a:rPr lang="tr-TR" sz="2800" b="1" dirty="0" err="1">
                <a:latin typeface="Times New Roman" panose="02020603050405020304" pitchFamily="18" charset="0"/>
                <a:cs typeface="Times New Roman" panose="02020603050405020304" pitchFamily="18" charset="0"/>
              </a:rPr>
              <a:t>Linked</a:t>
            </a:r>
            <a:r>
              <a:rPr lang="tr-TR" sz="2800" b="1" dirty="0">
                <a:latin typeface="Times New Roman" panose="02020603050405020304" pitchFamily="18" charset="0"/>
                <a:cs typeface="Times New Roman" panose="02020603050405020304" pitchFamily="18" charset="0"/>
              </a:rPr>
              <a:t> </a:t>
            </a:r>
            <a:r>
              <a:rPr lang="tr-TR" sz="2800" b="1" dirty="0" err="1">
                <a:latin typeface="Times New Roman" panose="02020603050405020304" pitchFamily="18" charset="0"/>
                <a:cs typeface="Times New Roman" panose="02020603050405020304" pitchFamily="18" charset="0"/>
              </a:rPr>
              <a:t>List</a:t>
            </a:r>
            <a:r>
              <a:rPr lang="tr-TR" sz="2800" b="1" dirty="0">
                <a:latin typeface="Times New Roman" panose="02020603050405020304" pitchFamily="18" charset="0"/>
                <a:cs typeface="Times New Roman" panose="02020603050405020304" pitchFamily="18" charset="0"/>
              </a:rPr>
              <a:t>)</a:t>
            </a:r>
          </a:p>
          <a:p>
            <a:pPr algn="just">
              <a:lnSpc>
                <a:spcPct val="107000"/>
              </a:lnSpc>
              <a:spcAft>
                <a:spcPts val="0"/>
              </a:spcAft>
            </a:pPr>
            <a:br>
              <a:rPr lang="tr-TR" dirty="0">
                <a:latin typeface="Times New Roman" panose="02020603050405020304" pitchFamily="18" charset="0"/>
                <a:ea typeface="Times New Roman" panose="02020603050405020304" pitchFamily="18" charset="0"/>
                <a:cs typeface="Times New Roman" panose="02020603050405020304" pitchFamily="18" charset="0"/>
              </a:rPr>
            </a:br>
            <a:r>
              <a:rPr lang="tr-TR" dirty="0">
                <a:latin typeface="Times New Roman" panose="02020603050405020304" pitchFamily="18" charset="0"/>
                <a:ea typeface="Times New Roman" panose="02020603050405020304" pitchFamily="18" charset="0"/>
                <a:cs typeface="Times New Roman" panose="02020603050405020304" pitchFamily="18" charset="0"/>
              </a:rPr>
              <a:t>Bağlantılı bir liste, her bir elemanın ayrı bir nesne olduğu doğrusal bir veri yapısıdır (diziler gibi). Bir listenin her bir elemanı (yani düğüm) iki maddeden oluşur - veri ve bir sonraki düğüme referans. </a:t>
            </a:r>
          </a:p>
          <a:p>
            <a:pPr algn="just">
              <a:lnSpc>
                <a:spcPct val="107000"/>
              </a:lnSpc>
              <a:spcAft>
                <a:spcPts val="0"/>
              </a:spcAft>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Bağlantılı Liste Türleri: </a:t>
            </a:r>
            <a:br>
              <a:rPr lang="tr-TR" dirty="0">
                <a:latin typeface="Times New Roman" panose="02020603050405020304" pitchFamily="18" charset="0"/>
                <a:ea typeface="Times New Roman" panose="02020603050405020304" pitchFamily="18" charset="0"/>
                <a:cs typeface="Times New Roman" panose="02020603050405020304" pitchFamily="18" charset="0"/>
              </a:rPr>
            </a:br>
            <a:r>
              <a:rPr lang="tr-TR" dirty="0">
                <a:latin typeface="Times New Roman" panose="02020603050405020304" pitchFamily="18" charset="0"/>
                <a:ea typeface="Times New Roman" panose="02020603050405020304" pitchFamily="18" charset="0"/>
                <a:cs typeface="Times New Roman" panose="02020603050405020304" pitchFamily="18" charset="0"/>
              </a:rPr>
              <a:t>1. </a:t>
            </a:r>
            <a:r>
              <a:rPr lang="tr-TR" b="1" dirty="0">
                <a:latin typeface="Times New Roman" panose="02020603050405020304" pitchFamily="18" charset="0"/>
                <a:ea typeface="Times New Roman" panose="02020603050405020304" pitchFamily="18" charset="0"/>
                <a:cs typeface="Times New Roman" panose="02020603050405020304" pitchFamily="18" charset="0"/>
              </a:rPr>
              <a:t>Tek Bağlantılı Liste:</a:t>
            </a:r>
            <a:r>
              <a:rPr lang="tr-TR" dirty="0">
                <a:latin typeface="Times New Roman" panose="02020603050405020304" pitchFamily="18" charset="0"/>
                <a:ea typeface="Times New Roman" panose="02020603050405020304" pitchFamily="18" charset="0"/>
                <a:cs typeface="Times New Roman" panose="02020603050405020304" pitchFamily="18" charset="0"/>
              </a:rPr>
              <a:t> Bu bağlantılı listede, her düğüm listedeki bir sonraki düğümün adresini veya referansını saklar ve son düğüm bir sonraki adres veya NULL olarak referansı vardır. Örneğin 1-&gt; 2-&gt; 3-&gt; 4-&gt; NULL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2. </a:t>
            </a:r>
            <a:r>
              <a:rPr lang="tr-TR" b="1" dirty="0">
                <a:latin typeface="Times New Roman" panose="02020603050405020304" pitchFamily="18" charset="0"/>
                <a:ea typeface="Times New Roman" panose="02020603050405020304" pitchFamily="18" charset="0"/>
                <a:cs typeface="Times New Roman" panose="02020603050405020304" pitchFamily="18" charset="0"/>
              </a:rPr>
              <a:t>Çift Bağlantılı Liste:</a:t>
            </a:r>
            <a:r>
              <a:rPr lang="tr-TR" dirty="0">
                <a:latin typeface="Times New Roman" panose="02020603050405020304" pitchFamily="18" charset="0"/>
                <a:ea typeface="Times New Roman" panose="02020603050405020304" pitchFamily="18" charset="0"/>
                <a:cs typeface="Times New Roman" panose="02020603050405020304" pitchFamily="18" charset="0"/>
              </a:rPr>
              <a:t> Bu Bağlantılı listede, her düğümle ilişkili iki referans vardır, referanslardan biri bir sonraki düğüme ve bir tanesi bir önceki düğüme. Bu veri yapısının avantajı, her iki yönde de geçebilmemiz ve silmek için önceki düğüme açık bir şekilde erişmemize gerek olmamasıdır. Örneğin. BOŞ &lt;-1 &lt;-&gt; 2 &lt;-&gt; 3-&gt; NULL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3. </a:t>
            </a:r>
            <a:r>
              <a:rPr lang="tr-TR" b="1" dirty="0">
                <a:latin typeface="Times New Roman" panose="02020603050405020304" pitchFamily="18" charset="0"/>
                <a:ea typeface="Times New Roman" panose="02020603050405020304" pitchFamily="18" charset="0"/>
                <a:cs typeface="Times New Roman" panose="02020603050405020304" pitchFamily="18" charset="0"/>
              </a:rPr>
              <a:t>Dairesel Bağlantılı Liste:</a:t>
            </a:r>
            <a:r>
              <a:rPr lang="tr-TR" dirty="0">
                <a:latin typeface="Times New Roman" panose="02020603050405020304" pitchFamily="18" charset="0"/>
                <a:ea typeface="Times New Roman" panose="02020603050405020304" pitchFamily="18" charset="0"/>
                <a:cs typeface="Times New Roman" panose="02020603050405020304" pitchFamily="18" charset="0"/>
              </a:rPr>
              <a:t> Dairesel bağlantılı liste, tüm düğümlerin bir daire oluşturacak şekilde bağlandığı bağlantılı bir listedir. Sonunda </a:t>
            </a:r>
            <a:r>
              <a:rPr lang="tr-TR" i="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NULL</a:t>
            </a:r>
            <a:r>
              <a:rPr lang="tr-TR" dirty="0">
                <a:latin typeface="Times New Roman" panose="02020603050405020304" pitchFamily="18" charset="0"/>
                <a:ea typeface="Times New Roman" panose="02020603050405020304" pitchFamily="18" charset="0"/>
                <a:cs typeface="Times New Roman" panose="02020603050405020304" pitchFamily="18" charset="0"/>
              </a:rPr>
              <a:t> yoktur. Dairesel bir bağlı liste, tek bir dairesel bağlantı listesi veya iki kat dairesel bağlantı listesi olabilir. Bu veri yapısının avantajı, herhangi bir düğümün başlangıç ​​düğümü olarak yapılabilmesidir. Bu, bağlantılı listedeki dairesel sıranın uygulanmasında kullanışlıdır. Örneğin. 1-&gt; 2-&gt; 3-&gt; 1 [Son düğümün bir sonraki göstericisi birinciye işaret ediyor]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781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805092"/>
          </a:xfrm>
          <a:prstGeom prst="rect">
            <a:avLst/>
          </a:prstGeom>
        </p:spPr>
        <p:txBody>
          <a:bodyPr wrap="square">
            <a:spAutoFit/>
          </a:bodyPr>
          <a:lstStyle/>
          <a:p>
            <a:pPr algn="ctr">
              <a:lnSpc>
                <a:spcPct val="107000"/>
              </a:lnSpc>
              <a:spcAft>
                <a:spcPts val="0"/>
              </a:spcAft>
            </a:pPr>
            <a:r>
              <a:rPr lang="tr-TR" sz="2800" b="1" dirty="0">
                <a:latin typeface="Times New Roman" panose="02020603050405020304" pitchFamily="18" charset="0"/>
                <a:cs typeface="Times New Roman" panose="02020603050405020304" pitchFamily="18" charset="0"/>
              </a:rPr>
              <a:t>Bağlı liste (</a:t>
            </a:r>
            <a:r>
              <a:rPr lang="tr-TR" sz="2800" b="1" dirty="0" err="1">
                <a:latin typeface="Times New Roman" panose="02020603050405020304" pitchFamily="18" charset="0"/>
                <a:cs typeface="Times New Roman" panose="02020603050405020304" pitchFamily="18" charset="0"/>
              </a:rPr>
              <a:t>Linked</a:t>
            </a:r>
            <a:r>
              <a:rPr lang="tr-TR" sz="2800" b="1" dirty="0">
                <a:latin typeface="Times New Roman" panose="02020603050405020304" pitchFamily="18" charset="0"/>
                <a:cs typeface="Times New Roman" panose="02020603050405020304" pitchFamily="18" charset="0"/>
              </a:rPr>
              <a:t> </a:t>
            </a:r>
            <a:r>
              <a:rPr lang="tr-TR" sz="2800" b="1" dirty="0" err="1">
                <a:latin typeface="Times New Roman" panose="02020603050405020304" pitchFamily="18" charset="0"/>
                <a:cs typeface="Times New Roman" panose="02020603050405020304" pitchFamily="18" charset="0"/>
              </a:rPr>
              <a:t>List</a:t>
            </a:r>
            <a:r>
              <a:rPr lang="tr-TR" sz="2800" b="1" dirty="0">
                <a:latin typeface="Times New Roman" panose="02020603050405020304" pitchFamily="18" charset="0"/>
                <a:cs typeface="Times New Roman" panose="02020603050405020304" pitchFamily="18" charset="0"/>
              </a:rPr>
              <a:t>)</a:t>
            </a:r>
          </a:p>
          <a:p>
            <a:pPr algn="just">
              <a:lnSpc>
                <a:spcPct val="107000"/>
              </a:lnSpc>
              <a:spcAft>
                <a:spcPts val="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Resim 1">
            <a:extLst>
              <a:ext uri="{FF2B5EF4-FFF2-40B4-BE49-F238E27FC236}">
                <a16:creationId xmlns:a16="http://schemas.microsoft.com/office/drawing/2014/main" id="{FA0B0B87-38B3-4737-9D67-45AE71D1C5F5}"/>
              </a:ext>
            </a:extLst>
          </p:cNvPr>
          <p:cNvPicPr>
            <a:picLocks noChangeAspect="1"/>
          </p:cNvPicPr>
          <p:nvPr/>
        </p:nvPicPr>
        <p:blipFill>
          <a:blip r:embed="rId2"/>
          <a:stretch>
            <a:fillRect/>
          </a:stretch>
        </p:blipFill>
        <p:spPr>
          <a:xfrm>
            <a:off x="2627469" y="1090240"/>
            <a:ext cx="6886575" cy="942975"/>
          </a:xfrm>
          <a:prstGeom prst="rect">
            <a:avLst/>
          </a:prstGeom>
        </p:spPr>
      </p:pic>
      <p:pic>
        <p:nvPicPr>
          <p:cNvPr id="4" name="Resim 3">
            <a:extLst>
              <a:ext uri="{FF2B5EF4-FFF2-40B4-BE49-F238E27FC236}">
                <a16:creationId xmlns:a16="http://schemas.microsoft.com/office/drawing/2014/main" id="{6B44CAE9-F0B9-40FC-AC7A-41CBAB21D1BB}"/>
              </a:ext>
            </a:extLst>
          </p:cNvPr>
          <p:cNvPicPr>
            <a:picLocks noChangeAspect="1"/>
          </p:cNvPicPr>
          <p:nvPr/>
        </p:nvPicPr>
        <p:blipFill>
          <a:blip r:embed="rId3"/>
          <a:stretch>
            <a:fillRect/>
          </a:stretch>
        </p:blipFill>
        <p:spPr>
          <a:xfrm>
            <a:off x="2576512" y="2960370"/>
            <a:ext cx="7038975" cy="1143000"/>
          </a:xfrm>
          <a:prstGeom prst="rect">
            <a:avLst/>
          </a:prstGeom>
        </p:spPr>
      </p:pic>
      <p:pic>
        <p:nvPicPr>
          <p:cNvPr id="5" name="Resim 4">
            <a:extLst>
              <a:ext uri="{FF2B5EF4-FFF2-40B4-BE49-F238E27FC236}">
                <a16:creationId xmlns:a16="http://schemas.microsoft.com/office/drawing/2014/main" id="{5C9C5483-EE71-4EF8-8B17-A3C50F40E50C}"/>
              </a:ext>
            </a:extLst>
          </p:cNvPr>
          <p:cNvPicPr>
            <a:picLocks noChangeAspect="1"/>
          </p:cNvPicPr>
          <p:nvPr/>
        </p:nvPicPr>
        <p:blipFill>
          <a:blip r:embed="rId4"/>
          <a:stretch>
            <a:fillRect/>
          </a:stretch>
        </p:blipFill>
        <p:spPr>
          <a:xfrm>
            <a:off x="2757483" y="4672256"/>
            <a:ext cx="6626545" cy="1493572"/>
          </a:xfrm>
          <a:prstGeom prst="rect">
            <a:avLst/>
          </a:prstGeom>
        </p:spPr>
      </p:pic>
      <p:sp>
        <p:nvSpPr>
          <p:cNvPr id="6" name="Dikdörtgen 5">
            <a:extLst>
              <a:ext uri="{FF2B5EF4-FFF2-40B4-BE49-F238E27FC236}">
                <a16:creationId xmlns:a16="http://schemas.microsoft.com/office/drawing/2014/main" id="{ABE25EB1-0A52-4936-8820-5C013CCFB720}"/>
              </a:ext>
            </a:extLst>
          </p:cNvPr>
          <p:cNvSpPr/>
          <p:nvPr/>
        </p:nvSpPr>
        <p:spPr>
          <a:xfrm>
            <a:off x="3783330" y="2135370"/>
            <a:ext cx="4903470" cy="369332"/>
          </a:xfrm>
          <a:prstGeom prst="rect">
            <a:avLst/>
          </a:prstGeom>
        </p:spPr>
        <p:txBody>
          <a:bodyPr wrap="square">
            <a:spAutoFit/>
          </a:bodyPr>
          <a:lstStyle/>
          <a:p>
            <a:r>
              <a:rPr lang="tr-TR" b="1" dirty="0"/>
              <a:t>Tek Bağlantılı Liste(</a:t>
            </a:r>
            <a:r>
              <a:rPr lang="tr-TR" b="1" dirty="0" err="1"/>
              <a:t>Singly</a:t>
            </a:r>
            <a:r>
              <a:rPr lang="tr-TR" b="1" dirty="0"/>
              <a:t> </a:t>
            </a:r>
            <a:r>
              <a:rPr lang="tr-TR" b="1" dirty="0" err="1"/>
              <a:t>Linked</a:t>
            </a:r>
            <a:r>
              <a:rPr lang="tr-TR" b="1" dirty="0"/>
              <a:t> </a:t>
            </a:r>
            <a:r>
              <a:rPr lang="tr-TR" b="1" dirty="0" err="1"/>
              <a:t>List</a:t>
            </a:r>
            <a:r>
              <a:rPr lang="tr-TR" b="1" dirty="0"/>
              <a:t>)</a:t>
            </a:r>
          </a:p>
        </p:txBody>
      </p:sp>
      <p:sp>
        <p:nvSpPr>
          <p:cNvPr id="7" name="Dikdörtgen 6">
            <a:extLst>
              <a:ext uri="{FF2B5EF4-FFF2-40B4-BE49-F238E27FC236}">
                <a16:creationId xmlns:a16="http://schemas.microsoft.com/office/drawing/2014/main" id="{496CFC64-2FD0-430A-BB5F-BB55852D0AF1}"/>
              </a:ext>
            </a:extLst>
          </p:cNvPr>
          <p:cNvSpPr/>
          <p:nvPr/>
        </p:nvSpPr>
        <p:spPr>
          <a:xfrm>
            <a:off x="3783330" y="4005040"/>
            <a:ext cx="4903470" cy="369332"/>
          </a:xfrm>
          <a:prstGeom prst="rect">
            <a:avLst/>
          </a:prstGeom>
        </p:spPr>
        <p:txBody>
          <a:bodyPr wrap="square">
            <a:spAutoFit/>
          </a:bodyPr>
          <a:lstStyle/>
          <a:p>
            <a:r>
              <a:rPr lang="tr-TR" b="1" dirty="0"/>
              <a:t>Çift Bağlantılı Liste(</a:t>
            </a:r>
            <a:r>
              <a:rPr lang="tr-TR" b="1" dirty="0" err="1"/>
              <a:t>Doubly</a:t>
            </a:r>
            <a:r>
              <a:rPr lang="tr-TR" b="1" dirty="0"/>
              <a:t> </a:t>
            </a:r>
            <a:r>
              <a:rPr lang="tr-TR" b="1" dirty="0" err="1"/>
              <a:t>Linked</a:t>
            </a:r>
            <a:r>
              <a:rPr lang="tr-TR" b="1" dirty="0"/>
              <a:t> </a:t>
            </a:r>
            <a:r>
              <a:rPr lang="tr-TR" b="1" dirty="0" err="1"/>
              <a:t>List</a:t>
            </a:r>
            <a:r>
              <a:rPr lang="tr-TR" b="1" dirty="0"/>
              <a:t>)</a:t>
            </a:r>
          </a:p>
        </p:txBody>
      </p:sp>
      <p:sp>
        <p:nvSpPr>
          <p:cNvPr id="8" name="Dikdörtgen 7">
            <a:extLst>
              <a:ext uri="{FF2B5EF4-FFF2-40B4-BE49-F238E27FC236}">
                <a16:creationId xmlns:a16="http://schemas.microsoft.com/office/drawing/2014/main" id="{2BB3F323-4DC3-4F10-A46D-EEFD2DDC171E}"/>
              </a:ext>
            </a:extLst>
          </p:cNvPr>
          <p:cNvSpPr/>
          <p:nvPr/>
        </p:nvSpPr>
        <p:spPr>
          <a:xfrm>
            <a:off x="3783330" y="6279046"/>
            <a:ext cx="4903470" cy="369332"/>
          </a:xfrm>
          <a:prstGeom prst="rect">
            <a:avLst/>
          </a:prstGeom>
        </p:spPr>
        <p:txBody>
          <a:bodyPr wrap="square">
            <a:spAutoFit/>
          </a:bodyPr>
          <a:lstStyle/>
          <a:p>
            <a:r>
              <a:rPr lang="tr-TR" b="1" dirty="0"/>
              <a:t>Dairesel Bağlantılı Liste(</a:t>
            </a:r>
            <a:r>
              <a:rPr lang="tr-TR" b="1" dirty="0" err="1"/>
              <a:t>Circular</a:t>
            </a:r>
            <a:r>
              <a:rPr lang="tr-TR" b="1" dirty="0"/>
              <a:t> </a:t>
            </a:r>
            <a:r>
              <a:rPr lang="tr-TR" b="1" dirty="0" err="1"/>
              <a:t>Linked</a:t>
            </a:r>
            <a:r>
              <a:rPr lang="tr-TR" b="1" dirty="0"/>
              <a:t> </a:t>
            </a:r>
            <a:r>
              <a:rPr lang="tr-TR" b="1" dirty="0" err="1"/>
              <a:t>List</a:t>
            </a:r>
            <a:r>
              <a:rPr lang="tr-TR" b="1" dirty="0"/>
              <a:t>)</a:t>
            </a:r>
          </a:p>
        </p:txBody>
      </p:sp>
    </p:spTree>
    <p:extLst>
      <p:ext uri="{BB962C8B-B14F-4D97-AF65-F5344CB8AC3E}">
        <p14:creationId xmlns:p14="http://schemas.microsoft.com/office/powerpoint/2010/main" val="338390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522259"/>
          </a:xfrm>
          <a:prstGeom prst="rect">
            <a:avLst/>
          </a:prstGeom>
        </p:spPr>
        <p:txBody>
          <a:bodyPr wrap="square">
            <a:spAutoFit/>
          </a:bodyPr>
          <a:lstStyle/>
          <a:p>
            <a:pPr algn="ctr">
              <a:lnSpc>
                <a:spcPct val="107000"/>
              </a:lnSpc>
              <a:spcAft>
                <a:spcPts val="0"/>
              </a:spcAft>
            </a:pPr>
            <a:r>
              <a:rPr lang="tr-TR" sz="2800" b="1" dirty="0">
                <a:latin typeface="Times New Roman" panose="02020603050405020304" pitchFamily="18" charset="0"/>
                <a:cs typeface="Times New Roman" panose="02020603050405020304" pitchFamily="18" charset="0"/>
              </a:rPr>
              <a:t>Bağlı liste (</a:t>
            </a:r>
            <a:r>
              <a:rPr lang="tr-TR" sz="2800" b="1" dirty="0" err="1">
                <a:latin typeface="Times New Roman" panose="02020603050405020304" pitchFamily="18" charset="0"/>
                <a:cs typeface="Times New Roman" panose="02020603050405020304" pitchFamily="18" charset="0"/>
              </a:rPr>
              <a:t>Linked</a:t>
            </a:r>
            <a:r>
              <a:rPr lang="tr-TR" sz="2800" b="1" dirty="0">
                <a:latin typeface="Times New Roman" panose="02020603050405020304" pitchFamily="18" charset="0"/>
                <a:cs typeface="Times New Roman" panose="02020603050405020304" pitchFamily="18" charset="0"/>
              </a:rPr>
              <a:t> </a:t>
            </a:r>
            <a:r>
              <a:rPr lang="tr-TR" sz="2800" b="1" dirty="0" err="1">
                <a:latin typeface="Times New Roman" panose="02020603050405020304" pitchFamily="18" charset="0"/>
                <a:cs typeface="Times New Roman" panose="02020603050405020304" pitchFamily="18" charset="0"/>
              </a:rPr>
              <a:t>List</a:t>
            </a:r>
            <a:r>
              <a:rPr lang="tr-TR" sz="2800" b="1" dirty="0">
                <a:latin typeface="Times New Roman" panose="02020603050405020304" pitchFamily="18" charset="0"/>
                <a:cs typeface="Times New Roman" panose="02020603050405020304" pitchFamily="18" charset="0"/>
              </a:rPr>
              <a:t>)</a:t>
            </a:r>
          </a:p>
        </p:txBody>
      </p:sp>
      <p:sp>
        <p:nvSpPr>
          <p:cNvPr id="2" name="Dikdörtgen 1">
            <a:extLst>
              <a:ext uri="{FF2B5EF4-FFF2-40B4-BE49-F238E27FC236}">
                <a16:creationId xmlns:a16="http://schemas.microsoft.com/office/drawing/2014/main" id="{4CA3B88D-189F-4832-BB7E-02A3871331CE}"/>
              </a:ext>
            </a:extLst>
          </p:cNvPr>
          <p:cNvSpPr/>
          <p:nvPr/>
        </p:nvSpPr>
        <p:spPr>
          <a:xfrm>
            <a:off x="605790" y="1441977"/>
            <a:ext cx="11292297" cy="1422634"/>
          </a:xfrm>
          <a:prstGeom prst="rect">
            <a:avLst/>
          </a:prstGeom>
        </p:spPr>
        <p:txBody>
          <a:bodyPr wrap="square">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Bir elemanın erişim zamanı: O (n)</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Bir elemanın arama süresi : O (n)</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Bir Elementin Eklenmesi   : O (1) [Elemanı eklemek istediğimiz pozisyondaysak]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Bir Elemanın Silinmesi    : O (1) [Silinecek Düğüm öncesi Düğümünün adresini biliniyorsa]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tr-TR"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ikdörtgen 3">
            <a:extLst>
              <a:ext uri="{FF2B5EF4-FFF2-40B4-BE49-F238E27FC236}">
                <a16:creationId xmlns:a16="http://schemas.microsoft.com/office/drawing/2014/main" id="{CF919E4A-41F2-465D-BA24-160786F59BD2}"/>
              </a:ext>
            </a:extLst>
          </p:cNvPr>
          <p:cNvSpPr/>
          <p:nvPr/>
        </p:nvSpPr>
        <p:spPr>
          <a:xfrm>
            <a:off x="718458" y="3121998"/>
            <a:ext cx="10439400" cy="3883051"/>
          </a:xfrm>
          <a:prstGeom prst="rect">
            <a:avLst/>
          </a:prstGeom>
        </p:spPr>
        <p:txBody>
          <a:bodyPr wrap="square">
            <a:spAutoFit/>
          </a:bodyPr>
          <a:lstStyle/>
          <a:p>
            <a:pPr>
              <a:lnSpc>
                <a:spcPct val="200000"/>
              </a:lnSpc>
            </a:pPr>
            <a:r>
              <a:rPr lang="tr-TR" dirty="0">
                <a:solidFill>
                  <a:srgbClr val="000000"/>
                </a:solidFill>
                <a:latin typeface="Wingdings" panose="05000000000000000000" pitchFamily="2" charset="2"/>
              </a:rPr>
              <a:t> </a:t>
            </a:r>
            <a:r>
              <a:rPr lang="tr-TR" dirty="0">
                <a:solidFill>
                  <a:srgbClr val="000000"/>
                </a:solidFill>
                <a:latin typeface="TimesNewRoman"/>
              </a:rPr>
              <a:t>Tek Bağlı Listeler (</a:t>
            </a:r>
            <a:r>
              <a:rPr lang="tr-TR" i="1" dirty="0" err="1">
                <a:solidFill>
                  <a:srgbClr val="000000"/>
                </a:solidFill>
                <a:latin typeface="TimesNewRoman"/>
              </a:rPr>
              <a:t>One</a:t>
            </a:r>
            <a:r>
              <a:rPr lang="tr-TR" i="1" dirty="0">
                <a:solidFill>
                  <a:srgbClr val="000000"/>
                </a:solidFill>
                <a:latin typeface="TimesNewRoman"/>
              </a:rPr>
              <a:t> </a:t>
            </a:r>
            <a:r>
              <a:rPr lang="tr-TR" i="1" dirty="0" err="1">
                <a:solidFill>
                  <a:srgbClr val="000000"/>
                </a:solidFill>
                <a:latin typeface="TimesNewRoman"/>
              </a:rPr>
              <a:t>Way</a:t>
            </a:r>
            <a:r>
              <a:rPr lang="tr-TR" i="1" dirty="0">
                <a:solidFill>
                  <a:srgbClr val="000000"/>
                </a:solidFill>
                <a:latin typeface="TimesNewRoman"/>
              </a:rPr>
              <a:t> </a:t>
            </a:r>
            <a:r>
              <a:rPr lang="tr-TR" i="1" dirty="0" err="1">
                <a:solidFill>
                  <a:srgbClr val="000000"/>
                </a:solidFill>
                <a:latin typeface="TimesNewRoman"/>
              </a:rPr>
              <a:t>Linked</a:t>
            </a:r>
            <a:r>
              <a:rPr lang="tr-TR" i="1" dirty="0">
                <a:solidFill>
                  <a:srgbClr val="000000"/>
                </a:solidFill>
                <a:latin typeface="TimesNewRoman"/>
              </a:rPr>
              <a:t> </a:t>
            </a:r>
            <a:r>
              <a:rPr lang="tr-TR" i="1" dirty="0" err="1">
                <a:solidFill>
                  <a:srgbClr val="000000"/>
                </a:solidFill>
                <a:latin typeface="TimesNewRoman"/>
              </a:rPr>
              <a:t>List</a:t>
            </a:r>
            <a:r>
              <a:rPr lang="tr-TR" dirty="0">
                <a:solidFill>
                  <a:srgbClr val="000000"/>
                </a:solidFill>
                <a:latin typeface="TimesNewRoman"/>
              </a:rPr>
              <a:t>)</a:t>
            </a:r>
            <a:br>
              <a:rPr lang="tr-TR" dirty="0">
                <a:solidFill>
                  <a:srgbClr val="000000"/>
                </a:solidFill>
                <a:latin typeface="TimesNewRoman"/>
              </a:rPr>
            </a:br>
            <a:r>
              <a:rPr lang="tr-TR" dirty="0">
                <a:solidFill>
                  <a:srgbClr val="000000"/>
                </a:solidFill>
                <a:latin typeface="Symbol" panose="05050102010706020507" pitchFamily="18" charset="2"/>
              </a:rPr>
              <a:t> </a:t>
            </a:r>
            <a:r>
              <a:rPr lang="tr-TR" dirty="0">
                <a:solidFill>
                  <a:srgbClr val="000000"/>
                </a:solidFill>
                <a:latin typeface="TimesNewRoman"/>
              </a:rPr>
              <a:t>Tek Bağlı Doğrusal Listeler (</a:t>
            </a:r>
            <a:r>
              <a:rPr lang="tr-TR" i="1" dirty="0" err="1">
                <a:solidFill>
                  <a:srgbClr val="000000"/>
                </a:solidFill>
                <a:latin typeface="TimesNewRoman"/>
              </a:rPr>
              <a:t>One</a:t>
            </a:r>
            <a:r>
              <a:rPr lang="tr-TR" i="1" dirty="0">
                <a:solidFill>
                  <a:srgbClr val="000000"/>
                </a:solidFill>
                <a:latin typeface="TimesNewRoman"/>
              </a:rPr>
              <a:t> </a:t>
            </a:r>
            <a:r>
              <a:rPr lang="tr-TR" i="1" dirty="0" err="1">
                <a:solidFill>
                  <a:srgbClr val="000000"/>
                </a:solidFill>
                <a:latin typeface="TimesNewRoman"/>
              </a:rPr>
              <a:t>Way</a:t>
            </a:r>
            <a:r>
              <a:rPr lang="tr-TR" i="1" dirty="0">
                <a:solidFill>
                  <a:srgbClr val="000000"/>
                </a:solidFill>
                <a:latin typeface="TimesNewRoman"/>
              </a:rPr>
              <a:t> </a:t>
            </a:r>
            <a:r>
              <a:rPr lang="tr-TR" i="1" dirty="0" err="1">
                <a:solidFill>
                  <a:srgbClr val="000000"/>
                </a:solidFill>
                <a:latin typeface="TimesNewRoman"/>
              </a:rPr>
              <a:t>Linear</a:t>
            </a:r>
            <a:r>
              <a:rPr lang="tr-TR" i="1" dirty="0">
                <a:solidFill>
                  <a:srgbClr val="000000"/>
                </a:solidFill>
                <a:latin typeface="TimesNewRoman"/>
              </a:rPr>
              <a:t> </a:t>
            </a:r>
            <a:r>
              <a:rPr lang="tr-TR" i="1" dirty="0" err="1">
                <a:solidFill>
                  <a:srgbClr val="000000"/>
                </a:solidFill>
                <a:latin typeface="TimesNewRoman"/>
              </a:rPr>
              <a:t>List</a:t>
            </a:r>
            <a:r>
              <a:rPr lang="tr-TR" dirty="0">
                <a:solidFill>
                  <a:srgbClr val="000000"/>
                </a:solidFill>
                <a:latin typeface="TimesNewRoman"/>
              </a:rPr>
              <a:t>)</a:t>
            </a:r>
            <a:br>
              <a:rPr lang="tr-TR" dirty="0">
                <a:solidFill>
                  <a:srgbClr val="000000"/>
                </a:solidFill>
                <a:latin typeface="TimesNewRoman"/>
              </a:rPr>
            </a:br>
            <a:r>
              <a:rPr lang="tr-TR" dirty="0">
                <a:solidFill>
                  <a:srgbClr val="000000"/>
                </a:solidFill>
                <a:latin typeface="Symbol" panose="05050102010706020507" pitchFamily="18" charset="2"/>
              </a:rPr>
              <a:t> </a:t>
            </a:r>
            <a:r>
              <a:rPr lang="tr-TR" dirty="0">
                <a:solidFill>
                  <a:srgbClr val="000000"/>
                </a:solidFill>
                <a:latin typeface="TimesNewRoman"/>
              </a:rPr>
              <a:t>Tek Bağlı Dairesel Listeler (</a:t>
            </a:r>
            <a:r>
              <a:rPr lang="tr-TR" i="1" dirty="0" err="1">
                <a:solidFill>
                  <a:srgbClr val="000000"/>
                </a:solidFill>
                <a:latin typeface="TimesNewRoman"/>
              </a:rPr>
              <a:t>One</a:t>
            </a:r>
            <a:r>
              <a:rPr lang="tr-TR" i="1" dirty="0">
                <a:solidFill>
                  <a:srgbClr val="000000"/>
                </a:solidFill>
                <a:latin typeface="TimesNewRoman"/>
              </a:rPr>
              <a:t> </a:t>
            </a:r>
            <a:r>
              <a:rPr lang="tr-TR" i="1" dirty="0" err="1">
                <a:solidFill>
                  <a:srgbClr val="000000"/>
                </a:solidFill>
                <a:latin typeface="TimesNewRoman"/>
              </a:rPr>
              <a:t>Way</a:t>
            </a:r>
            <a:r>
              <a:rPr lang="tr-TR" i="1" dirty="0">
                <a:solidFill>
                  <a:srgbClr val="000000"/>
                </a:solidFill>
                <a:latin typeface="TimesNewRoman"/>
              </a:rPr>
              <a:t> </a:t>
            </a:r>
            <a:r>
              <a:rPr lang="tr-TR" i="1" dirty="0" err="1">
                <a:solidFill>
                  <a:srgbClr val="000000"/>
                </a:solidFill>
                <a:latin typeface="TimesNewRoman"/>
              </a:rPr>
              <a:t>Circular</a:t>
            </a:r>
            <a:r>
              <a:rPr lang="tr-TR" i="1" dirty="0">
                <a:solidFill>
                  <a:srgbClr val="000000"/>
                </a:solidFill>
                <a:latin typeface="TimesNewRoman"/>
              </a:rPr>
              <a:t> </a:t>
            </a:r>
            <a:r>
              <a:rPr lang="tr-TR" i="1" dirty="0" err="1">
                <a:solidFill>
                  <a:srgbClr val="000000"/>
                </a:solidFill>
                <a:latin typeface="TimesNewRoman"/>
              </a:rPr>
              <a:t>List</a:t>
            </a:r>
            <a:r>
              <a:rPr lang="tr-TR" dirty="0">
                <a:solidFill>
                  <a:srgbClr val="000000"/>
                </a:solidFill>
                <a:latin typeface="TimesNewRoman"/>
              </a:rPr>
              <a:t>)</a:t>
            </a:r>
            <a:br>
              <a:rPr lang="tr-TR" dirty="0">
                <a:solidFill>
                  <a:srgbClr val="000000"/>
                </a:solidFill>
                <a:latin typeface="TimesNewRoman"/>
              </a:rPr>
            </a:br>
            <a:r>
              <a:rPr lang="tr-TR" dirty="0">
                <a:solidFill>
                  <a:srgbClr val="000000"/>
                </a:solidFill>
                <a:latin typeface="Wingdings" panose="05000000000000000000" pitchFamily="2" charset="2"/>
              </a:rPr>
              <a:t> </a:t>
            </a:r>
            <a:r>
              <a:rPr lang="tr-TR" dirty="0">
                <a:solidFill>
                  <a:srgbClr val="000000"/>
                </a:solidFill>
                <a:latin typeface="TimesNewRoman"/>
              </a:rPr>
              <a:t>Çift Bağlı listeler (</a:t>
            </a:r>
            <a:r>
              <a:rPr lang="tr-TR" i="1" dirty="0" err="1">
                <a:solidFill>
                  <a:srgbClr val="000000"/>
                </a:solidFill>
                <a:latin typeface="TimesNewRoman"/>
              </a:rPr>
              <a:t>Double</a:t>
            </a:r>
            <a:r>
              <a:rPr lang="tr-TR" i="1" dirty="0">
                <a:solidFill>
                  <a:srgbClr val="000000"/>
                </a:solidFill>
                <a:latin typeface="TimesNewRoman"/>
              </a:rPr>
              <a:t> </a:t>
            </a:r>
            <a:r>
              <a:rPr lang="tr-TR" i="1" dirty="0" err="1">
                <a:solidFill>
                  <a:srgbClr val="000000"/>
                </a:solidFill>
                <a:latin typeface="TimesNewRoman"/>
              </a:rPr>
              <a:t>Linked</a:t>
            </a:r>
            <a:r>
              <a:rPr lang="tr-TR" i="1" dirty="0">
                <a:solidFill>
                  <a:srgbClr val="000000"/>
                </a:solidFill>
                <a:latin typeface="TimesNewRoman"/>
              </a:rPr>
              <a:t> </a:t>
            </a:r>
            <a:r>
              <a:rPr lang="tr-TR" i="1" dirty="0" err="1">
                <a:solidFill>
                  <a:srgbClr val="000000"/>
                </a:solidFill>
                <a:latin typeface="TimesNewRoman"/>
              </a:rPr>
              <a:t>List</a:t>
            </a:r>
            <a:r>
              <a:rPr lang="tr-TR" dirty="0">
                <a:solidFill>
                  <a:srgbClr val="000000"/>
                </a:solidFill>
                <a:latin typeface="TimesNewRoman"/>
              </a:rPr>
              <a:t>)</a:t>
            </a:r>
            <a:br>
              <a:rPr lang="tr-TR" dirty="0">
                <a:solidFill>
                  <a:srgbClr val="000000"/>
                </a:solidFill>
                <a:latin typeface="TimesNewRoman"/>
              </a:rPr>
            </a:br>
            <a:r>
              <a:rPr lang="tr-TR" dirty="0">
                <a:solidFill>
                  <a:srgbClr val="000000"/>
                </a:solidFill>
                <a:latin typeface="Symbol" panose="05050102010706020507" pitchFamily="18" charset="2"/>
              </a:rPr>
              <a:t> </a:t>
            </a:r>
            <a:r>
              <a:rPr lang="tr-TR" dirty="0">
                <a:solidFill>
                  <a:srgbClr val="000000"/>
                </a:solidFill>
                <a:latin typeface="TimesNewRoman"/>
              </a:rPr>
              <a:t>Çift Bağlı Doğrusal Listeler (</a:t>
            </a:r>
            <a:r>
              <a:rPr lang="tr-TR" i="1" dirty="0" err="1">
                <a:solidFill>
                  <a:srgbClr val="000000"/>
                </a:solidFill>
                <a:latin typeface="TimesNewRoman"/>
              </a:rPr>
              <a:t>Double</a:t>
            </a:r>
            <a:r>
              <a:rPr lang="tr-TR" i="1" dirty="0">
                <a:solidFill>
                  <a:srgbClr val="000000"/>
                </a:solidFill>
                <a:latin typeface="TimesNewRoman"/>
              </a:rPr>
              <a:t> </a:t>
            </a:r>
            <a:r>
              <a:rPr lang="tr-TR" i="1" dirty="0" err="1">
                <a:solidFill>
                  <a:srgbClr val="000000"/>
                </a:solidFill>
                <a:latin typeface="TimesNewRoman"/>
              </a:rPr>
              <a:t>Linked</a:t>
            </a:r>
            <a:r>
              <a:rPr lang="tr-TR" i="1" dirty="0">
                <a:solidFill>
                  <a:srgbClr val="000000"/>
                </a:solidFill>
                <a:latin typeface="TimesNewRoman"/>
              </a:rPr>
              <a:t> </a:t>
            </a:r>
            <a:r>
              <a:rPr lang="tr-TR" i="1" dirty="0" err="1">
                <a:solidFill>
                  <a:srgbClr val="000000"/>
                </a:solidFill>
                <a:latin typeface="TimesNewRoman"/>
              </a:rPr>
              <a:t>Linear</a:t>
            </a:r>
            <a:r>
              <a:rPr lang="tr-TR" i="1" dirty="0">
                <a:solidFill>
                  <a:srgbClr val="000000"/>
                </a:solidFill>
                <a:latin typeface="TimesNewRoman"/>
              </a:rPr>
              <a:t> </a:t>
            </a:r>
            <a:r>
              <a:rPr lang="tr-TR" i="1" dirty="0" err="1">
                <a:solidFill>
                  <a:srgbClr val="000000"/>
                </a:solidFill>
                <a:latin typeface="TimesNewRoman"/>
              </a:rPr>
              <a:t>List</a:t>
            </a:r>
            <a:r>
              <a:rPr lang="tr-TR" dirty="0">
                <a:solidFill>
                  <a:srgbClr val="000000"/>
                </a:solidFill>
                <a:latin typeface="TimesNewRoman"/>
              </a:rPr>
              <a:t>)</a:t>
            </a:r>
            <a:br>
              <a:rPr lang="tr-TR" dirty="0">
                <a:solidFill>
                  <a:srgbClr val="000000"/>
                </a:solidFill>
                <a:latin typeface="TimesNewRoman"/>
              </a:rPr>
            </a:br>
            <a:r>
              <a:rPr lang="tr-TR" dirty="0">
                <a:solidFill>
                  <a:srgbClr val="000000"/>
                </a:solidFill>
                <a:latin typeface="Symbol" panose="05050102010706020507" pitchFamily="18" charset="2"/>
              </a:rPr>
              <a:t> </a:t>
            </a:r>
            <a:r>
              <a:rPr lang="tr-TR" dirty="0">
                <a:solidFill>
                  <a:srgbClr val="000000"/>
                </a:solidFill>
                <a:latin typeface="TimesNewRoman"/>
              </a:rPr>
              <a:t>Çift Bağlı Dairesel Listeler (</a:t>
            </a:r>
            <a:r>
              <a:rPr lang="tr-TR" i="1" dirty="0" err="1">
                <a:solidFill>
                  <a:srgbClr val="000000"/>
                </a:solidFill>
                <a:latin typeface="TimesNewRoman"/>
              </a:rPr>
              <a:t>Double</a:t>
            </a:r>
            <a:r>
              <a:rPr lang="tr-TR" i="1" dirty="0">
                <a:solidFill>
                  <a:srgbClr val="000000"/>
                </a:solidFill>
                <a:latin typeface="TimesNewRoman"/>
              </a:rPr>
              <a:t> </a:t>
            </a:r>
            <a:r>
              <a:rPr lang="tr-TR" i="1" dirty="0" err="1">
                <a:solidFill>
                  <a:srgbClr val="000000"/>
                </a:solidFill>
                <a:latin typeface="TimesNewRoman"/>
              </a:rPr>
              <a:t>Linked</a:t>
            </a:r>
            <a:r>
              <a:rPr lang="tr-TR" i="1" dirty="0">
                <a:solidFill>
                  <a:srgbClr val="000000"/>
                </a:solidFill>
                <a:latin typeface="TimesNewRoman"/>
              </a:rPr>
              <a:t> </a:t>
            </a:r>
            <a:r>
              <a:rPr lang="tr-TR" i="1" dirty="0" err="1">
                <a:solidFill>
                  <a:srgbClr val="000000"/>
                </a:solidFill>
                <a:latin typeface="TimesNewRoman"/>
              </a:rPr>
              <a:t>Circular</a:t>
            </a:r>
            <a:r>
              <a:rPr lang="tr-TR" i="1" dirty="0">
                <a:solidFill>
                  <a:srgbClr val="000000"/>
                </a:solidFill>
                <a:latin typeface="TimesNewRoman"/>
              </a:rPr>
              <a:t> </a:t>
            </a:r>
            <a:r>
              <a:rPr lang="tr-TR" i="1" dirty="0" err="1">
                <a:solidFill>
                  <a:srgbClr val="000000"/>
                </a:solidFill>
                <a:latin typeface="TimesNewRoman"/>
              </a:rPr>
              <a:t>List</a:t>
            </a:r>
            <a:r>
              <a:rPr lang="tr-TR" dirty="0">
                <a:solidFill>
                  <a:srgbClr val="000000"/>
                </a:solidFill>
                <a:latin typeface="TimesNewRoman"/>
              </a:rPr>
              <a:t>)</a:t>
            </a:r>
            <a:r>
              <a:rPr lang="tr-TR" dirty="0"/>
              <a:t> </a:t>
            </a:r>
            <a:br>
              <a:rPr lang="tr-TR" dirty="0"/>
            </a:br>
            <a:endParaRPr lang="tr-TR" dirty="0"/>
          </a:p>
        </p:txBody>
      </p:sp>
      <p:pic>
        <p:nvPicPr>
          <p:cNvPr id="5" name="Resim 4">
            <a:extLst>
              <a:ext uri="{FF2B5EF4-FFF2-40B4-BE49-F238E27FC236}">
                <a16:creationId xmlns:a16="http://schemas.microsoft.com/office/drawing/2014/main" id="{8A6356F6-E0A6-44F2-92B0-9412575B367E}"/>
              </a:ext>
            </a:extLst>
          </p:cNvPr>
          <p:cNvPicPr>
            <a:picLocks noChangeAspect="1"/>
          </p:cNvPicPr>
          <p:nvPr/>
        </p:nvPicPr>
        <p:blipFill>
          <a:blip r:embed="rId2"/>
          <a:stretch>
            <a:fillRect/>
          </a:stretch>
        </p:blipFill>
        <p:spPr>
          <a:xfrm>
            <a:off x="6096000" y="4270850"/>
            <a:ext cx="3781425" cy="733425"/>
          </a:xfrm>
          <a:prstGeom prst="rect">
            <a:avLst/>
          </a:prstGeom>
        </p:spPr>
      </p:pic>
      <p:pic>
        <p:nvPicPr>
          <p:cNvPr id="6" name="Resim 5">
            <a:extLst>
              <a:ext uri="{FF2B5EF4-FFF2-40B4-BE49-F238E27FC236}">
                <a16:creationId xmlns:a16="http://schemas.microsoft.com/office/drawing/2014/main" id="{66F0767A-FD9D-4999-85C2-E8184AE9DED2}"/>
              </a:ext>
            </a:extLst>
          </p:cNvPr>
          <p:cNvPicPr>
            <a:picLocks noChangeAspect="1"/>
          </p:cNvPicPr>
          <p:nvPr/>
        </p:nvPicPr>
        <p:blipFill>
          <a:blip r:embed="rId3"/>
          <a:stretch>
            <a:fillRect/>
          </a:stretch>
        </p:blipFill>
        <p:spPr>
          <a:xfrm>
            <a:off x="6096000" y="3674585"/>
            <a:ext cx="4438650" cy="561975"/>
          </a:xfrm>
          <a:prstGeom prst="rect">
            <a:avLst/>
          </a:prstGeom>
        </p:spPr>
      </p:pic>
      <p:pic>
        <p:nvPicPr>
          <p:cNvPr id="7" name="Resim 6">
            <a:extLst>
              <a:ext uri="{FF2B5EF4-FFF2-40B4-BE49-F238E27FC236}">
                <a16:creationId xmlns:a16="http://schemas.microsoft.com/office/drawing/2014/main" id="{3E8CE81D-D704-44B7-9144-C494E366D0EA}"/>
              </a:ext>
            </a:extLst>
          </p:cNvPr>
          <p:cNvPicPr>
            <a:picLocks noChangeAspect="1"/>
          </p:cNvPicPr>
          <p:nvPr/>
        </p:nvPicPr>
        <p:blipFill>
          <a:blip r:embed="rId4"/>
          <a:stretch>
            <a:fillRect/>
          </a:stretch>
        </p:blipFill>
        <p:spPr>
          <a:xfrm>
            <a:off x="6106887" y="5207432"/>
            <a:ext cx="5791200" cy="675316"/>
          </a:xfrm>
          <a:prstGeom prst="rect">
            <a:avLst/>
          </a:prstGeom>
        </p:spPr>
      </p:pic>
      <p:pic>
        <p:nvPicPr>
          <p:cNvPr id="8" name="Resim 7">
            <a:extLst>
              <a:ext uri="{FF2B5EF4-FFF2-40B4-BE49-F238E27FC236}">
                <a16:creationId xmlns:a16="http://schemas.microsoft.com/office/drawing/2014/main" id="{AD542128-578A-470F-B005-41CFA1FC3320}"/>
              </a:ext>
            </a:extLst>
          </p:cNvPr>
          <p:cNvPicPr>
            <a:picLocks noChangeAspect="1"/>
          </p:cNvPicPr>
          <p:nvPr/>
        </p:nvPicPr>
        <p:blipFill>
          <a:blip r:embed="rId5"/>
          <a:stretch>
            <a:fillRect/>
          </a:stretch>
        </p:blipFill>
        <p:spPr>
          <a:xfrm>
            <a:off x="6187440" y="5863841"/>
            <a:ext cx="5435238" cy="916305"/>
          </a:xfrm>
          <a:prstGeom prst="rect">
            <a:avLst/>
          </a:prstGeom>
        </p:spPr>
      </p:pic>
    </p:spTree>
    <p:extLst>
      <p:ext uri="{BB962C8B-B14F-4D97-AF65-F5344CB8AC3E}">
        <p14:creationId xmlns:p14="http://schemas.microsoft.com/office/powerpoint/2010/main" val="48514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522259"/>
          </a:xfrm>
          <a:prstGeom prst="rect">
            <a:avLst/>
          </a:prstGeom>
        </p:spPr>
        <p:txBody>
          <a:bodyPr wrap="square">
            <a:spAutoFit/>
          </a:bodyPr>
          <a:lstStyle/>
          <a:p>
            <a:pPr algn="ctr">
              <a:lnSpc>
                <a:spcPct val="107000"/>
              </a:lnSpc>
              <a:spcAft>
                <a:spcPts val="0"/>
              </a:spcAft>
            </a:pPr>
            <a:r>
              <a:rPr lang="tr-TR" sz="2800" b="1" dirty="0">
                <a:latin typeface="Times New Roman" panose="02020603050405020304" pitchFamily="18" charset="0"/>
                <a:cs typeface="Times New Roman" panose="02020603050405020304" pitchFamily="18" charset="0"/>
              </a:rPr>
              <a:t>Yığın (</a:t>
            </a:r>
            <a:r>
              <a:rPr lang="tr-TR" sz="2800" b="1" dirty="0" err="1">
                <a:latin typeface="Times New Roman" panose="02020603050405020304" pitchFamily="18" charset="0"/>
                <a:cs typeface="Times New Roman" panose="02020603050405020304" pitchFamily="18" charset="0"/>
              </a:rPr>
              <a:t>Stack</a:t>
            </a:r>
            <a:r>
              <a:rPr lang="tr-TR" sz="2800" b="1" dirty="0">
                <a:latin typeface="Times New Roman" panose="02020603050405020304" pitchFamily="18" charset="0"/>
                <a:cs typeface="Times New Roman" panose="02020603050405020304" pitchFamily="18" charset="0"/>
              </a:rPr>
              <a:t>)</a:t>
            </a:r>
          </a:p>
        </p:txBody>
      </p:sp>
      <p:sp>
        <p:nvSpPr>
          <p:cNvPr id="4" name="Dikdörtgen 3">
            <a:extLst>
              <a:ext uri="{FF2B5EF4-FFF2-40B4-BE49-F238E27FC236}">
                <a16:creationId xmlns:a16="http://schemas.microsoft.com/office/drawing/2014/main" id="{E8D50206-D89B-4875-8D79-FEA6A39F5FE9}"/>
              </a:ext>
            </a:extLst>
          </p:cNvPr>
          <p:cNvSpPr/>
          <p:nvPr/>
        </p:nvSpPr>
        <p:spPr>
          <a:xfrm>
            <a:off x="718458" y="920365"/>
            <a:ext cx="11128464" cy="6095708"/>
          </a:xfrm>
          <a:prstGeom prst="rect">
            <a:avLst/>
          </a:prstGeom>
        </p:spPr>
        <p:txBody>
          <a:bodyPr wrap="square">
            <a:spAutoFit/>
          </a:bodyPr>
          <a:lstStyle/>
          <a:p>
            <a:pPr algn="just">
              <a:lnSpc>
                <a:spcPct val="150000"/>
              </a:lnSpc>
              <a:spcAft>
                <a:spcPts val="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Bir yığın </a:t>
            </a:r>
            <a:r>
              <a:rPr lang="tr-TR">
                <a:latin typeface="Times New Roman" panose="02020603050405020304" pitchFamily="18" charset="0"/>
                <a:ea typeface="Times New Roman" panose="02020603050405020304" pitchFamily="18" charset="0"/>
                <a:cs typeface="Times New Roman" panose="02020603050405020304" pitchFamily="18" charset="0"/>
              </a:rPr>
              <a:t>veya </a:t>
            </a:r>
            <a:r>
              <a:rPr lang="tr-TR" b="1">
                <a:latin typeface="Times New Roman" panose="02020603050405020304" pitchFamily="18" charset="0"/>
                <a:ea typeface="Times New Roman" panose="02020603050405020304" pitchFamily="18" charset="0"/>
                <a:cs typeface="Times New Roman" panose="02020603050405020304" pitchFamily="18" charset="0"/>
              </a:rPr>
              <a:t>FILO </a:t>
            </a:r>
            <a:r>
              <a:rPr lang="tr-TR" b="1" dirty="0">
                <a:latin typeface="Times New Roman" panose="02020603050405020304" pitchFamily="18" charset="0"/>
                <a:ea typeface="Times New Roman" panose="02020603050405020304" pitchFamily="18" charset="0"/>
                <a:cs typeface="Times New Roman" panose="02020603050405020304" pitchFamily="18" charset="0"/>
              </a:rPr>
              <a:t>(ilk giren son çıkar), </a:t>
            </a:r>
            <a:r>
              <a:rPr lang="tr-TR" dirty="0">
                <a:latin typeface="Times New Roman" panose="02020603050405020304" pitchFamily="18" charset="0"/>
                <a:ea typeface="Times New Roman" panose="02020603050405020304" pitchFamily="18" charset="0"/>
                <a:cs typeface="Times New Roman" panose="02020603050405020304" pitchFamily="18" charset="0"/>
              </a:rPr>
              <a:t>iki temel işlemle bir öğe koleksiyonu görevi gören soyut bir veri türüdür: koleksiyona bir öğe ekleyen </a:t>
            </a:r>
            <a:r>
              <a:rPr lang="tr-TR" i="1"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push</a:t>
            </a:r>
            <a:r>
              <a:rPr lang="tr-TR" dirty="0">
                <a:latin typeface="Times New Roman" panose="02020603050405020304" pitchFamily="18" charset="0"/>
                <a:ea typeface="Times New Roman" panose="02020603050405020304" pitchFamily="18" charset="0"/>
                <a:cs typeface="Times New Roman" panose="02020603050405020304" pitchFamily="18" charset="0"/>
              </a:rPr>
              <a:t> ve eklenen son öğeyi kaldıran </a:t>
            </a:r>
            <a:r>
              <a:rPr lang="tr-TR" i="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pop</a:t>
            </a:r>
            <a:r>
              <a:rPr lang="tr-TR" dirty="0">
                <a:latin typeface="Times New Roman" panose="02020603050405020304" pitchFamily="18" charset="0"/>
                <a:ea typeface="Times New Roman" panose="02020603050405020304" pitchFamily="18" charset="0"/>
                <a:cs typeface="Times New Roman" panose="02020603050405020304" pitchFamily="18" charset="0"/>
              </a:rPr>
              <a:t> ‘tan oluşan mekanizmadır. Yığın halinde hem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push</a:t>
            </a:r>
            <a:r>
              <a:rPr lang="tr-TR" dirty="0">
                <a:latin typeface="Times New Roman" panose="02020603050405020304" pitchFamily="18" charset="0"/>
                <a:ea typeface="Times New Roman" panose="02020603050405020304" pitchFamily="18" charset="0"/>
                <a:cs typeface="Times New Roman" panose="02020603050405020304" pitchFamily="18" charset="0"/>
              </a:rPr>
              <a:t> hem de pop işlemi, yığının en üstünde bulunan aynı uçta gerçekleşir.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Stack</a:t>
            </a:r>
            <a:r>
              <a:rPr lang="tr-TR" dirty="0">
                <a:latin typeface="Times New Roman" panose="02020603050405020304" pitchFamily="18" charset="0"/>
                <a:ea typeface="Times New Roman" panose="02020603050405020304" pitchFamily="18" charset="0"/>
                <a:cs typeface="Times New Roman" panose="02020603050405020304" pitchFamily="18" charset="0"/>
              </a:rPr>
              <a:t>, doğrusal  artan bir veri  yapısı  olup; insert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push</a:t>
            </a:r>
            <a:r>
              <a:rPr lang="tr-TR" dirty="0">
                <a:latin typeface="Times New Roman" panose="02020603050405020304" pitchFamily="18" charset="0"/>
                <a:ea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delete</a:t>
            </a:r>
            <a:r>
              <a:rPr lang="tr-TR" dirty="0">
                <a:latin typeface="Times New Roman" panose="02020603050405020304" pitchFamily="18" charset="0"/>
                <a:ea typeface="Times New Roman" panose="02020603050405020304" pitchFamily="18" charset="0"/>
                <a:cs typeface="Times New Roman" panose="02020603050405020304" pitchFamily="18" charset="0"/>
              </a:rPr>
              <a:t>  (pop)  işlemleri, listenin sadece “top” adı  verilen  bir  ucunda yani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stack’in</a:t>
            </a:r>
            <a:r>
              <a:rPr lang="tr-TR" dirty="0">
                <a:latin typeface="Times New Roman" panose="02020603050405020304" pitchFamily="18" charset="0"/>
                <a:ea typeface="Times New Roman" panose="02020603050405020304" pitchFamily="18" charset="0"/>
                <a:cs typeface="Times New Roman" panose="02020603050405020304" pitchFamily="18" charset="0"/>
              </a:rPr>
              <a:t>  en  üstünden gerçekleştirilir.   </a:t>
            </a:r>
          </a:p>
          <a:p>
            <a:pPr algn="just">
              <a:lnSpc>
                <a:spcPct val="150000"/>
              </a:lnSpc>
              <a:spcAft>
                <a:spcPts val="0"/>
              </a:spcAft>
            </a:pP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dirty="0">
                <a:latin typeface="Courier New" panose="02070309020205020404" pitchFamily="49" charset="0"/>
                <a:ea typeface="Times New Roman" panose="02020603050405020304" pitchFamily="18" charset="0"/>
                <a:cs typeface="Times New Roman" panose="02020603050405020304" pitchFamily="18" charset="0"/>
              </a:rPr>
              <a:t> </a:t>
            </a:r>
            <a:r>
              <a:rPr lang="tr-TR" sz="1600" dirty="0">
                <a:latin typeface="Courier New" panose="02070309020205020404" pitchFamily="49" charset="0"/>
                <a:ea typeface="Times New Roman" panose="02020603050405020304" pitchFamily="18" charset="0"/>
                <a:cs typeface="Times New Roman" panose="02020603050405020304" pitchFamily="18" charset="0"/>
              </a:rPr>
              <a:t>Ekleme: O (1)</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Silme: O (1)</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Erişim Süresi: O (n) [En Kötü Durum]</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tr-TR" sz="1600" dirty="0">
                <a:latin typeface="Courier New" panose="02070309020205020404" pitchFamily="49" charset="0"/>
                <a:ea typeface="Times New Roman" panose="02020603050405020304" pitchFamily="18" charset="0"/>
                <a:cs typeface="Times New Roman" panose="02020603050405020304" pitchFamily="18" charset="0"/>
              </a:rPr>
              <a:t> Ekleme ve Silme işlemine bir uçta izin verilir. </a:t>
            </a: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b="1" dirty="0">
                <a:latin typeface="Times New Roman" panose="02020603050405020304" pitchFamily="18" charset="0"/>
                <a:ea typeface="Times New Roman" panose="02020603050405020304" pitchFamily="18" charset="0"/>
                <a:cs typeface="Times New Roman" panose="02020603050405020304" pitchFamily="18" charset="0"/>
              </a:rPr>
              <a:t>Örnek:</a:t>
            </a:r>
            <a:r>
              <a:rPr lang="tr-TR" dirty="0">
                <a:latin typeface="Times New Roman" panose="02020603050405020304" pitchFamily="18" charset="0"/>
                <a:ea typeface="Times New Roman" panose="02020603050405020304" pitchFamily="18" charset="0"/>
                <a:cs typeface="Times New Roman" panose="02020603050405020304" pitchFamily="18" charset="0"/>
              </a:rPr>
              <a:t> Yığınlar, işlev çağrılarını sürdürmek için kullanılır (en son çağrılan işlev önce yürütmeyi bitirmelidir), özyinelemeyi her zaman yığınların yardımıyla kaldırabiliriz. Yığınlar ayrıca, bir sözcüğü ters çevirmemiz, dengeli parantez olup olmadığının kontrol edilmesi ve en son yazdığınız kelimenin geri alma işlemini kullandığınızda ilk çıkardığınız editörlerde de kullanılır. Benzer şekilde, web tarayıcılarında geri işlevsellik uygulamak için. </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4">
            <a:extLst>
              <a:ext uri="{FF2B5EF4-FFF2-40B4-BE49-F238E27FC236}">
                <a16:creationId xmlns:a16="http://schemas.microsoft.com/office/drawing/2014/main" id="{632FC2EE-70C5-4C2B-8BFF-1402E4C01B9D}"/>
              </a:ext>
            </a:extLst>
          </p:cNvPr>
          <p:cNvPicPr>
            <a:picLocks noChangeAspect="1"/>
          </p:cNvPicPr>
          <p:nvPr/>
        </p:nvPicPr>
        <p:blipFill>
          <a:blip r:embed="rId2"/>
          <a:stretch>
            <a:fillRect/>
          </a:stretch>
        </p:blipFill>
        <p:spPr>
          <a:xfrm>
            <a:off x="9094197" y="3360420"/>
            <a:ext cx="2276475" cy="1657350"/>
          </a:xfrm>
          <a:prstGeom prst="rect">
            <a:avLst/>
          </a:prstGeom>
        </p:spPr>
      </p:pic>
    </p:spTree>
    <p:extLst>
      <p:ext uri="{BB962C8B-B14F-4D97-AF65-F5344CB8AC3E}">
        <p14:creationId xmlns:p14="http://schemas.microsoft.com/office/powerpoint/2010/main" val="144275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522259"/>
          </a:xfrm>
          <a:prstGeom prst="rect">
            <a:avLst/>
          </a:prstGeom>
        </p:spPr>
        <p:txBody>
          <a:bodyPr wrap="square">
            <a:spAutoFit/>
          </a:bodyPr>
          <a:lstStyle/>
          <a:p>
            <a:pPr algn="ctr">
              <a:lnSpc>
                <a:spcPct val="107000"/>
              </a:lnSpc>
              <a:spcAft>
                <a:spcPts val="0"/>
              </a:spcAft>
            </a:pPr>
            <a:r>
              <a:rPr lang="tr-TR" sz="2800" b="1" dirty="0">
                <a:latin typeface="Times New Roman" panose="02020603050405020304" pitchFamily="18" charset="0"/>
                <a:cs typeface="Times New Roman" panose="02020603050405020304" pitchFamily="18" charset="0"/>
              </a:rPr>
              <a:t>Yığın (</a:t>
            </a:r>
            <a:r>
              <a:rPr lang="tr-TR" sz="2800" b="1" dirty="0" err="1">
                <a:latin typeface="Times New Roman" panose="02020603050405020304" pitchFamily="18" charset="0"/>
                <a:cs typeface="Times New Roman" panose="02020603050405020304" pitchFamily="18" charset="0"/>
              </a:rPr>
              <a:t>Stack</a:t>
            </a:r>
            <a:r>
              <a:rPr lang="tr-TR" sz="2800" b="1" dirty="0">
                <a:latin typeface="Times New Roman" panose="02020603050405020304" pitchFamily="18" charset="0"/>
                <a:cs typeface="Times New Roman" panose="02020603050405020304" pitchFamily="18" charset="0"/>
              </a:rPr>
              <a:t>)</a:t>
            </a:r>
          </a:p>
        </p:txBody>
      </p:sp>
      <p:sp>
        <p:nvSpPr>
          <p:cNvPr id="2" name="Dikdörtgen 1">
            <a:extLst>
              <a:ext uri="{FF2B5EF4-FFF2-40B4-BE49-F238E27FC236}">
                <a16:creationId xmlns:a16="http://schemas.microsoft.com/office/drawing/2014/main" id="{8658084E-8928-4E09-9B0F-40E3701EB5D8}"/>
              </a:ext>
            </a:extLst>
          </p:cNvPr>
          <p:cNvSpPr/>
          <p:nvPr/>
        </p:nvSpPr>
        <p:spPr>
          <a:xfrm>
            <a:off x="718458" y="1076117"/>
            <a:ext cx="10698480" cy="5143972"/>
          </a:xfrm>
          <a:prstGeom prst="rect">
            <a:avLst/>
          </a:prstGeom>
        </p:spPr>
        <p:txBody>
          <a:bodyPr wrap="square">
            <a:spAutoFit/>
          </a:bodyPr>
          <a:lstStyle/>
          <a:p>
            <a:pPr algn="just">
              <a:lnSpc>
                <a:spcPct val="150000"/>
              </a:lnSpc>
            </a:pPr>
            <a:r>
              <a:rPr lang="tr-TR" sz="1700" b="1" dirty="0" err="1"/>
              <a:t>Infix</a:t>
            </a:r>
            <a:r>
              <a:rPr lang="tr-TR" sz="1700" b="1" dirty="0"/>
              <a:t> </a:t>
            </a:r>
            <a:r>
              <a:rPr lang="tr-TR" sz="1700" b="1" dirty="0" err="1"/>
              <a:t>notasyonu</a:t>
            </a:r>
            <a:r>
              <a:rPr lang="tr-TR" sz="1700" b="1" dirty="0"/>
              <a:t>:</a:t>
            </a:r>
            <a:r>
              <a:rPr lang="tr-TR" sz="1700" dirty="0"/>
              <a:t> Alışa geldiğimiz ifadeler </a:t>
            </a:r>
            <a:r>
              <a:rPr lang="tr-TR" sz="1700" dirty="0" err="1"/>
              <a:t>infix</a:t>
            </a:r>
            <a:r>
              <a:rPr lang="tr-TR" sz="1700" dirty="0"/>
              <a:t> şeklindedir. Operatörlerin işlenecek </a:t>
            </a:r>
            <a:r>
              <a:rPr lang="tr-TR" sz="1700" dirty="0" err="1"/>
              <a:t>operandlar</a:t>
            </a:r>
            <a:r>
              <a:rPr lang="tr-TR" sz="1700" dirty="0"/>
              <a:t> arasına yerleştirildiği gösterim biçimidir. Bu gösterimde operatör önceliklerinin değiştirilebilmesi için parantez kullanılması şarttır. Örneğin </a:t>
            </a:r>
            <a:r>
              <a:rPr lang="tr-TR" sz="1700" dirty="0" err="1"/>
              <a:t>infix</a:t>
            </a:r>
            <a:r>
              <a:rPr lang="tr-TR" sz="1700" dirty="0"/>
              <a:t> </a:t>
            </a:r>
            <a:r>
              <a:rPr lang="tr-TR" sz="1700" dirty="0" err="1"/>
              <a:t>notasyonundaki</a:t>
            </a:r>
            <a:r>
              <a:rPr lang="tr-TR" sz="1700" dirty="0"/>
              <a:t> 2+4*6 ifadesi 2+24=26 ile sonuçlanır. Aynı ifadede + operatörüne öncelik verilmesi istenirse parantezler kullanılır; (2+4)*6. Böylece ifade 36 ile sonuçlandırılır.</a:t>
            </a:r>
          </a:p>
          <a:p>
            <a:pPr algn="just">
              <a:lnSpc>
                <a:spcPct val="150000"/>
              </a:lnSpc>
            </a:pPr>
            <a:r>
              <a:rPr lang="tr-TR" sz="1700" b="1" dirty="0" err="1"/>
              <a:t>Prefix</a:t>
            </a:r>
            <a:r>
              <a:rPr lang="tr-TR" sz="1700" b="1" dirty="0"/>
              <a:t> </a:t>
            </a:r>
            <a:r>
              <a:rPr lang="tr-TR" sz="1700" b="1" dirty="0" err="1"/>
              <a:t>notasyonu</a:t>
            </a:r>
            <a:r>
              <a:rPr lang="tr-TR" sz="1700" b="1" dirty="0"/>
              <a:t>:</a:t>
            </a:r>
            <a:r>
              <a:rPr lang="tr-TR" sz="1700" dirty="0"/>
              <a:t> </a:t>
            </a:r>
            <a:r>
              <a:rPr lang="tr-TR" sz="1700" dirty="0" err="1"/>
              <a:t>Prefix</a:t>
            </a:r>
            <a:r>
              <a:rPr lang="tr-TR" sz="1700" dirty="0"/>
              <a:t> </a:t>
            </a:r>
            <a:r>
              <a:rPr lang="tr-TR" sz="1700" dirty="0" err="1"/>
              <a:t>notasyonunda</a:t>
            </a:r>
            <a:r>
              <a:rPr lang="tr-TR" sz="1700" dirty="0"/>
              <a:t> (PN, </a:t>
            </a:r>
            <a:r>
              <a:rPr lang="tr-TR" sz="1700" dirty="0" err="1"/>
              <a:t>polish</a:t>
            </a:r>
            <a:r>
              <a:rPr lang="tr-TR" sz="1700" dirty="0"/>
              <a:t> </a:t>
            </a:r>
            <a:r>
              <a:rPr lang="tr-TR" sz="1700" dirty="0" err="1"/>
              <a:t>notation</a:t>
            </a:r>
            <a:r>
              <a:rPr lang="tr-TR" sz="1700" dirty="0"/>
              <a:t>) operatörler, </a:t>
            </a:r>
            <a:r>
              <a:rPr lang="tr-TR" sz="1700" dirty="0" err="1"/>
              <a:t>operandlarından</a:t>
            </a:r>
            <a:r>
              <a:rPr lang="tr-TR" sz="1700" dirty="0"/>
              <a:t> önce yazılır. Örneğin 2+4*6 ifadesi </a:t>
            </a:r>
            <a:r>
              <a:rPr lang="tr-TR" sz="1700" dirty="0" err="1"/>
              <a:t>infix</a:t>
            </a:r>
            <a:r>
              <a:rPr lang="tr-TR" sz="1700" dirty="0"/>
              <a:t> </a:t>
            </a:r>
            <a:r>
              <a:rPr lang="tr-TR" sz="1700" dirty="0" err="1"/>
              <a:t>notasyonundadır</a:t>
            </a:r>
            <a:r>
              <a:rPr lang="tr-TR" sz="1700" dirty="0"/>
              <a:t> ve </a:t>
            </a:r>
            <a:r>
              <a:rPr lang="tr-TR" sz="1700" dirty="0" err="1"/>
              <a:t>prefix</a:t>
            </a:r>
            <a:r>
              <a:rPr lang="tr-TR" sz="1700" dirty="0"/>
              <a:t> </a:t>
            </a:r>
            <a:r>
              <a:rPr lang="tr-TR" sz="1700" dirty="0" err="1"/>
              <a:t>notasyonunda</a:t>
            </a:r>
            <a:r>
              <a:rPr lang="tr-TR" sz="1700" dirty="0"/>
              <a:t> +2*46 şeklinde gösterilir.</a:t>
            </a:r>
            <a:br>
              <a:rPr lang="tr-TR" sz="1700" dirty="0"/>
            </a:br>
            <a:r>
              <a:rPr lang="tr-TR" sz="1700" dirty="0"/>
              <a:t>Benzer biçimde (2+4)*6 ifadesi *+246 şeklinde gösterilir. Görüldüğü gibi </a:t>
            </a:r>
            <a:r>
              <a:rPr lang="tr-TR" sz="1700" dirty="0" err="1"/>
              <a:t>prefix</a:t>
            </a:r>
            <a:r>
              <a:rPr lang="tr-TR" sz="1700" dirty="0"/>
              <a:t> </a:t>
            </a:r>
            <a:r>
              <a:rPr lang="tr-TR" sz="1700" dirty="0" err="1"/>
              <a:t>notasyonunda</a:t>
            </a:r>
            <a:r>
              <a:rPr lang="tr-TR" sz="1700" dirty="0"/>
              <a:t> işlem önceliklerinin sağlanması için parantezlere ihtiyaç duyulmamaktadır.</a:t>
            </a:r>
          </a:p>
          <a:p>
            <a:pPr algn="just">
              <a:lnSpc>
                <a:spcPct val="150000"/>
              </a:lnSpc>
            </a:pPr>
            <a:r>
              <a:rPr lang="tr-TR" sz="1700" b="1" dirty="0" err="1"/>
              <a:t>Postfix</a:t>
            </a:r>
            <a:r>
              <a:rPr lang="tr-TR" sz="1700" b="1" dirty="0"/>
              <a:t> </a:t>
            </a:r>
            <a:r>
              <a:rPr lang="tr-TR" sz="1700" b="1" dirty="0" err="1"/>
              <a:t>notasyonu</a:t>
            </a:r>
            <a:r>
              <a:rPr lang="tr-TR" sz="1700" b="1" dirty="0"/>
              <a:t>:</a:t>
            </a:r>
            <a:r>
              <a:rPr lang="tr-TR" sz="1700" dirty="0"/>
              <a:t> </a:t>
            </a:r>
            <a:r>
              <a:rPr lang="tr-TR" sz="1700" dirty="0" err="1"/>
              <a:t>Postfix</a:t>
            </a:r>
            <a:r>
              <a:rPr lang="tr-TR" sz="1700" dirty="0"/>
              <a:t> </a:t>
            </a:r>
            <a:r>
              <a:rPr lang="tr-TR" sz="1700" dirty="0" err="1"/>
              <a:t>notasyonunda</a:t>
            </a:r>
            <a:r>
              <a:rPr lang="tr-TR" sz="1700" dirty="0"/>
              <a:t> (RPN, </a:t>
            </a:r>
            <a:r>
              <a:rPr lang="tr-TR" sz="1700" dirty="0" err="1"/>
              <a:t>reverse</a:t>
            </a:r>
            <a:r>
              <a:rPr lang="tr-TR" sz="1700" dirty="0"/>
              <a:t> </a:t>
            </a:r>
            <a:r>
              <a:rPr lang="tr-TR" sz="1700" dirty="0" err="1"/>
              <a:t>polish</a:t>
            </a:r>
            <a:r>
              <a:rPr lang="tr-TR" sz="1700" dirty="0"/>
              <a:t> </a:t>
            </a:r>
            <a:r>
              <a:rPr lang="tr-TR" sz="1700" dirty="0" err="1"/>
              <a:t>notation</a:t>
            </a:r>
            <a:r>
              <a:rPr lang="tr-TR" sz="1700" dirty="0"/>
              <a:t>) ise önce </a:t>
            </a:r>
            <a:r>
              <a:rPr lang="tr-TR" sz="1700" dirty="0" err="1"/>
              <a:t>operandlar</a:t>
            </a:r>
            <a:r>
              <a:rPr lang="tr-TR" sz="1700" dirty="0"/>
              <a:t> ve ardından operatör yerleştirilir. Aynı örnek üzerinden devam edersek; </a:t>
            </a:r>
            <a:r>
              <a:rPr lang="tr-TR" sz="1700" dirty="0" err="1"/>
              <a:t>infix</a:t>
            </a:r>
            <a:r>
              <a:rPr lang="tr-TR" sz="1700" dirty="0"/>
              <a:t> </a:t>
            </a:r>
            <a:r>
              <a:rPr lang="tr-TR" sz="1700" dirty="0" err="1"/>
              <a:t>notasyonundaki</a:t>
            </a:r>
            <a:r>
              <a:rPr lang="tr-TR" sz="1700" dirty="0"/>
              <a:t> 2+4*6 ifadesi </a:t>
            </a:r>
            <a:r>
              <a:rPr lang="tr-TR" sz="1700" dirty="0" err="1"/>
              <a:t>prefix</a:t>
            </a:r>
            <a:r>
              <a:rPr lang="tr-TR" sz="1700" dirty="0"/>
              <a:t> </a:t>
            </a:r>
            <a:r>
              <a:rPr lang="tr-TR" sz="1700" dirty="0" err="1"/>
              <a:t>notasyonunda</a:t>
            </a:r>
            <a:r>
              <a:rPr lang="tr-TR" sz="1700" dirty="0"/>
              <a:t> 2 4 6 * + şeklinde, benzer biçimde (2+4)*6 ifadesi de 2 4 + 6 * şeklinde gösterilir. Yine </a:t>
            </a:r>
            <a:r>
              <a:rPr lang="tr-TR" sz="1700" dirty="0" err="1"/>
              <a:t>prefix’te</a:t>
            </a:r>
            <a:r>
              <a:rPr lang="tr-TR" sz="1700" dirty="0"/>
              <a:t> olduğu gibi bu gösterimde de parantezlere ihtiyaç duyulmamaktadır.</a:t>
            </a:r>
          </a:p>
        </p:txBody>
      </p:sp>
    </p:spTree>
    <p:extLst>
      <p:ext uri="{BB962C8B-B14F-4D97-AF65-F5344CB8AC3E}">
        <p14:creationId xmlns:p14="http://schemas.microsoft.com/office/powerpoint/2010/main" val="394906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D7350B11-7266-4031-8347-74C7B5553ECF}"/>
              </a:ext>
            </a:extLst>
          </p:cNvPr>
          <p:cNvSpPr/>
          <p:nvPr/>
        </p:nvSpPr>
        <p:spPr>
          <a:xfrm>
            <a:off x="718458" y="338344"/>
            <a:ext cx="11473542" cy="522259"/>
          </a:xfrm>
          <a:prstGeom prst="rect">
            <a:avLst/>
          </a:prstGeom>
        </p:spPr>
        <p:txBody>
          <a:bodyPr wrap="square">
            <a:spAutoFit/>
          </a:bodyPr>
          <a:lstStyle/>
          <a:p>
            <a:pPr algn="ctr">
              <a:lnSpc>
                <a:spcPct val="107000"/>
              </a:lnSpc>
              <a:spcAft>
                <a:spcPts val="0"/>
              </a:spcAft>
            </a:pPr>
            <a:r>
              <a:rPr lang="tr-TR" sz="2800" b="1" dirty="0">
                <a:latin typeface="Times New Roman" panose="02020603050405020304" pitchFamily="18" charset="0"/>
                <a:cs typeface="Times New Roman" panose="02020603050405020304" pitchFamily="18" charset="0"/>
              </a:rPr>
              <a:t>Yığın (</a:t>
            </a:r>
            <a:r>
              <a:rPr lang="tr-TR" sz="2800" b="1" dirty="0" err="1">
                <a:latin typeface="Times New Roman" panose="02020603050405020304" pitchFamily="18" charset="0"/>
                <a:cs typeface="Times New Roman" panose="02020603050405020304" pitchFamily="18" charset="0"/>
              </a:rPr>
              <a:t>Stack</a:t>
            </a:r>
            <a:r>
              <a:rPr lang="tr-TR" sz="2800" b="1" dirty="0">
                <a:latin typeface="Times New Roman" panose="02020603050405020304" pitchFamily="18" charset="0"/>
                <a:cs typeface="Times New Roman" panose="02020603050405020304" pitchFamily="18" charset="0"/>
              </a:rPr>
              <a:t>)</a:t>
            </a:r>
          </a:p>
        </p:txBody>
      </p:sp>
      <p:pic>
        <p:nvPicPr>
          <p:cNvPr id="2" name="Resim 1">
            <a:extLst>
              <a:ext uri="{FF2B5EF4-FFF2-40B4-BE49-F238E27FC236}">
                <a16:creationId xmlns:a16="http://schemas.microsoft.com/office/drawing/2014/main" id="{EE2C23D5-7854-4B50-BECA-8CCDE8658DC5}"/>
              </a:ext>
            </a:extLst>
          </p:cNvPr>
          <p:cNvPicPr>
            <a:picLocks noChangeAspect="1"/>
          </p:cNvPicPr>
          <p:nvPr/>
        </p:nvPicPr>
        <p:blipFill>
          <a:blip r:embed="rId2"/>
          <a:stretch>
            <a:fillRect/>
          </a:stretch>
        </p:blipFill>
        <p:spPr>
          <a:xfrm>
            <a:off x="2204084" y="1131280"/>
            <a:ext cx="7991476" cy="5266414"/>
          </a:xfrm>
          <a:prstGeom prst="rect">
            <a:avLst/>
          </a:prstGeom>
        </p:spPr>
      </p:pic>
    </p:spTree>
    <p:extLst>
      <p:ext uri="{BB962C8B-B14F-4D97-AF65-F5344CB8AC3E}">
        <p14:creationId xmlns:p14="http://schemas.microsoft.com/office/powerpoint/2010/main" val="4069269621"/>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278</TotalTime>
  <Words>892</Words>
  <Application>Microsoft Office PowerPoint</Application>
  <PresentationFormat>Geniş ekran</PresentationFormat>
  <Paragraphs>65</Paragraphs>
  <Slides>15</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15</vt:i4>
      </vt:variant>
    </vt:vector>
  </HeadingPairs>
  <TitlesOfParts>
    <vt:vector size="25" baseType="lpstr">
      <vt:lpstr>Arial</vt:lpstr>
      <vt:lpstr>Calibri</vt:lpstr>
      <vt:lpstr>Century Gothic</vt:lpstr>
      <vt:lpstr>Courier New</vt:lpstr>
      <vt:lpstr>Symbol</vt:lpstr>
      <vt:lpstr>Times New Roman</vt:lpstr>
      <vt:lpstr>TimesNewRoman</vt:lpstr>
      <vt:lpstr>Wingdings</vt:lpstr>
      <vt:lpstr>Wingdings 3</vt:lpstr>
      <vt:lpstr>Duman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yavuz selim</dc:creator>
  <cp:keywords>DataStructuresGiris</cp:keywords>
  <cp:lastModifiedBy>yavuz selim</cp:lastModifiedBy>
  <cp:revision>26</cp:revision>
  <dcterms:created xsi:type="dcterms:W3CDTF">2019-09-15T20:04:44Z</dcterms:created>
  <dcterms:modified xsi:type="dcterms:W3CDTF">2019-09-29T22:59:08Z</dcterms:modified>
</cp:coreProperties>
</file>