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4" r:id="rId3"/>
    <p:sldId id="265" r:id="rId4"/>
    <p:sldId id="266" r:id="rId5"/>
    <p:sldId id="267"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74" autoAdjust="0"/>
  </p:normalViewPr>
  <p:slideViewPr>
    <p:cSldViewPr snapToGrid="0">
      <p:cViewPr varScale="1">
        <p:scale>
          <a:sx n="84" d="100"/>
          <a:sy n="84" d="100"/>
        </p:scale>
        <p:origin x="732"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419E5374-070A-4EEB-B00A-184EA353A3C7}"/>
              </a:ext>
            </a:extLst>
          </p:cNvPr>
          <p:cNvSpPr/>
          <p:nvPr/>
        </p:nvSpPr>
        <p:spPr>
          <a:xfrm>
            <a:off x="739140" y="335846"/>
            <a:ext cx="10713720" cy="4077398"/>
          </a:xfrm>
          <a:prstGeom prst="rect">
            <a:avLst/>
          </a:prstGeom>
        </p:spPr>
        <p:txBody>
          <a:bodyPr wrap="square">
            <a:spAutoFit/>
          </a:bodyPr>
          <a:lstStyle/>
          <a:p>
            <a:pPr algn="ctr">
              <a:lnSpc>
                <a:spcPct val="200000"/>
              </a:lnSpc>
            </a:pPr>
            <a:r>
              <a:rPr lang="tr-TR" sz="2000" b="1" dirty="0"/>
              <a:t>BAĞLI LİSTELER (LINKED LISTS)</a:t>
            </a:r>
          </a:p>
          <a:p>
            <a:pPr algn="just">
              <a:lnSpc>
                <a:spcPct val="200000"/>
              </a:lnSpc>
            </a:pPr>
            <a:r>
              <a:rPr lang="tr-TR" sz="1600" i="1" dirty="0">
                <a:effectLst>
                  <a:outerShdw blurRad="38100" dist="38100" dir="2700000" algn="tl">
                    <a:srgbClr val="000000">
                      <a:alpha val="43137"/>
                    </a:srgbClr>
                  </a:outerShdw>
                </a:effectLst>
              </a:rPr>
              <a:t>Aynı kümeye ait verilerin bellek üzerinde bir gösterici (</a:t>
            </a:r>
            <a:r>
              <a:rPr lang="tr-TR" sz="1600" i="1" dirty="0" err="1">
                <a:effectLst>
                  <a:outerShdw blurRad="38100" dist="38100" dir="2700000" algn="tl">
                    <a:srgbClr val="000000">
                      <a:alpha val="43137"/>
                    </a:srgbClr>
                  </a:outerShdw>
                </a:effectLst>
              </a:rPr>
              <a:t>pointer</a:t>
            </a:r>
            <a:r>
              <a:rPr lang="tr-TR" sz="1600" i="1" dirty="0">
                <a:effectLst>
                  <a:outerShdw blurRad="38100" dist="38100" dir="2700000" algn="tl">
                    <a:srgbClr val="000000">
                      <a:alpha val="43137"/>
                    </a:srgbClr>
                  </a:outerShdw>
                </a:effectLst>
              </a:rPr>
              <a:t>) yardımı ile birbirine bağlanması sonucu oluşturulan veri yapısıdır</a:t>
            </a:r>
            <a:r>
              <a:rPr lang="tr-TR" sz="1600" dirty="0"/>
              <a:t>. Bu veri yapısındaki bütün elemanların ortak noktası kendi içlerinde bağlantı bilgisi içeren kendi türünden bir ya da daha fazla göstericiye sahip olmasıdır. Veri yapısı, kümedeki herhangi bir elemanın, kendisinden önce ve kendisinden sonra hangi elemanın bulunduğu bilgisi bu göstericilere değer vererek </a:t>
            </a:r>
            <a:r>
              <a:rPr lang="tr-TR" sz="1600" dirty="0" err="1"/>
              <a:t>kurulur.Bağlı</a:t>
            </a:r>
            <a:r>
              <a:rPr lang="tr-TR" sz="1600" dirty="0"/>
              <a:t> listeler dinamik veri yapılarıdır. Bellek üzerinde tanımlanan elemanlar göstericiler yardımıyla birbirlerine bağlanarak bağlı liste yapısı oluşturulur.  Listeye istenirse dizilerde olduğu gibi eleman ekleme ve silme işlemleri uygulanabilir. </a:t>
            </a:r>
            <a:endParaRPr lang="tr-TR" sz="1100" dirty="0"/>
          </a:p>
        </p:txBody>
      </p:sp>
    </p:spTree>
    <p:extLst>
      <p:ext uri="{BB962C8B-B14F-4D97-AF65-F5344CB8AC3E}">
        <p14:creationId xmlns:p14="http://schemas.microsoft.com/office/powerpoint/2010/main" val="226942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419E5374-070A-4EEB-B00A-184EA353A3C7}"/>
              </a:ext>
            </a:extLst>
          </p:cNvPr>
          <p:cNvSpPr/>
          <p:nvPr/>
        </p:nvSpPr>
        <p:spPr>
          <a:xfrm>
            <a:off x="739140" y="335846"/>
            <a:ext cx="10713720" cy="3584956"/>
          </a:xfrm>
          <a:prstGeom prst="rect">
            <a:avLst/>
          </a:prstGeom>
        </p:spPr>
        <p:txBody>
          <a:bodyPr wrap="square">
            <a:spAutoFit/>
          </a:bodyPr>
          <a:lstStyle/>
          <a:p>
            <a:pPr algn="ctr">
              <a:lnSpc>
                <a:spcPct val="200000"/>
              </a:lnSpc>
            </a:pPr>
            <a:r>
              <a:rPr lang="tr-TR" sz="2000" b="1" dirty="0"/>
              <a:t>BAĞLI LİSTELER (LINKED LISTS) (DEVAM)</a:t>
            </a:r>
          </a:p>
          <a:p>
            <a:pPr algn="just">
              <a:lnSpc>
                <a:spcPct val="200000"/>
              </a:lnSpc>
            </a:pPr>
            <a:r>
              <a:rPr lang="tr-TR" sz="1600" dirty="0"/>
              <a:t>Bağlı liste kullanımının dizi kullanımından farkı programcının, başta kaç adet elemanla işlem yapılacağını bilmek zorunda olmamasıdır. Listenin boyutu dizilerde olduğu gibi önceden belirlenmez ve dinamik olarak yaratılır. Kaç adet elemanla çalışacağımızı bilmediğimiz durumlarda bağlı liste kullanmak bize büyük avantajlar sağlar çünkü sadece birkaç elemanın kullanılacağı bir diziyi, ne kadarlık bir bellek alanı ayıracağımızı bilmeden -örneğin 1000 elemanı barındıracak şekilde- yaratmak bize bellek kullanım miktarı açısından büyük çaplı bir kayba mal olacaktır.</a:t>
            </a:r>
          </a:p>
        </p:txBody>
      </p:sp>
    </p:spTree>
    <p:extLst>
      <p:ext uri="{BB962C8B-B14F-4D97-AF65-F5344CB8AC3E}">
        <p14:creationId xmlns:p14="http://schemas.microsoft.com/office/powerpoint/2010/main" val="187593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419E5374-070A-4EEB-B00A-184EA353A3C7}"/>
              </a:ext>
            </a:extLst>
          </p:cNvPr>
          <p:cNvSpPr/>
          <p:nvPr/>
        </p:nvSpPr>
        <p:spPr>
          <a:xfrm>
            <a:off x="739140" y="335846"/>
            <a:ext cx="10713720" cy="3170099"/>
          </a:xfrm>
          <a:prstGeom prst="rect">
            <a:avLst/>
          </a:prstGeom>
        </p:spPr>
        <p:txBody>
          <a:bodyPr wrap="square">
            <a:spAutoFit/>
          </a:bodyPr>
          <a:lstStyle/>
          <a:p>
            <a:pPr algn="ctr">
              <a:lnSpc>
                <a:spcPct val="200000"/>
              </a:lnSpc>
            </a:pPr>
            <a:r>
              <a:rPr lang="tr-TR" sz="2000" b="1" dirty="0"/>
              <a:t>BAĞLI LİSTELER (LINKED LISTS) (DEVAM)</a:t>
            </a:r>
          </a:p>
          <a:p>
            <a:r>
              <a:rPr lang="tr-TR" sz="1600" b="1" dirty="0"/>
              <a:t>Tek Yönlü Bağlı Listeler : </a:t>
            </a:r>
            <a:r>
              <a:rPr lang="tr-TR" sz="1600" dirty="0"/>
              <a:t>Listedeki elemanlar arasında sadece tek bir bağ vardır. Bu tür bağlı listelerde hareket yönü sadece listenin başından sonuna doğrudur. (Şekil - 1)</a:t>
            </a:r>
          </a:p>
          <a:p>
            <a:r>
              <a:rPr lang="tr-TR" sz="1600" b="1" dirty="0"/>
              <a:t>Çift Yönlü Bağlı Listeler : </a:t>
            </a:r>
            <a:r>
              <a:rPr lang="tr-TR" sz="1600" dirty="0"/>
              <a:t>Listedeki elemanlar arasında iki yönlü bağ vardır. Elemanın bağlantı bilgisi bölümünde iki gösterici bulunur. Bu  göstericinin biri kendisinden sonra gelen elemanı diğeri ise kendisinden önce gelen elamanın adres bilgisini tutar. Bu sayede listenin hem başından sonuna hem de listenin sonundan başına doğru hareket edilebilir. Bu yöntem daha esnek bir yapıya sahip olduğundan bazı problemlerin çözümünde daha işlevsel olabilmektedir. (Şekil - 2)</a:t>
            </a:r>
          </a:p>
          <a:p>
            <a:r>
              <a:rPr lang="tr-TR" sz="1600" b="1" dirty="0"/>
              <a:t>Dairesel Bağlı Listeler : </a:t>
            </a:r>
            <a:r>
              <a:rPr lang="tr-TR" sz="1600" dirty="0"/>
              <a:t>Listedeki elemanlar arasında tek yönlü bağ vardır. Tek yönlü bağlı listelerden tek farkı ise son elemanın göstericisi ilk listenin ilk elamanının adresini göstermesidir. Bu </a:t>
            </a:r>
            <a:r>
              <a:rPr lang="tr-TR" sz="1600" dirty="0" err="1"/>
              <a:t>sayade</a:t>
            </a:r>
            <a:r>
              <a:rPr lang="tr-TR" sz="1600" dirty="0"/>
              <a:t> eğer listedeki elemanlardan birinin adresini biliyorsak listedeki bütün elemanlara erişebiliriz.(Şekil - 3)</a:t>
            </a:r>
          </a:p>
        </p:txBody>
      </p:sp>
      <p:pic>
        <p:nvPicPr>
          <p:cNvPr id="2" name="Resim 1">
            <a:extLst>
              <a:ext uri="{FF2B5EF4-FFF2-40B4-BE49-F238E27FC236}">
                <a16:creationId xmlns:a16="http://schemas.microsoft.com/office/drawing/2014/main" id="{0B304BB6-9A07-4134-9C85-9398293545B3}"/>
              </a:ext>
            </a:extLst>
          </p:cNvPr>
          <p:cNvPicPr>
            <a:picLocks noChangeAspect="1"/>
          </p:cNvPicPr>
          <p:nvPr/>
        </p:nvPicPr>
        <p:blipFill>
          <a:blip r:embed="rId2"/>
          <a:stretch>
            <a:fillRect/>
          </a:stretch>
        </p:blipFill>
        <p:spPr>
          <a:xfrm>
            <a:off x="983055" y="3786187"/>
            <a:ext cx="4114725" cy="944863"/>
          </a:xfrm>
          <a:prstGeom prst="rect">
            <a:avLst/>
          </a:prstGeom>
        </p:spPr>
      </p:pic>
      <p:sp>
        <p:nvSpPr>
          <p:cNvPr id="3" name="Dikdörtgen 2">
            <a:extLst>
              <a:ext uri="{FF2B5EF4-FFF2-40B4-BE49-F238E27FC236}">
                <a16:creationId xmlns:a16="http://schemas.microsoft.com/office/drawing/2014/main" id="{9CB22173-AD13-466A-875F-2976304BA7B5}"/>
              </a:ext>
            </a:extLst>
          </p:cNvPr>
          <p:cNvSpPr/>
          <p:nvPr/>
        </p:nvSpPr>
        <p:spPr>
          <a:xfrm>
            <a:off x="1786159" y="4826626"/>
            <a:ext cx="2744662" cy="369332"/>
          </a:xfrm>
          <a:prstGeom prst="rect">
            <a:avLst/>
          </a:prstGeom>
        </p:spPr>
        <p:txBody>
          <a:bodyPr wrap="none">
            <a:spAutoFit/>
          </a:bodyPr>
          <a:lstStyle/>
          <a:p>
            <a:r>
              <a:rPr lang="tr-TR" b="1" dirty="0"/>
              <a:t>Tek Yönlü Bağlı Listeler </a:t>
            </a:r>
            <a:endParaRPr lang="tr-TR" dirty="0"/>
          </a:p>
        </p:txBody>
      </p:sp>
      <p:pic>
        <p:nvPicPr>
          <p:cNvPr id="4" name="Resim 3">
            <a:extLst>
              <a:ext uri="{FF2B5EF4-FFF2-40B4-BE49-F238E27FC236}">
                <a16:creationId xmlns:a16="http://schemas.microsoft.com/office/drawing/2014/main" id="{61E519D7-1267-4F6E-B597-A228DB98C59A}"/>
              </a:ext>
            </a:extLst>
          </p:cNvPr>
          <p:cNvPicPr>
            <a:picLocks noChangeAspect="1"/>
          </p:cNvPicPr>
          <p:nvPr/>
        </p:nvPicPr>
        <p:blipFill>
          <a:blip r:embed="rId3"/>
          <a:stretch>
            <a:fillRect/>
          </a:stretch>
        </p:blipFill>
        <p:spPr>
          <a:xfrm>
            <a:off x="6236970" y="3677593"/>
            <a:ext cx="3467100" cy="1162050"/>
          </a:xfrm>
          <a:prstGeom prst="rect">
            <a:avLst/>
          </a:prstGeom>
        </p:spPr>
      </p:pic>
      <p:sp>
        <p:nvSpPr>
          <p:cNvPr id="6" name="Dikdörtgen 5">
            <a:extLst>
              <a:ext uri="{FF2B5EF4-FFF2-40B4-BE49-F238E27FC236}">
                <a16:creationId xmlns:a16="http://schemas.microsoft.com/office/drawing/2014/main" id="{376083A7-B15F-4E34-910A-DC46E8D90957}"/>
              </a:ext>
            </a:extLst>
          </p:cNvPr>
          <p:cNvSpPr/>
          <p:nvPr/>
        </p:nvSpPr>
        <p:spPr>
          <a:xfrm>
            <a:off x="6683008" y="4826626"/>
            <a:ext cx="2735044" cy="369332"/>
          </a:xfrm>
          <a:prstGeom prst="rect">
            <a:avLst/>
          </a:prstGeom>
        </p:spPr>
        <p:txBody>
          <a:bodyPr wrap="none">
            <a:spAutoFit/>
          </a:bodyPr>
          <a:lstStyle/>
          <a:p>
            <a:r>
              <a:rPr lang="tr-TR" b="1" dirty="0"/>
              <a:t>Çift Yönlü Bağlı Listeler </a:t>
            </a:r>
            <a:endParaRPr lang="tr-TR" dirty="0"/>
          </a:p>
        </p:txBody>
      </p:sp>
      <p:pic>
        <p:nvPicPr>
          <p:cNvPr id="7" name="Resim 6">
            <a:extLst>
              <a:ext uri="{FF2B5EF4-FFF2-40B4-BE49-F238E27FC236}">
                <a16:creationId xmlns:a16="http://schemas.microsoft.com/office/drawing/2014/main" id="{01F700CA-B586-43F9-AE9A-AFE911D494A4}"/>
              </a:ext>
            </a:extLst>
          </p:cNvPr>
          <p:cNvPicPr>
            <a:picLocks noChangeAspect="1"/>
          </p:cNvPicPr>
          <p:nvPr/>
        </p:nvPicPr>
        <p:blipFill>
          <a:blip r:embed="rId4"/>
          <a:stretch>
            <a:fillRect/>
          </a:stretch>
        </p:blipFill>
        <p:spPr>
          <a:xfrm>
            <a:off x="1145857" y="5473065"/>
            <a:ext cx="3590925" cy="1238250"/>
          </a:xfrm>
          <a:prstGeom prst="rect">
            <a:avLst/>
          </a:prstGeom>
        </p:spPr>
      </p:pic>
      <p:sp>
        <p:nvSpPr>
          <p:cNvPr id="8" name="Dikdörtgen 7">
            <a:extLst>
              <a:ext uri="{FF2B5EF4-FFF2-40B4-BE49-F238E27FC236}">
                <a16:creationId xmlns:a16="http://schemas.microsoft.com/office/drawing/2014/main" id="{80214860-7A30-430B-ADC4-8B76AEEAB866}"/>
              </a:ext>
            </a:extLst>
          </p:cNvPr>
          <p:cNvSpPr/>
          <p:nvPr/>
        </p:nvSpPr>
        <p:spPr>
          <a:xfrm>
            <a:off x="5097780" y="5880083"/>
            <a:ext cx="2576346" cy="369332"/>
          </a:xfrm>
          <a:prstGeom prst="rect">
            <a:avLst/>
          </a:prstGeom>
        </p:spPr>
        <p:txBody>
          <a:bodyPr wrap="none">
            <a:spAutoFit/>
          </a:bodyPr>
          <a:lstStyle/>
          <a:p>
            <a:r>
              <a:rPr lang="tr-TR" b="1" dirty="0"/>
              <a:t>Dairesel Bağlı Listeler </a:t>
            </a:r>
            <a:endParaRPr lang="tr-TR" dirty="0"/>
          </a:p>
        </p:txBody>
      </p:sp>
    </p:spTree>
    <p:extLst>
      <p:ext uri="{BB962C8B-B14F-4D97-AF65-F5344CB8AC3E}">
        <p14:creationId xmlns:p14="http://schemas.microsoft.com/office/powerpoint/2010/main" val="124088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419E5374-070A-4EEB-B00A-184EA353A3C7}"/>
              </a:ext>
            </a:extLst>
          </p:cNvPr>
          <p:cNvSpPr/>
          <p:nvPr/>
        </p:nvSpPr>
        <p:spPr>
          <a:xfrm>
            <a:off x="739140" y="335846"/>
            <a:ext cx="10713720" cy="609911"/>
          </a:xfrm>
          <a:prstGeom prst="rect">
            <a:avLst/>
          </a:prstGeom>
        </p:spPr>
        <p:txBody>
          <a:bodyPr wrap="square">
            <a:spAutoFit/>
          </a:bodyPr>
          <a:lstStyle/>
          <a:p>
            <a:pPr algn="ctr">
              <a:lnSpc>
                <a:spcPct val="200000"/>
              </a:lnSpc>
            </a:pPr>
            <a:r>
              <a:rPr lang="tr-TR" sz="2000" b="1" dirty="0"/>
              <a:t>BAĞLI LİSTELER (LINKED LISTS) (KOD)</a:t>
            </a:r>
          </a:p>
        </p:txBody>
      </p:sp>
      <p:sp>
        <p:nvSpPr>
          <p:cNvPr id="11" name="Dikdörtgen 10">
            <a:extLst>
              <a:ext uri="{FF2B5EF4-FFF2-40B4-BE49-F238E27FC236}">
                <a16:creationId xmlns:a16="http://schemas.microsoft.com/office/drawing/2014/main" id="{8E9100A2-4C1F-42C2-AAA9-133992EADE98}"/>
              </a:ext>
            </a:extLst>
          </p:cNvPr>
          <p:cNvSpPr/>
          <p:nvPr/>
        </p:nvSpPr>
        <p:spPr>
          <a:xfrm>
            <a:off x="1150620" y="1351508"/>
            <a:ext cx="6941820" cy="5170646"/>
          </a:xfrm>
          <a:prstGeom prst="rect">
            <a:avLst/>
          </a:prstGeom>
        </p:spPr>
        <p:txBody>
          <a:bodyPr wrap="square">
            <a:spAutoFit/>
          </a:bodyPr>
          <a:lstStyle/>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FF"/>
                </a:solidFill>
                <a:latin typeface="Courier New" panose="02070309020205020404" pitchFamily="49" charset="0"/>
                <a:cs typeface="Courier New" panose="02070309020205020404" pitchFamily="49" charset="0"/>
              </a:rPr>
              <a:t>public</a:t>
            </a:r>
            <a:r>
              <a:rPr lang="tr-TR" sz="1600" dirty="0">
                <a:solidFill>
                  <a:srgbClr val="000000"/>
                </a:solidFill>
                <a:latin typeface="Courier New" panose="02070309020205020404" pitchFamily="49" charset="0"/>
                <a:cs typeface="Courier New" panose="02070309020205020404" pitchFamily="49" charset="0"/>
              </a:rPr>
              <a:t> </a:t>
            </a:r>
            <a:r>
              <a:rPr lang="tr-TR" sz="1600" dirty="0">
                <a:solidFill>
                  <a:srgbClr val="0000FF"/>
                </a:solidFill>
                <a:latin typeface="Courier New" panose="02070309020205020404" pitchFamily="49" charset="0"/>
                <a:cs typeface="Courier New" panose="02070309020205020404" pitchFamily="49" charset="0"/>
              </a:rPr>
              <a:t>class</a:t>
            </a:r>
            <a:r>
              <a:rPr lang="tr-TR" sz="1600" dirty="0">
                <a:solidFill>
                  <a:srgbClr val="000000"/>
                </a:solidFill>
                <a:latin typeface="Courier New" panose="02070309020205020404" pitchFamily="49" charset="0"/>
                <a:cs typeface="Courier New" panose="02070309020205020404" pitchFamily="49" charset="0"/>
              </a:rPr>
              <a:t> </a:t>
            </a:r>
            <a:r>
              <a:rPr lang="tr-TR" sz="1600" b="1" dirty="0" err="1">
                <a:solidFill>
                  <a:srgbClr val="2B91AF"/>
                </a:solidFill>
                <a:latin typeface="Courier New" panose="02070309020205020404" pitchFamily="49" charset="0"/>
                <a:cs typeface="Courier New" panose="02070309020205020404" pitchFamily="49" charset="0"/>
              </a:rPr>
              <a:t>Dugum</a:t>
            </a:r>
            <a:endParaRPr lang="tr-TR" sz="1600" b="1"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FF"/>
                </a:solidFill>
                <a:latin typeface="Courier New" panose="02070309020205020404" pitchFamily="49" charset="0"/>
                <a:cs typeface="Courier New" panose="02070309020205020404" pitchFamily="49" charset="0"/>
              </a:rPr>
              <a:t>public</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next</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FF"/>
                </a:solidFill>
                <a:latin typeface="Courier New" panose="02070309020205020404" pitchFamily="49" charset="0"/>
                <a:cs typeface="Courier New" panose="02070309020205020404" pitchFamily="49" charset="0"/>
              </a:rPr>
              <a:t>public</a:t>
            </a:r>
            <a:r>
              <a:rPr lang="tr-TR" sz="1600" dirty="0">
                <a:solidFill>
                  <a:srgbClr val="000000"/>
                </a:solidFill>
                <a:latin typeface="Courier New" panose="02070309020205020404" pitchFamily="49" charset="0"/>
                <a:cs typeface="Courier New" panose="02070309020205020404" pitchFamily="49" charset="0"/>
              </a:rPr>
              <a:t> Object Veri;</a:t>
            </a:r>
          </a:p>
          <a:p>
            <a:r>
              <a:rPr lang="tr-TR" sz="1600" dirty="0">
                <a:solidFill>
                  <a:srgbClr val="000000"/>
                </a:solidFill>
                <a:latin typeface="Courier New" panose="02070309020205020404" pitchFamily="49" charset="0"/>
                <a:cs typeface="Courier New" panose="02070309020205020404" pitchFamily="49" charset="0"/>
              </a:rPr>
              <a:t>    }</a:t>
            </a:r>
          </a:p>
          <a:p>
            <a:endParaRPr lang="tr-TR" sz="1600"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FF"/>
                </a:solidFill>
                <a:latin typeface="Courier New" panose="02070309020205020404" pitchFamily="49" charset="0"/>
                <a:cs typeface="Courier New" panose="02070309020205020404" pitchFamily="49" charset="0"/>
              </a:rPr>
              <a:t>public</a:t>
            </a:r>
            <a:r>
              <a:rPr lang="tr-TR" sz="1600" dirty="0">
                <a:solidFill>
                  <a:srgbClr val="000000"/>
                </a:solidFill>
                <a:latin typeface="Courier New" panose="02070309020205020404" pitchFamily="49" charset="0"/>
                <a:cs typeface="Courier New" panose="02070309020205020404" pitchFamily="49" charset="0"/>
              </a:rPr>
              <a:t> </a:t>
            </a:r>
            <a:r>
              <a:rPr lang="tr-TR" sz="1600" dirty="0">
                <a:solidFill>
                  <a:srgbClr val="0000FF"/>
                </a:solidFill>
                <a:latin typeface="Courier New" panose="02070309020205020404" pitchFamily="49" charset="0"/>
                <a:cs typeface="Courier New" panose="02070309020205020404" pitchFamily="49" charset="0"/>
              </a:rPr>
              <a:t>class</a:t>
            </a:r>
            <a:r>
              <a:rPr lang="tr-TR" sz="1600" dirty="0">
                <a:solidFill>
                  <a:srgbClr val="000000"/>
                </a:solidFill>
                <a:latin typeface="Courier New" panose="02070309020205020404" pitchFamily="49" charset="0"/>
                <a:cs typeface="Courier New" panose="02070309020205020404" pitchFamily="49" charset="0"/>
              </a:rPr>
              <a:t> </a:t>
            </a:r>
            <a:r>
              <a:rPr lang="tr-TR" sz="1600" b="1" dirty="0" err="1">
                <a:solidFill>
                  <a:srgbClr val="2B91AF"/>
                </a:solidFill>
                <a:latin typeface="Courier New" panose="02070309020205020404" pitchFamily="49" charset="0"/>
                <a:cs typeface="Courier New" panose="02070309020205020404" pitchFamily="49" charset="0"/>
              </a:rPr>
              <a:t>LinkedList</a:t>
            </a:r>
            <a:endParaRPr lang="tr-TR" sz="1600" b="1"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a:solidFill>
                  <a:srgbClr val="0000FF"/>
                </a:solidFill>
                <a:latin typeface="Courier New" panose="02070309020205020404" pitchFamily="49" charset="0"/>
                <a:cs typeface="Courier New" panose="02070309020205020404" pitchFamily="49" charset="0"/>
              </a:rPr>
              <a:t>private</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head</a:t>
            </a:r>
            <a:r>
              <a:rPr lang="tr-TR" sz="1600" dirty="0">
                <a:solidFill>
                  <a:srgbClr val="000000"/>
                </a:solidFill>
                <a:latin typeface="Courier New" panose="02070309020205020404" pitchFamily="49" charset="0"/>
                <a:cs typeface="Courier New" panose="02070309020205020404" pitchFamily="49" charset="0"/>
              </a:rPr>
              <a:t>;</a:t>
            </a:r>
          </a:p>
          <a:p>
            <a:endParaRPr lang="tr-TR" sz="1600"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FF"/>
                </a:solidFill>
                <a:latin typeface="Courier New" panose="02070309020205020404" pitchFamily="49" charset="0"/>
                <a:cs typeface="Courier New" panose="02070309020205020404" pitchFamily="49" charset="0"/>
              </a:rPr>
              <a:t>public</a:t>
            </a:r>
            <a:r>
              <a:rPr lang="tr-TR" sz="1600" dirty="0">
                <a:solidFill>
                  <a:srgbClr val="000000"/>
                </a:solidFill>
                <a:latin typeface="Courier New" panose="02070309020205020404" pitchFamily="49" charset="0"/>
                <a:cs typeface="Courier New" panose="02070309020205020404" pitchFamily="49" charset="0"/>
              </a:rPr>
              <a:t> </a:t>
            </a:r>
            <a:r>
              <a:rPr lang="tr-TR" sz="1600" dirty="0">
                <a:solidFill>
                  <a:srgbClr val="0000FF"/>
                </a:solidFill>
                <a:latin typeface="Courier New" panose="02070309020205020404" pitchFamily="49" charset="0"/>
                <a:cs typeface="Courier New" panose="02070309020205020404" pitchFamily="49" charset="0"/>
              </a:rPr>
              <a:t>void</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dugumYazdir</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a:t>
            </a:r>
            <a:r>
              <a:rPr lang="tr-TR" sz="1600" dirty="0">
                <a:solidFill>
                  <a:srgbClr val="000000"/>
                </a:solidFill>
                <a:latin typeface="Courier New" panose="02070309020205020404" pitchFamily="49" charset="0"/>
                <a:cs typeface="Courier New" panose="02070309020205020404" pitchFamily="49" charset="0"/>
              </a:rPr>
              <a:t> aktif = </a:t>
            </a:r>
            <a:r>
              <a:rPr lang="tr-TR" sz="1600" dirty="0" err="1">
                <a:solidFill>
                  <a:srgbClr val="000000"/>
                </a:solidFill>
                <a:latin typeface="Courier New" panose="02070309020205020404" pitchFamily="49" charset="0"/>
                <a:cs typeface="Courier New" panose="02070309020205020404" pitchFamily="49" charset="0"/>
              </a:rPr>
              <a:t>head</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FF"/>
                </a:solidFill>
                <a:latin typeface="Courier New" panose="02070309020205020404" pitchFamily="49" charset="0"/>
                <a:cs typeface="Courier New" panose="02070309020205020404" pitchFamily="49" charset="0"/>
              </a:rPr>
              <a:t>while</a:t>
            </a:r>
            <a:r>
              <a:rPr lang="tr-TR" sz="1600" dirty="0">
                <a:solidFill>
                  <a:srgbClr val="000000"/>
                </a:solidFill>
                <a:latin typeface="Courier New" panose="02070309020205020404" pitchFamily="49" charset="0"/>
                <a:cs typeface="Courier New" panose="02070309020205020404" pitchFamily="49" charset="0"/>
              </a:rPr>
              <a:t> (aktif != </a:t>
            </a:r>
            <a:r>
              <a:rPr lang="tr-TR" sz="1600" dirty="0" err="1">
                <a:solidFill>
                  <a:srgbClr val="0000FF"/>
                </a:solidFill>
                <a:latin typeface="Courier New" panose="02070309020205020404" pitchFamily="49" charset="0"/>
                <a:cs typeface="Courier New" panose="02070309020205020404" pitchFamily="49" charset="0"/>
              </a:rPr>
              <a:t>null</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Console.WriteLine</a:t>
            </a:r>
            <a:r>
              <a:rPr lang="tr-TR" sz="1600" dirty="0">
                <a:solidFill>
                  <a:srgbClr val="000000"/>
                </a:solidFill>
                <a:latin typeface="Courier New" panose="02070309020205020404" pitchFamily="49" charset="0"/>
                <a:cs typeface="Courier New" panose="02070309020205020404" pitchFamily="49" charset="0"/>
              </a:rPr>
              <a:t>(</a:t>
            </a:r>
            <a:r>
              <a:rPr lang="tr-TR" sz="1600" dirty="0" err="1">
                <a:solidFill>
                  <a:srgbClr val="000000"/>
                </a:solidFill>
                <a:latin typeface="Courier New" panose="02070309020205020404" pitchFamily="49" charset="0"/>
                <a:cs typeface="Courier New" panose="02070309020205020404" pitchFamily="49" charset="0"/>
              </a:rPr>
              <a:t>aktif.Veri</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aktif = </a:t>
            </a:r>
            <a:r>
              <a:rPr lang="tr-TR" sz="1600" dirty="0" err="1">
                <a:solidFill>
                  <a:srgbClr val="000000"/>
                </a:solidFill>
                <a:latin typeface="Courier New" panose="02070309020205020404" pitchFamily="49" charset="0"/>
                <a:cs typeface="Courier New" panose="02070309020205020404" pitchFamily="49" charset="0"/>
              </a:rPr>
              <a:t>aktif.next</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p>
          <a:p>
            <a:endParaRPr lang="tr-TR" sz="16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356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419E5374-070A-4EEB-B00A-184EA353A3C7}"/>
              </a:ext>
            </a:extLst>
          </p:cNvPr>
          <p:cNvSpPr/>
          <p:nvPr/>
        </p:nvSpPr>
        <p:spPr>
          <a:xfrm>
            <a:off x="739140" y="335846"/>
            <a:ext cx="10713720" cy="609911"/>
          </a:xfrm>
          <a:prstGeom prst="rect">
            <a:avLst/>
          </a:prstGeom>
        </p:spPr>
        <p:txBody>
          <a:bodyPr wrap="square">
            <a:spAutoFit/>
          </a:bodyPr>
          <a:lstStyle/>
          <a:p>
            <a:pPr algn="ctr">
              <a:lnSpc>
                <a:spcPct val="200000"/>
              </a:lnSpc>
            </a:pPr>
            <a:r>
              <a:rPr lang="tr-TR" sz="2000" b="1" dirty="0"/>
              <a:t>BAĞLI LİSTELER (LINKED LISTS) (KOD)</a:t>
            </a:r>
          </a:p>
        </p:txBody>
      </p:sp>
      <p:sp>
        <p:nvSpPr>
          <p:cNvPr id="11" name="Dikdörtgen 10">
            <a:extLst>
              <a:ext uri="{FF2B5EF4-FFF2-40B4-BE49-F238E27FC236}">
                <a16:creationId xmlns:a16="http://schemas.microsoft.com/office/drawing/2014/main" id="{8E9100A2-4C1F-42C2-AAA9-133992EADE98}"/>
              </a:ext>
            </a:extLst>
          </p:cNvPr>
          <p:cNvSpPr/>
          <p:nvPr/>
        </p:nvSpPr>
        <p:spPr>
          <a:xfrm>
            <a:off x="876300" y="1523074"/>
            <a:ext cx="5661660" cy="3046988"/>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void</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OneEkle</a:t>
            </a:r>
            <a:r>
              <a:rPr lang="en-US" sz="1600" dirty="0">
                <a:solidFill>
                  <a:srgbClr val="000000"/>
                </a:solidFill>
                <a:latin typeface="Courier New" panose="02070309020205020404" pitchFamily="49" charset="0"/>
                <a:cs typeface="Courier New" panose="02070309020205020404" pitchFamily="49" charset="0"/>
              </a:rPr>
              <a:t>(Object </a:t>
            </a:r>
            <a:r>
              <a:rPr lang="en-US" sz="1600" dirty="0" err="1">
                <a:solidFill>
                  <a:srgbClr val="000000"/>
                </a:solidFill>
                <a:latin typeface="Courier New" panose="02070309020205020404" pitchFamily="49" charset="0"/>
                <a:cs typeface="Courier New" panose="02070309020205020404" pitchFamily="49" charset="0"/>
              </a:rPr>
              <a:t>Veri</a:t>
            </a:r>
            <a:r>
              <a:rPr lang="en-US"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a:t>
            </a:r>
            <a:r>
              <a:rPr lang="tr-TR" sz="1600" dirty="0">
                <a:solidFill>
                  <a:srgbClr val="000000"/>
                </a:solidFill>
                <a:latin typeface="Courier New" panose="02070309020205020404" pitchFamily="49" charset="0"/>
                <a:cs typeface="Courier New" panose="02070309020205020404" pitchFamily="49" charset="0"/>
              </a:rPr>
              <a:t> eklenecek = </a:t>
            </a:r>
            <a:r>
              <a:rPr lang="tr-TR" sz="1600" dirty="0">
                <a:solidFill>
                  <a:srgbClr val="0000FF"/>
                </a:solidFill>
                <a:latin typeface="Courier New" panose="02070309020205020404" pitchFamily="49" charset="0"/>
                <a:cs typeface="Courier New" panose="02070309020205020404" pitchFamily="49" charset="0"/>
              </a:rPr>
              <a:t>new</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a:t>
            </a:r>
            <a:r>
              <a:rPr lang="tr-TR" sz="1600" dirty="0">
                <a:solidFill>
                  <a:srgbClr val="000000"/>
                </a:solidFill>
                <a:latin typeface="Courier New" panose="02070309020205020404" pitchFamily="49" charset="0"/>
                <a:cs typeface="Courier New" panose="02070309020205020404" pitchFamily="49" charset="0"/>
              </a:rPr>
              <a:t>();</a:t>
            </a:r>
          </a:p>
          <a:p>
            <a:endParaRPr lang="tr-TR" sz="1600"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eklenecek.Veri</a:t>
            </a:r>
            <a:r>
              <a:rPr lang="tr-TR" sz="1600" dirty="0">
                <a:solidFill>
                  <a:srgbClr val="000000"/>
                </a:solidFill>
                <a:latin typeface="Courier New" panose="02070309020205020404" pitchFamily="49" charset="0"/>
                <a:cs typeface="Courier New" panose="02070309020205020404" pitchFamily="49" charset="0"/>
              </a:rPr>
              <a:t> = Veri;</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eklenecek.next</a:t>
            </a:r>
            <a:r>
              <a:rPr lang="tr-TR" sz="1600" dirty="0">
                <a:solidFill>
                  <a:srgbClr val="000000"/>
                </a:solidFill>
                <a:latin typeface="Courier New" panose="02070309020205020404" pitchFamily="49" charset="0"/>
                <a:cs typeface="Courier New" panose="02070309020205020404" pitchFamily="49" charset="0"/>
              </a:rPr>
              <a:t> = </a:t>
            </a:r>
            <a:r>
              <a:rPr lang="tr-TR" sz="1600" dirty="0" err="1">
                <a:solidFill>
                  <a:srgbClr val="000000"/>
                </a:solidFill>
                <a:latin typeface="Courier New" panose="02070309020205020404" pitchFamily="49" charset="0"/>
                <a:cs typeface="Courier New" panose="02070309020205020404" pitchFamily="49" charset="0"/>
              </a:rPr>
              <a:t>head</a:t>
            </a:r>
            <a:r>
              <a:rPr lang="tr-TR" sz="1600" dirty="0">
                <a:solidFill>
                  <a:srgbClr val="000000"/>
                </a:solidFill>
                <a:latin typeface="Courier New" panose="02070309020205020404" pitchFamily="49" charset="0"/>
                <a:cs typeface="Courier New" panose="02070309020205020404" pitchFamily="49" charset="0"/>
              </a:rPr>
              <a:t>;</a:t>
            </a:r>
          </a:p>
          <a:p>
            <a:endParaRPr lang="tr-TR" sz="1600"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head</a:t>
            </a:r>
            <a:r>
              <a:rPr lang="tr-TR" sz="1600" dirty="0">
                <a:solidFill>
                  <a:srgbClr val="000000"/>
                </a:solidFill>
                <a:latin typeface="Courier New" panose="02070309020205020404" pitchFamily="49" charset="0"/>
                <a:cs typeface="Courier New" panose="02070309020205020404" pitchFamily="49" charset="0"/>
              </a:rPr>
              <a:t> = eklenecek;</a:t>
            </a:r>
          </a:p>
          <a:p>
            <a:r>
              <a:rPr lang="tr-TR" sz="1600" dirty="0">
                <a:solidFill>
                  <a:srgbClr val="000000"/>
                </a:solidFill>
                <a:latin typeface="Courier New" panose="02070309020205020404" pitchFamily="49" charset="0"/>
                <a:cs typeface="Courier New" panose="02070309020205020404" pitchFamily="49" charset="0"/>
              </a:rPr>
              <a:t>        }</a:t>
            </a:r>
          </a:p>
          <a:p>
            <a:endParaRPr lang="tr-TR"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a:t>
            </a:r>
            <a:endParaRPr lang="tr-TR" sz="1600"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p>
        </p:txBody>
      </p:sp>
      <p:sp>
        <p:nvSpPr>
          <p:cNvPr id="2" name="Dikdörtgen 1">
            <a:extLst>
              <a:ext uri="{FF2B5EF4-FFF2-40B4-BE49-F238E27FC236}">
                <a16:creationId xmlns:a16="http://schemas.microsoft.com/office/drawing/2014/main" id="{6BE43E5D-C8B0-45B3-88AD-6FF99B1D6508}"/>
              </a:ext>
            </a:extLst>
          </p:cNvPr>
          <p:cNvSpPr/>
          <p:nvPr/>
        </p:nvSpPr>
        <p:spPr>
          <a:xfrm>
            <a:off x="5829300" y="945757"/>
            <a:ext cx="6096000" cy="6186309"/>
          </a:xfrm>
          <a:prstGeom prst="rect">
            <a:avLst/>
          </a:prstGeom>
        </p:spPr>
        <p:txBody>
          <a:bodyPr wrap="square">
            <a:spAutoFit/>
          </a:bodyPr>
          <a:lstStyle/>
          <a:p>
            <a:r>
              <a:rPr lang="en-US" sz="1600" dirty="0">
                <a:solidFill>
                  <a:srgbClr val="0000FF"/>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void</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SonaEkle</a:t>
            </a:r>
            <a:r>
              <a:rPr lang="en-US" sz="1600" dirty="0">
                <a:solidFill>
                  <a:srgbClr val="000000"/>
                </a:solidFill>
                <a:latin typeface="Courier New" panose="02070309020205020404" pitchFamily="49" charset="0"/>
                <a:cs typeface="Courier New" panose="02070309020205020404" pitchFamily="49" charset="0"/>
              </a:rPr>
              <a:t>(Object </a:t>
            </a:r>
            <a:r>
              <a:rPr lang="en-US" sz="1600" dirty="0" err="1">
                <a:solidFill>
                  <a:srgbClr val="000000"/>
                </a:solidFill>
                <a:latin typeface="Courier New" panose="02070309020205020404" pitchFamily="49" charset="0"/>
                <a:cs typeface="Courier New" panose="02070309020205020404" pitchFamily="49" charset="0"/>
              </a:rPr>
              <a:t>Veri</a:t>
            </a:r>
            <a:r>
              <a:rPr lang="en-US"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FF"/>
                </a:solidFill>
                <a:latin typeface="Courier New" panose="02070309020205020404" pitchFamily="49" charset="0"/>
                <a:cs typeface="Courier New" panose="02070309020205020404" pitchFamily="49" charset="0"/>
              </a:rPr>
              <a:t>if</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head</a:t>
            </a:r>
            <a:r>
              <a:rPr lang="tr-TR" sz="1600" dirty="0">
                <a:solidFill>
                  <a:srgbClr val="000000"/>
                </a:solidFill>
                <a:latin typeface="Courier New" panose="02070309020205020404" pitchFamily="49" charset="0"/>
                <a:cs typeface="Courier New" panose="02070309020205020404" pitchFamily="49" charset="0"/>
              </a:rPr>
              <a:t> == </a:t>
            </a:r>
            <a:r>
              <a:rPr lang="tr-TR" sz="1600" dirty="0" err="1">
                <a:solidFill>
                  <a:srgbClr val="0000FF"/>
                </a:solidFill>
                <a:latin typeface="Courier New" panose="02070309020205020404" pitchFamily="49" charset="0"/>
                <a:cs typeface="Courier New" panose="02070309020205020404" pitchFamily="49" charset="0"/>
              </a:rPr>
              <a:t>null</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head</a:t>
            </a:r>
            <a:r>
              <a:rPr lang="tr-TR" sz="1600" dirty="0">
                <a:solidFill>
                  <a:srgbClr val="000000"/>
                </a:solidFill>
                <a:latin typeface="Courier New" panose="02070309020205020404" pitchFamily="49" charset="0"/>
                <a:cs typeface="Courier New" panose="02070309020205020404" pitchFamily="49" charset="0"/>
              </a:rPr>
              <a:t> = </a:t>
            </a:r>
            <a:r>
              <a:rPr lang="tr-TR" sz="1600" dirty="0">
                <a:solidFill>
                  <a:srgbClr val="0000FF"/>
                </a:solidFill>
                <a:latin typeface="Courier New" panose="02070309020205020404" pitchFamily="49" charset="0"/>
                <a:cs typeface="Courier New" panose="02070309020205020404" pitchFamily="49" charset="0"/>
              </a:rPr>
              <a:t>new</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a:t>
            </a:r>
            <a:r>
              <a:rPr lang="tr-TR" sz="1600" dirty="0">
                <a:solidFill>
                  <a:srgbClr val="000000"/>
                </a:solidFill>
                <a:latin typeface="Courier New" panose="02070309020205020404" pitchFamily="49" charset="0"/>
                <a:cs typeface="Courier New" panose="02070309020205020404" pitchFamily="49" charset="0"/>
              </a:rPr>
              <a:t>();</a:t>
            </a:r>
          </a:p>
          <a:p>
            <a:endParaRPr lang="tr-TR" sz="1600"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head.Veri</a:t>
            </a:r>
            <a:r>
              <a:rPr lang="tr-TR" sz="1600" dirty="0">
                <a:solidFill>
                  <a:srgbClr val="000000"/>
                </a:solidFill>
                <a:latin typeface="Courier New" panose="02070309020205020404" pitchFamily="49" charset="0"/>
                <a:cs typeface="Courier New" panose="02070309020205020404" pitchFamily="49" charset="0"/>
              </a:rPr>
              <a:t> = Veri;</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head.next</a:t>
            </a:r>
            <a:r>
              <a:rPr lang="tr-TR" sz="1600" dirty="0">
                <a:solidFill>
                  <a:srgbClr val="000000"/>
                </a:solidFill>
                <a:latin typeface="Courier New" panose="02070309020205020404" pitchFamily="49" charset="0"/>
                <a:cs typeface="Courier New" panose="02070309020205020404" pitchFamily="49" charset="0"/>
              </a:rPr>
              <a:t> = </a:t>
            </a:r>
            <a:r>
              <a:rPr lang="tr-TR" sz="1600" dirty="0" err="1">
                <a:solidFill>
                  <a:srgbClr val="0000FF"/>
                </a:solidFill>
                <a:latin typeface="Courier New" panose="02070309020205020404" pitchFamily="49" charset="0"/>
                <a:cs typeface="Courier New" panose="02070309020205020404" pitchFamily="49" charset="0"/>
              </a:rPr>
              <a:t>null</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a:solidFill>
                  <a:srgbClr val="0000FF"/>
                </a:solidFill>
                <a:latin typeface="Courier New" panose="02070309020205020404" pitchFamily="49" charset="0"/>
                <a:cs typeface="Courier New" panose="02070309020205020404" pitchFamily="49" charset="0"/>
              </a:rPr>
              <a:t>else</a:t>
            </a:r>
            <a:endParaRPr lang="tr-TR" sz="1600"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a:t>
            </a:r>
            <a:r>
              <a:rPr lang="tr-TR" sz="1600" dirty="0">
                <a:solidFill>
                  <a:srgbClr val="000000"/>
                </a:solidFill>
                <a:latin typeface="Courier New" panose="02070309020205020404" pitchFamily="49" charset="0"/>
                <a:cs typeface="Courier New" panose="02070309020205020404" pitchFamily="49" charset="0"/>
              </a:rPr>
              <a:t> eklenecek = </a:t>
            </a:r>
            <a:r>
              <a:rPr lang="tr-TR" sz="1600" dirty="0">
                <a:solidFill>
                  <a:srgbClr val="0000FF"/>
                </a:solidFill>
                <a:latin typeface="Courier New" panose="02070309020205020404" pitchFamily="49" charset="0"/>
                <a:cs typeface="Courier New" panose="02070309020205020404" pitchFamily="49" charset="0"/>
              </a:rPr>
              <a:t>new</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eklenecek.Veri</a:t>
            </a:r>
            <a:r>
              <a:rPr lang="tr-TR" sz="1600" dirty="0">
                <a:solidFill>
                  <a:srgbClr val="000000"/>
                </a:solidFill>
                <a:latin typeface="Courier New" panose="02070309020205020404" pitchFamily="49" charset="0"/>
                <a:cs typeface="Courier New" panose="02070309020205020404" pitchFamily="49" charset="0"/>
              </a:rPr>
              <a:t> = Veri;</a:t>
            </a:r>
          </a:p>
          <a:p>
            <a:endParaRPr lang="tr-TR" sz="1600"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Dugum</a:t>
            </a:r>
            <a:r>
              <a:rPr lang="tr-TR" sz="1600" dirty="0">
                <a:solidFill>
                  <a:srgbClr val="000000"/>
                </a:solidFill>
                <a:latin typeface="Courier New" panose="02070309020205020404" pitchFamily="49" charset="0"/>
                <a:cs typeface="Courier New" panose="02070309020205020404" pitchFamily="49" charset="0"/>
              </a:rPr>
              <a:t> aktif = </a:t>
            </a:r>
            <a:r>
              <a:rPr lang="tr-TR" sz="1600" dirty="0" err="1">
                <a:solidFill>
                  <a:srgbClr val="000000"/>
                </a:solidFill>
                <a:latin typeface="Courier New" panose="02070309020205020404" pitchFamily="49" charset="0"/>
                <a:cs typeface="Courier New" panose="02070309020205020404" pitchFamily="49" charset="0"/>
              </a:rPr>
              <a:t>head</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FF"/>
                </a:solidFill>
                <a:latin typeface="Courier New" panose="02070309020205020404" pitchFamily="49" charset="0"/>
                <a:cs typeface="Courier New" panose="02070309020205020404" pitchFamily="49" charset="0"/>
              </a:rPr>
              <a:t>while</a:t>
            </a:r>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aktif.next</a:t>
            </a:r>
            <a:r>
              <a:rPr lang="tr-TR" sz="1600" dirty="0">
                <a:solidFill>
                  <a:srgbClr val="000000"/>
                </a:solidFill>
                <a:latin typeface="Courier New" panose="02070309020205020404" pitchFamily="49" charset="0"/>
                <a:cs typeface="Courier New" panose="02070309020205020404" pitchFamily="49" charset="0"/>
              </a:rPr>
              <a:t> != </a:t>
            </a:r>
            <a:r>
              <a:rPr lang="tr-TR" sz="1600" dirty="0" err="1">
                <a:solidFill>
                  <a:srgbClr val="0000FF"/>
                </a:solidFill>
                <a:latin typeface="Courier New" panose="02070309020205020404" pitchFamily="49" charset="0"/>
                <a:cs typeface="Courier New" panose="02070309020205020404" pitchFamily="49" charset="0"/>
              </a:rPr>
              <a:t>null</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aktif = </a:t>
            </a:r>
            <a:r>
              <a:rPr lang="tr-TR" sz="1600" dirty="0" err="1">
                <a:solidFill>
                  <a:srgbClr val="000000"/>
                </a:solidFill>
                <a:latin typeface="Courier New" panose="02070309020205020404" pitchFamily="49" charset="0"/>
                <a:cs typeface="Courier New" panose="02070309020205020404" pitchFamily="49" charset="0"/>
              </a:rPr>
              <a:t>aktif.next</a:t>
            </a:r>
            <a:r>
              <a:rPr lang="tr-TR" sz="1600" dirty="0">
                <a:solidFill>
                  <a:srgbClr val="000000"/>
                </a:solidFill>
                <a:latin typeface="Courier New" panose="02070309020205020404" pitchFamily="49" charset="0"/>
                <a:cs typeface="Courier New" panose="02070309020205020404" pitchFamily="49" charset="0"/>
              </a:rPr>
              <a:t>;</a:t>
            </a:r>
          </a:p>
          <a:p>
            <a:r>
              <a:rPr lang="tr-TR" sz="1600" dirty="0">
                <a:solidFill>
                  <a:srgbClr val="000000"/>
                </a:solidFill>
                <a:latin typeface="Courier New" panose="02070309020205020404" pitchFamily="49" charset="0"/>
                <a:cs typeface="Courier New" panose="02070309020205020404" pitchFamily="49" charset="0"/>
              </a:rPr>
              <a:t>                }</a:t>
            </a:r>
          </a:p>
          <a:p>
            <a:endParaRPr lang="tr-TR" sz="1600" dirty="0">
              <a:solidFill>
                <a:srgbClr val="000000"/>
              </a:solidFill>
              <a:latin typeface="Courier New" panose="02070309020205020404" pitchFamily="49" charset="0"/>
              <a:cs typeface="Courier New" panose="02070309020205020404" pitchFamily="49" charset="0"/>
            </a:endParaRPr>
          </a:p>
          <a:p>
            <a:r>
              <a:rPr lang="tr-TR" sz="1600" dirty="0">
                <a:solidFill>
                  <a:srgbClr val="000000"/>
                </a:solidFill>
                <a:latin typeface="Courier New" panose="02070309020205020404" pitchFamily="49" charset="0"/>
                <a:cs typeface="Courier New" panose="02070309020205020404" pitchFamily="49" charset="0"/>
              </a:rPr>
              <a:t>                </a:t>
            </a:r>
            <a:r>
              <a:rPr lang="tr-TR" sz="1600" dirty="0" err="1">
                <a:solidFill>
                  <a:srgbClr val="000000"/>
                </a:solidFill>
                <a:latin typeface="Courier New" panose="02070309020205020404" pitchFamily="49" charset="0"/>
                <a:cs typeface="Courier New" panose="02070309020205020404" pitchFamily="49" charset="0"/>
              </a:rPr>
              <a:t>aktif.next</a:t>
            </a:r>
            <a:r>
              <a:rPr lang="tr-TR" sz="1600" dirty="0">
                <a:solidFill>
                  <a:srgbClr val="000000"/>
                </a:solidFill>
                <a:latin typeface="Courier New" panose="02070309020205020404" pitchFamily="49" charset="0"/>
                <a:cs typeface="Courier New" panose="02070309020205020404" pitchFamily="49" charset="0"/>
              </a:rPr>
              <a:t> = eklenecek;</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p>
          <a:p>
            <a:r>
              <a:rPr lang="tr-TR" sz="16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2982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419E5374-070A-4EEB-B00A-184EA353A3C7}"/>
              </a:ext>
            </a:extLst>
          </p:cNvPr>
          <p:cNvSpPr/>
          <p:nvPr/>
        </p:nvSpPr>
        <p:spPr>
          <a:xfrm>
            <a:off x="739140" y="335846"/>
            <a:ext cx="10713720" cy="609911"/>
          </a:xfrm>
          <a:prstGeom prst="rect">
            <a:avLst/>
          </a:prstGeom>
        </p:spPr>
        <p:txBody>
          <a:bodyPr wrap="square">
            <a:spAutoFit/>
          </a:bodyPr>
          <a:lstStyle/>
          <a:p>
            <a:pPr algn="ctr">
              <a:lnSpc>
                <a:spcPct val="200000"/>
              </a:lnSpc>
            </a:pPr>
            <a:r>
              <a:rPr lang="tr-TR" sz="2000" b="1" dirty="0"/>
              <a:t>BAĞLI LİSTELER (LINKED LISTS) (KOD)</a:t>
            </a:r>
          </a:p>
        </p:txBody>
      </p:sp>
      <p:sp>
        <p:nvSpPr>
          <p:cNvPr id="11" name="Dikdörtgen 10">
            <a:extLst>
              <a:ext uri="{FF2B5EF4-FFF2-40B4-BE49-F238E27FC236}">
                <a16:creationId xmlns:a16="http://schemas.microsoft.com/office/drawing/2014/main" id="{8E9100A2-4C1F-42C2-AAA9-133992EADE98}"/>
              </a:ext>
            </a:extLst>
          </p:cNvPr>
          <p:cNvSpPr/>
          <p:nvPr/>
        </p:nvSpPr>
        <p:spPr>
          <a:xfrm>
            <a:off x="853440" y="1028446"/>
            <a:ext cx="11605260" cy="5863144"/>
          </a:xfrm>
          <a:prstGeom prst="rect">
            <a:avLst/>
          </a:prstGeom>
        </p:spPr>
        <p:txBody>
          <a:bodyPr wrap="square">
            <a:spAutoFit/>
          </a:bodyPr>
          <a:lstStyle/>
          <a:p>
            <a:r>
              <a:rPr lang="tr-TR" sz="1500" dirty="0">
                <a:solidFill>
                  <a:srgbClr val="0000FF"/>
                </a:solidFill>
                <a:latin typeface="Courier New" panose="02070309020205020404" pitchFamily="49" charset="0"/>
                <a:cs typeface="Courier New" panose="02070309020205020404" pitchFamily="49" charset="0"/>
              </a:rPr>
              <a:t>class</a:t>
            </a:r>
            <a:r>
              <a:rPr lang="tr-TR" sz="1500" dirty="0">
                <a:solidFill>
                  <a:srgbClr val="000000"/>
                </a:solidFill>
                <a:latin typeface="Courier New" panose="02070309020205020404" pitchFamily="49" charset="0"/>
                <a:cs typeface="Courier New" panose="02070309020205020404" pitchFamily="49" charset="0"/>
              </a:rPr>
              <a:t> </a:t>
            </a:r>
            <a:r>
              <a:rPr lang="tr-TR" sz="1500" dirty="0">
                <a:solidFill>
                  <a:srgbClr val="2B91AF"/>
                </a:solidFill>
                <a:latin typeface="Courier New" panose="02070309020205020404" pitchFamily="49" charset="0"/>
                <a:cs typeface="Courier New" panose="02070309020205020404" pitchFamily="49" charset="0"/>
              </a:rPr>
              <a:t>Program</a:t>
            </a:r>
            <a:endParaRPr lang="tr-TR" sz="1500" dirty="0">
              <a:solidFill>
                <a:srgbClr val="000000"/>
              </a:solidFill>
              <a:latin typeface="Courier New" panose="02070309020205020404" pitchFamily="49" charset="0"/>
              <a:cs typeface="Courier New" panose="02070309020205020404" pitchFamily="49" charset="0"/>
            </a:endParaRPr>
          </a:p>
          <a:p>
            <a:r>
              <a:rPr lang="tr-TR" sz="1500" dirty="0">
                <a:solidFill>
                  <a:srgbClr val="000000"/>
                </a:solidFill>
                <a:latin typeface="Courier New" panose="02070309020205020404" pitchFamily="49" charset="0"/>
                <a:cs typeface="Courier New" panose="02070309020205020404" pitchFamily="49" charset="0"/>
              </a:rPr>
              <a:t>    {</a:t>
            </a:r>
          </a:p>
          <a:p>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0000FF"/>
                </a:solidFill>
                <a:latin typeface="Courier New" panose="02070309020205020404" pitchFamily="49" charset="0"/>
                <a:cs typeface="Courier New" panose="02070309020205020404" pitchFamily="49" charset="0"/>
              </a:rPr>
              <a:t>static</a:t>
            </a:r>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0000FF"/>
                </a:solidFill>
                <a:latin typeface="Courier New" panose="02070309020205020404" pitchFamily="49" charset="0"/>
                <a:cs typeface="Courier New" panose="02070309020205020404" pitchFamily="49" charset="0"/>
              </a:rPr>
              <a:t>void</a:t>
            </a:r>
            <a:r>
              <a:rPr lang="en-US" sz="1500" dirty="0">
                <a:solidFill>
                  <a:srgbClr val="000000"/>
                </a:solidFill>
                <a:latin typeface="Courier New" panose="02070309020205020404" pitchFamily="49" charset="0"/>
                <a:cs typeface="Courier New" panose="02070309020205020404" pitchFamily="49" charset="0"/>
              </a:rPr>
              <a:t> Main(</a:t>
            </a:r>
            <a:r>
              <a:rPr lang="en-US" sz="1500" dirty="0">
                <a:solidFill>
                  <a:srgbClr val="0000FF"/>
                </a:solidFill>
                <a:latin typeface="Courier New" panose="02070309020205020404" pitchFamily="49" charset="0"/>
                <a:cs typeface="Courier New" panose="02070309020205020404" pitchFamily="49" charset="0"/>
              </a:rPr>
              <a:t>string</a:t>
            </a:r>
            <a:r>
              <a:rPr lang="en-US" sz="1500" dirty="0">
                <a:solidFill>
                  <a:srgbClr val="000000"/>
                </a:solidFill>
                <a:latin typeface="Courier New" panose="02070309020205020404" pitchFamily="49" charset="0"/>
                <a:cs typeface="Courier New" panose="02070309020205020404" pitchFamily="49" charset="0"/>
              </a:rPr>
              <a:t>[] </a:t>
            </a:r>
            <a:r>
              <a:rPr lang="en-US" sz="1500" dirty="0" err="1">
                <a:solidFill>
                  <a:srgbClr val="000000"/>
                </a:solidFill>
                <a:latin typeface="Courier New" panose="02070309020205020404" pitchFamily="49" charset="0"/>
                <a:cs typeface="Courier New" panose="02070309020205020404" pitchFamily="49" charset="0"/>
              </a:rPr>
              <a:t>args</a:t>
            </a:r>
            <a:r>
              <a:rPr lang="en-US"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a:t>
            </a:r>
          </a:p>
          <a:p>
            <a:r>
              <a:rPr lang="tr-TR" sz="1500" dirty="0">
                <a:solidFill>
                  <a:srgbClr val="000000"/>
                </a:solidFill>
                <a:latin typeface="Courier New" panose="02070309020205020404" pitchFamily="49" charset="0"/>
                <a:cs typeface="Courier New" panose="02070309020205020404" pitchFamily="49" charset="0"/>
              </a:rPr>
              <a:t>            </a:t>
            </a:r>
            <a:r>
              <a:rPr lang="tr-TR" sz="1500" dirty="0" err="1">
                <a:solidFill>
                  <a:srgbClr val="000000"/>
                </a:solidFill>
                <a:latin typeface="Courier New" panose="02070309020205020404" pitchFamily="49" charset="0"/>
                <a:cs typeface="Courier New" panose="02070309020205020404" pitchFamily="49" charset="0"/>
              </a:rPr>
              <a:t>Console.WriteLine</a:t>
            </a:r>
            <a:r>
              <a:rPr lang="tr-TR" sz="1500" dirty="0">
                <a:solidFill>
                  <a:srgbClr val="000000"/>
                </a:solidFill>
                <a:latin typeface="Courier New" panose="02070309020205020404" pitchFamily="49" charset="0"/>
                <a:cs typeface="Courier New" panose="02070309020205020404" pitchFamily="49" charset="0"/>
              </a:rPr>
              <a:t>(</a:t>
            </a:r>
            <a:r>
              <a:rPr lang="tr-TR" sz="1500" dirty="0">
                <a:solidFill>
                  <a:srgbClr val="A31515"/>
                </a:solidFill>
                <a:latin typeface="Courier New" panose="02070309020205020404" pitchFamily="49" charset="0"/>
                <a:cs typeface="Courier New" panose="02070309020205020404" pitchFamily="49" charset="0"/>
              </a:rPr>
              <a:t>"</a:t>
            </a:r>
            <a:r>
              <a:rPr lang="tr-TR" sz="1500" dirty="0" err="1">
                <a:solidFill>
                  <a:srgbClr val="A31515"/>
                </a:solidFill>
                <a:latin typeface="Courier New" panose="02070309020205020404" pitchFamily="49" charset="0"/>
                <a:cs typeface="Courier New" panose="02070309020205020404" pitchFamily="49" charset="0"/>
              </a:rPr>
              <a:t>Once</a:t>
            </a:r>
            <a:r>
              <a:rPr lang="tr-TR" sz="1500" dirty="0">
                <a:solidFill>
                  <a:srgbClr val="A31515"/>
                </a:solidFill>
                <a:latin typeface="Courier New" panose="02070309020205020404" pitchFamily="49" charset="0"/>
                <a:cs typeface="Courier New" panose="02070309020205020404" pitchFamily="49" charset="0"/>
              </a:rPr>
              <a:t> Ekle:"</a:t>
            </a:r>
            <a:r>
              <a:rPr lang="tr-TR"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a:t>
            </a:r>
            <a:r>
              <a:rPr lang="tr-TR" sz="1500" dirty="0" err="1">
                <a:solidFill>
                  <a:srgbClr val="000000"/>
                </a:solidFill>
                <a:latin typeface="Courier New" panose="02070309020205020404" pitchFamily="49" charset="0"/>
                <a:cs typeface="Courier New" panose="02070309020205020404" pitchFamily="49" charset="0"/>
              </a:rPr>
              <a:t>LinkedList</a:t>
            </a:r>
            <a:r>
              <a:rPr lang="tr-TR" sz="1500" dirty="0">
                <a:solidFill>
                  <a:srgbClr val="000000"/>
                </a:solidFill>
                <a:latin typeface="Courier New" panose="02070309020205020404" pitchFamily="49" charset="0"/>
                <a:cs typeface="Courier New" panose="02070309020205020404" pitchFamily="49" charset="0"/>
              </a:rPr>
              <a:t> Liste1 = </a:t>
            </a:r>
            <a:r>
              <a:rPr lang="tr-TR" sz="1500" dirty="0">
                <a:solidFill>
                  <a:srgbClr val="0000FF"/>
                </a:solidFill>
                <a:latin typeface="Courier New" panose="02070309020205020404" pitchFamily="49" charset="0"/>
                <a:cs typeface="Courier New" panose="02070309020205020404" pitchFamily="49" charset="0"/>
              </a:rPr>
              <a:t>new</a:t>
            </a:r>
            <a:r>
              <a:rPr lang="tr-TR" sz="1500" dirty="0">
                <a:solidFill>
                  <a:srgbClr val="000000"/>
                </a:solidFill>
                <a:latin typeface="Courier New" panose="02070309020205020404" pitchFamily="49" charset="0"/>
                <a:cs typeface="Courier New" panose="02070309020205020404" pitchFamily="49" charset="0"/>
              </a:rPr>
              <a:t> </a:t>
            </a:r>
            <a:r>
              <a:rPr lang="tr-TR" sz="1500" dirty="0" err="1">
                <a:solidFill>
                  <a:srgbClr val="000000"/>
                </a:solidFill>
                <a:latin typeface="Courier New" panose="02070309020205020404" pitchFamily="49" charset="0"/>
                <a:cs typeface="Courier New" panose="02070309020205020404" pitchFamily="49" charset="0"/>
              </a:rPr>
              <a:t>LinkedList</a:t>
            </a:r>
            <a:r>
              <a:rPr lang="tr-TR" sz="1500" dirty="0">
                <a:solidFill>
                  <a:srgbClr val="000000"/>
                </a:solidFill>
                <a:latin typeface="Courier New" panose="02070309020205020404" pitchFamily="49" charset="0"/>
                <a:cs typeface="Courier New" panose="02070309020205020404" pitchFamily="49" charset="0"/>
              </a:rPr>
              <a:t>();</a:t>
            </a:r>
          </a:p>
          <a:p>
            <a:endParaRPr lang="tr-TR" sz="1500" dirty="0">
              <a:solidFill>
                <a:srgbClr val="000000"/>
              </a:solidFill>
              <a:latin typeface="Courier New" panose="02070309020205020404" pitchFamily="49" charset="0"/>
              <a:cs typeface="Courier New" panose="02070309020205020404" pitchFamily="49" charset="0"/>
            </a:endParaRPr>
          </a:p>
          <a:p>
            <a:r>
              <a:rPr lang="tr-TR" sz="1500" dirty="0">
                <a:solidFill>
                  <a:srgbClr val="000000"/>
                </a:solidFill>
                <a:latin typeface="Courier New" panose="02070309020205020404" pitchFamily="49" charset="0"/>
                <a:cs typeface="Courier New" panose="02070309020205020404" pitchFamily="49" charset="0"/>
              </a:rPr>
              <a:t>            Liste1.OneEkle(</a:t>
            </a:r>
            <a:r>
              <a:rPr lang="tr-TR" sz="1500" dirty="0">
                <a:solidFill>
                  <a:srgbClr val="A31515"/>
                </a:solidFill>
                <a:latin typeface="Courier New" panose="02070309020205020404" pitchFamily="49" charset="0"/>
                <a:cs typeface="Courier New" panose="02070309020205020404" pitchFamily="49" charset="0"/>
              </a:rPr>
              <a:t>"Veri"</a:t>
            </a:r>
            <a:r>
              <a:rPr lang="tr-TR"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Liste1.OneEkle(</a:t>
            </a:r>
            <a:r>
              <a:rPr lang="tr-TR" sz="1500" dirty="0">
                <a:solidFill>
                  <a:srgbClr val="A31515"/>
                </a:solidFill>
                <a:latin typeface="Courier New" panose="02070309020205020404" pitchFamily="49" charset="0"/>
                <a:cs typeface="Courier New" panose="02070309020205020404" pitchFamily="49" charset="0"/>
              </a:rPr>
              <a:t>"</a:t>
            </a:r>
            <a:r>
              <a:rPr lang="tr-TR" sz="1500" dirty="0" err="1">
                <a:solidFill>
                  <a:srgbClr val="A31515"/>
                </a:solidFill>
                <a:latin typeface="Courier New" panose="02070309020205020404" pitchFamily="49" charset="0"/>
                <a:cs typeface="Courier New" panose="02070309020205020404" pitchFamily="49" charset="0"/>
              </a:rPr>
              <a:t>Yapilari</a:t>
            </a:r>
            <a:r>
              <a:rPr lang="tr-TR" sz="1500" dirty="0">
                <a:solidFill>
                  <a:srgbClr val="A31515"/>
                </a:solidFill>
                <a:latin typeface="Courier New" panose="02070309020205020404" pitchFamily="49" charset="0"/>
                <a:cs typeface="Courier New" panose="02070309020205020404" pitchFamily="49" charset="0"/>
              </a:rPr>
              <a:t>"</a:t>
            </a:r>
            <a:r>
              <a:rPr lang="tr-TR"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Liste1.OneEkle(</a:t>
            </a:r>
            <a:r>
              <a:rPr lang="tr-TR" sz="1500" dirty="0">
                <a:solidFill>
                  <a:srgbClr val="A31515"/>
                </a:solidFill>
                <a:latin typeface="Courier New" panose="02070309020205020404" pitchFamily="49" charset="0"/>
                <a:cs typeface="Courier New" panose="02070309020205020404" pitchFamily="49" charset="0"/>
              </a:rPr>
              <a:t>"Dersi"</a:t>
            </a:r>
            <a:r>
              <a:rPr lang="tr-TR"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Liste1.dugumYazdir();</a:t>
            </a:r>
          </a:p>
          <a:p>
            <a:endParaRPr lang="tr-TR" sz="1500" dirty="0">
              <a:solidFill>
                <a:srgbClr val="000000"/>
              </a:solidFill>
              <a:latin typeface="Courier New" panose="02070309020205020404" pitchFamily="49" charset="0"/>
              <a:cs typeface="Courier New" panose="02070309020205020404" pitchFamily="49" charset="0"/>
            </a:endParaRPr>
          </a:p>
          <a:p>
            <a:r>
              <a:rPr lang="tr-TR" sz="1500" dirty="0">
                <a:solidFill>
                  <a:srgbClr val="000000"/>
                </a:solidFill>
                <a:latin typeface="Courier New" panose="02070309020205020404" pitchFamily="49" charset="0"/>
                <a:cs typeface="Courier New" panose="02070309020205020404" pitchFamily="49" charset="0"/>
              </a:rPr>
              <a:t>            </a:t>
            </a:r>
            <a:r>
              <a:rPr lang="tr-TR" sz="1500" dirty="0" err="1">
                <a:solidFill>
                  <a:srgbClr val="000000"/>
                </a:solidFill>
                <a:latin typeface="Courier New" panose="02070309020205020404" pitchFamily="49" charset="0"/>
                <a:cs typeface="Courier New" panose="02070309020205020404" pitchFamily="49" charset="0"/>
              </a:rPr>
              <a:t>Console.WriteLine</a:t>
            </a:r>
            <a:r>
              <a:rPr lang="tr-TR" sz="1500" dirty="0">
                <a:solidFill>
                  <a:srgbClr val="000000"/>
                </a:solidFill>
                <a:latin typeface="Courier New" panose="02070309020205020404" pitchFamily="49" charset="0"/>
                <a:cs typeface="Courier New" panose="02070309020205020404" pitchFamily="49" charset="0"/>
              </a:rPr>
              <a:t>();</a:t>
            </a:r>
          </a:p>
          <a:p>
            <a:endParaRPr lang="tr-TR" sz="1500" dirty="0">
              <a:solidFill>
                <a:srgbClr val="000000"/>
              </a:solidFill>
              <a:latin typeface="Courier New" panose="02070309020205020404" pitchFamily="49" charset="0"/>
              <a:cs typeface="Courier New" panose="02070309020205020404" pitchFamily="49" charset="0"/>
            </a:endParaRPr>
          </a:p>
          <a:p>
            <a:r>
              <a:rPr lang="tr-TR" sz="1500" dirty="0">
                <a:solidFill>
                  <a:srgbClr val="000000"/>
                </a:solidFill>
                <a:latin typeface="Courier New" panose="02070309020205020404" pitchFamily="49" charset="0"/>
                <a:cs typeface="Courier New" panose="02070309020205020404" pitchFamily="49" charset="0"/>
              </a:rPr>
              <a:t>            </a:t>
            </a:r>
            <a:r>
              <a:rPr lang="tr-TR" sz="1500" dirty="0" err="1">
                <a:solidFill>
                  <a:srgbClr val="000000"/>
                </a:solidFill>
                <a:latin typeface="Courier New" panose="02070309020205020404" pitchFamily="49" charset="0"/>
                <a:cs typeface="Courier New" panose="02070309020205020404" pitchFamily="49" charset="0"/>
              </a:rPr>
              <a:t>Console.WriteLine</a:t>
            </a:r>
            <a:r>
              <a:rPr lang="tr-TR" sz="1500" dirty="0">
                <a:solidFill>
                  <a:srgbClr val="000000"/>
                </a:solidFill>
                <a:latin typeface="Courier New" panose="02070309020205020404" pitchFamily="49" charset="0"/>
                <a:cs typeface="Courier New" panose="02070309020205020404" pitchFamily="49" charset="0"/>
              </a:rPr>
              <a:t>(</a:t>
            </a:r>
            <a:r>
              <a:rPr lang="tr-TR" sz="1500" dirty="0">
                <a:solidFill>
                  <a:srgbClr val="A31515"/>
                </a:solidFill>
                <a:latin typeface="Courier New" panose="02070309020205020404" pitchFamily="49" charset="0"/>
                <a:cs typeface="Courier New" panose="02070309020205020404" pitchFamily="49" charset="0"/>
              </a:rPr>
              <a:t>"Sonrasına ekle:"</a:t>
            </a:r>
            <a:r>
              <a:rPr lang="tr-TR"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a:t>
            </a:r>
            <a:r>
              <a:rPr lang="tr-TR" sz="1500" dirty="0" err="1">
                <a:solidFill>
                  <a:srgbClr val="000000"/>
                </a:solidFill>
                <a:latin typeface="Courier New" panose="02070309020205020404" pitchFamily="49" charset="0"/>
                <a:cs typeface="Courier New" panose="02070309020205020404" pitchFamily="49" charset="0"/>
              </a:rPr>
              <a:t>LinkedList</a:t>
            </a:r>
            <a:r>
              <a:rPr lang="tr-TR" sz="1500" dirty="0">
                <a:solidFill>
                  <a:srgbClr val="000000"/>
                </a:solidFill>
                <a:latin typeface="Courier New" panose="02070309020205020404" pitchFamily="49" charset="0"/>
                <a:cs typeface="Courier New" panose="02070309020205020404" pitchFamily="49" charset="0"/>
              </a:rPr>
              <a:t> Liste2 = </a:t>
            </a:r>
            <a:r>
              <a:rPr lang="tr-TR" sz="1500" dirty="0">
                <a:solidFill>
                  <a:srgbClr val="0000FF"/>
                </a:solidFill>
                <a:latin typeface="Courier New" panose="02070309020205020404" pitchFamily="49" charset="0"/>
                <a:cs typeface="Courier New" panose="02070309020205020404" pitchFamily="49" charset="0"/>
              </a:rPr>
              <a:t>new</a:t>
            </a:r>
            <a:r>
              <a:rPr lang="tr-TR" sz="1500" dirty="0">
                <a:solidFill>
                  <a:srgbClr val="000000"/>
                </a:solidFill>
                <a:latin typeface="Courier New" panose="02070309020205020404" pitchFamily="49" charset="0"/>
                <a:cs typeface="Courier New" panose="02070309020205020404" pitchFamily="49" charset="0"/>
              </a:rPr>
              <a:t> </a:t>
            </a:r>
            <a:r>
              <a:rPr lang="tr-TR" sz="1500" dirty="0" err="1">
                <a:solidFill>
                  <a:srgbClr val="000000"/>
                </a:solidFill>
                <a:latin typeface="Courier New" panose="02070309020205020404" pitchFamily="49" charset="0"/>
                <a:cs typeface="Courier New" panose="02070309020205020404" pitchFamily="49" charset="0"/>
              </a:rPr>
              <a:t>LinkedList</a:t>
            </a:r>
            <a:r>
              <a:rPr lang="tr-TR" sz="1500" dirty="0">
                <a:solidFill>
                  <a:srgbClr val="000000"/>
                </a:solidFill>
                <a:latin typeface="Courier New" panose="02070309020205020404" pitchFamily="49" charset="0"/>
                <a:cs typeface="Courier New" panose="02070309020205020404" pitchFamily="49" charset="0"/>
              </a:rPr>
              <a:t>();</a:t>
            </a:r>
          </a:p>
          <a:p>
            <a:endParaRPr lang="tr-TR" sz="1500" dirty="0">
              <a:solidFill>
                <a:srgbClr val="000000"/>
              </a:solidFill>
              <a:latin typeface="Courier New" panose="02070309020205020404" pitchFamily="49" charset="0"/>
              <a:cs typeface="Courier New" panose="02070309020205020404" pitchFamily="49" charset="0"/>
            </a:endParaRPr>
          </a:p>
          <a:p>
            <a:r>
              <a:rPr lang="tr-TR" sz="1500" dirty="0">
                <a:solidFill>
                  <a:srgbClr val="000000"/>
                </a:solidFill>
                <a:latin typeface="Courier New" panose="02070309020205020404" pitchFamily="49" charset="0"/>
                <a:cs typeface="Courier New" panose="02070309020205020404" pitchFamily="49" charset="0"/>
              </a:rPr>
              <a:t>			Liste2.OneEkle(</a:t>
            </a:r>
            <a:r>
              <a:rPr lang="tr-TR" sz="1500" dirty="0">
                <a:solidFill>
                  <a:srgbClr val="A31515"/>
                </a:solidFill>
                <a:latin typeface="Courier New" panose="02070309020205020404" pitchFamily="49" charset="0"/>
                <a:cs typeface="Courier New" panose="02070309020205020404" pitchFamily="49" charset="0"/>
              </a:rPr>
              <a:t>"Veri"</a:t>
            </a:r>
            <a:r>
              <a:rPr lang="tr-TR"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Liste2.OneEkle(</a:t>
            </a:r>
            <a:r>
              <a:rPr lang="tr-TR" sz="1500" dirty="0">
                <a:solidFill>
                  <a:srgbClr val="A31515"/>
                </a:solidFill>
                <a:latin typeface="Courier New" panose="02070309020205020404" pitchFamily="49" charset="0"/>
                <a:cs typeface="Courier New" panose="02070309020205020404" pitchFamily="49" charset="0"/>
              </a:rPr>
              <a:t>"</a:t>
            </a:r>
            <a:r>
              <a:rPr lang="tr-TR" sz="1500" dirty="0" err="1">
                <a:solidFill>
                  <a:srgbClr val="A31515"/>
                </a:solidFill>
                <a:latin typeface="Courier New" panose="02070309020205020404" pitchFamily="49" charset="0"/>
                <a:cs typeface="Courier New" panose="02070309020205020404" pitchFamily="49" charset="0"/>
              </a:rPr>
              <a:t>Yapilari</a:t>
            </a:r>
            <a:r>
              <a:rPr lang="tr-TR" sz="1500" dirty="0">
                <a:solidFill>
                  <a:srgbClr val="A31515"/>
                </a:solidFill>
                <a:latin typeface="Courier New" panose="02070309020205020404" pitchFamily="49" charset="0"/>
                <a:cs typeface="Courier New" panose="02070309020205020404" pitchFamily="49" charset="0"/>
              </a:rPr>
              <a:t>"</a:t>
            </a:r>
            <a:r>
              <a:rPr lang="tr-TR"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Liste2.OneEkle(</a:t>
            </a:r>
            <a:r>
              <a:rPr lang="tr-TR" sz="1500" dirty="0">
                <a:solidFill>
                  <a:srgbClr val="A31515"/>
                </a:solidFill>
                <a:latin typeface="Courier New" panose="02070309020205020404" pitchFamily="49" charset="0"/>
                <a:cs typeface="Courier New" panose="02070309020205020404" pitchFamily="49" charset="0"/>
              </a:rPr>
              <a:t>"Dersi"</a:t>
            </a:r>
            <a:r>
              <a:rPr lang="tr-TR"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Liste2.dugumYazdir();</a:t>
            </a:r>
          </a:p>
          <a:p>
            <a:endParaRPr lang="tr-TR" sz="1500" dirty="0">
              <a:solidFill>
                <a:srgbClr val="000000"/>
              </a:solidFill>
              <a:latin typeface="Courier New" panose="02070309020205020404" pitchFamily="49" charset="0"/>
              <a:cs typeface="Courier New" panose="02070309020205020404" pitchFamily="49" charset="0"/>
            </a:endParaRPr>
          </a:p>
          <a:p>
            <a:r>
              <a:rPr lang="tr-TR" sz="1500" dirty="0">
                <a:solidFill>
                  <a:srgbClr val="000000"/>
                </a:solidFill>
                <a:latin typeface="Courier New" panose="02070309020205020404" pitchFamily="49" charset="0"/>
                <a:cs typeface="Courier New" panose="02070309020205020404" pitchFamily="49" charset="0"/>
              </a:rPr>
              <a:t>            </a:t>
            </a:r>
            <a:r>
              <a:rPr lang="tr-TR" sz="1500" dirty="0" err="1">
                <a:solidFill>
                  <a:srgbClr val="000000"/>
                </a:solidFill>
                <a:latin typeface="Courier New" panose="02070309020205020404" pitchFamily="49" charset="0"/>
                <a:cs typeface="Courier New" panose="02070309020205020404" pitchFamily="49" charset="0"/>
              </a:rPr>
              <a:t>Console.ReadLine</a:t>
            </a:r>
            <a:r>
              <a:rPr lang="tr-TR" sz="1500" dirty="0">
                <a:solidFill>
                  <a:srgbClr val="000000"/>
                </a:solidFill>
                <a:latin typeface="Courier New" panose="02070309020205020404" pitchFamily="49" charset="0"/>
                <a:cs typeface="Courier New" panose="02070309020205020404" pitchFamily="49" charset="0"/>
              </a:rPr>
              <a:t>();</a:t>
            </a:r>
          </a:p>
          <a:p>
            <a:r>
              <a:rPr lang="tr-TR" sz="1500" dirty="0">
                <a:solidFill>
                  <a:srgbClr val="000000"/>
                </a:solidFill>
                <a:latin typeface="Courier New" panose="02070309020205020404" pitchFamily="49" charset="0"/>
                <a:cs typeface="Courier New" panose="02070309020205020404" pitchFamily="49" charset="0"/>
              </a:rPr>
              <a:t>        }</a:t>
            </a:r>
          </a:p>
          <a:p>
            <a:r>
              <a:rPr lang="tr-TR" sz="15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12055470"/>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328</TotalTime>
  <Words>519</Words>
  <Application>Microsoft Office PowerPoint</Application>
  <PresentationFormat>Geniş ekran</PresentationFormat>
  <Paragraphs>94</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Century Gothic</vt:lpstr>
      <vt:lpstr>Courier New</vt:lpstr>
      <vt:lpstr>Wingdings 3</vt:lpstr>
      <vt:lpstr>Duman</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yavuz selim</dc:creator>
  <cp:keywords>DataStructuresGiris</cp:keywords>
  <cp:lastModifiedBy>yavuz selim</cp:lastModifiedBy>
  <cp:revision>31</cp:revision>
  <dcterms:created xsi:type="dcterms:W3CDTF">2019-09-15T20:04:44Z</dcterms:created>
  <dcterms:modified xsi:type="dcterms:W3CDTF">2019-10-21T00:00:20Z</dcterms:modified>
</cp:coreProperties>
</file>