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9"/>
  </p:notesMasterIdLst>
  <p:sldIdLst>
    <p:sldId id="256" r:id="rId2"/>
    <p:sldId id="257" r:id="rId3"/>
    <p:sldId id="276" r:id="rId4"/>
    <p:sldId id="277" r:id="rId5"/>
    <p:sldId id="258" r:id="rId6"/>
    <p:sldId id="274" r:id="rId7"/>
    <p:sldId id="279" r:id="rId8"/>
    <p:sldId id="259" r:id="rId9"/>
    <p:sldId id="260" r:id="rId10"/>
    <p:sldId id="261" r:id="rId11"/>
    <p:sldId id="262" r:id="rId12"/>
    <p:sldId id="263" r:id="rId13"/>
    <p:sldId id="287" r:id="rId14"/>
    <p:sldId id="286" r:id="rId15"/>
    <p:sldId id="285" r:id="rId16"/>
    <p:sldId id="264" r:id="rId17"/>
    <p:sldId id="265" r:id="rId18"/>
    <p:sldId id="266" r:id="rId19"/>
    <p:sldId id="267" r:id="rId20"/>
    <p:sldId id="268" r:id="rId21"/>
    <p:sldId id="269" r:id="rId22"/>
    <p:sldId id="288" r:id="rId23"/>
    <p:sldId id="283" r:id="rId24"/>
    <p:sldId id="284" r:id="rId25"/>
    <p:sldId id="270" r:id="rId26"/>
    <p:sldId id="290" r:id="rId27"/>
    <p:sldId id="281" r:id="rId28"/>
    <p:sldId id="291" r:id="rId29"/>
    <p:sldId id="293" r:id="rId30"/>
    <p:sldId id="292" r:id="rId31"/>
    <p:sldId id="289" r:id="rId32"/>
    <p:sldId id="282" r:id="rId33"/>
    <p:sldId id="271" r:id="rId34"/>
    <p:sldId id="272" r:id="rId35"/>
    <p:sldId id="294" r:id="rId36"/>
    <p:sldId id="295" r:id="rId37"/>
    <p:sldId id="280" r:id="rId38"/>
  </p:sldIdLst>
  <p:sldSz cx="10077450" cy="756285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80" d="100"/>
          <a:sy n="80" d="100"/>
        </p:scale>
        <p:origin x="142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539ECC6-045C-4D17-B19B-FA38D224FC22}" type="datetimeFigureOut">
              <a:rPr lang="tr-TR" smtClean="0"/>
              <a:t>10.02.2020</a:t>
            </a:fld>
            <a:endParaRPr lang="tr-TR"/>
          </a:p>
        </p:txBody>
      </p:sp>
      <p:sp>
        <p:nvSpPr>
          <p:cNvPr id="4" name="Slayt Görüntüsü Yer Tutucusu 3"/>
          <p:cNvSpPr>
            <a:spLocks noGrp="1" noRot="1" noChangeAspect="1"/>
          </p:cNvSpPr>
          <p:nvPr>
            <p:ph type="sldImg" idx="2"/>
          </p:nvPr>
        </p:nvSpPr>
        <p:spPr>
          <a:xfrm>
            <a:off x="1376363" y="1336675"/>
            <a:ext cx="4806950" cy="3608388"/>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C373C3-6F25-44C3-95DC-F85A8E121745}" type="slidenum">
              <a:rPr lang="tr-TR" smtClean="0"/>
              <a:t>‹#›</a:t>
            </a:fld>
            <a:endParaRPr lang="tr-TR"/>
          </a:p>
        </p:txBody>
      </p:sp>
    </p:spTree>
    <p:extLst>
      <p:ext uri="{BB962C8B-B14F-4D97-AF65-F5344CB8AC3E}">
        <p14:creationId xmlns:p14="http://schemas.microsoft.com/office/powerpoint/2010/main" val="181152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9C373C3-6F25-44C3-95DC-F85A8E121745}" type="slidenum">
              <a:rPr lang="tr-TR" smtClean="0"/>
              <a:t>2</a:t>
            </a:fld>
            <a:endParaRPr lang="tr-TR"/>
          </a:p>
        </p:txBody>
      </p:sp>
    </p:spTree>
    <p:extLst>
      <p:ext uri="{BB962C8B-B14F-4D97-AF65-F5344CB8AC3E}">
        <p14:creationId xmlns:p14="http://schemas.microsoft.com/office/powerpoint/2010/main" val="7309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140705" y="2773046"/>
            <a:ext cx="7274247" cy="2495345"/>
          </a:xfrm>
        </p:spPr>
        <p:txBody>
          <a:bodyPr anchor="b">
            <a:normAutofit/>
          </a:bodyPr>
          <a:lstStyle>
            <a:lvl1pPr>
              <a:defRPr sz="5951"/>
            </a:lvl1pPr>
          </a:lstStyle>
          <a:p>
            <a:r>
              <a:rPr lang="tr-TR"/>
              <a:t>Asıl başlık stili için tıklatın</a:t>
            </a:r>
            <a:endParaRPr lang="en-US" dirty="0"/>
          </a:p>
        </p:txBody>
      </p:sp>
      <p:sp>
        <p:nvSpPr>
          <p:cNvPr id="3" name="Subtitle 2"/>
          <p:cNvSpPr>
            <a:spLocks noGrp="1"/>
          </p:cNvSpPr>
          <p:nvPr>
            <p:ph type="subTitle" idx="1"/>
          </p:nvPr>
        </p:nvSpPr>
        <p:spPr>
          <a:xfrm>
            <a:off x="2140705" y="5268389"/>
            <a:ext cx="7274247" cy="1242040"/>
          </a:xfrm>
        </p:spPr>
        <p:txBody>
          <a:bodyPr anchor="t"/>
          <a:lstStyle>
            <a:lvl1pPr marL="0" indent="0" algn="l">
              <a:buNone/>
              <a:defRPr>
                <a:solidFill>
                  <a:schemeClr val="tx1">
                    <a:lumMod val="65000"/>
                    <a:lumOff val="35000"/>
                  </a:schemeClr>
                </a:solidFill>
              </a:defRPr>
            </a:lvl1pPr>
            <a:lvl2pPr marL="503880" indent="0" algn="ctr">
              <a:buNone/>
              <a:defRPr>
                <a:solidFill>
                  <a:schemeClr val="tx1">
                    <a:tint val="75000"/>
                  </a:schemeClr>
                </a:solidFill>
              </a:defRPr>
            </a:lvl2pPr>
            <a:lvl3pPr marL="1007760" indent="0" algn="ctr">
              <a:buNone/>
              <a:defRPr>
                <a:solidFill>
                  <a:schemeClr val="tx1">
                    <a:tint val="75000"/>
                  </a:schemeClr>
                </a:solidFill>
              </a:defRPr>
            </a:lvl3pPr>
            <a:lvl4pPr marL="1511640" indent="0" algn="ctr">
              <a:buNone/>
              <a:defRPr>
                <a:solidFill>
                  <a:schemeClr val="tx1">
                    <a:tint val="75000"/>
                  </a:schemeClr>
                </a:solidFill>
              </a:defRPr>
            </a:lvl4pPr>
            <a:lvl5pPr marL="2015520" indent="0" algn="ctr">
              <a:buNone/>
              <a:defRPr>
                <a:solidFill>
                  <a:schemeClr val="tx1">
                    <a:tint val="75000"/>
                  </a:schemeClr>
                </a:solidFill>
              </a:defRPr>
            </a:lvl5pPr>
            <a:lvl6pPr marL="2519401" indent="0" algn="ctr">
              <a:buNone/>
              <a:defRPr>
                <a:solidFill>
                  <a:schemeClr val="tx1">
                    <a:tint val="75000"/>
                  </a:schemeClr>
                </a:solidFill>
              </a:defRPr>
            </a:lvl6pPr>
            <a:lvl7pPr marL="3023281" indent="0" algn="ctr">
              <a:buNone/>
              <a:defRPr>
                <a:solidFill>
                  <a:schemeClr val="tx1">
                    <a:tint val="75000"/>
                  </a:schemeClr>
                </a:solidFill>
              </a:defRPr>
            </a:lvl7pPr>
            <a:lvl8pPr marL="3527161" indent="0" algn="ctr">
              <a:buNone/>
              <a:defRPr>
                <a:solidFill>
                  <a:schemeClr val="tx1">
                    <a:tint val="75000"/>
                  </a:schemeClr>
                </a:solidFill>
              </a:defRPr>
            </a:lvl8pPr>
            <a:lvl9pPr marL="4031041"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4957" y="4765277"/>
            <a:ext cx="1537928" cy="86213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66549" y="4995078"/>
            <a:ext cx="644695" cy="402652"/>
          </a:xfrm>
        </p:spPr>
        <p:txBody>
          <a:bodyPr/>
          <a:lstStyle/>
          <a:p>
            <a:fld id="{D57F1E4F-1CFF-5643-939E-217C01CDF565}" type="slidenum">
              <a:rPr lang="en-US" dirty="0"/>
              <a:pPr/>
              <a:t>‹#›</a:t>
            </a:fld>
            <a:endParaRPr lang="en-US" dirty="0"/>
          </a:p>
        </p:txBody>
      </p:sp>
      <p:sp>
        <p:nvSpPr>
          <p:cNvPr id="8" name="Dikdörtgen 7">
            <a:extLst>
              <a:ext uri="{FF2B5EF4-FFF2-40B4-BE49-F238E27FC236}">
                <a16:creationId xmlns:a16="http://schemas.microsoft.com/office/drawing/2014/main" id="{14745B2E-7FD5-4154-81BE-51B5C2F937ED}"/>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302840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140704" y="672254"/>
            <a:ext cx="7264917" cy="3437402"/>
          </a:xfrm>
        </p:spPr>
        <p:txBody>
          <a:bodyPr anchor="ctr">
            <a:normAutofit/>
          </a:bodyPr>
          <a:lstStyle>
            <a:lvl1pPr algn="l">
              <a:defRPr sz="5290" b="0" cap="none"/>
            </a:lvl1pPr>
          </a:lstStyle>
          <a:p>
            <a:r>
              <a:rPr lang="tr-TR"/>
              <a:t>Asıl başlık stili için tıklatın</a:t>
            </a:r>
            <a:endParaRPr lang="en-US" dirty="0"/>
          </a:p>
        </p:txBody>
      </p:sp>
      <p:sp>
        <p:nvSpPr>
          <p:cNvPr id="3" name="Text Placeholder 2"/>
          <p:cNvSpPr>
            <a:spLocks noGrp="1"/>
          </p:cNvSpPr>
          <p:nvPr>
            <p:ph type="body" idx="1"/>
          </p:nvPr>
        </p:nvSpPr>
        <p:spPr>
          <a:xfrm>
            <a:off x="2140704" y="4801545"/>
            <a:ext cx="7264917" cy="1715772"/>
          </a:xfrm>
        </p:spPr>
        <p:txBody>
          <a:bodyPr anchor="ctr">
            <a:normAutofit/>
          </a:bodyPr>
          <a:lstStyle>
            <a:lvl1pPr marL="0" indent="0" algn="l">
              <a:buNone/>
              <a:defRPr sz="1984">
                <a:solidFill>
                  <a:schemeClr val="tx1">
                    <a:lumMod val="65000"/>
                    <a:lumOff val="35000"/>
                  </a:schemeClr>
                </a:solidFill>
              </a:defRPr>
            </a:lvl1pPr>
            <a:lvl2pPr marL="503880" indent="0">
              <a:buNone/>
              <a:defRPr sz="1984">
                <a:solidFill>
                  <a:schemeClr val="tx1">
                    <a:tint val="75000"/>
                  </a:schemeClr>
                </a:solidFill>
              </a:defRPr>
            </a:lvl2pPr>
            <a:lvl3pPr marL="1007760" indent="0">
              <a:buNone/>
              <a:defRPr sz="1763">
                <a:solidFill>
                  <a:schemeClr val="tx1">
                    <a:tint val="75000"/>
                  </a:schemeClr>
                </a:solidFill>
              </a:defRPr>
            </a:lvl3pPr>
            <a:lvl4pPr marL="1511640" indent="0">
              <a:buNone/>
              <a:defRPr sz="1543">
                <a:solidFill>
                  <a:schemeClr val="tx1">
                    <a:tint val="75000"/>
                  </a:schemeClr>
                </a:solidFill>
              </a:defRPr>
            </a:lvl4pPr>
            <a:lvl5pPr marL="2015520" indent="0">
              <a:buNone/>
              <a:defRPr sz="1543">
                <a:solidFill>
                  <a:schemeClr val="tx1">
                    <a:tint val="75000"/>
                  </a:schemeClr>
                </a:solidFill>
              </a:defRPr>
            </a:lvl5pPr>
            <a:lvl6pPr marL="2519401" indent="0">
              <a:buNone/>
              <a:defRPr sz="1543">
                <a:solidFill>
                  <a:schemeClr val="tx1">
                    <a:tint val="75000"/>
                  </a:schemeClr>
                </a:solidFill>
              </a:defRPr>
            </a:lvl6pPr>
            <a:lvl7pPr marL="3023281" indent="0">
              <a:buNone/>
              <a:defRPr sz="1543">
                <a:solidFill>
                  <a:schemeClr val="tx1">
                    <a:tint val="75000"/>
                  </a:schemeClr>
                </a:solidFill>
              </a:defRPr>
            </a:lvl7pPr>
            <a:lvl8pPr marL="3527161" indent="0">
              <a:buNone/>
              <a:defRPr sz="1543">
                <a:solidFill>
                  <a:schemeClr val="tx1">
                    <a:tint val="75000"/>
                  </a:schemeClr>
                </a:solidFill>
              </a:defRPr>
            </a:lvl8pPr>
            <a:lvl9pPr marL="4031041" indent="0">
              <a:buNone/>
              <a:defRPr sz="1543">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944F351F-53B1-3B4C-8CD4-15B0457E8E3F}"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4" y="3491976"/>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416" y="3577566"/>
            <a:ext cx="644695" cy="402652"/>
          </a:xfrm>
        </p:spPr>
        <p:txBody>
          <a:bodyPr/>
          <a:lstStyle/>
          <a:p>
            <a:fld id="{D57F1E4F-1CFF-5643-939E-217C01CDF565}" type="slidenum">
              <a:rPr lang="en-US" dirty="0"/>
              <a:pPr/>
              <a:t>‹#›</a:t>
            </a:fld>
            <a:endParaRPr lang="en-US" dirty="0"/>
          </a:p>
        </p:txBody>
      </p:sp>
      <p:sp>
        <p:nvSpPr>
          <p:cNvPr id="8" name="Dikdörtgen 7">
            <a:extLst>
              <a:ext uri="{FF2B5EF4-FFF2-40B4-BE49-F238E27FC236}">
                <a16:creationId xmlns:a16="http://schemas.microsoft.com/office/drawing/2014/main" id="{F2EFD6BF-855E-43DB-89D0-7BD0C5D2C6EE}"/>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108959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411494" y="672254"/>
            <a:ext cx="6733274" cy="3193203"/>
          </a:xfrm>
        </p:spPr>
        <p:txBody>
          <a:bodyPr anchor="ctr">
            <a:normAutofit/>
          </a:bodyPr>
          <a:lstStyle>
            <a:lvl1pPr algn="l">
              <a:defRPr sz="5290" b="0" cap="none"/>
            </a:lvl1pPr>
          </a:lstStyle>
          <a:p>
            <a:r>
              <a:rPr lang="tr-TR"/>
              <a:t>Asıl başlık stili için tıklatın</a:t>
            </a:r>
            <a:endParaRPr lang="en-US" dirty="0"/>
          </a:p>
        </p:txBody>
      </p:sp>
      <p:sp>
        <p:nvSpPr>
          <p:cNvPr id="13" name="Text Placeholder 9"/>
          <p:cNvSpPr>
            <a:spLocks noGrp="1"/>
          </p:cNvSpPr>
          <p:nvPr>
            <p:ph type="body" sz="quarter" idx="13"/>
          </p:nvPr>
        </p:nvSpPr>
        <p:spPr>
          <a:xfrm>
            <a:off x="2662602" y="3865457"/>
            <a:ext cx="6231056" cy="420158"/>
          </a:xfrm>
        </p:spPr>
        <p:txBody>
          <a:bodyPr anchor="ctr">
            <a:noAutofit/>
          </a:bodyPr>
          <a:lstStyle>
            <a:lvl1pPr marL="0" indent="0">
              <a:buFontTx/>
              <a:buNone/>
              <a:defRPr sz="1763">
                <a:solidFill>
                  <a:schemeClr val="tx1">
                    <a:lumMod val="50000"/>
                    <a:lumOff val="50000"/>
                  </a:schemeClr>
                </a:solidFill>
              </a:defRPr>
            </a:lvl1pPr>
            <a:lvl2pPr marL="503880" indent="0">
              <a:buFontTx/>
              <a:buNone/>
              <a:defRPr/>
            </a:lvl2pPr>
            <a:lvl3pPr marL="1007760" indent="0">
              <a:buFontTx/>
              <a:buNone/>
              <a:defRPr/>
            </a:lvl3pPr>
            <a:lvl4pPr marL="1511640" indent="0">
              <a:buFontTx/>
              <a:buNone/>
              <a:defRPr/>
            </a:lvl4pPr>
            <a:lvl5pPr marL="201552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2140704" y="4801545"/>
            <a:ext cx="7264917" cy="1715772"/>
          </a:xfrm>
        </p:spPr>
        <p:txBody>
          <a:bodyPr anchor="ctr">
            <a:normAutofit/>
          </a:bodyPr>
          <a:lstStyle>
            <a:lvl1pPr marL="0" indent="0" algn="l">
              <a:buNone/>
              <a:defRPr sz="1984">
                <a:solidFill>
                  <a:schemeClr val="tx1">
                    <a:lumMod val="65000"/>
                    <a:lumOff val="35000"/>
                  </a:schemeClr>
                </a:solidFill>
              </a:defRPr>
            </a:lvl1pPr>
            <a:lvl2pPr marL="503880" indent="0">
              <a:buNone/>
              <a:defRPr sz="1984">
                <a:solidFill>
                  <a:schemeClr val="tx1">
                    <a:tint val="75000"/>
                  </a:schemeClr>
                </a:solidFill>
              </a:defRPr>
            </a:lvl2pPr>
            <a:lvl3pPr marL="1007760" indent="0">
              <a:buNone/>
              <a:defRPr sz="1763">
                <a:solidFill>
                  <a:schemeClr val="tx1">
                    <a:tint val="75000"/>
                  </a:schemeClr>
                </a:solidFill>
              </a:defRPr>
            </a:lvl3pPr>
            <a:lvl4pPr marL="1511640" indent="0">
              <a:buNone/>
              <a:defRPr sz="1543">
                <a:solidFill>
                  <a:schemeClr val="tx1">
                    <a:tint val="75000"/>
                  </a:schemeClr>
                </a:solidFill>
              </a:defRPr>
            </a:lvl4pPr>
            <a:lvl5pPr marL="2015520" indent="0">
              <a:buNone/>
              <a:defRPr sz="1543">
                <a:solidFill>
                  <a:schemeClr val="tx1">
                    <a:tint val="75000"/>
                  </a:schemeClr>
                </a:solidFill>
              </a:defRPr>
            </a:lvl5pPr>
            <a:lvl6pPr marL="2519401" indent="0">
              <a:buNone/>
              <a:defRPr sz="1543">
                <a:solidFill>
                  <a:schemeClr val="tx1">
                    <a:tint val="75000"/>
                  </a:schemeClr>
                </a:solidFill>
              </a:defRPr>
            </a:lvl6pPr>
            <a:lvl7pPr marL="3023281" indent="0">
              <a:buNone/>
              <a:defRPr sz="1543">
                <a:solidFill>
                  <a:schemeClr val="tx1">
                    <a:tint val="75000"/>
                  </a:schemeClr>
                </a:solidFill>
              </a:defRPr>
            </a:lvl7pPr>
            <a:lvl8pPr marL="3527161" indent="0">
              <a:buNone/>
              <a:defRPr sz="1543">
                <a:solidFill>
                  <a:schemeClr val="tx1">
                    <a:tint val="75000"/>
                  </a:schemeClr>
                </a:solidFill>
              </a:defRPr>
            </a:lvl8pPr>
            <a:lvl9pPr marL="4031041" indent="0">
              <a:buNone/>
              <a:defRPr sz="1543">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BAB1E8F6-4F69-E448-82E4-3FF8C30628E4}"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64" y="3491976"/>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416" y="3577566"/>
            <a:ext cx="644695" cy="402652"/>
          </a:xfrm>
        </p:spPr>
        <p:txBody>
          <a:bodyPr/>
          <a:lstStyle/>
          <a:p>
            <a:fld id="{D57F1E4F-1CFF-5643-939E-217C01CDF565}" type="slidenum">
              <a:rPr lang="en-US" dirty="0"/>
              <a:pPr/>
              <a:t>‹#›</a:t>
            </a:fld>
            <a:endParaRPr lang="en-US" dirty="0"/>
          </a:p>
        </p:txBody>
      </p:sp>
      <p:sp>
        <p:nvSpPr>
          <p:cNvPr id="14" name="TextBox 13"/>
          <p:cNvSpPr txBox="1"/>
          <p:nvPr/>
        </p:nvSpPr>
        <p:spPr>
          <a:xfrm>
            <a:off x="1992915" y="714606"/>
            <a:ext cx="504004" cy="644878"/>
          </a:xfrm>
          <a:prstGeom prst="rect">
            <a:avLst/>
          </a:prstGeom>
        </p:spPr>
        <p:txBody>
          <a:bodyPr vert="horz" lIns="100775" tIns="50387" rIns="100775" bIns="50387" rtlCol="0" anchor="ctr">
            <a:noAutofit/>
          </a:bodyPr>
          <a:lstStyle/>
          <a:p>
            <a:pPr lvl="0"/>
            <a:r>
              <a:rPr lang="en-US" sz="8817" baseline="0" dirty="0">
                <a:ln w="3175" cmpd="sng">
                  <a:noFill/>
                </a:ln>
                <a:solidFill>
                  <a:schemeClr val="accent1"/>
                </a:solidFill>
                <a:effectLst/>
                <a:latin typeface="Arial"/>
              </a:rPr>
              <a:t>“</a:t>
            </a:r>
          </a:p>
        </p:txBody>
      </p:sp>
      <p:sp>
        <p:nvSpPr>
          <p:cNvPr id="15" name="TextBox 14"/>
          <p:cNvSpPr txBox="1"/>
          <p:nvPr/>
        </p:nvSpPr>
        <p:spPr>
          <a:xfrm>
            <a:off x="9003507" y="3203907"/>
            <a:ext cx="504004" cy="644878"/>
          </a:xfrm>
          <a:prstGeom prst="rect">
            <a:avLst/>
          </a:prstGeom>
        </p:spPr>
        <p:txBody>
          <a:bodyPr vert="horz" lIns="100775" tIns="50387" rIns="100775" bIns="50387" rtlCol="0" anchor="ctr">
            <a:noAutofit/>
          </a:bodyPr>
          <a:lstStyle/>
          <a:p>
            <a:pPr lvl="0"/>
            <a:r>
              <a:rPr lang="en-US" sz="8817" baseline="0" dirty="0">
                <a:ln w="3175" cmpd="sng">
                  <a:noFill/>
                </a:ln>
                <a:solidFill>
                  <a:schemeClr val="accent1"/>
                </a:solidFill>
                <a:effectLst/>
                <a:latin typeface="Arial"/>
              </a:rPr>
              <a:t>”</a:t>
            </a:r>
          </a:p>
        </p:txBody>
      </p:sp>
      <p:sp>
        <p:nvSpPr>
          <p:cNvPr id="11" name="Dikdörtgen 10">
            <a:extLst>
              <a:ext uri="{FF2B5EF4-FFF2-40B4-BE49-F238E27FC236}">
                <a16:creationId xmlns:a16="http://schemas.microsoft.com/office/drawing/2014/main" id="{20EAD8BA-673A-4D7B-A5C6-76325D1F92DE}"/>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211653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140704" y="2689015"/>
            <a:ext cx="7264917" cy="3004899"/>
          </a:xfrm>
        </p:spPr>
        <p:txBody>
          <a:bodyPr anchor="b">
            <a:normAutofit/>
          </a:bodyPr>
          <a:lstStyle>
            <a:lvl1pPr algn="l">
              <a:defRPr sz="5290" b="0"/>
            </a:lvl1pPr>
          </a:lstStyle>
          <a:p>
            <a:r>
              <a:rPr lang="tr-TR"/>
              <a:t>Asıl başlık stili için tıklatın</a:t>
            </a:r>
            <a:endParaRPr lang="en-US" dirty="0"/>
          </a:p>
        </p:txBody>
      </p:sp>
      <p:sp>
        <p:nvSpPr>
          <p:cNvPr id="4" name="Text Placeholder 3"/>
          <p:cNvSpPr>
            <a:spLocks noGrp="1"/>
          </p:cNvSpPr>
          <p:nvPr>
            <p:ph type="body" sz="half" idx="2"/>
          </p:nvPr>
        </p:nvSpPr>
        <p:spPr>
          <a:xfrm>
            <a:off x="2140704" y="5714153"/>
            <a:ext cx="7264917"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F790BAD4-EC93-8B4C-97AE-9AB5F3271B19}"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64" y="5415367"/>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416" y="5495239"/>
            <a:ext cx="644695" cy="402652"/>
          </a:xfrm>
        </p:spPr>
        <p:txBody>
          <a:bodyPr/>
          <a:lstStyle/>
          <a:p>
            <a:fld id="{D57F1E4F-1CFF-5643-939E-217C01CDF565}" type="slidenum">
              <a:rPr lang="en-US" dirty="0"/>
              <a:pPr/>
              <a:t>‹#›</a:t>
            </a:fld>
            <a:endParaRPr lang="en-US" dirty="0"/>
          </a:p>
        </p:txBody>
      </p:sp>
      <p:sp>
        <p:nvSpPr>
          <p:cNvPr id="8" name="Dikdörtgen 7">
            <a:extLst>
              <a:ext uri="{FF2B5EF4-FFF2-40B4-BE49-F238E27FC236}">
                <a16:creationId xmlns:a16="http://schemas.microsoft.com/office/drawing/2014/main" id="{BBCF0E64-E39D-4A27-ACCC-9C48A5ED44E9}"/>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4057351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lıntı İsim Kartı">
    <p:spTree>
      <p:nvGrpSpPr>
        <p:cNvPr id="1" name=""/>
        <p:cNvGrpSpPr/>
        <p:nvPr/>
      </p:nvGrpSpPr>
      <p:grpSpPr>
        <a:xfrm>
          <a:off x="0" y="0"/>
          <a:ext cx="0" cy="0"/>
          <a:chOff x="0" y="0"/>
          <a:chExt cx="0" cy="0"/>
        </a:xfrm>
      </p:grpSpPr>
      <p:sp>
        <p:nvSpPr>
          <p:cNvPr id="13" name="Title 1"/>
          <p:cNvSpPr>
            <a:spLocks noGrp="1"/>
          </p:cNvSpPr>
          <p:nvPr>
            <p:ph type="title"/>
          </p:nvPr>
        </p:nvSpPr>
        <p:spPr>
          <a:xfrm>
            <a:off x="2411494" y="672254"/>
            <a:ext cx="6733274" cy="3193203"/>
          </a:xfrm>
        </p:spPr>
        <p:txBody>
          <a:bodyPr anchor="ctr">
            <a:normAutofit/>
          </a:bodyPr>
          <a:lstStyle>
            <a:lvl1pPr algn="l">
              <a:defRPr sz="5290" b="0" cap="none"/>
            </a:lvl1pPr>
          </a:lstStyle>
          <a:p>
            <a:r>
              <a:rPr lang="tr-TR"/>
              <a:t>Asıl başlık stili için tıklatın</a:t>
            </a:r>
            <a:endParaRPr lang="en-US" dirty="0"/>
          </a:p>
        </p:txBody>
      </p:sp>
      <p:sp>
        <p:nvSpPr>
          <p:cNvPr id="21" name="Text Placeholder 9"/>
          <p:cNvSpPr>
            <a:spLocks noGrp="1"/>
          </p:cNvSpPr>
          <p:nvPr>
            <p:ph type="body" sz="quarter" idx="13"/>
          </p:nvPr>
        </p:nvSpPr>
        <p:spPr>
          <a:xfrm>
            <a:off x="2140703" y="4789805"/>
            <a:ext cx="7371055" cy="924348"/>
          </a:xfrm>
        </p:spPr>
        <p:txBody>
          <a:bodyPr anchor="b">
            <a:noAutofit/>
          </a:bodyPr>
          <a:lstStyle>
            <a:lvl1pPr marL="0" indent="0">
              <a:buFontTx/>
              <a:buNone/>
              <a:defRPr sz="2645">
                <a:solidFill>
                  <a:schemeClr val="accent1"/>
                </a:solidFill>
              </a:defRPr>
            </a:lvl1pPr>
            <a:lvl2pPr marL="503880" indent="0">
              <a:buFontTx/>
              <a:buNone/>
              <a:defRPr/>
            </a:lvl2pPr>
            <a:lvl3pPr marL="1007760" indent="0">
              <a:buFontTx/>
              <a:buNone/>
              <a:defRPr/>
            </a:lvl3pPr>
            <a:lvl4pPr marL="1511640" indent="0">
              <a:buFontTx/>
              <a:buNone/>
              <a:defRPr/>
            </a:lvl4pPr>
            <a:lvl5pPr marL="201552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140703" y="5714153"/>
            <a:ext cx="7371055"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E6C9050E-E079-6441-81E7-806D30677343}"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64" y="5415367"/>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416" y="5495239"/>
            <a:ext cx="644695" cy="402652"/>
          </a:xfrm>
        </p:spPr>
        <p:txBody>
          <a:bodyPr/>
          <a:lstStyle/>
          <a:p>
            <a:fld id="{D57F1E4F-1CFF-5643-939E-217C01CDF565}" type="slidenum">
              <a:rPr lang="en-US" dirty="0"/>
              <a:pPr/>
              <a:t>‹#›</a:t>
            </a:fld>
            <a:endParaRPr lang="en-US" dirty="0"/>
          </a:p>
        </p:txBody>
      </p:sp>
      <p:sp>
        <p:nvSpPr>
          <p:cNvPr id="11" name="TextBox 10"/>
          <p:cNvSpPr txBox="1"/>
          <p:nvPr/>
        </p:nvSpPr>
        <p:spPr>
          <a:xfrm>
            <a:off x="1992915" y="714606"/>
            <a:ext cx="504004" cy="644878"/>
          </a:xfrm>
          <a:prstGeom prst="rect">
            <a:avLst/>
          </a:prstGeom>
        </p:spPr>
        <p:txBody>
          <a:bodyPr vert="horz" lIns="100775" tIns="50387" rIns="100775" bIns="50387" rtlCol="0" anchor="ctr">
            <a:noAutofit/>
          </a:bodyPr>
          <a:lstStyle/>
          <a:p>
            <a:pPr lvl="0"/>
            <a:r>
              <a:rPr lang="en-US" sz="8817" baseline="0" dirty="0">
                <a:ln w="3175" cmpd="sng">
                  <a:noFill/>
                </a:ln>
                <a:solidFill>
                  <a:schemeClr val="accent1"/>
                </a:solidFill>
                <a:effectLst/>
                <a:latin typeface="Arial"/>
              </a:rPr>
              <a:t>“</a:t>
            </a:r>
          </a:p>
        </p:txBody>
      </p:sp>
      <p:sp>
        <p:nvSpPr>
          <p:cNvPr id="12" name="TextBox 11"/>
          <p:cNvSpPr txBox="1"/>
          <p:nvPr/>
        </p:nvSpPr>
        <p:spPr>
          <a:xfrm>
            <a:off x="9003507" y="3203907"/>
            <a:ext cx="504004" cy="644878"/>
          </a:xfrm>
          <a:prstGeom prst="rect">
            <a:avLst/>
          </a:prstGeom>
        </p:spPr>
        <p:txBody>
          <a:bodyPr vert="horz" lIns="100775" tIns="50387" rIns="100775" bIns="50387" rtlCol="0" anchor="ctr">
            <a:noAutofit/>
          </a:bodyPr>
          <a:lstStyle/>
          <a:p>
            <a:pPr lvl="0"/>
            <a:r>
              <a:rPr lang="en-US" sz="8817" baseline="0" dirty="0">
                <a:ln w="3175" cmpd="sng">
                  <a:noFill/>
                </a:ln>
                <a:solidFill>
                  <a:schemeClr val="accent1"/>
                </a:solidFill>
                <a:effectLst/>
                <a:latin typeface="Arial"/>
              </a:rPr>
              <a:t>”</a:t>
            </a:r>
          </a:p>
        </p:txBody>
      </p:sp>
      <p:sp>
        <p:nvSpPr>
          <p:cNvPr id="14" name="Dikdörtgen 13">
            <a:extLst>
              <a:ext uri="{FF2B5EF4-FFF2-40B4-BE49-F238E27FC236}">
                <a16:creationId xmlns:a16="http://schemas.microsoft.com/office/drawing/2014/main" id="{1E5D5457-918F-465D-BB4F-9134B4356686}"/>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202792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140704" y="691891"/>
            <a:ext cx="7264916" cy="3176022"/>
          </a:xfrm>
        </p:spPr>
        <p:txBody>
          <a:bodyPr anchor="ctr">
            <a:normAutofit/>
          </a:bodyPr>
          <a:lstStyle>
            <a:lvl1pPr algn="l">
              <a:defRPr sz="5290" b="0"/>
            </a:lvl1pPr>
          </a:lstStyle>
          <a:p>
            <a:r>
              <a:rPr lang="tr-TR"/>
              <a:t>Asıl başlık stili için tıklatın</a:t>
            </a:r>
            <a:endParaRPr lang="en-US" dirty="0"/>
          </a:p>
        </p:txBody>
      </p:sp>
      <p:sp>
        <p:nvSpPr>
          <p:cNvPr id="21" name="Text Placeholder 9"/>
          <p:cNvSpPr>
            <a:spLocks noGrp="1"/>
          </p:cNvSpPr>
          <p:nvPr>
            <p:ph type="body" sz="quarter" idx="13"/>
          </p:nvPr>
        </p:nvSpPr>
        <p:spPr>
          <a:xfrm>
            <a:off x="2140704" y="4789805"/>
            <a:ext cx="7264917" cy="924348"/>
          </a:xfrm>
        </p:spPr>
        <p:txBody>
          <a:bodyPr anchor="b">
            <a:noAutofit/>
          </a:bodyPr>
          <a:lstStyle>
            <a:lvl1pPr marL="0" indent="0">
              <a:buFontTx/>
              <a:buNone/>
              <a:defRPr sz="2645">
                <a:solidFill>
                  <a:schemeClr val="accent1"/>
                </a:solidFill>
              </a:defRPr>
            </a:lvl1pPr>
            <a:lvl2pPr marL="503880" indent="0">
              <a:buFontTx/>
              <a:buNone/>
              <a:defRPr/>
            </a:lvl2pPr>
            <a:lvl3pPr marL="1007760" indent="0">
              <a:buFontTx/>
              <a:buNone/>
              <a:defRPr/>
            </a:lvl3pPr>
            <a:lvl4pPr marL="1511640" indent="0">
              <a:buFontTx/>
              <a:buNone/>
              <a:defRPr/>
            </a:lvl4pPr>
            <a:lvl5pPr marL="2015520" indent="0">
              <a:buFontTx/>
              <a:buNone/>
              <a:defRPr/>
            </a:lvl5pPr>
          </a:lstStyle>
          <a:p>
            <a:pPr lvl="0"/>
            <a:r>
              <a:rPr lang="tr-TR"/>
              <a:t>Asıl metin stillerini düzenlemek için tıklatın</a:t>
            </a:r>
          </a:p>
        </p:txBody>
      </p:sp>
      <p:sp>
        <p:nvSpPr>
          <p:cNvPr id="4" name="Text Placeholder 3"/>
          <p:cNvSpPr>
            <a:spLocks noGrp="1"/>
          </p:cNvSpPr>
          <p:nvPr>
            <p:ph type="body" sz="half" idx="2"/>
          </p:nvPr>
        </p:nvSpPr>
        <p:spPr>
          <a:xfrm>
            <a:off x="2140704" y="5714153"/>
            <a:ext cx="7264917"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tıklatın</a:t>
            </a:r>
          </a:p>
        </p:txBody>
      </p:sp>
      <p:sp>
        <p:nvSpPr>
          <p:cNvPr id="5" name="Date Placeholder 4"/>
          <p:cNvSpPr>
            <a:spLocks noGrp="1"/>
          </p:cNvSpPr>
          <p:nvPr>
            <p:ph type="dt" sz="half" idx="10"/>
          </p:nvPr>
        </p:nvSpPr>
        <p:spPr/>
        <p:txBody>
          <a:bodyPr/>
          <a:lstStyle/>
          <a:p>
            <a:fld id="{99B230AF-FFB7-DE42-B481-AAC2589869DA}"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4" y="5415367"/>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416" y="5495239"/>
            <a:ext cx="644695" cy="402652"/>
          </a:xfrm>
        </p:spPr>
        <p:txBody>
          <a:bodyPr/>
          <a:lstStyle/>
          <a:p>
            <a:fld id="{D57F1E4F-1CFF-5643-939E-217C01CDF565}" type="slidenum">
              <a:rPr lang="en-US" dirty="0"/>
              <a:pPr/>
              <a:t>‹#›</a:t>
            </a:fld>
            <a:endParaRPr lang="en-US" dirty="0"/>
          </a:p>
        </p:txBody>
      </p:sp>
      <p:sp>
        <p:nvSpPr>
          <p:cNvPr id="9" name="Dikdörtgen 8">
            <a:extLst>
              <a:ext uri="{FF2B5EF4-FFF2-40B4-BE49-F238E27FC236}">
                <a16:creationId xmlns:a16="http://schemas.microsoft.com/office/drawing/2014/main" id="{5CF3462D-D641-409E-B375-A5016FE508F5}"/>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23101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Dikdörtgen 7">
            <a:extLst>
              <a:ext uri="{FF2B5EF4-FFF2-40B4-BE49-F238E27FC236}">
                <a16:creationId xmlns:a16="http://schemas.microsoft.com/office/drawing/2014/main" id="{710C3FBB-3ABC-46A7-B726-7E7DDC1825F4}"/>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412089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0719" y="691890"/>
            <a:ext cx="1825195" cy="5826876"/>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2140704" y="691890"/>
            <a:ext cx="5197809" cy="5826876"/>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Dikdörtgen 7">
            <a:extLst>
              <a:ext uri="{FF2B5EF4-FFF2-40B4-BE49-F238E27FC236}">
                <a16:creationId xmlns:a16="http://schemas.microsoft.com/office/drawing/2014/main" id="{15DDC4D0-9B0F-4A17-92DF-6A24DC5F936A}"/>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30461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143774" y="688255"/>
            <a:ext cx="7261846" cy="1412537"/>
          </a:xfrm>
        </p:spPr>
        <p:txBody>
          <a:bodyPr/>
          <a:lstStyle/>
          <a:p>
            <a:r>
              <a:rPr lang="tr-TR"/>
              <a:t>Asıl başlık stili için tıklatın</a:t>
            </a:r>
            <a:endParaRPr lang="en-US" dirty="0"/>
          </a:p>
        </p:txBody>
      </p:sp>
      <p:sp>
        <p:nvSpPr>
          <p:cNvPr id="3" name="Content Placeholder 2"/>
          <p:cNvSpPr>
            <a:spLocks noGrp="1"/>
          </p:cNvSpPr>
          <p:nvPr>
            <p:ph idx="1"/>
          </p:nvPr>
        </p:nvSpPr>
        <p:spPr>
          <a:xfrm>
            <a:off x="2140704" y="2352886"/>
            <a:ext cx="7264917" cy="4165878"/>
          </a:xfrm>
        </p:spPr>
        <p:txBody>
          <a:body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004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140704" y="2287781"/>
            <a:ext cx="7264917" cy="1619760"/>
          </a:xfrm>
        </p:spPr>
        <p:txBody>
          <a:bodyPr anchor="b"/>
          <a:lstStyle>
            <a:lvl1pPr algn="l">
              <a:defRPr sz="4408" b="0" cap="none"/>
            </a:lvl1pPr>
          </a:lstStyle>
          <a:p>
            <a:r>
              <a:rPr lang="tr-TR"/>
              <a:t>Asıl başlık stili için tıklatın</a:t>
            </a:r>
            <a:endParaRPr lang="en-US" dirty="0"/>
          </a:p>
        </p:txBody>
      </p:sp>
      <p:sp>
        <p:nvSpPr>
          <p:cNvPr id="3" name="Text Placeholder 2"/>
          <p:cNvSpPr>
            <a:spLocks noGrp="1"/>
          </p:cNvSpPr>
          <p:nvPr>
            <p:ph type="body" idx="1"/>
          </p:nvPr>
        </p:nvSpPr>
        <p:spPr>
          <a:xfrm>
            <a:off x="2140704" y="3949488"/>
            <a:ext cx="7264917" cy="948830"/>
          </a:xfrm>
        </p:spPr>
        <p:txBody>
          <a:bodyPr anchor="t"/>
          <a:lstStyle>
            <a:lvl1pPr marL="0" indent="0" algn="l">
              <a:buNone/>
              <a:defRPr sz="2204">
                <a:solidFill>
                  <a:schemeClr val="tx1">
                    <a:lumMod val="65000"/>
                    <a:lumOff val="35000"/>
                  </a:schemeClr>
                </a:solidFill>
              </a:defRPr>
            </a:lvl1pPr>
            <a:lvl2pPr marL="503880" indent="0">
              <a:buNone/>
              <a:defRPr sz="1984">
                <a:solidFill>
                  <a:schemeClr val="tx1">
                    <a:tint val="75000"/>
                  </a:schemeClr>
                </a:solidFill>
              </a:defRPr>
            </a:lvl2pPr>
            <a:lvl3pPr marL="1007760" indent="0">
              <a:buNone/>
              <a:defRPr sz="1763">
                <a:solidFill>
                  <a:schemeClr val="tx1">
                    <a:tint val="75000"/>
                  </a:schemeClr>
                </a:solidFill>
              </a:defRPr>
            </a:lvl3pPr>
            <a:lvl4pPr marL="1511640" indent="0">
              <a:buNone/>
              <a:defRPr sz="1543">
                <a:solidFill>
                  <a:schemeClr val="tx1">
                    <a:tint val="75000"/>
                  </a:schemeClr>
                </a:solidFill>
              </a:defRPr>
            </a:lvl4pPr>
            <a:lvl5pPr marL="2015520" indent="0">
              <a:buNone/>
              <a:defRPr sz="1543">
                <a:solidFill>
                  <a:schemeClr val="tx1">
                    <a:tint val="75000"/>
                  </a:schemeClr>
                </a:solidFill>
              </a:defRPr>
            </a:lvl5pPr>
            <a:lvl6pPr marL="2519401" indent="0">
              <a:buNone/>
              <a:defRPr sz="1543">
                <a:solidFill>
                  <a:schemeClr val="tx1">
                    <a:tint val="75000"/>
                  </a:schemeClr>
                </a:solidFill>
              </a:defRPr>
            </a:lvl6pPr>
            <a:lvl7pPr marL="3023281" indent="0">
              <a:buNone/>
              <a:defRPr sz="1543">
                <a:solidFill>
                  <a:schemeClr val="tx1">
                    <a:tint val="75000"/>
                  </a:schemeClr>
                </a:solidFill>
              </a:defRPr>
            </a:lvl7pPr>
            <a:lvl8pPr marL="3527161" indent="0">
              <a:buNone/>
              <a:defRPr sz="1543">
                <a:solidFill>
                  <a:schemeClr val="tx1">
                    <a:tint val="75000"/>
                  </a:schemeClr>
                </a:solidFill>
              </a:defRPr>
            </a:lvl8pPr>
            <a:lvl9pPr marL="4031041" indent="0">
              <a:buNone/>
              <a:defRPr sz="1543">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DABB9B27-4D02-2940-AED5-BC8F2B3B1507}" type="datetimeFigureOut">
              <a:rPr lang="en-US" dirty="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64" y="3491976"/>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416" y="3577566"/>
            <a:ext cx="644695" cy="402652"/>
          </a:xfrm>
        </p:spPr>
        <p:txBody>
          <a:bodyPr/>
          <a:lstStyle/>
          <a:p>
            <a:fld id="{D57F1E4F-1CFF-5643-939E-217C01CDF565}" type="slidenum">
              <a:rPr lang="en-US" dirty="0"/>
              <a:pPr/>
              <a:t>‹#›</a:t>
            </a:fld>
            <a:endParaRPr lang="en-US" dirty="0"/>
          </a:p>
        </p:txBody>
      </p:sp>
      <p:sp>
        <p:nvSpPr>
          <p:cNvPr id="8" name="Dikdörtgen 7"/>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5925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140705" y="2356312"/>
            <a:ext cx="3523946" cy="415460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82158" y="2356312"/>
            <a:ext cx="3523463" cy="4154602"/>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63416" y="868750"/>
            <a:ext cx="644695" cy="402652"/>
          </a:xfrm>
        </p:spPr>
        <p:txBody>
          <a:bodyPr/>
          <a:lstStyle/>
          <a:p>
            <a:fld id="{D57F1E4F-1CFF-5643-939E-217C01CDF565}" type="slidenum">
              <a:rPr lang="en-US" dirty="0"/>
              <a:pPr/>
              <a:t>‹#›</a:t>
            </a:fld>
            <a:endParaRPr lang="en-US" dirty="0"/>
          </a:p>
        </p:txBody>
      </p:sp>
      <p:sp>
        <p:nvSpPr>
          <p:cNvPr id="11" name="Dikdörtgen 10"/>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372291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2496607" y="2455474"/>
            <a:ext cx="3168044" cy="635489"/>
          </a:xfrm>
        </p:spPr>
        <p:txBody>
          <a:bodyPr anchor="b">
            <a:noAutofit/>
          </a:bodyPr>
          <a:lstStyle>
            <a:lvl1pPr marL="0" indent="0">
              <a:buNone/>
              <a:defRPr sz="2645" b="0"/>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tr-TR"/>
              <a:t>Asıl metin stillerini düzenlemek için tıklatın</a:t>
            </a:r>
          </a:p>
        </p:txBody>
      </p:sp>
      <p:sp>
        <p:nvSpPr>
          <p:cNvPr id="4" name="Content Placeholder 3"/>
          <p:cNvSpPr>
            <a:spLocks noGrp="1"/>
          </p:cNvSpPr>
          <p:nvPr>
            <p:ph sz="half" idx="2"/>
          </p:nvPr>
        </p:nvSpPr>
        <p:spPr>
          <a:xfrm>
            <a:off x="2140703" y="3090963"/>
            <a:ext cx="3523947" cy="342490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33554" y="2451914"/>
            <a:ext cx="3166549" cy="635489"/>
          </a:xfrm>
        </p:spPr>
        <p:txBody>
          <a:bodyPr anchor="b">
            <a:noAutofit/>
          </a:bodyPr>
          <a:lstStyle>
            <a:lvl1pPr marL="0" indent="0">
              <a:buNone/>
              <a:defRPr sz="2645" b="0"/>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tr-TR"/>
              <a:t>Asıl metin stillerini düzenlemek için tıklatın</a:t>
            </a:r>
          </a:p>
        </p:txBody>
      </p:sp>
      <p:sp>
        <p:nvSpPr>
          <p:cNvPr id="6" name="Content Placeholder 5"/>
          <p:cNvSpPr>
            <a:spLocks noGrp="1"/>
          </p:cNvSpPr>
          <p:nvPr>
            <p:ph sz="quarter" idx="4"/>
          </p:nvPr>
        </p:nvSpPr>
        <p:spPr>
          <a:xfrm>
            <a:off x="5878198" y="3087404"/>
            <a:ext cx="3521906" cy="3424900"/>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63416" y="868750"/>
            <a:ext cx="644695" cy="402652"/>
          </a:xfrm>
        </p:spPr>
        <p:txBody>
          <a:bodyPr/>
          <a:lstStyle/>
          <a:p>
            <a:fld id="{D57F1E4F-1CFF-5643-939E-217C01CDF565}" type="slidenum">
              <a:rPr lang="en-US" dirty="0"/>
              <a:pPr/>
              <a:t>‹#›</a:t>
            </a:fld>
            <a:endParaRPr lang="en-US" dirty="0"/>
          </a:p>
        </p:txBody>
      </p:sp>
      <p:sp>
        <p:nvSpPr>
          <p:cNvPr id="13" name="Dikdörtgen 12">
            <a:extLst>
              <a:ext uri="{FF2B5EF4-FFF2-40B4-BE49-F238E27FC236}">
                <a16:creationId xmlns:a16="http://schemas.microsoft.com/office/drawing/2014/main" id="{AC9BE485-1BBE-4CA2-8961-BD410FC9E19A}"/>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32802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2143772" y="688255"/>
            <a:ext cx="7261848" cy="1412537"/>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Dikdörtgen 6">
            <a:extLst>
              <a:ext uri="{FF2B5EF4-FFF2-40B4-BE49-F238E27FC236}">
                <a16:creationId xmlns:a16="http://schemas.microsoft.com/office/drawing/2014/main" id="{24719EE4-B550-4881-9DA4-7CBDA006FAFC}"/>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25081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Dikdörtgen 6">
            <a:extLst>
              <a:ext uri="{FF2B5EF4-FFF2-40B4-BE49-F238E27FC236}">
                <a16:creationId xmlns:a16="http://schemas.microsoft.com/office/drawing/2014/main" id="{0EFE4649-71B0-47B4-87CA-763A066143EA}"/>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395746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140703" y="491936"/>
            <a:ext cx="2898021" cy="1076655"/>
          </a:xfrm>
        </p:spPr>
        <p:txBody>
          <a:bodyPr anchor="b"/>
          <a:lstStyle>
            <a:lvl1pPr algn="l">
              <a:defRPr sz="2204" b="0"/>
            </a:lvl1pPr>
          </a:lstStyle>
          <a:p>
            <a:r>
              <a:rPr lang="tr-TR"/>
              <a:t>Asıl başlık stili için tıklatın</a:t>
            </a:r>
            <a:endParaRPr lang="en-US" dirty="0"/>
          </a:p>
        </p:txBody>
      </p:sp>
      <p:sp>
        <p:nvSpPr>
          <p:cNvPr id="3" name="Content Placeholder 2"/>
          <p:cNvSpPr>
            <a:spLocks noGrp="1"/>
          </p:cNvSpPr>
          <p:nvPr>
            <p:ph idx="1"/>
          </p:nvPr>
        </p:nvSpPr>
        <p:spPr>
          <a:xfrm>
            <a:off x="5227726" y="491938"/>
            <a:ext cx="4177894" cy="5971501"/>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140703" y="1762915"/>
            <a:ext cx="2898021" cy="4700520"/>
          </a:xfrm>
        </p:spPr>
        <p:txBody>
          <a:bodyPr/>
          <a:lstStyle>
            <a:lvl1pPr marL="0" indent="0">
              <a:buNone/>
              <a:defRPr sz="1543"/>
            </a:lvl1pPr>
            <a:lvl2pPr marL="503880" indent="0">
              <a:buNone/>
              <a:defRPr sz="1323"/>
            </a:lvl2pPr>
            <a:lvl3pPr marL="1007760" indent="0">
              <a:buNone/>
              <a:defRPr sz="1102"/>
            </a:lvl3pPr>
            <a:lvl4pPr marL="1511640" indent="0">
              <a:buNone/>
              <a:defRPr sz="992"/>
            </a:lvl4pPr>
            <a:lvl5pPr marL="2015520" indent="0">
              <a:buNone/>
              <a:defRPr sz="992"/>
            </a:lvl5pPr>
            <a:lvl6pPr marL="2519401" indent="0">
              <a:buNone/>
              <a:defRPr sz="992"/>
            </a:lvl6pPr>
            <a:lvl7pPr marL="3023281" indent="0">
              <a:buNone/>
              <a:defRPr sz="992"/>
            </a:lvl7pPr>
            <a:lvl8pPr marL="3527161" indent="0">
              <a:buNone/>
              <a:defRPr sz="992"/>
            </a:lvl8pPr>
            <a:lvl9pPr marL="4031041" indent="0">
              <a:buNone/>
              <a:defRPr sz="992"/>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1EB8CB6-48D8-4E47-B0D3-B56230F429D0}"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4" y="784289"/>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9" name="Dikdörtgen 8">
            <a:extLst>
              <a:ext uri="{FF2B5EF4-FFF2-40B4-BE49-F238E27FC236}">
                <a16:creationId xmlns:a16="http://schemas.microsoft.com/office/drawing/2014/main" id="{2F5BF832-79C6-4292-87DD-6F6BF6B5BB9D}"/>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120729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140704" y="5293995"/>
            <a:ext cx="7264917" cy="624986"/>
          </a:xfrm>
        </p:spPr>
        <p:txBody>
          <a:bodyPr anchor="b">
            <a:normAutofit/>
          </a:bodyPr>
          <a:lstStyle>
            <a:lvl1pPr algn="l">
              <a:defRPr sz="2645"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140704" y="700225"/>
            <a:ext cx="7264917" cy="4251175"/>
          </a:xfrm>
        </p:spPr>
        <p:txBody>
          <a:bodyPr anchor="t">
            <a:normAutofit/>
          </a:bodyPr>
          <a:lstStyle>
            <a:lvl1pPr marL="0" indent="0" algn="ctr">
              <a:buNone/>
              <a:defRPr sz="1763"/>
            </a:lvl1pPr>
            <a:lvl2pPr marL="503880" indent="0">
              <a:buNone/>
              <a:defRPr sz="1763"/>
            </a:lvl2pPr>
            <a:lvl3pPr marL="1007760" indent="0">
              <a:buNone/>
              <a:defRPr sz="1763"/>
            </a:lvl3pPr>
            <a:lvl4pPr marL="1511640" indent="0">
              <a:buNone/>
              <a:defRPr sz="1763"/>
            </a:lvl4pPr>
            <a:lvl5pPr marL="2015520" indent="0">
              <a:buNone/>
              <a:defRPr sz="1763"/>
            </a:lvl5pPr>
            <a:lvl6pPr marL="2519401" indent="0">
              <a:buNone/>
              <a:defRPr sz="1763"/>
            </a:lvl6pPr>
            <a:lvl7pPr marL="3023281" indent="0">
              <a:buNone/>
              <a:defRPr sz="1763"/>
            </a:lvl7pPr>
            <a:lvl8pPr marL="3527161" indent="0">
              <a:buNone/>
              <a:defRPr sz="1763"/>
            </a:lvl8pPr>
            <a:lvl9pPr marL="4031041" indent="0">
              <a:buNone/>
              <a:defRPr sz="1763"/>
            </a:lvl9pPr>
          </a:lstStyle>
          <a:p>
            <a:r>
              <a:rPr lang="tr-TR"/>
              <a:t>Resim eklemek için simgeyi tıklatın</a:t>
            </a:r>
            <a:endParaRPr lang="en-US" dirty="0"/>
          </a:p>
        </p:txBody>
      </p:sp>
      <p:sp>
        <p:nvSpPr>
          <p:cNvPr id="4" name="Text Placeholder 3"/>
          <p:cNvSpPr>
            <a:spLocks noGrp="1"/>
          </p:cNvSpPr>
          <p:nvPr>
            <p:ph type="body" sz="half" idx="2"/>
          </p:nvPr>
        </p:nvSpPr>
        <p:spPr>
          <a:xfrm>
            <a:off x="2140704" y="5918981"/>
            <a:ext cx="7264917" cy="544455"/>
          </a:xfrm>
        </p:spPr>
        <p:txBody>
          <a:bodyPr>
            <a:normAutofit/>
          </a:bodyPr>
          <a:lstStyle>
            <a:lvl1pPr marL="0" indent="0">
              <a:buNone/>
              <a:defRPr sz="1323"/>
            </a:lvl1pPr>
            <a:lvl2pPr marL="503880" indent="0">
              <a:buNone/>
              <a:defRPr sz="1323"/>
            </a:lvl2pPr>
            <a:lvl3pPr marL="1007760" indent="0">
              <a:buNone/>
              <a:defRPr sz="1102"/>
            </a:lvl3pPr>
            <a:lvl4pPr marL="1511640" indent="0">
              <a:buNone/>
              <a:defRPr sz="992"/>
            </a:lvl4pPr>
            <a:lvl5pPr marL="2015520" indent="0">
              <a:buNone/>
              <a:defRPr sz="992"/>
            </a:lvl5pPr>
            <a:lvl6pPr marL="2519401" indent="0">
              <a:buNone/>
              <a:defRPr sz="992"/>
            </a:lvl6pPr>
            <a:lvl7pPr marL="3023281" indent="0">
              <a:buNone/>
              <a:defRPr sz="992"/>
            </a:lvl7pPr>
            <a:lvl8pPr marL="3527161" indent="0">
              <a:buNone/>
              <a:defRPr sz="992"/>
            </a:lvl8pPr>
            <a:lvl9pPr marL="4031041" indent="0">
              <a:buNone/>
              <a:defRPr sz="992"/>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4EF716D3-DCE8-CC45-8106-AE5DFCD073F9}" type="datetimeFigureOut">
              <a:rPr lang="en-US" dirty="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64" y="5415367"/>
            <a:ext cx="14970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416" y="5495239"/>
            <a:ext cx="644695" cy="402652"/>
          </a:xfrm>
        </p:spPr>
        <p:txBody>
          <a:bodyPr/>
          <a:lstStyle/>
          <a:p>
            <a:fld id="{D57F1E4F-1CFF-5643-939E-217C01CDF565}" type="slidenum">
              <a:rPr lang="en-US" dirty="0"/>
              <a:pPr/>
              <a:t>‹#›</a:t>
            </a:fld>
            <a:endParaRPr lang="en-US" dirty="0"/>
          </a:p>
        </p:txBody>
      </p:sp>
      <p:sp>
        <p:nvSpPr>
          <p:cNvPr id="9" name="Dikdörtgen 8">
            <a:extLst>
              <a:ext uri="{FF2B5EF4-FFF2-40B4-BE49-F238E27FC236}">
                <a16:creationId xmlns:a16="http://schemas.microsoft.com/office/drawing/2014/main" id="{0C1FF4AA-544A-4B41-AF01-ACF07D4702BF}"/>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137439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52095"/>
            <a:ext cx="2183448" cy="7320931"/>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2506" y="314"/>
            <a:ext cx="2151566" cy="7557301"/>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01549" cy="75628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43772" y="688255"/>
            <a:ext cx="7261848" cy="1412537"/>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2140704" y="2352887"/>
            <a:ext cx="7264917" cy="4285615"/>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65832" y="6765641"/>
            <a:ext cx="844615" cy="408216"/>
          </a:xfrm>
          <a:prstGeom prst="rect">
            <a:avLst/>
          </a:prstGeom>
        </p:spPr>
        <p:txBody>
          <a:bodyPr vert="horz" lIns="91440" tIns="45720" rIns="91440" bIns="45720" rtlCol="0" anchor="ctr"/>
          <a:lstStyle>
            <a:lvl1pPr algn="r">
              <a:defRPr sz="992">
                <a:solidFill>
                  <a:schemeClr val="tx1">
                    <a:tint val="75000"/>
                  </a:schemeClr>
                </a:solidFill>
              </a:defRPr>
            </a:lvl1pPr>
          </a:lstStyle>
          <a:p>
            <a:fld id="{4D9FFFB4-400D-1240-AB24-6F86C96D4DFB}" type="datetimeFigureOut">
              <a:rPr lang="en-US" dirty="0"/>
              <a:t>2/10/2020</a:t>
            </a:fld>
            <a:endParaRPr lang="en-US" dirty="0"/>
          </a:p>
        </p:txBody>
      </p:sp>
      <p:sp>
        <p:nvSpPr>
          <p:cNvPr id="5" name="Footer Placeholder 4"/>
          <p:cNvSpPr>
            <a:spLocks noGrp="1"/>
          </p:cNvSpPr>
          <p:nvPr>
            <p:ph type="ftr" sz="quarter" idx="3"/>
          </p:nvPr>
        </p:nvSpPr>
        <p:spPr>
          <a:xfrm>
            <a:off x="2140703" y="6766434"/>
            <a:ext cx="6300046" cy="402652"/>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63416" y="868750"/>
            <a:ext cx="644695" cy="402652"/>
          </a:xfrm>
          <a:prstGeom prst="rect">
            <a:avLst/>
          </a:prstGeom>
        </p:spPr>
        <p:txBody>
          <a:bodyPr vert="horz" lIns="91440" tIns="45720" rIns="91440" bIns="45720" rtlCol="0" anchor="ctr"/>
          <a:lstStyle>
            <a:lvl1pPr algn="r">
              <a:defRPr sz="2204">
                <a:solidFill>
                  <a:srgbClr val="FEFFFF"/>
                </a:solidFill>
              </a:defRPr>
            </a:lvl1pPr>
          </a:lstStyle>
          <a:p>
            <a:fld id="{D57F1E4F-1CFF-5643-939E-217C01CDF565}" type="slidenum">
              <a:rPr lang="en-US" dirty="0"/>
              <a:pPr/>
              <a:t>‹#›</a:t>
            </a:fld>
            <a:endParaRPr lang="en-US" dirty="0"/>
          </a:p>
        </p:txBody>
      </p:sp>
      <p:sp>
        <p:nvSpPr>
          <p:cNvPr id="34" name="Dikdörtgen 33">
            <a:extLst>
              <a:ext uri="{FF2B5EF4-FFF2-40B4-BE49-F238E27FC236}">
                <a16:creationId xmlns:a16="http://schemas.microsoft.com/office/drawing/2014/main" id="{3C64BEBB-70B2-403D-9F6D-AD99532F69E1}"/>
              </a:ext>
            </a:extLst>
          </p:cNvPr>
          <p:cNvSpPr/>
          <p:nvPr userDrawn="1"/>
        </p:nvSpPr>
        <p:spPr>
          <a:xfrm>
            <a:off x="9185859" y="0"/>
            <a:ext cx="891591" cy="276999"/>
          </a:xfrm>
          <a:prstGeom prst="rect">
            <a:avLst/>
          </a:prstGeom>
        </p:spPr>
        <p:txBody>
          <a:bodyPr wrap="none">
            <a:spAutoFit/>
          </a:bodyPr>
          <a:lstStyle/>
          <a:p>
            <a:r>
              <a:rPr lang="tr-TR" sz="1200" b="0" dirty="0" err="1"/>
              <a:t>by</a:t>
            </a:r>
            <a:r>
              <a:rPr lang="tr-TR" sz="1200" b="0" dirty="0"/>
              <a:t> yselim</a:t>
            </a:r>
          </a:p>
        </p:txBody>
      </p:sp>
    </p:spTree>
    <p:extLst>
      <p:ext uri="{BB962C8B-B14F-4D97-AF65-F5344CB8AC3E}">
        <p14:creationId xmlns:p14="http://schemas.microsoft.com/office/powerpoint/2010/main" val="25780971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503880" rtl="0" eaLnBrk="1" latinLnBrk="0" hangingPunct="1">
        <a:spcBef>
          <a:spcPct val="0"/>
        </a:spcBef>
        <a:buNone/>
        <a:defRPr sz="3968"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10" indent="-377910" algn="l" defTabSz="503880" rtl="0" eaLnBrk="1" latinLnBrk="0" hangingPunct="1">
        <a:spcBef>
          <a:spcPts val="1102"/>
        </a:spcBef>
        <a:spcAft>
          <a:spcPts val="0"/>
        </a:spcAft>
        <a:buClr>
          <a:schemeClr val="accent1"/>
        </a:buClr>
        <a:buFont typeface="Wingdings 3" charset="2"/>
        <a:buChar char=""/>
        <a:defRPr sz="1984" kern="1200">
          <a:solidFill>
            <a:schemeClr val="tx1">
              <a:lumMod val="75000"/>
              <a:lumOff val="25000"/>
            </a:schemeClr>
          </a:solidFill>
          <a:latin typeface="+mn-lt"/>
          <a:ea typeface="+mn-ea"/>
          <a:cs typeface="+mn-cs"/>
        </a:defRPr>
      </a:lvl1pPr>
      <a:lvl2pPr marL="818805" indent="-314925" algn="l" defTabSz="503880" rtl="0" eaLnBrk="1" latinLnBrk="0" hangingPunct="1">
        <a:spcBef>
          <a:spcPts val="1102"/>
        </a:spcBef>
        <a:spcAft>
          <a:spcPts val="0"/>
        </a:spcAft>
        <a:buClr>
          <a:schemeClr val="accent1"/>
        </a:buClr>
        <a:buFont typeface="Wingdings 3" charset="2"/>
        <a:buChar char=""/>
        <a:defRPr sz="1763" kern="1200">
          <a:solidFill>
            <a:schemeClr val="tx1">
              <a:lumMod val="75000"/>
              <a:lumOff val="25000"/>
            </a:schemeClr>
          </a:solidFill>
          <a:latin typeface="+mn-lt"/>
          <a:ea typeface="+mn-ea"/>
          <a:cs typeface="+mn-cs"/>
        </a:defRPr>
      </a:lvl2pPr>
      <a:lvl3pPr marL="1259700" indent="-251940" algn="l" defTabSz="503880" rtl="0" eaLnBrk="1" latinLnBrk="0" hangingPunct="1">
        <a:spcBef>
          <a:spcPts val="1102"/>
        </a:spcBef>
        <a:spcAft>
          <a:spcPts val="0"/>
        </a:spcAft>
        <a:buClr>
          <a:schemeClr val="accent1"/>
        </a:buClr>
        <a:buFont typeface="Wingdings 3" charset="2"/>
        <a:buChar char=""/>
        <a:defRPr sz="1543" kern="1200">
          <a:solidFill>
            <a:schemeClr val="tx1">
              <a:lumMod val="75000"/>
              <a:lumOff val="25000"/>
            </a:schemeClr>
          </a:solidFill>
          <a:latin typeface="+mn-lt"/>
          <a:ea typeface="+mn-ea"/>
          <a:cs typeface="+mn-cs"/>
        </a:defRPr>
      </a:lvl3pPr>
      <a:lvl4pPr marL="1763580"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4pPr>
      <a:lvl5pPr marL="2267461"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5pPr>
      <a:lvl6pPr marL="2771341"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5221"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79101"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2981" indent="-251940" algn="l" defTabSz="503880"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880" rtl="0" eaLnBrk="1" latinLnBrk="0" hangingPunct="1">
        <a:defRPr sz="1984" kern="1200">
          <a:solidFill>
            <a:schemeClr val="tx1"/>
          </a:solidFill>
          <a:latin typeface="+mn-lt"/>
          <a:ea typeface="+mn-ea"/>
          <a:cs typeface="+mn-cs"/>
        </a:defRPr>
      </a:lvl1pPr>
      <a:lvl2pPr marL="503880" algn="l" defTabSz="503880" rtl="0" eaLnBrk="1" latinLnBrk="0" hangingPunct="1">
        <a:defRPr sz="1984" kern="1200">
          <a:solidFill>
            <a:schemeClr val="tx1"/>
          </a:solidFill>
          <a:latin typeface="+mn-lt"/>
          <a:ea typeface="+mn-ea"/>
          <a:cs typeface="+mn-cs"/>
        </a:defRPr>
      </a:lvl2pPr>
      <a:lvl3pPr marL="1007760" algn="l" defTabSz="503880" rtl="0" eaLnBrk="1" latinLnBrk="0" hangingPunct="1">
        <a:defRPr sz="1984" kern="1200">
          <a:solidFill>
            <a:schemeClr val="tx1"/>
          </a:solidFill>
          <a:latin typeface="+mn-lt"/>
          <a:ea typeface="+mn-ea"/>
          <a:cs typeface="+mn-cs"/>
        </a:defRPr>
      </a:lvl3pPr>
      <a:lvl4pPr marL="1511640" algn="l" defTabSz="503880" rtl="0" eaLnBrk="1" latinLnBrk="0" hangingPunct="1">
        <a:defRPr sz="1984" kern="1200">
          <a:solidFill>
            <a:schemeClr val="tx1"/>
          </a:solidFill>
          <a:latin typeface="+mn-lt"/>
          <a:ea typeface="+mn-ea"/>
          <a:cs typeface="+mn-cs"/>
        </a:defRPr>
      </a:lvl4pPr>
      <a:lvl5pPr marL="2015520" algn="l" defTabSz="503880" rtl="0" eaLnBrk="1" latinLnBrk="0" hangingPunct="1">
        <a:defRPr sz="1984" kern="1200">
          <a:solidFill>
            <a:schemeClr val="tx1"/>
          </a:solidFill>
          <a:latin typeface="+mn-lt"/>
          <a:ea typeface="+mn-ea"/>
          <a:cs typeface="+mn-cs"/>
        </a:defRPr>
      </a:lvl5pPr>
      <a:lvl6pPr marL="2519401" algn="l" defTabSz="503880" rtl="0" eaLnBrk="1" latinLnBrk="0" hangingPunct="1">
        <a:defRPr sz="1984" kern="1200">
          <a:solidFill>
            <a:schemeClr val="tx1"/>
          </a:solidFill>
          <a:latin typeface="+mn-lt"/>
          <a:ea typeface="+mn-ea"/>
          <a:cs typeface="+mn-cs"/>
        </a:defRPr>
      </a:lvl6pPr>
      <a:lvl7pPr marL="3023281" algn="l" defTabSz="503880" rtl="0" eaLnBrk="1" latinLnBrk="0" hangingPunct="1">
        <a:defRPr sz="1984" kern="1200">
          <a:solidFill>
            <a:schemeClr val="tx1"/>
          </a:solidFill>
          <a:latin typeface="+mn-lt"/>
          <a:ea typeface="+mn-ea"/>
          <a:cs typeface="+mn-cs"/>
        </a:defRPr>
      </a:lvl7pPr>
      <a:lvl8pPr marL="3527161" algn="l" defTabSz="503880" rtl="0" eaLnBrk="1" latinLnBrk="0" hangingPunct="1">
        <a:defRPr sz="1984" kern="1200">
          <a:solidFill>
            <a:schemeClr val="tx1"/>
          </a:solidFill>
          <a:latin typeface="+mn-lt"/>
          <a:ea typeface="+mn-ea"/>
          <a:cs typeface="+mn-cs"/>
        </a:defRPr>
      </a:lvl8pPr>
      <a:lvl9pPr marL="4031041" algn="l" defTabSz="503880"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cebook.github.io/react-nativ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tefankrause.net/wp" TargetMode="External"/><Relationship Id="rId5" Type="http://schemas.openxmlformats.org/officeDocument/2006/relationships/hyperlink" Target="https://www.altexsoft.com/blog/engineering/xamarin-vs-react-native-vs-ionic-cross-platform-mobile-frameworks-comparison/" TargetMode="External"/><Relationship Id="rId4" Type="http://schemas.openxmlformats.org/officeDocument/2006/relationships/hyperlink" Target="http://www.dotnetcurry.com/vuejs/1372/vuejs-vs-angular-reactjs-compar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acebook.github.io/react-native/docs/getting-starte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python.org/download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android.com/" TargetMode="External"/><Relationship Id="rId2" Type="http://schemas.openxmlformats.org/officeDocument/2006/relationships/hyperlink" Target="http://www.oracle.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classic.yarnpkg.com/en/docs/install/#windows-stable" TargetMode="External"/><Relationship Id="rId2" Type="http://schemas.openxmlformats.org/officeDocument/2006/relationships/hyperlink" Target="https://yarnpkg.com/en/"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www.appypie.com/" TargetMode="External"/><Relationship Id="rId2" Type="http://schemas.openxmlformats.org/officeDocument/2006/relationships/hyperlink" Target="https://www.appmakr.com/" TargetMode="External"/><Relationship Id="rId1" Type="http://schemas.openxmlformats.org/officeDocument/2006/relationships/slideLayout" Target="../slideLayouts/slideLayout2.xml"/><Relationship Id="rId4" Type="http://schemas.openxmlformats.org/officeDocument/2006/relationships/hyperlink" Target="https://www.appsgeyser.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ysfzrn/react-native-windows-kurulumu-dce8e46e98c0" TargetMode="External"/><Relationship Id="rId2" Type="http://schemas.openxmlformats.org/officeDocument/2006/relationships/hyperlink" Target="https://medium.com/kouosl/react-native-kurulumu-f36809dc8572" TargetMode="External"/><Relationship Id="rId1" Type="http://schemas.openxmlformats.org/officeDocument/2006/relationships/slideLayout" Target="../slideLayouts/slideLayout2.xml"/><Relationship Id="rId6" Type="http://schemas.openxmlformats.org/officeDocument/2006/relationships/hyperlink" Target="http://www.ahmetbasdan.com/react-native-windows-kurulum/" TargetMode="External"/><Relationship Id="rId5" Type="http://schemas.openxmlformats.org/officeDocument/2006/relationships/hyperlink" Target="https://www.reactnativeturkey.com/react-native-windows-kurulumu-node-js-turkey/" TargetMode="External"/><Relationship Id="rId4" Type="http://schemas.openxmlformats.org/officeDocument/2006/relationships/hyperlink" Target="https://medium.com/mol42/windows-%C3%BCzerinde-react-native-kurulumu-4de15e0e33b9"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sddkal/react-native-ubuntu-kurulum-2093689c2ec0" TargetMode="External"/><Relationship Id="rId2" Type="http://schemas.openxmlformats.org/officeDocument/2006/relationships/hyperlink" Target="https://medium.com/kouosl/react-native-kurulumu-f36809dc857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youtube.com/watch?v=0X-uZ3ZI860" TargetMode="External"/><Relationship Id="rId3" Type="http://schemas.openxmlformats.org/officeDocument/2006/relationships/hyperlink" Target="https://www.youtube.com/watch?v=de6hti-fY3o&amp;list=PLnrFXI6MYFtEKesShvO3Vh_zFMRbvBNbQ" TargetMode="External"/><Relationship Id="rId7" Type="http://schemas.openxmlformats.org/officeDocument/2006/relationships/hyperlink" Target="https://facebook.github.io/react-native/docs/getting-started.html" TargetMode="External"/><Relationship Id="rId2" Type="http://schemas.openxmlformats.org/officeDocument/2006/relationships/hyperlink" Target="https://medium.com/@ysfzrn/react-native-i%CC%87le-y%C4%B1lan-oyunu-b%C3%B6l%C3%BCm-1-9bdf509fe376" TargetMode="External"/><Relationship Id="rId1" Type="http://schemas.openxmlformats.org/officeDocument/2006/relationships/slideLayout" Target="../slideLayouts/slideLayout2.xml"/><Relationship Id="rId6" Type="http://schemas.openxmlformats.org/officeDocument/2006/relationships/hyperlink" Target="https://medium.com/mol42/linux-%C3%BCzerinde-react-native-kurulumu-a61b54927941" TargetMode="External"/><Relationship Id="rId5" Type="http://schemas.openxmlformats.org/officeDocument/2006/relationships/hyperlink" Target="https://medium.com/@ysfzrn/react-native-windows-kurulumu-dce8e46e98c0" TargetMode="External"/><Relationship Id="rId10" Type="http://schemas.openxmlformats.org/officeDocument/2006/relationships/hyperlink" Target="https://www.youtube.com/playlist?list=PLnrFXI6MYFtEKesShvO3Vh_zFMRbvBNbQ" TargetMode="External"/><Relationship Id="rId4" Type="http://schemas.openxmlformats.org/officeDocument/2006/relationships/hyperlink" Target="https://www.youtube.com/watch?v=WFhSwc-9WlI&amp;list=PL7IDRvZfAwrv5xZLu67rNiDHD9k5YLViX" TargetMode="External"/><Relationship Id="rId9" Type="http://schemas.openxmlformats.org/officeDocument/2006/relationships/hyperlink" Target="https://cs50.github.io/mobile/lectur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CustomShape 1"/>
          <p:cNvSpPr/>
          <p:nvPr/>
        </p:nvSpPr>
        <p:spPr>
          <a:xfrm>
            <a:off x="794609" y="1156680"/>
            <a:ext cx="9068400" cy="2135160"/>
          </a:xfrm>
          <a:prstGeom prst="rect">
            <a:avLst/>
          </a:prstGeom>
          <a:noFill/>
          <a:ln>
            <a:noFill/>
          </a:ln>
        </p:spPr>
        <p:txBody>
          <a:bodyPr lIns="0" tIns="0" rIns="0" bIns="0" anchor="ctr"/>
          <a:lstStyle/>
          <a:p>
            <a:pPr algn="ctr"/>
            <a:r>
              <a:rPr lang="en-US" sz="4800" b="1" dirty="0">
                <a:solidFill>
                  <a:srgbClr val="CC3300"/>
                </a:solidFill>
                <a:latin typeface="Droid Sans"/>
              </a:rPr>
              <a:t>REACT-NATIVE GÜNLÜĞÜ</a:t>
            </a:r>
            <a:endParaRPr dirty="0"/>
          </a:p>
          <a:p>
            <a:pPr algn="ctr"/>
            <a:r>
              <a:rPr lang="en-US" sz="4800" b="1" dirty="0">
                <a:solidFill>
                  <a:srgbClr val="CC3300"/>
                </a:solidFill>
                <a:latin typeface="Droid Sans"/>
              </a:rPr>
              <a:t>GÜN 1</a:t>
            </a:r>
            <a:endParaRPr dirty="0"/>
          </a:p>
          <a:p>
            <a:pPr algn="ctr">
              <a:lnSpc>
                <a:spcPct val="100000"/>
              </a:lnSpc>
            </a:pPr>
            <a:r>
              <a:rPr lang="en-US" sz="4800" b="1" dirty="0">
                <a:solidFill>
                  <a:srgbClr val="CC3300"/>
                </a:solidFill>
                <a:latin typeface="Droid Sans"/>
              </a:rPr>
              <a:t>GİRİŞ - KURULUM</a:t>
            </a:r>
            <a:endParaRPr dirty="0"/>
          </a:p>
        </p:txBody>
      </p:sp>
      <p:pic>
        <p:nvPicPr>
          <p:cNvPr id="38" name="Resim 37"/>
          <p:cNvPicPr/>
          <p:nvPr/>
        </p:nvPicPr>
        <p:blipFill>
          <a:blip r:embed="rId2">
            <a:lum bright="1000"/>
          </a:blip>
          <a:stretch>
            <a:fillRect/>
          </a:stretch>
        </p:blipFill>
        <p:spPr>
          <a:xfrm>
            <a:off x="2286000" y="3291840"/>
            <a:ext cx="5577480" cy="3291480"/>
          </a:xfrm>
          <a:prstGeom prst="rect">
            <a:avLst/>
          </a:prstGeom>
          <a:ln>
            <a:noFill/>
          </a:ln>
        </p:spPr>
      </p:pic>
      <p:sp>
        <p:nvSpPr>
          <p:cNvPr id="39" name="CustomShape 2"/>
          <p:cNvSpPr/>
          <p:nvPr/>
        </p:nvSpPr>
        <p:spPr>
          <a:xfrm>
            <a:off x="3094200" y="6949440"/>
            <a:ext cx="4677840" cy="345960"/>
          </a:xfrm>
          <a:prstGeom prst="rect">
            <a:avLst/>
          </a:prstGeom>
          <a:noFill/>
          <a:ln>
            <a:noFill/>
          </a:ln>
        </p:spPr>
        <p:txBody>
          <a:bodyPr lIns="90000" tIns="45000" rIns="90000" bIns="45000"/>
          <a:lstStyle/>
          <a:p>
            <a:r>
              <a:rPr lang="en-US" b="1" dirty="0">
                <a:latin typeface="Arial"/>
                <a:hlinkClick r:id="rId3"/>
              </a:rPr>
              <a:t>https://facebook.github.io/react-native/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56" name="CustomShape 2"/>
          <p:cNvSpPr/>
          <p:nvPr/>
        </p:nvSpPr>
        <p:spPr>
          <a:xfrm>
            <a:off x="182880" y="2131200"/>
            <a:ext cx="9432360" cy="3048480"/>
          </a:xfrm>
          <a:prstGeom prst="rect">
            <a:avLst/>
          </a:prstGeom>
          <a:noFill/>
          <a:ln>
            <a:noFill/>
          </a:ln>
        </p:spPr>
        <p:txBody>
          <a:bodyPr lIns="90000" tIns="45000" rIns="90000" bIns="45000"/>
          <a:lstStyle/>
          <a:p>
            <a:pPr algn="just">
              <a:lnSpc>
                <a:spcPct val="150000"/>
              </a:lnSpc>
              <a:buSzPct val="45000"/>
              <a:buFont typeface="StarSymbol"/>
              <a:buChar char="l"/>
            </a:pPr>
            <a:r>
              <a:rPr lang="en-US" sz="2200" b="1">
                <a:latin typeface="Arial"/>
              </a:rPr>
              <a:t>SPA(Single Page App)</a:t>
            </a:r>
            <a:endParaRPr/>
          </a:p>
          <a:p>
            <a:pPr algn="just">
              <a:lnSpc>
                <a:spcPct val="150000"/>
              </a:lnSpc>
              <a:buSzPct val="45000"/>
              <a:buFont typeface="StarSymbol"/>
              <a:buChar char="l"/>
            </a:pPr>
            <a:r>
              <a:rPr lang="en-US" sz="2200">
                <a:latin typeface="Arial"/>
              </a:rPr>
              <a:t>Çoğu kaynak (HTML + CSS + Script) sadece uygulama ömrü boyunca bir kez yüklendiğinden, SPA hızlıdır. Sadece veri ileri ve geri iletilir.</a:t>
            </a:r>
            <a:endParaRPr/>
          </a:p>
          <a:p>
            <a:pPr algn="just">
              <a:lnSpc>
                <a:spcPct val="150000"/>
              </a:lnSpc>
              <a:buSzPct val="45000"/>
              <a:buFont typeface="StarSymbol"/>
              <a:buChar char="l"/>
            </a:pPr>
            <a:r>
              <a:rPr lang="en-US" sz="2200">
                <a:latin typeface="Arial"/>
              </a:rPr>
              <a:t>Sadeleştirilmiş ve kolaylaştırılmıştır. Sunucuda sayfaları işlemek için kod yazmanıza gerek yoktur. Başlamak çok daha kolaydır çünkü genellikle herhangi bir sunucuyu kullanmadan bir geliştirmeyi başlatabilirsiniz.</a:t>
            </a:r>
            <a:endParaRPr/>
          </a:p>
        </p:txBody>
      </p:sp>
      <p:sp>
        <p:nvSpPr>
          <p:cNvPr id="57"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59" name="CustomShape 2"/>
          <p:cNvSpPr/>
          <p:nvPr/>
        </p:nvSpPr>
        <p:spPr>
          <a:xfrm>
            <a:off x="182880" y="2131200"/>
            <a:ext cx="9432360" cy="5074560"/>
          </a:xfrm>
          <a:prstGeom prst="rect">
            <a:avLst/>
          </a:prstGeom>
          <a:noFill/>
          <a:ln>
            <a:noFill/>
          </a:ln>
        </p:spPr>
        <p:txBody>
          <a:bodyPr lIns="90000" tIns="45000" rIns="90000" bIns="45000"/>
          <a:lstStyle/>
          <a:p>
            <a:pPr algn="just">
              <a:lnSpc>
                <a:spcPct val="150000"/>
              </a:lnSpc>
              <a:buSzPct val="45000"/>
              <a:buFont typeface="StarSymbol"/>
              <a:buChar char="l"/>
            </a:pPr>
            <a:r>
              <a:rPr lang="en-US" sz="2200" b="1" dirty="0">
                <a:latin typeface="Arial"/>
              </a:rPr>
              <a:t>MPA(Multi Page App)</a:t>
            </a:r>
            <a:endParaRPr dirty="0"/>
          </a:p>
          <a:p>
            <a:pPr algn="just">
              <a:lnSpc>
                <a:spcPct val="150000"/>
              </a:lnSpc>
              <a:buSzPct val="45000"/>
              <a:buFont typeface="StarSymbol"/>
              <a:buChar char="l"/>
            </a:pPr>
            <a:r>
              <a:rPr lang="en-US" sz="2200" dirty="0" err="1">
                <a:latin typeface="Arial"/>
              </a:rPr>
              <a:t>Çok</a:t>
            </a:r>
            <a:r>
              <a:rPr lang="en-US" sz="2200" dirty="0">
                <a:latin typeface="Arial"/>
              </a:rPr>
              <a:t> </a:t>
            </a:r>
            <a:r>
              <a:rPr lang="en-US" sz="2200" dirty="0" err="1">
                <a:latin typeface="Arial"/>
              </a:rPr>
              <a:t>sayfalı</a:t>
            </a:r>
            <a:r>
              <a:rPr lang="en-US" sz="2200" dirty="0">
                <a:latin typeface="Arial"/>
              </a:rPr>
              <a:t> </a:t>
            </a:r>
            <a:r>
              <a:rPr lang="en-US" sz="2200" dirty="0" err="1">
                <a:latin typeface="Arial"/>
              </a:rPr>
              <a:t>uygulamalar</a:t>
            </a:r>
            <a:r>
              <a:rPr lang="en-US" sz="2200" dirty="0">
                <a:latin typeface="Arial"/>
              </a:rPr>
              <a:t> “</a:t>
            </a:r>
            <a:r>
              <a:rPr lang="en-US" sz="2200" dirty="0" err="1">
                <a:latin typeface="Arial"/>
              </a:rPr>
              <a:t>geleneksel</a:t>
            </a:r>
            <a:r>
              <a:rPr lang="en-US" sz="2200" dirty="0">
                <a:latin typeface="Arial"/>
              </a:rPr>
              <a:t>” </a:t>
            </a:r>
            <a:r>
              <a:rPr lang="en-US" sz="2200" dirty="0" err="1">
                <a:latin typeface="Arial"/>
              </a:rPr>
              <a:t>bir</a:t>
            </a:r>
            <a:r>
              <a:rPr lang="en-US" sz="2200" dirty="0">
                <a:latin typeface="Arial"/>
              </a:rPr>
              <a:t> </a:t>
            </a:r>
            <a:r>
              <a:rPr lang="en-US" sz="2200" dirty="0" err="1">
                <a:latin typeface="Arial"/>
              </a:rPr>
              <a:t>şekilde</a:t>
            </a:r>
            <a:r>
              <a:rPr lang="en-US" sz="2200" dirty="0">
                <a:latin typeface="Arial"/>
              </a:rPr>
              <a:t> </a:t>
            </a:r>
            <a:r>
              <a:rPr lang="en-US" sz="2200" dirty="0" err="1">
                <a:latin typeface="Arial"/>
              </a:rPr>
              <a:t>çalışır</a:t>
            </a:r>
            <a:r>
              <a:rPr lang="en-US" sz="2200" dirty="0">
                <a:latin typeface="Arial"/>
              </a:rPr>
              <a:t>. Her </a:t>
            </a:r>
            <a:r>
              <a:rPr lang="en-US" sz="2200" dirty="0" err="1">
                <a:latin typeface="Arial"/>
              </a:rPr>
              <a:t>değişiklikte</a:t>
            </a:r>
            <a:r>
              <a:rPr lang="en-US" sz="2200" dirty="0">
                <a:latin typeface="Arial"/>
              </a:rPr>
              <a:t> </a:t>
            </a:r>
            <a:r>
              <a:rPr lang="en-US" sz="2200" dirty="0" err="1">
                <a:latin typeface="Arial"/>
              </a:rPr>
              <a:t>verileri</a:t>
            </a:r>
            <a:r>
              <a:rPr lang="en-US" sz="2200" dirty="0">
                <a:latin typeface="Arial"/>
              </a:rPr>
              <a:t> </a:t>
            </a:r>
            <a:r>
              <a:rPr lang="en-US" sz="2200" dirty="0" err="1">
                <a:latin typeface="Arial"/>
              </a:rPr>
              <a:t>tarayıcıdaki</a:t>
            </a:r>
            <a:r>
              <a:rPr lang="en-US" sz="2200" dirty="0">
                <a:latin typeface="Arial"/>
              </a:rPr>
              <a:t> </a:t>
            </a:r>
            <a:r>
              <a:rPr lang="en-US" sz="2200" dirty="0" err="1">
                <a:latin typeface="Arial"/>
              </a:rPr>
              <a:t>sunucudan</a:t>
            </a:r>
            <a:r>
              <a:rPr lang="en-US" sz="2200" dirty="0">
                <a:latin typeface="Arial"/>
              </a:rPr>
              <a:t> </a:t>
            </a:r>
            <a:r>
              <a:rPr lang="en-US" sz="2200" dirty="0" err="1">
                <a:latin typeface="Arial"/>
              </a:rPr>
              <a:t>yeni</a:t>
            </a:r>
            <a:r>
              <a:rPr lang="en-US" sz="2200" dirty="0">
                <a:latin typeface="Arial"/>
              </a:rPr>
              <a:t> </a:t>
            </a:r>
            <a:r>
              <a:rPr lang="en-US" sz="2200" dirty="0" err="1">
                <a:latin typeface="Arial"/>
              </a:rPr>
              <a:t>bir</a:t>
            </a:r>
            <a:r>
              <a:rPr lang="en-US" sz="2200" dirty="0">
                <a:latin typeface="Arial"/>
              </a:rPr>
              <a:t> </a:t>
            </a:r>
            <a:r>
              <a:rPr lang="en-US" sz="2200" dirty="0" err="1">
                <a:latin typeface="Arial"/>
              </a:rPr>
              <a:t>sayfa</a:t>
            </a:r>
            <a:r>
              <a:rPr lang="en-US" sz="2200" dirty="0">
                <a:latin typeface="Arial"/>
              </a:rPr>
              <a:t> </a:t>
            </a:r>
            <a:r>
              <a:rPr lang="en-US" sz="2200" dirty="0" err="1">
                <a:latin typeface="Arial"/>
              </a:rPr>
              <a:t>oluşturan</a:t>
            </a:r>
            <a:r>
              <a:rPr lang="en-US" sz="2200" dirty="0">
                <a:latin typeface="Arial"/>
              </a:rPr>
              <a:t> </a:t>
            </a:r>
            <a:r>
              <a:rPr lang="en-US" sz="2200" dirty="0" err="1">
                <a:latin typeface="Arial"/>
              </a:rPr>
              <a:t>sunucu</a:t>
            </a:r>
            <a:r>
              <a:rPr lang="en-US" sz="2200" dirty="0">
                <a:latin typeface="Arial"/>
              </a:rPr>
              <a:t> </a:t>
            </a:r>
            <a:r>
              <a:rPr lang="en-US" sz="2200" dirty="0" err="1">
                <a:latin typeface="Arial"/>
              </a:rPr>
              <a:t>isteklerine</a:t>
            </a:r>
            <a:r>
              <a:rPr lang="en-US" sz="2200" dirty="0">
                <a:latin typeface="Arial"/>
              </a:rPr>
              <a:t> </a:t>
            </a:r>
            <a:r>
              <a:rPr lang="en-US" sz="2200" dirty="0" err="1">
                <a:latin typeface="Arial"/>
              </a:rPr>
              <a:t>göre</a:t>
            </a:r>
            <a:r>
              <a:rPr lang="en-US" sz="2200" dirty="0">
                <a:latin typeface="Arial"/>
              </a:rPr>
              <a:t> </a:t>
            </a:r>
            <a:r>
              <a:rPr lang="en-US" sz="2200" dirty="0" err="1">
                <a:latin typeface="Arial"/>
              </a:rPr>
              <a:t>geri</a:t>
            </a:r>
            <a:r>
              <a:rPr lang="en-US" sz="2200" dirty="0">
                <a:latin typeface="Arial"/>
              </a:rPr>
              <a:t> </a:t>
            </a:r>
            <a:r>
              <a:rPr lang="en-US" sz="2200" dirty="0" err="1">
                <a:latin typeface="Arial"/>
              </a:rPr>
              <a:t>gönderebilir</a:t>
            </a:r>
            <a:r>
              <a:rPr lang="en-US" sz="2200" dirty="0">
                <a:latin typeface="Arial"/>
              </a:rPr>
              <a:t>. Bu </a:t>
            </a:r>
            <a:r>
              <a:rPr lang="en-US" sz="2200" dirty="0" err="1">
                <a:latin typeface="Arial"/>
              </a:rPr>
              <a:t>uygulamalar</a:t>
            </a:r>
            <a:r>
              <a:rPr lang="en-US" sz="2200" dirty="0">
                <a:latin typeface="Arial"/>
              </a:rPr>
              <a:t> </a:t>
            </a:r>
            <a:r>
              <a:rPr lang="en-US" sz="2200" dirty="0" err="1">
                <a:latin typeface="Arial"/>
              </a:rPr>
              <a:t>SPA'lardan</a:t>
            </a:r>
            <a:r>
              <a:rPr lang="en-US" sz="2200" dirty="0">
                <a:latin typeface="Arial"/>
              </a:rPr>
              <a:t> </a:t>
            </a:r>
            <a:r>
              <a:rPr lang="en-US" sz="2200" dirty="0" err="1">
                <a:latin typeface="Arial"/>
              </a:rPr>
              <a:t>çok</a:t>
            </a:r>
            <a:r>
              <a:rPr lang="en-US" sz="2200" dirty="0">
                <a:latin typeface="Arial"/>
              </a:rPr>
              <a:t> </a:t>
            </a:r>
            <a:r>
              <a:rPr lang="en-US" sz="2200" dirty="0" err="1">
                <a:latin typeface="Arial"/>
              </a:rPr>
              <a:t>daha</a:t>
            </a:r>
            <a:r>
              <a:rPr lang="en-US" sz="2200" dirty="0">
                <a:latin typeface="Arial"/>
              </a:rPr>
              <a:t> </a:t>
            </a:r>
            <a:r>
              <a:rPr lang="en-US" sz="2200" dirty="0" err="1">
                <a:latin typeface="Arial"/>
              </a:rPr>
              <a:t>büyüktür</a:t>
            </a:r>
            <a:r>
              <a:rPr lang="en-US" sz="2200" dirty="0">
                <a:latin typeface="Arial"/>
              </a:rPr>
              <a:t>.</a:t>
            </a:r>
            <a:endParaRPr dirty="0"/>
          </a:p>
          <a:p>
            <a:pPr algn="just">
              <a:lnSpc>
                <a:spcPct val="150000"/>
              </a:lnSpc>
              <a:buSzPct val="45000"/>
              <a:buFont typeface="StarSymbol"/>
              <a:buChar char="l"/>
            </a:pPr>
            <a:r>
              <a:rPr lang="en-US" sz="2200" dirty="0">
                <a:latin typeface="Arial"/>
              </a:rPr>
              <a:t>AJAX </a:t>
            </a:r>
            <a:r>
              <a:rPr lang="en-US" sz="2200" dirty="0" err="1">
                <a:latin typeface="Arial"/>
              </a:rPr>
              <a:t>sayesinde</a:t>
            </a:r>
            <a:r>
              <a:rPr lang="en-US" sz="2200" dirty="0">
                <a:latin typeface="Arial"/>
              </a:rPr>
              <a:t>, </a:t>
            </a:r>
            <a:r>
              <a:rPr lang="en-US" sz="2200" dirty="0" err="1">
                <a:latin typeface="Arial"/>
              </a:rPr>
              <a:t>büyük</a:t>
            </a:r>
            <a:r>
              <a:rPr lang="en-US" sz="2200" dirty="0">
                <a:latin typeface="Arial"/>
              </a:rPr>
              <a:t> </a:t>
            </a:r>
            <a:r>
              <a:rPr lang="en-US" sz="2200" dirty="0" err="1">
                <a:latin typeface="Arial"/>
              </a:rPr>
              <a:t>ve</a:t>
            </a:r>
            <a:r>
              <a:rPr lang="en-US" sz="2200" dirty="0">
                <a:latin typeface="Arial"/>
              </a:rPr>
              <a:t> </a:t>
            </a:r>
            <a:r>
              <a:rPr lang="en-US" sz="2200" dirty="0" err="1">
                <a:latin typeface="Arial"/>
              </a:rPr>
              <a:t>karmaşık</a:t>
            </a:r>
            <a:r>
              <a:rPr lang="en-US" sz="2200" dirty="0">
                <a:latin typeface="Arial"/>
              </a:rPr>
              <a:t> </a:t>
            </a:r>
            <a:r>
              <a:rPr lang="en-US" sz="2200" dirty="0" err="1">
                <a:latin typeface="Arial"/>
              </a:rPr>
              <a:t>uygulamaların</a:t>
            </a:r>
            <a:r>
              <a:rPr lang="en-US" sz="2200" dirty="0">
                <a:latin typeface="Arial"/>
              </a:rPr>
              <a:t> </a:t>
            </a:r>
            <a:r>
              <a:rPr lang="en-US" sz="2200" dirty="0" err="1">
                <a:latin typeface="Arial"/>
              </a:rPr>
              <a:t>sunucu</a:t>
            </a:r>
            <a:r>
              <a:rPr lang="en-US" sz="2200" dirty="0">
                <a:latin typeface="Arial"/>
              </a:rPr>
              <a:t> </a:t>
            </a:r>
            <a:r>
              <a:rPr lang="en-US" sz="2200" dirty="0" err="1">
                <a:latin typeface="Arial"/>
              </a:rPr>
              <a:t>ve</a:t>
            </a:r>
            <a:r>
              <a:rPr lang="en-US" sz="2200" dirty="0">
                <a:latin typeface="Arial"/>
              </a:rPr>
              <a:t> </a:t>
            </a:r>
            <a:r>
              <a:rPr lang="en-US" sz="2200" dirty="0" err="1">
                <a:latin typeface="Arial"/>
              </a:rPr>
              <a:t>tarayıcı</a:t>
            </a:r>
            <a:r>
              <a:rPr lang="en-US" sz="2200" dirty="0">
                <a:latin typeface="Arial"/>
              </a:rPr>
              <a:t> </a:t>
            </a:r>
            <a:r>
              <a:rPr lang="en-US" sz="2200" dirty="0" err="1">
                <a:latin typeface="Arial"/>
              </a:rPr>
              <a:t>arasında</a:t>
            </a:r>
            <a:r>
              <a:rPr lang="en-US" sz="2200" dirty="0">
                <a:latin typeface="Arial"/>
              </a:rPr>
              <a:t> </a:t>
            </a:r>
            <a:r>
              <a:rPr lang="en-US" sz="2200" dirty="0" err="1">
                <a:latin typeface="Arial"/>
              </a:rPr>
              <a:t>çok</a:t>
            </a:r>
            <a:r>
              <a:rPr lang="en-US" sz="2200" dirty="0">
                <a:latin typeface="Arial"/>
              </a:rPr>
              <a:t> </a:t>
            </a:r>
            <a:r>
              <a:rPr lang="en-US" sz="2200" dirty="0" err="1">
                <a:latin typeface="Arial"/>
              </a:rPr>
              <a:t>fazla</a:t>
            </a:r>
            <a:r>
              <a:rPr lang="en-US" sz="2200" dirty="0">
                <a:latin typeface="Arial"/>
              </a:rPr>
              <a:t> </a:t>
            </a:r>
            <a:r>
              <a:rPr lang="en-US" sz="2200" dirty="0" err="1">
                <a:latin typeface="Arial"/>
              </a:rPr>
              <a:t>veri</a:t>
            </a:r>
            <a:r>
              <a:rPr lang="en-US" sz="2200" dirty="0">
                <a:latin typeface="Arial"/>
              </a:rPr>
              <a:t> </a:t>
            </a:r>
            <a:r>
              <a:rPr lang="en-US" sz="2200" dirty="0" err="1">
                <a:latin typeface="Arial"/>
              </a:rPr>
              <a:t>aktarması</a:t>
            </a:r>
            <a:r>
              <a:rPr lang="en-US" sz="2200" dirty="0">
                <a:latin typeface="Arial"/>
              </a:rPr>
              <a:t> </a:t>
            </a:r>
            <a:r>
              <a:rPr lang="en-US" sz="2200" dirty="0" err="1">
                <a:latin typeface="Arial"/>
              </a:rPr>
              <a:t>gerektiğinden</a:t>
            </a:r>
            <a:r>
              <a:rPr lang="en-US" sz="2200" dirty="0">
                <a:latin typeface="Arial"/>
              </a:rPr>
              <a:t> </a:t>
            </a:r>
            <a:r>
              <a:rPr lang="en-US" sz="2200" dirty="0" err="1">
                <a:latin typeface="Arial"/>
              </a:rPr>
              <a:t>endişelenmemize</a:t>
            </a:r>
            <a:r>
              <a:rPr lang="en-US" sz="2200" dirty="0">
                <a:latin typeface="Arial"/>
              </a:rPr>
              <a:t> </a:t>
            </a:r>
            <a:r>
              <a:rPr lang="en-US" sz="2200" dirty="0" err="1">
                <a:latin typeface="Arial"/>
              </a:rPr>
              <a:t>gerek</a:t>
            </a:r>
            <a:r>
              <a:rPr lang="en-US" sz="2200" dirty="0">
                <a:latin typeface="Arial"/>
              </a:rPr>
              <a:t> </a:t>
            </a:r>
            <a:r>
              <a:rPr lang="en-US" sz="2200" dirty="0" err="1">
                <a:latin typeface="Arial"/>
              </a:rPr>
              <a:t>yok</a:t>
            </a:r>
            <a:r>
              <a:rPr lang="en-US" sz="2200" dirty="0">
                <a:latin typeface="Arial"/>
              </a:rPr>
              <a:t>. Bu </a:t>
            </a:r>
            <a:r>
              <a:rPr lang="en-US" sz="2200" dirty="0" err="1">
                <a:latin typeface="Arial"/>
              </a:rPr>
              <a:t>çözüm</a:t>
            </a:r>
            <a:r>
              <a:rPr lang="en-US" sz="2200" dirty="0">
                <a:latin typeface="Arial"/>
              </a:rPr>
              <a:t> </a:t>
            </a:r>
            <a:r>
              <a:rPr lang="en-US" sz="2200" dirty="0" err="1">
                <a:latin typeface="Arial"/>
              </a:rPr>
              <a:t>uygulamanın</a:t>
            </a:r>
            <a:r>
              <a:rPr lang="en-US" sz="2200" dirty="0">
                <a:latin typeface="Arial"/>
              </a:rPr>
              <a:t> </a:t>
            </a:r>
            <a:r>
              <a:rPr lang="en-US" sz="2200" dirty="0" err="1">
                <a:latin typeface="Arial"/>
              </a:rPr>
              <a:t>yalnızca</a:t>
            </a:r>
            <a:r>
              <a:rPr lang="en-US" sz="2200" dirty="0">
                <a:latin typeface="Arial"/>
              </a:rPr>
              <a:t> </a:t>
            </a:r>
            <a:r>
              <a:rPr lang="en-US" sz="2200" dirty="0" err="1">
                <a:latin typeface="Arial"/>
              </a:rPr>
              <a:t>belirli</a:t>
            </a:r>
            <a:r>
              <a:rPr lang="en-US" sz="2200" dirty="0">
                <a:latin typeface="Arial"/>
              </a:rPr>
              <a:t> </a:t>
            </a:r>
            <a:r>
              <a:rPr lang="en-US" sz="2200" dirty="0" err="1">
                <a:latin typeface="Arial"/>
              </a:rPr>
              <a:t>bölümlerini</a:t>
            </a:r>
            <a:r>
              <a:rPr lang="en-US" sz="2200" dirty="0">
                <a:latin typeface="Arial"/>
              </a:rPr>
              <a:t> </a:t>
            </a:r>
            <a:r>
              <a:rPr lang="en-US" sz="2200" dirty="0" err="1">
                <a:latin typeface="Arial"/>
              </a:rPr>
              <a:t>yenilemeye</a:t>
            </a:r>
            <a:r>
              <a:rPr lang="en-US" sz="2200" dirty="0">
                <a:latin typeface="Arial"/>
              </a:rPr>
              <a:t> </a:t>
            </a:r>
            <a:r>
              <a:rPr lang="en-US" sz="2200" dirty="0" err="1">
                <a:latin typeface="Arial"/>
              </a:rPr>
              <a:t>izin</a:t>
            </a:r>
            <a:r>
              <a:rPr lang="en-US" sz="2200" dirty="0">
                <a:latin typeface="Arial"/>
              </a:rPr>
              <a:t> </a:t>
            </a:r>
            <a:r>
              <a:rPr lang="en-US" sz="2200" dirty="0" err="1">
                <a:latin typeface="Arial"/>
              </a:rPr>
              <a:t>verir</a:t>
            </a:r>
            <a:r>
              <a:rPr lang="en-US" sz="2200" dirty="0">
                <a:latin typeface="Arial"/>
              </a:rPr>
              <a:t>. </a:t>
            </a:r>
            <a:r>
              <a:rPr lang="en-US" sz="2200" dirty="0" err="1">
                <a:latin typeface="Arial"/>
              </a:rPr>
              <a:t>Diğer</a:t>
            </a:r>
            <a:r>
              <a:rPr lang="en-US" sz="2200" dirty="0">
                <a:latin typeface="Arial"/>
              </a:rPr>
              <a:t> </a:t>
            </a:r>
            <a:r>
              <a:rPr lang="en-US" sz="2200" dirty="0" err="1">
                <a:latin typeface="Arial"/>
              </a:rPr>
              <a:t>taraftan</a:t>
            </a:r>
            <a:r>
              <a:rPr lang="en-US" sz="2200" dirty="0">
                <a:latin typeface="Arial"/>
              </a:rPr>
              <a:t>, </a:t>
            </a:r>
            <a:r>
              <a:rPr lang="en-US" sz="2200" dirty="0" err="1">
                <a:latin typeface="Arial"/>
              </a:rPr>
              <a:t>daha</a:t>
            </a:r>
            <a:r>
              <a:rPr lang="en-US" sz="2200" dirty="0">
                <a:latin typeface="Arial"/>
              </a:rPr>
              <a:t> </a:t>
            </a:r>
            <a:r>
              <a:rPr lang="en-US" sz="2200" dirty="0" err="1">
                <a:latin typeface="Arial"/>
              </a:rPr>
              <a:t>karmaşık</a:t>
            </a:r>
            <a:r>
              <a:rPr lang="en-US" sz="2200" dirty="0">
                <a:latin typeface="Arial"/>
              </a:rPr>
              <a:t> </a:t>
            </a:r>
            <a:r>
              <a:rPr lang="en-US" sz="2200" dirty="0" err="1">
                <a:latin typeface="Arial"/>
              </a:rPr>
              <a:t>bir</a:t>
            </a:r>
            <a:r>
              <a:rPr lang="en-US" sz="2200" dirty="0">
                <a:latin typeface="Arial"/>
              </a:rPr>
              <a:t> </a:t>
            </a:r>
            <a:r>
              <a:rPr lang="en-US" sz="2200" dirty="0" err="1">
                <a:latin typeface="Arial"/>
              </a:rPr>
              <a:t>yapıya</a:t>
            </a:r>
            <a:r>
              <a:rPr lang="en-US" sz="2200" dirty="0">
                <a:latin typeface="Arial"/>
              </a:rPr>
              <a:t> </a:t>
            </a:r>
            <a:r>
              <a:rPr lang="en-US" sz="2200" dirty="0" err="1">
                <a:latin typeface="Arial"/>
              </a:rPr>
              <a:t>sahiptir</a:t>
            </a:r>
            <a:r>
              <a:rPr lang="en-US" sz="2200" dirty="0">
                <a:latin typeface="Arial"/>
              </a:rPr>
              <a:t> </a:t>
            </a:r>
            <a:r>
              <a:rPr lang="en-US" sz="2200" dirty="0" err="1">
                <a:latin typeface="Arial"/>
              </a:rPr>
              <a:t>ve</a:t>
            </a:r>
            <a:r>
              <a:rPr lang="en-US" sz="2200" dirty="0">
                <a:latin typeface="Arial"/>
              </a:rPr>
              <a:t> </a:t>
            </a:r>
            <a:r>
              <a:rPr lang="en-US" sz="2200" dirty="0" err="1">
                <a:latin typeface="Arial"/>
              </a:rPr>
              <a:t>geliştirme</a:t>
            </a:r>
            <a:r>
              <a:rPr lang="en-US" sz="2200" dirty="0">
                <a:latin typeface="Arial"/>
              </a:rPr>
              <a:t> </a:t>
            </a:r>
            <a:r>
              <a:rPr lang="en-US" sz="2200" dirty="0" err="1">
                <a:latin typeface="Arial"/>
              </a:rPr>
              <a:t>süreci</a:t>
            </a:r>
            <a:r>
              <a:rPr lang="en-US" sz="2200" dirty="0">
                <a:latin typeface="Arial"/>
              </a:rPr>
              <a:t> </a:t>
            </a:r>
            <a:r>
              <a:rPr lang="en-US" sz="2200" dirty="0" err="1">
                <a:latin typeface="Arial"/>
              </a:rPr>
              <a:t>tek</a:t>
            </a:r>
            <a:r>
              <a:rPr lang="en-US" sz="2200" dirty="0">
                <a:latin typeface="Arial"/>
              </a:rPr>
              <a:t> </a:t>
            </a:r>
            <a:r>
              <a:rPr lang="en-US" sz="2200" dirty="0" err="1">
                <a:latin typeface="Arial"/>
              </a:rPr>
              <a:t>sayfalık</a:t>
            </a:r>
            <a:r>
              <a:rPr lang="en-US" sz="2200" dirty="0">
                <a:latin typeface="Arial"/>
              </a:rPr>
              <a:t> </a:t>
            </a:r>
            <a:r>
              <a:rPr lang="en-US" sz="2200" dirty="0" err="1">
                <a:latin typeface="Arial"/>
              </a:rPr>
              <a:t>bir</a:t>
            </a:r>
            <a:r>
              <a:rPr lang="en-US" sz="2200" dirty="0">
                <a:latin typeface="Arial"/>
              </a:rPr>
              <a:t> </a:t>
            </a:r>
            <a:r>
              <a:rPr lang="en-US" sz="2200" dirty="0" err="1">
                <a:latin typeface="Arial"/>
              </a:rPr>
              <a:t>uygulamadan</a:t>
            </a:r>
            <a:r>
              <a:rPr lang="en-US" sz="2200" dirty="0">
                <a:latin typeface="Arial"/>
              </a:rPr>
              <a:t> </a:t>
            </a:r>
            <a:r>
              <a:rPr lang="en-US" sz="2200" dirty="0" err="1">
                <a:latin typeface="Arial"/>
              </a:rPr>
              <a:t>daha</a:t>
            </a:r>
            <a:r>
              <a:rPr lang="en-US" sz="2200" dirty="0">
                <a:latin typeface="Arial"/>
              </a:rPr>
              <a:t> </a:t>
            </a:r>
            <a:r>
              <a:rPr lang="en-US" sz="2200" dirty="0" err="1">
                <a:latin typeface="Arial"/>
              </a:rPr>
              <a:t>zordur</a:t>
            </a:r>
            <a:r>
              <a:rPr lang="en-US" sz="2200" dirty="0">
                <a:latin typeface="Arial"/>
              </a:rPr>
              <a:t>.</a:t>
            </a:r>
            <a:endParaRPr dirty="0"/>
          </a:p>
        </p:txBody>
      </p:sp>
      <p:sp>
        <p:nvSpPr>
          <p:cNvPr id="60"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62" name="CustomShape 2"/>
          <p:cNvSpPr/>
          <p:nvPr/>
        </p:nvSpPr>
        <p:spPr>
          <a:xfrm>
            <a:off x="321660" y="1825132"/>
            <a:ext cx="4146168" cy="3864468"/>
          </a:xfrm>
          <a:prstGeom prst="rect">
            <a:avLst/>
          </a:prstGeom>
          <a:noFill/>
          <a:ln>
            <a:noFill/>
          </a:ln>
        </p:spPr>
        <p:txBody>
          <a:bodyPr lIns="90000" tIns="45000" rIns="90000" bIns="45000"/>
          <a:lstStyle/>
          <a:p>
            <a:pPr algn="just">
              <a:lnSpc>
                <a:spcPct val="150000"/>
              </a:lnSpc>
              <a:buSzPct val="45000"/>
              <a:buFont typeface="StarSymbol"/>
              <a:buChar char="l"/>
            </a:pPr>
            <a:r>
              <a:rPr lang="en-US" b="1" dirty="0" err="1">
                <a:latin typeface="Arial"/>
              </a:rPr>
              <a:t>Hızlı</a:t>
            </a:r>
            <a:r>
              <a:rPr lang="en-US" b="1" dirty="0">
                <a:latin typeface="Arial"/>
              </a:rPr>
              <a:t> </a:t>
            </a:r>
            <a:r>
              <a:rPr lang="en-US" b="1" dirty="0" err="1">
                <a:latin typeface="Arial"/>
              </a:rPr>
              <a:t>Bakış</a:t>
            </a:r>
            <a:r>
              <a:rPr lang="en-US" b="1" dirty="0">
                <a:latin typeface="Arial"/>
              </a:rPr>
              <a:t>...</a:t>
            </a:r>
            <a:endParaRPr sz="1400" dirty="0"/>
          </a:p>
          <a:p>
            <a:pPr algn="just">
              <a:lnSpc>
                <a:spcPct val="150000"/>
              </a:lnSpc>
            </a:pPr>
            <a:r>
              <a:rPr lang="tr-TR" b="1" dirty="0" err="1">
                <a:solidFill>
                  <a:srgbClr val="336600"/>
                </a:solidFill>
                <a:latin typeface="Arial"/>
              </a:rPr>
              <a:t>React</a:t>
            </a:r>
            <a:r>
              <a:rPr lang="en-US" dirty="0">
                <a:solidFill>
                  <a:srgbClr val="336600"/>
                </a:solidFill>
                <a:latin typeface="Arial"/>
              </a:rPr>
              <a:t>: </a:t>
            </a:r>
            <a:r>
              <a:rPr lang="tr-TR" i="1" dirty="0"/>
              <a:t>‘A </a:t>
            </a:r>
            <a:r>
              <a:rPr lang="tr-TR" i="1" dirty="0" err="1"/>
              <a:t>JavaScript</a:t>
            </a:r>
            <a:r>
              <a:rPr lang="tr-TR" i="1" dirty="0"/>
              <a:t> </a:t>
            </a:r>
            <a:r>
              <a:rPr lang="tr-TR" i="1" dirty="0" err="1"/>
              <a:t>library</a:t>
            </a:r>
            <a:r>
              <a:rPr lang="tr-TR" i="1" dirty="0"/>
              <a:t> </a:t>
            </a:r>
            <a:r>
              <a:rPr lang="tr-TR" i="1" dirty="0" err="1"/>
              <a:t>for</a:t>
            </a:r>
            <a:r>
              <a:rPr lang="tr-TR" i="1" dirty="0"/>
              <a:t> </a:t>
            </a:r>
            <a:r>
              <a:rPr lang="tr-TR" i="1" dirty="0" err="1"/>
              <a:t>building</a:t>
            </a:r>
            <a:r>
              <a:rPr lang="tr-TR" i="1" dirty="0"/>
              <a:t> </a:t>
            </a:r>
            <a:r>
              <a:rPr lang="tr-TR" i="1" dirty="0" err="1"/>
              <a:t>user</a:t>
            </a:r>
            <a:r>
              <a:rPr lang="tr-TR" i="1" dirty="0"/>
              <a:t> </a:t>
            </a:r>
            <a:r>
              <a:rPr lang="tr-TR" i="1" dirty="0" err="1"/>
              <a:t>interfaces</a:t>
            </a:r>
            <a:r>
              <a:rPr lang="tr-TR" i="1" dirty="0"/>
              <a:t>’</a:t>
            </a:r>
            <a:r>
              <a:rPr lang="tr-TR" dirty="0"/>
              <a:t> yani ‘</a:t>
            </a:r>
            <a:r>
              <a:rPr lang="tr-TR" i="1" dirty="0"/>
              <a:t>kullanıcı </a:t>
            </a:r>
            <a:r>
              <a:rPr lang="tr-TR" i="1" dirty="0" err="1"/>
              <a:t>arayüzü</a:t>
            </a:r>
            <a:r>
              <a:rPr lang="tr-TR" i="1" dirty="0"/>
              <a:t> oluşturmak için bir </a:t>
            </a:r>
            <a:r>
              <a:rPr lang="tr-TR" i="1" dirty="0" err="1"/>
              <a:t>JavaScript</a:t>
            </a:r>
            <a:r>
              <a:rPr lang="tr-TR" i="1" dirty="0"/>
              <a:t> kütüphanesi’</a:t>
            </a:r>
            <a:r>
              <a:rPr lang="tr-TR" dirty="0"/>
              <a:t>  </a:t>
            </a:r>
            <a:r>
              <a:rPr lang="tr-TR" dirty="0" err="1"/>
              <a:t>ReactJS</a:t>
            </a:r>
            <a:r>
              <a:rPr lang="tr-TR" dirty="0"/>
              <a:t>, ya da React.js, kullanıcı </a:t>
            </a:r>
            <a:r>
              <a:rPr lang="tr-TR" dirty="0" err="1"/>
              <a:t>arayüzü</a:t>
            </a:r>
            <a:r>
              <a:rPr lang="tr-TR" dirty="0"/>
              <a:t> oluşturmaya yarayan açık kaynak kodlu web uygulama çatısı. </a:t>
            </a:r>
            <a:endParaRPr lang="en-US" dirty="0"/>
          </a:p>
          <a:p>
            <a:pPr algn="just">
              <a:lnSpc>
                <a:spcPct val="150000"/>
              </a:lnSpc>
              <a:buSzPct val="45000"/>
              <a:buFont typeface="StarSymbol"/>
              <a:buChar char="l"/>
            </a:pPr>
            <a:endParaRPr dirty="0">
              <a:latin typeface="Arial"/>
            </a:endParaRPr>
          </a:p>
        </p:txBody>
      </p:sp>
      <p:sp>
        <p:nvSpPr>
          <p:cNvPr id="63"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pic>
        <p:nvPicPr>
          <p:cNvPr id="2" name="Resim 1">
            <a:extLst>
              <a:ext uri="{FF2B5EF4-FFF2-40B4-BE49-F238E27FC236}">
                <a16:creationId xmlns:a16="http://schemas.microsoft.com/office/drawing/2014/main" id="{F383B6E4-8C9C-4B26-84E4-CEDA2CBB316C}"/>
              </a:ext>
            </a:extLst>
          </p:cNvPr>
          <p:cNvPicPr>
            <a:picLocks noChangeAspect="1"/>
          </p:cNvPicPr>
          <p:nvPr/>
        </p:nvPicPr>
        <p:blipFill>
          <a:blip r:embed="rId2"/>
          <a:stretch>
            <a:fillRect/>
          </a:stretch>
        </p:blipFill>
        <p:spPr>
          <a:xfrm>
            <a:off x="4668168" y="2229104"/>
            <a:ext cx="5236830" cy="4380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62" name="CustomShape 2"/>
          <p:cNvSpPr/>
          <p:nvPr/>
        </p:nvSpPr>
        <p:spPr>
          <a:xfrm>
            <a:off x="182880" y="2131200"/>
            <a:ext cx="9432360" cy="3517200"/>
          </a:xfrm>
          <a:prstGeom prst="rect">
            <a:avLst/>
          </a:prstGeom>
          <a:noFill/>
          <a:ln>
            <a:noFill/>
          </a:ln>
        </p:spPr>
        <p:txBody>
          <a:bodyPr lIns="90000" tIns="45000" rIns="90000" bIns="45000"/>
          <a:lstStyle/>
          <a:p>
            <a:pPr algn="just">
              <a:lnSpc>
                <a:spcPct val="150000"/>
              </a:lnSpc>
            </a:pPr>
            <a:r>
              <a:rPr lang="tr-TR" sz="1600" b="1" dirty="0" err="1"/>
              <a:t>React</a:t>
            </a:r>
            <a:r>
              <a:rPr lang="tr-TR" sz="1600" b="1" dirty="0"/>
              <a:t> ne yapar?</a:t>
            </a:r>
          </a:p>
          <a:p>
            <a:pPr algn="just">
              <a:lnSpc>
                <a:spcPct val="150000"/>
              </a:lnSpc>
            </a:pPr>
            <a:r>
              <a:rPr lang="tr-TR" sz="1600" dirty="0" err="1"/>
              <a:t>React</a:t>
            </a:r>
            <a:r>
              <a:rPr lang="tr-TR" sz="1600" dirty="0"/>
              <a:t>, </a:t>
            </a:r>
            <a:r>
              <a:rPr lang="tr-TR" sz="1600" dirty="0" err="1"/>
              <a:t>observer</a:t>
            </a:r>
            <a:r>
              <a:rPr lang="tr-TR" sz="1600" dirty="0"/>
              <a:t> </a:t>
            </a:r>
            <a:r>
              <a:rPr lang="tr-TR" sz="1600" dirty="0" err="1"/>
              <a:t>design</a:t>
            </a:r>
            <a:r>
              <a:rPr lang="tr-TR" sz="1600" dirty="0"/>
              <a:t> </a:t>
            </a:r>
            <a:r>
              <a:rPr lang="tr-TR" sz="1600" dirty="0" err="1"/>
              <a:t>pattern’ını</a:t>
            </a:r>
            <a:r>
              <a:rPr lang="tr-TR" sz="1600" dirty="0"/>
              <a:t> kullanır. Bu sayede, uygulamanızdaki </a:t>
            </a:r>
            <a:r>
              <a:rPr lang="tr-TR" sz="1600" dirty="0" err="1"/>
              <a:t>state</a:t>
            </a:r>
            <a:r>
              <a:rPr lang="tr-TR" sz="1600" dirty="0"/>
              <a:t> değişikliklerini sizin yönetmeniz gerekmez. </a:t>
            </a:r>
            <a:r>
              <a:rPr lang="tr-TR" sz="1600" dirty="0" err="1"/>
              <a:t>React</a:t>
            </a:r>
            <a:r>
              <a:rPr lang="tr-TR" sz="1600" dirty="0"/>
              <a:t> </a:t>
            </a:r>
            <a:r>
              <a:rPr lang="tr-TR" sz="1600" dirty="0" err="1"/>
              <a:t>state</a:t>
            </a:r>
            <a:r>
              <a:rPr lang="tr-TR" sz="1600" dirty="0"/>
              <a:t> değişikliklerini tespit ederek UI’ı tekrar oluşturur. Bu noktada akla şu soru gelebilir: Her değişiklik DOM nesnelerinin yeniden oluşturulmasıyla sonuçlanıyorsa, bu performans kaybına sebep olmaz mı? Bu sorunun cevabı hayırdır çünkü </a:t>
            </a:r>
            <a:r>
              <a:rPr lang="tr-TR" sz="1600" dirty="0" err="1"/>
              <a:t>React</a:t>
            </a:r>
            <a:r>
              <a:rPr lang="tr-TR" sz="1600" dirty="0"/>
              <a:t>, Virtual DOM olarak adlandırılan sanal bir DOM mekanizması kullanmaktadır.</a:t>
            </a:r>
          </a:p>
          <a:p>
            <a:pPr algn="just">
              <a:lnSpc>
                <a:spcPct val="150000"/>
              </a:lnSpc>
            </a:pPr>
            <a:r>
              <a:rPr lang="tr-TR" sz="1600" b="1" dirty="0"/>
              <a:t>Virtual DOM nedir?</a:t>
            </a:r>
          </a:p>
          <a:p>
            <a:pPr algn="just">
              <a:lnSpc>
                <a:spcPct val="150000"/>
              </a:lnSpc>
            </a:pPr>
            <a:r>
              <a:rPr lang="tr-TR" sz="1600" dirty="0"/>
              <a:t>İsminden de anlaşılacağı gibi Virtual DOM, gerçek </a:t>
            </a:r>
            <a:r>
              <a:rPr lang="tr-TR" sz="1600" dirty="0" err="1"/>
              <a:t>DOM’a</a:t>
            </a:r>
            <a:r>
              <a:rPr lang="tr-TR" sz="1600" dirty="0"/>
              <a:t> karşılık gelen sanal bir DOM nesnesidir, yani </a:t>
            </a:r>
            <a:r>
              <a:rPr lang="tr-TR" sz="1600" dirty="0" err="1"/>
              <a:t>render</a:t>
            </a:r>
            <a:r>
              <a:rPr lang="tr-TR" sz="1600" dirty="0"/>
              <a:t> edilen </a:t>
            </a:r>
            <a:r>
              <a:rPr lang="tr-TR" sz="1600" dirty="0" err="1"/>
              <a:t>DOM’un</a:t>
            </a:r>
            <a:r>
              <a:rPr lang="tr-TR" sz="1600" dirty="0"/>
              <a:t> bir kopyasıdır. </a:t>
            </a:r>
            <a:r>
              <a:rPr lang="tr-TR" sz="1600" dirty="0" err="1"/>
              <a:t>React</a:t>
            </a:r>
            <a:r>
              <a:rPr lang="tr-TR" sz="1600" dirty="0"/>
              <a:t> her </a:t>
            </a:r>
            <a:r>
              <a:rPr lang="tr-TR" sz="1600" dirty="0" err="1"/>
              <a:t>state</a:t>
            </a:r>
            <a:r>
              <a:rPr lang="tr-TR" sz="1600" dirty="0"/>
              <a:t> değişikliğinde </a:t>
            </a:r>
            <a:r>
              <a:rPr lang="tr-TR" sz="1600" dirty="0" err="1"/>
              <a:t>render</a:t>
            </a:r>
            <a:r>
              <a:rPr lang="tr-TR" sz="1600" dirty="0"/>
              <a:t> edilen gerçek </a:t>
            </a:r>
            <a:r>
              <a:rPr lang="tr-TR" sz="1600" dirty="0" err="1"/>
              <a:t>DOM’u</a:t>
            </a:r>
            <a:r>
              <a:rPr lang="tr-TR" sz="1600" dirty="0"/>
              <a:t> bütünüyle tekrar oluşturmak yerine, </a:t>
            </a:r>
            <a:r>
              <a:rPr lang="tr-TR" sz="1600" dirty="0" err="1"/>
              <a:t>state</a:t>
            </a:r>
            <a:r>
              <a:rPr lang="tr-TR" sz="1600" dirty="0"/>
              <a:t> değişikliğini Virtual </a:t>
            </a:r>
            <a:r>
              <a:rPr lang="tr-TR" sz="1600" dirty="0" err="1"/>
              <a:t>DOM’a</a:t>
            </a:r>
            <a:r>
              <a:rPr lang="tr-TR" sz="1600" dirty="0"/>
              <a:t> yansıtmaktadır. Bu sayede gerçek DOM ile ve yeni sanal(</a:t>
            </a:r>
            <a:r>
              <a:rPr lang="tr-TR" sz="1600" dirty="0" err="1"/>
              <a:t>virtual</a:t>
            </a:r>
            <a:r>
              <a:rPr lang="tr-TR" sz="1600" dirty="0"/>
              <a:t>) DOM arasındaki farklılıkları tespit ederek, gerçek </a:t>
            </a:r>
            <a:r>
              <a:rPr lang="tr-TR" sz="1600" dirty="0" err="1"/>
              <a:t>DOM’da</a:t>
            </a:r>
            <a:r>
              <a:rPr lang="tr-TR" sz="1600" dirty="0"/>
              <a:t> yapılacak değişikleri hesaplar ve tek seferde sadece gerçek </a:t>
            </a:r>
            <a:r>
              <a:rPr lang="tr-TR" sz="1600" dirty="0" err="1"/>
              <a:t>DOM’da</a:t>
            </a:r>
            <a:r>
              <a:rPr lang="tr-TR" sz="1600" dirty="0"/>
              <a:t> değişen elemanları yeniden </a:t>
            </a:r>
            <a:r>
              <a:rPr lang="tr-TR" sz="1600" dirty="0" err="1"/>
              <a:t>render</a:t>
            </a:r>
            <a:r>
              <a:rPr lang="tr-TR" sz="1600" dirty="0"/>
              <a:t> eder</a:t>
            </a:r>
          </a:p>
          <a:p>
            <a:pPr algn="just">
              <a:lnSpc>
                <a:spcPct val="150000"/>
              </a:lnSpc>
            </a:pPr>
            <a:endParaRPr lang="en-US" sz="1600" dirty="0"/>
          </a:p>
          <a:p>
            <a:pPr algn="just">
              <a:lnSpc>
                <a:spcPct val="150000"/>
              </a:lnSpc>
              <a:buSzPct val="45000"/>
              <a:buFont typeface="StarSymbol"/>
              <a:buChar char="l"/>
            </a:pPr>
            <a:endParaRPr sz="1600" dirty="0">
              <a:latin typeface="Arial"/>
            </a:endParaRPr>
          </a:p>
        </p:txBody>
      </p:sp>
      <p:sp>
        <p:nvSpPr>
          <p:cNvPr id="63"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extLst>
      <p:ext uri="{BB962C8B-B14F-4D97-AF65-F5344CB8AC3E}">
        <p14:creationId xmlns:p14="http://schemas.microsoft.com/office/powerpoint/2010/main" val="160747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62" name="CustomShape 2"/>
          <p:cNvSpPr/>
          <p:nvPr/>
        </p:nvSpPr>
        <p:spPr>
          <a:xfrm>
            <a:off x="182880" y="2131200"/>
            <a:ext cx="9432360" cy="3517200"/>
          </a:xfrm>
          <a:prstGeom prst="rect">
            <a:avLst/>
          </a:prstGeom>
          <a:noFill/>
          <a:ln>
            <a:noFill/>
          </a:ln>
        </p:spPr>
        <p:txBody>
          <a:bodyPr lIns="90000" tIns="45000" rIns="90000" bIns="45000"/>
          <a:lstStyle/>
          <a:p>
            <a:pPr algn="just">
              <a:lnSpc>
                <a:spcPct val="150000"/>
              </a:lnSpc>
              <a:buSzPct val="45000"/>
              <a:buFont typeface="StarSymbol"/>
              <a:buChar char="l"/>
            </a:pPr>
            <a:r>
              <a:rPr lang="en-US" sz="2200" b="1" dirty="0" err="1">
                <a:latin typeface="Arial"/>
              </a:rPr>
              <a:t>Hızlı</a:t>
            </a:r>
            <a:r>
              <a:rPr lang="en-US" sz="2200" b="1" dirty="0">
                <a:latin typeface="Arial"/>
              </a:rPr>
              <a:t> </a:t>
            </a:r>
            <a:r>
              <a:rPr lang="en-US" sz="2200" b="1" dirty="0" err="1">
                <a:latin typeface="Arial"/>
              </a:rPr>
              <a:t>Bakış</a:t>
            </a:r>
            <a:r>
              <a:rPr lang="en-US" sz="2200" b="1" dirty="0">
                <a:latin typeface="Arial"/>
              </a:rPr>
              <a:t>...</a:t>
            </a:r>
            <a:endParaRPr dirty="0"/>
          </a:p>
          <a:p>
            <a:pPr algn="just">
              <a:lnSpc>
                <a:spcPct val="150000"/>
              </a:lnSpc>
              <a:buSzPct val="45000"/>
              <a:buFont typeface="StarSymbol"/>
              <a:buChar char="l"/>
            </a:pPr>
            <a:r>
              <a:rPr lang="en-US" sz="2200" b="1" dirty="0">
                <a:solidFill>
                  <a:srgbClr val="336600"/>
                </a:solidFill>
                <a:latin typeface="Arial"/>
              </a:rPr>
              <a:t>Angular</a:t>
            </a:r>
            <a:r>
              <a:rPr lang="en-US" sz="2200" dirty="0">
                <a:solidFill>
                  <a:srgbClr val="336600"/>
                </a:solidFill>
                <a:latin typeface="Arial"/>
              </a:rPr>
              <a:t>: </a:t>
            </a:r>
            <a:r>
              <a:rPr lang="en-US" sz="2200" dirty="0" err="1">
                <a:latin typeface="Arial"/>
              </a:rPr>
              <a:t>TypeScript</a:t>
            </a:r>
            <a:r>
              <a:rPr lang="en-US" sz="2200" dirty="0">
                <a:latin typeface="Arial"/>
              </a:rPr>
              <a:t> </a:t>
            </a:r>
            <a:r>
              <a:rPr lang="en-US" sz="2200" dirty="0" err="1">
                <a:latin typeface="Arial"/>
              </a:rPr>
              <a:t>tabanlı</a:t>
            </a:r>
            <a:r>
              <a:rPr lang="en-US" sz="2200" dirty="0">
                <a:latin typeface="Arial"/>
              </a:rPr>
              <a:t> </a:t>
            </a:r>
            <a:r>
              <a:rPr lang="en-US" sz="2200" dirty="0" err="1">
                <a:latin typeface="Arial"/>
              </a:rPr>
              <a:t>bir</a:t>
            </a:r>
            <a:r>
              <a:rPr lang="en-US" sz="2200" dirty="0">
                <a:latin typeface="Arial"/>
              </a:rPr>
              <a:t> </a:t>
            </a:r>
            <a:r>
              <a:rPr lang="en-US" sz="2200" dirty="0" err="1">
                <a:latin typeface="Arial"/>
              </a:rPr>
              <a:t>Javascript</a:t>
            </a:r>
            <a:r>
              <a:rPr lang="en-US" sz="2200" dirty="0">
                <a:latin typeface="Arial"/>
              </a:rPr>
              <a:t> framework. Google </a:t>
            </a:r>
            <a:r>
              <a:rPr lang="en-US" sz="2200" dirty="0" err="1">
                <a:latin typeface="Arial"/>
              </a:rPr>
              <a:t>tarafından</a:t>
            </a:r>
            <a:r>
              <a:rPr lang="en-US" sz="2200" dirty="0">
                <a:latin typeface="Arial"/>
              </a:rPr>
              <a:t> </a:t>
            </a:r>
            <a:r>
              <a:rPr lang="en-US" sz="2200" dirty="0" err="1">
                <a:latin typeface="Arial"/>
              </a:rPr>
              <a:t>geliştirilen</a:t>
            </a:r>
            <a:r>
              <a:rPr lang="en-US" sz="2200" dirty="0">
                <a:latin typeface="Arial"/>
              </a:rPr>
              <a:t> </a:t>
            </a:r>
            <a:r>
              <a:rPr lang="en-US" sz="2200" dirty="0" err="1">
                <a:latin typeface="Arial"/>
              </a:rPr>
              <a:t>ve</a:t>
            </a:r>
            <a:r>
              <a:rPr lang="en-US" sz="2200" dirty="0">
                <a:latin typeface="Arial"/>
              </a:rPr>
              <a:t> </a:t>
            </a:r>
            <a:r>
              <a:rPr lang="en-US" sz="2200" dirty="0" err="1">
                <a:latin typeface="Arial"/>
              </a:rPr>
              <a:t>sürdürülen</a:t>
            </a:r>
            <a:r>
              <a:rPr lang="en-US" sz="2200" dirty="0">
                <a:latin typeface="Arial"/>
              </a:rPr>
              <a:t> '</a:t>
            </a:r>
            <a:r>
              <a:rPr lang="en-US" sz="2200" dirty="0" err="1">
                <a:latin typeface="Arial"/>
              </a:rPr>
              <a:t>Süper</a:t>
            </a:r>
            <a:r>
              <a:rPr lang="en-US" sz="2200" dirty="0">
                <a:latin typeface="Arial"/>
              </a:rPr>
              <a:t> </a:t>
            </a:r>
            <a:r>
              <a:rPr lang="en-US" sz="2200" dirty="0" err="1">
                <a:latin typeface="Arial"/>
              </a:rPr>
              <a:t>Kahramanca</a:t>
            </a:r>
            <a:r>
              <a:rPr lang="en-US" sz="2200" dirty="0">
                <a:latin typeface="Arial"/>
              </a:rPr>
              <a:t> JavaScript MVW </a:t>
            </a:r>
            <a:r>
              <a:rPr lang="en-US" sz="2200" dirty="0" err="1">
                <a:latin typeface="Arial"/>
              </a:rPr>
              <a:t>Çerçevesi</a:t>
            </a:r>
            <a:r>
              <a:rPr lang="en-US" sz="2200" dirty="0">
                <a:latin typeface="Arial"/>
              </a:rPr>
              <a:t>' </a:t>
            </a:r>
            <a:r>
              <a:rPr lang="en-US" sz="2200" dirty="0" err="1">
                <a:latin typeface="Arial"/>
              </a:rPr>
              <a:t>olarak</a:t>
            </a:r>
            <a:r>
              <a:rPr lang="en-US" sz="2200" dirty="0">
                <a:latin typeface="Arial"/>
              </a:rPr>
              <a:t> </a:t>
            </a:r>
            <a:r>
              <a:rPr lang="en-US" sz="2200" dirty="0" err="1">
                <a:latin typeface="Arial"/>
              </a:rPr>
              <a:t>tanımlanmaktadır</a:t>
            </a:r>
            <a:r>
              <a:rPr lang="en-US" sz="2200" dirty="0">
                <a:latin typeface="Arial"/>
              </a:rPr>
              <a:t>.</a:t>
            </a:r>
            <a:endParaRPr sz="2200" dirty="0">
              <a:latin typeface="Arial"/>
            </a:endParaRPr>
          </a:p>
          <a:p>
            <a:pPr algn="just">
              <a:lnSpc>
                <a:spcPct val="150000"/>
              </a:lnSpc>
              <a:buSzPct val="45000"/>
              <a:buFont typeface="StarSymbol"/>
              <a:buChar char="l"/>
            </a:pPr>
            <a:r>
              <a:rPr lang="en-US" sz="2200" dirty="0">
                <a:latin typeface="Arial"/>
              </a:rPr>
              <a:t>Angular 2, </a:t>
            </a:r>
            <a:r>
              <a:rPr lang="en-US" sz="2200" dirty="0" err="1">
                <a:latin typeface="Arial"/>
              </a:rPr>
              <a:t>sürüm</a:t>
            </a:r>
            <a:r>
              <a:rPr lang="en-US" sz="2200" dirty="0">
                <a:latin typeface="Arial"/>
              </a:rPr>
              <a:t> 1.0 (</a:t>
            </a:r>
            <a:r>
              <a:rPr lang="en-US" sz="2200" dirty="0" err="1">
                <a:latin typeface="Arial"/>
              </a:rPr>
              <a:t>angularJS</a:t>
            </a:r>
            <a:r>
              <a:rPr lang="en-US" sz="2200" dirty="0">
                <a:latin typeface="Arial"/>
              </a:rPr>
              <a:t>) </a:t>
            </a:r>
            <a:r>
              <a:rPr lang="en-US" sz="2200" dirty="0" err="1">
                <a:latin typeface="Arial"/>
              </a:rPr>
              <a:t>ile</a:t>
            </a:r>
            <a:r>
              <a:rPr lang="en-US" sz="2200" dirty="0">
                <a:latin typeface="Arial"/>
              </a:rPr>
              <a:t> </a:t>
            </a:r>
            <a:r>
              <a:rPr lang="en-US" sz="2200" dirty="0" err="1">
                <a:latin typeface="Arial"/>
              </a:rPr>
              <a:t>karşılaştırıldığında</a:t>
            </a:r>
            <a:r>
              <a:rPr lang="en-US" sz="2200" dirty="0">
                <a:latin typeface="Arial"/>
              </a:rPr>
              <a:t> </a:t>
            </a:r>
            <a:r>
              <a:rPr lang="en-US" sz="2200" dirty="0" err="1">
                <a:latin typeface="Arial"/>
              </a:rPr>
              <a:t>yapıda</a:t>
            </a:r>
            <a:r>
              <a:rPr lang="en-US" sz="2200" dirty="0">
                <a:latin typeface="Arial"/>
              </a:rPr>
              <a:t> </a:t>
            </a:r>
            <a:r>
              <a:rPr lang="en-US" sz="2200" dirty="0" err="1">
                <a:latin typeface="Arial"/>
              </a:rPr>
              <a:t>önemli</a:t>
            </a:r>
            <a:r>
              <a:rPr lang="en-US" sz="2200" dirty="0">
                <a:latin typeface="Arial"/>
              </a:rPr>
              <a:t> </a:t>
            </a:r>
            <a:r>
              <a:rPr lang="en-US" sz="2200" dirty="0" err="1">
                <a:latin typeface="Arial"/>
              </a:rPr>
              <a:t>bir</a:t>
            </a:r>
            <a:r>
              <a:rPr lang="en-US" sz="2200" dirty="0">
                <a:latin typeface="Arial"/>
              </a:rPr>
              <a:t> </a:t>
            </a:r>
            <a:r>
              <a:rPr lang="en-US" sz="2200" dirty="0" err="1">
                <a:latin typeface="Arial"/>
              </a:rPr>
              <a:t>değişikliği</a:t>
            </a:r>
            <a:r>
              <a:rPr lang="en-US" sz="2200" dirty="0">
                <a:latin typeface="Arial"/>
              </a:rPr>
              <a:t> </a:t>
            </a:r>
            <a:r>
              <a:rPr lang="en-US" sz="2200" dirty="0" err="1">
                <a:latin typeface="Arial"/>
              </a:rPr>
              <a:t>göstermektedir</a:t>
            </a:r>
            <a:r>
              <a:rPr lang="en-US" sz="2200" dirty="0">
                <a:latin typeface="Arial"/>
              </a:rPr>
              <a:t>. </a:t>
            </a:r>
            <a:r>
              <a:rPr lang="en-US" sz="2200" dirty="0" err="1">
                <a:latin typeface="Arial"/>
              </a:rPr>
              <a:t>AngularJS</a:t>
            </a:r>
            <a:r>
              <a:rPr lang="en-US" sz="2200" dirty="0">
                <a:latin typeface="Arial"/>
              </a:rPr>
              <a:t> </a:t>
            </a:r>
            <a:r>
              <a:rPr lang="en-US" sz="2200" dirty="0" err="1">
                <a:latin typeface="Arial"/>
              </a:rPr>
              <a:t>mimarisi</a:t>
            </a:r>
            <a:r>
              <a:rPr lang="en-US" sz="2200" dirty="0">
                <a:latin typeface="Arial"/>
              </a:rPr>
              <a:t> </a:t>
            </a:r>
            <a:r>
              <a:rPr lang="en-US" sz="2200" dirty="0" err="1">
                <a:latin typeface="Arial"/>
              </a:rPr>
              <a:t>MVC'ye</a:t>
            </a:r>
            <a:r>
              <a:rPr lang="en-US" sz="2200" dirty="0">
                <a:latin typeface="Arial"/>
              </a:rPr>
              <a:t> </a:t>
            </a:r>
            <a:r>
              <a:rPr lang="en-US" sz="2200" dirty="0" err="1">
                <a:latin typeface="Arial"/>
              </a:rPr>
              <a:t>dayanır</a:t>
            </a:r>
            <a:r>
              <a:rPr lang="en-US" sz="2200" dirty="0">
                <a:latin typeface="Arial"/>
              </a:rPr>
              <a:t>, Angular 2</a:t>
            </a:r>
            <a:r>
              <a:rPr lang="tr-TR" sz="2200" dirty="0">
                <a:latin typeface="Arial"/>
              </a:rPr>
              <a:t> ve 4</a:t>
            </a:r>
            <a:r>
              <a:rPr lang="en-US" sz="2200" dirty="0">
                <a:latin typeface="Arial"/>
              </a:rPr>
              <a:t> </a:t>
            </a:r>
            <a:r>
              <a:rPr lang="en-US" sz="2200" dirty="0" err="1">
                <a:latin typeface="Arial"/>
              </a:rPr>
              <a:t>mimarisi</a:t>
            </a:r>
            <a:r>
              <a:rPr lang="en-US" sz="2200" dirty="0">
                <a:latin typeface="Arial"/>
              </a:rPr>
              <a:t> </a:t>
            </a:r>
            <a:r>
              <a:rPr lang="en-US" sz="2200" dirty="0" err="1">
                <a:latin typeface="Arial"/>
              </a:rPr>
              <a:t>ise</a:t>
            </a:r>
            <a:r>
              <a:rPr lang="en-US" sz="2200" dirty="0">
                <a:latin typeface="Arial"/>
              </a:rPr>
              <a:t> service / </a:t>
            </a:r>
            <a:r>
              <a:rPr lang="en-US" sz="2200" dirty="0" err="1">
                <a:latin typeface="Arial"/>
              </a:rPr>
              <a:t>controller'a</a:t>
            </a:r>
            <a:r>
              <a:rPr lang="en-US" sz="2200" dirty="0">
                <a:latin typeface="Arial"/>
              </a:rPr>
              <a:t> </a:t>
            </a:r>
            <a:r>
              <a:rPr lang="en-US" sz="2200" dirty="0" err="1">
                <a:latin typeface="Arial"/>
              </a:rPr>
              <a:t>dayanır</a:t>
            </a:r>
            <a:r>
              <a:rPr lang="en-US" sz="2200" dirty="0">
                <a:latin typeface="Arial"/>
              </a:rPr>
              <a:t>.</a:t>
            </a:r>
            <a:endParaRPr sz="2200" dirty="0">
              <a:latin typeface="Arial"/>
            </a:endParaRPr>
          </a:p>
        </p:txBody>
      </p:sp>
      <p:sp>
        <p:nvSpPr>
          <p:cNvPr id="63"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extLst>
      <p:ext uri="{BB962C8B-B14F-4D97-AF65-F5344CB8AC3E}">
        <p14:creationId xmlns:p14="http://schemas.microsoft.com/office/powerpoint/2010/main" val="171724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62" name="CustomShape 2"/>
          <p:cNvSpPr/>
          <p:nvPr/>
        </p:nvSpPr>
        <p:spPr>
          <a:xfrm>
            <a:off x="182880" y="2131200"/>
            <a:ext cx="9432360" cy="3517200"/>
          </a:xfrm>
          <a:prstGeom prst="rect">
            <a:avLst/>
          </a:prstGeom>
          <a:noFill/>
          <a:ln>
            <a:noFill/>
          </a:ln>
        </p:spPr>
        <p:txBody>
          <a:bodyPr lIns="90000" tIns="45000" rIns="90000" bIns="45000"/>
          <a:lstStyle/>
          <a:p>
            <a:pPr algn="just">
              <a:lnSpc>
                <a:spcPct val="150000"/>
              </a:lnSpc>
              <a:buSzPct val="45000"/>
              <a:buFont typeface="StarSymbol"/>
              <a:buChar char="l"/>
            </a:pPr>
            <a:r>
              <a:rPr lang="en-US" sz="2000" b="1" dirty="0" err="1">
                <a:latin typeface="Arial"/>
              </a:rPr>
              <a:t>Hızlı</a:t>
            </a:r>
            <a:r>
              <a:rPr lang="en-US" sz="2000" b="1" dirty="0">
                <a:latin typeface="Arial"/>
              </a:rPr>
              <a:t> </a:t>
            </a:r>
            <a:r>
              <a:rPr lang="en-US" sz="2000" b="1" dirty="0" err="1">
                <a:latin typeface="Arial"/>
              </a:rPr>
              <a:t>Bakış</a:t>
            </a:r>
            <a:r>
              <a:rPr lang="en-US" sz="2000" b="1" dirty="0">
                <a:latin typeface="Arial"/>
              </a:rPr>
              <a:t>...</a:t>
            </a:r>
            <a:endParaRPr sz="1600" dirty="0"/>
          </a:p>
          <a:p>
            <a:pPr algn="just">
              <a:lnSpc>
                <a:spcPct val="150000"/>
              </a:lnSpc>
              <a:buSzPct val="45000"/>
              <a:buFont typeface="StarSymbol"/>
              <a:buChar char="l"/>
            </a:pPr>
            <a:r>
              <a:rPr lang="tr-TR" sz="2000" b="1" dirty="0" err="1">
                <a:solidFill>
                  <a:srgbClr val="336600"/>
                </a:solidFill>
                <a:latin typeface="Arial"/>
              </a:rPr>
              <a:t>Vue.Js</a:t>
            </a:r>
            <a:r>
              <a:rPr lang="en-US" sz="2000" dirty="0">
                <a:solidFill>
                  <a:srgbClr val="336600"/>
                </a:solidFill>
                <a:latin typeface="Arial"/>
              </a:rPr>
              <a:t>: </a:t>
            </a:r>
            <a:r>
              <a:rPr lang="tr-TR" sz="2000" dirty="0"/>
              <a:t> </a:t>
            </a:r>
            <a:r>
              <a:rPr lang="tr-TR" sz="2000" b="1" dirty="0" err="1"/>
              <a:t>VueJS</a:t>
            </a:r>
            <a:r>
              <a:rPr lang="tr-TR" sz="2000" dirty="0"/>
              <a:t> kullanıcı </a:t>
            </a:r>
            <a:r>
              <a:rPr lang="tr-TR" sz="2000" dirty="0" err="1"/>
              <a:t>arayüzleri</a:t>
            </a:r>
            <a:r>
              <a:rPr lang="tr-TR" sz="2000" dirty="0"/>
              <a:t> geliştirmek için kullanılan interaktif bir </a:t>
            </a:r>
            <a:r>
              <a:rPr lang="tr-TR" sz="2000" b="1" dirty="0" err="1"/>
              <a:t>front-end</a:t>
            </a:r>
            <a:r>
              <a:rPr lang="tr-TR" sz="2000" dirty="0"/>
              <a:t> kütüphanesi yada çerçevesidir. Son zamanların en popüler </a:t>
            </a:r>
            <a:r>
              <a:rPr lang="tr-TR" sz="2000" dirty="0" err="1"/>
              <a:t>front-end</a:t>
            </a:r>
            <a:r>
              <a:rPr lang="tr-TR" sz="2000" dirty="0"/>
              <a:t> teknolojilerinden biridir. </a:t>
            </a:r>
            <a:r>
              <a:rPr lang="tr-TR" sz="2000" dirty="0" err="1"/>
              <a:t>VueJS</a:t>
            </a:r>
            <a:r>
              <a:rPr lang="tr-TR" sz="2000" dirty="0"/>
              <a:t> öğrenmesi ve kullanımı diğer </a:t>
            </a:r>
            <a:r>
              <a:rPr lang="tr-TR" sz="2000" dirty="0" err="1"/>
              <a:t>framework</a:t>
            </a:r>
            <a:r>
              <a:rPr lang="tr-TR" sz="2000" dirty="0"/>
              <a:t>(çerçeve)</a:t>
            </a:r>
            <a:r>
              <a:rPr lang="tr-TR" sz="2000" dirty="0" err="1"/>
              <a:t>lere</a:t>
            </a:r>
            <a:r>
              <a:rPr lang="tr-TR" sz="2000" dirty="0"/>
              <a:t> göre daha kolay ve anlaşılırdır. Sade ve anlaşılır bir </a:t>
            </a:r>
            <a:r>
              <a:rPr lang="tr-TR" sz="2000" dirty="0" err="1"/>
              <a:t>dökümantasyon</a:t>
            </a:r>
            <a:r>
              <a:rPr lang="tr-TR" sz="2000" dirty="0"/>
              <a:t> yapısına sahiptir. </a:t>
            </a:r>
            <a:endParaRPr sz="2000" dirty="0">
              <a:latin typeface="Arial"/>
            </a:endParaRPr>
          </a:p>
        </p:txBody>
      </p:sp>
      <p:sp>
        <p:nvSpPr>
          <p:cNvPr id="63"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extLst>
      <p:ext uri="{BB962C8B-B14F-4D97-AF65-F5344CB8AC3E}">
        <p14:creationId xmlns:p14="http://schemas.microsoft.com/office/powerpoint/2010/main" val="351295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65" name="CustomShape 2"/>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pic>
        <p:nvPicPr>
          <p:cNvPr id="66" name="Resim 65"/>
          <p:cNvPicPr/>
          <p:nvPr/>
        </p:nvPicPr>
        <p:blipFill>
          <a:blip r:embed="rId2"/>
          <a:stretch>
            <a:fillRect/>
          </a:stretch>
        </p:blipFill>
        <p:spPr>
          <a:xfrm>
            <a:off x="1828800" y="2286000"/>
            <a:ext cx="6491880" cy="4480200"/>
          </a:xfrm>
          <a:prstGeom prst="rect">
            <a:avLst/>
          </a:prstGeom>
          <a:ln>
            <a:noFill/>
          </a:ln>
        </p:spPr>
      </p:pic>
      <p:sp>
        <p:nvSpPr>
          <p:cNvPr id="67" name="CustomShape 3"/>
          <p:cNvSpPr/>
          <p:nvPr/>
        </p:nvSpPr>
        <p:spPr>
          <a:xfrm>
            <a:off x="274320" y="69494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Sevilen</a:t>
            </a:r>
            <a:endParaRPr/>
          </a:p>
        </p:txBody>
      </p:sp>
      <p:sp>
        <p:nvSpPr>
          <p:cNvPr id="68" name="CustomShape 4"/>
          <p:cNvSpPr/>
          <p:nvPr/>
        </p:nvSpPr>
        <p:spPr>
          <a:xfrm>
            <a:off x="56880" y="7059960"/>
            <a:ext cx="4514760" cy="346320"/>
          </a:xfrm>
          <a:prstGeom prst="rect">
            <a:avLst/>
          </a:prstGeom>
          <a:noFill/>
          <a:ln>
            <a:noFill/>
          </a:ln>
        </p:spPr>
        <p:txBody>
          <a:bodyPr lIns="90000" tIns="45000" rIns="90000" bIns="45000"/>
          <a:lstStyle/>
          <a:p>
            <a:r>
              <a:rPr lang="en-US" sz="1200">
                <a:latin typeface="Arial"/>
              </a:rPr>
              <a:t>https://unifyturkiye.org/2018/03/26/spfx-ninjas-6-spfx-ve-react/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70" name="CustomShape 2"/>
          <p:cNvSpPr/>
          <p:nvPr/>
        </p:nvSpPr>
        <p:spPr>
          <a:xfrm>
            <a:off x="91440" y="69494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Ürkütücü</a:t>
            </a:r>
            <a:endParaRPr/>
          </a:p>
        </p:txBody>
      </p:sp>
      <p:pic>
        <p:nvPicPr>
          <p:cNvPr id="71" name="Resim 70"/>
          <p:cNvPicPr/>
          <p:nvPr/>
        </p:nvPicPr>
        <p:blipFill>
          <a:blip r:embed="rId2"/>
          <a:stretch>
            <a:fillRect/>
          </a:stretch>
        </p:blipFill>
        <p:spPr>
          <a:xfrm>
            <a:off x="2012040" y="2286000"/>
            <a:ext cx="6125760" cy="4533120"/>
          </a:xfrm>
          <a:prstGeom prst="rect">
            <a:avLst/>
          </a:prstGeom>
          <a:ln>
            <a:noFill/>
          </a:ln>
        </p:spPr>
      </p:pic>
      <p:sp>
        <p:nvSpPr>
          <p:cNvPr id="72" name="CustomShape 3"/>
          <p:cNvSpPr/>
          <p:nvPr/>
        </p:nvSpPr>
        <p:spPr>
          <a:xfrm>
            <a:off x="121680" y="164700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74" name="CustomShape 2"/>
          <p:cNvSpPr/>
          <p:nvPr/>
        </p:nvSpPr>
        <p:spPr>
          <a:xfrm>
            <a:off x="91440" y="69494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İstenilen</a:t>
            </a:r>
            <a:endParaRPr/>
          </a:p>
        </p:txBody>
      </p:sp>
      <p:pic>
        <p:nvPicPr>
          <p:cNvPr id="75" name="Resim 74"/>
          <p:cNvPicPr/>
          <p:nvPr/>
        </p:nvPicPr>
        <p:blipFill>
          <a:blip r:embed="rId2"/>
          <a:stretch>
            <a:fillRect/>
          </a:stretch>
        </p:blipFill>
        <p:spPr>
          <a:xfrm>
            <a:off x="1778040" y="2248200"/>
            <a:ext cx="6268320" cy="4609440"/>
          </a:xfrm>
          <a:prstGeom prst="rect">
            <a:avLst/>
          </a:prstGeom>
          <a:ln>
            <a:noFill/>
          </a:ln>
        </p:spPr>
      </p:pic>
      <p:sp>
        <p:nvSpPr>
          <p:cNvPr id="76" name="CustomShape 3"/>
          <p:cNvSpPr/>
          <p:nvPr/>
        </p:nvSpPr>
        <p:spPr>
          <a:xfrm>
            <a:off x="121680" y="164700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 - </a:t>
            </a:r>
            <a:r>
              <a:rPr lang="en-US" sz="3600" b="1" dirty="0" err="1">
                <a:solidFill>
                  <a:srgbClr val="CC3300"/>
                </a:solidFill>
                <a:latin typeface="Droid Sans"/>
              </a:rPr>
              <a:t>reactJS</a:t>
            </a:r>
            <a:r>
              <a:rPr lang="en-US" sz="3600" b="1" dirty="0">
                <a:solidFill>
                  <a:srgbClr val="CC3300"/>
                </a:solidFill>
                <a:latin typeface="Droid Sans"/>
              </a:rPr>
              <a:t> </a:t>
            </a:r>
            <a:r>
              <a:rPr lang="en-US" sz="3600" b="1" dirty="0" err="1">
                <a:solidFill>
                  <a:srgbClr val="CC3300"/>
                </a:solidFill>
                <a:latin typeface="Droid Sans"/>
              </a:rPr>
              <a:t>nedir</a:t>
            </a:r>
            <a:r>
              <a:rPr lang="en-US" sz="3600" b="1" dirty="0">
                <a:solidFill>
                  <a:srgbClr val="CC3300"/>
                </a:solidFill>
                <a:latin typeface="Droid Sans"/>
              </a:rPr>
              <a:t>?</a:t>
            </a:r>
            <a:endParaRPr dirty="0"/>
          </a:p>
        </p:txBody>
      </p:sp>
      <p:sp>
        <p:nvSpPr>
          <p:cNvPr id="78" name="CustomShape 2"/>
          <p:cNvSpPr/>
          <p:nvPr/>
        </p:nvSpPr>
        <p:spPr>
          <a:xfrm>
            <a:off x="336884" y="1554840"/>
            <a:ext cx="9739156" cy="4690800"/>
          </a:xfrm>
          <a:prstGeom prst="rect">
            <a:avLst/>
          </a:prstGeom>
          <a:noFill/>
          <a:ln>
            <a:noFill/>
          </a:ln>
        </p:spPr>
        <p:txBody>
          <a:bodyPr lIns="90000" tIns="45000" rIns="90000" bIns="45000"/>
          <a:lstStyle/>
          <a:p>
            <a:pPr algn="just">
              <a:lnSpc>
                <a:spcPct val="150000"/>
              </a:lnSpc>
            </a:pPr>
            <a:r>
              <a:rPr lang="en-US" b="1" dirty="0">
                <a:latin typeface="Arial"/>
              </a:rPr>
              <a:t>React JS </a:t>
            </a:r>
            <a:r>
              <a:rPr lang="en-US" b="1" dirty="0" err="1">
                <a:latin typeface="Arial"/>
              </a:rPr>
              <a:t>nedir</a:t>
            </a:r>
            <a:r>
              <a:rPr lang="en-US" b="1" dirty="0">
                <a:latin typeface="Arial"/>
              </a:rPr>
              <a:t>?</a:t>
            </a:r>
            <a:endParaRPr sz="1600" dirty="0"/>
          </a:p>
          <a:p>
            <a:pPr algn="just">
              <a:lnSpc>
                <a:spcPct val="150000"/>
              </a:lnSpc>
            </a:pPr>
            <a:r>
              <a:rPr lang="en-US" dirty="0">
                <a:latin typeface="Arial"/>
              </a:rPr>
              <a:t>React </a:t>
            </a:r>
            <a:r>
              <a:rPr lang="en-US" dirty="0" err="1">
                <a:latin typeface="Arial"/>
              </a:rPr>
              <a:t>kendi</a:t>
            </a:r>
            <a:r>
              <a:rPr lang="en-US" dirty="0">
                <a:latin typeface="Arial"/>
              </a:rPr>
              <a:t> </a:t>
            </a:r>
            <a:r>
              <a:rPr lang="en-US" dirty="0" err="1">
                <a:latin typeface="Arial"/>
              </a:rPr>
              <a:t>resmi</a:t>
            </a:r>
            <a:r>
              <a:rPr lang="en-US" dirty="0">
                <a:latin typeface="Arial"/>
              </a:rPr>
              <a:t> </a:t>
            </a:r>
            <a:r>
              <a:rPr lang="en-US" dirty="0" err="1">
                <a:latin typeface="Arial"/>
              </a:rPr>
              <a:t>sitesinde</a:t>
            </a:r>
            <a:r>
              <a:rPr lang="en-US" dirty="0">
                <a:latin typeface="Arial"/>
              </a:rPr>
              <a:t> </a:t>
            </a:r>
            <a:r>
              <a:rPr lang="en-US" dirty="0" err="1">
                <a:latin typeface="Arial"/>
              </a:rPr>
              <a:t>belirtildiği</a:t>
            </a:r>
            <a:r>
              <a:rPr lang="en-US" dirty="0">
                <a:latin typeface="Arial"/>
              </a:rPr>
              <a:t> </a:t>
            </a:r>
            <a:r>
              <a:rPr lang="en-US" dirty="0" err="1">
                <a:latin typeface="Arial"/>
              </a:rPr>
              <a:t>üzere</a:t>
            </a:r>
            <a:r>
              <a:rPr lang="en-US" dirty="0">
                <a:latin typeface="Arial"/>
              </a:rPr>
              <a:t> ‘A</a:t>
            </a:r>
            <a:r>
              <a:rPr lang="en-US" i="1" dirty="0">
                <a:latin typeface="Arial"/>
              </a:rPr>
              <a:t> JavaScript library for building user interfaces'</a:t>
            </a:r>
            <a:r>
              <a:rPr lang="en-US" dirty="0">
                <a:latin typeface="Arial"/>
              </a:rPr>
              <a:t> </a:t>
            </a:r>
            <a:r>
              <a:rPr lang="en-US" dirty="0" err="1">
                <a:latin typeface="Arial"/>
              </a:rPr>
              <a:t>yani</a:t>
            </a:r>
            <a:r>
              <a:rPr lang="en-US" dirty="0">
                <a:latin typeface="Arial"/>
              </a:rPr>
              <a:t> ‘</a:t>
            </a:r>
            <a:r>
              <a:rPr lang="en-US" dirty="0" err="1">
                <a:latin typeface="Arial"/>
              </a:rPr>
              <a:t>kullanıcı</a:t>
            </a:r>
            <a:r>
              <a:rPr lang="en-US" dirty="0">
                <a:latin typeface="Arial"/>
              </a:rPr>
              <a:t> </a:t>
            </a:r>
            <a:r>
              <a:rPr lang="en-US" dirty="0" err="1">
                <a:latin typeface="Arial"/>
              </a:rPr>
              <a:t>arayüzü</a:t>
            </a:r>
            <a:r>
              <a:rPr lang="en-US" dirty="0">
                <a:latin typeface="Arial"/>
              </a:rPr>
              <a:t> </a:t>
            </a:r>
            <a:r>
              <a:rPr lang="en-US" dirty="0" err="1">
                <a:latin typeface="Arial"/>
              </a:rPr>
              <a:t>oluşturmak</a:t>
            </a:r>
            <a:r>
              <a:rPr lang="en-US" dirty="0">
                <a:latin typeface="Arial"/>
              </a:rPr>
              <a:t> </a:t>
            </a:r>
            <a:r>
              <a:rPr lang="en-US" dirty="0" err="1">
                <a:latin typeface="Arial"/>
              </a:rPr>
              <a:t>için</a:t>
            </a:r>
            <a:r>
              <a:rPr lang="en-US" dirty="0">
                <a:latin typeface="Arial"/>
              </a:rPr>
              <a:t> </a:t>
            </a:r>
            <a:r>
              <a:rPr lang="en-US" dirty="0" err="1">
                <a:latin typeface="Arial"/>
              </a:rPr>
              <a:t>bir</a:t>
            </a:r>
            <a:r>
              <a:rPr lang="en-US" dirty="0">
                <a:latin typeface="Arial"/>
              </a:rPr>
              <a:t> JavaScript </a:t>
            </a:r>
            <a:r>
              <a:rPr lang="en-US" dirty="0" err="1">
                <a:latin typeface="Arial"/>
              </a:rPr>
              <a:t>kütüphanesi</a:t>
            </a:r>
            <a:r>
              <a:rPr lang="en-US" dirty="0">
                <a:latin typeface="Arial"/>
              </a:rPr>
              <a:t>’ </a:t>
            </a:r>
            <a:r>
              <a:rPr lang="en-US" dirty="0" err="1">
                <a:latin typeface="Arial"/>
              </a:rPr>
              <a:t>olarak</a:t>
            </a:r>
            <a:r>
              <a:rPr lang="en-US" dirty="0">
                <a:latin typeface="Arial"/>
              </a:rPr>
              <a:t> </a:t>
            </a:r>
            <a:r>
              <a:rPr lang="en-US" dirty="0" err="1">
                <a:latin typeface="Arial"/>
              </a:rPr>
              <a:t>tanımlanıyor</a:t>
            </a:r>
            <a:r>
              <a:rPr lang="en-US" dirty="0">
                <a:latin typeface="Arial"/>
              </a:rPr>
              <a:t>. </a:t>
            </a:r>
            <a:r>
              <a:rPr lang="en-US" b="1" dirty="0" err="1">
                <a:latin typeface="Arial"/>
              </a:rPr>
              <a:t>NodeJS</a:t>
            </a:r>
            <a:r>
              <a:rPr lang="en-US" dirty="0">
                <a:latin typeface="Arial"/>
              </a:rPr>
              <a:t> </a:t>
            </a:r>
            <a:r>
              <a:rPr lang="en-US" dirty="0" err="1">
                <a:latin typeface="Arial"/>
              </a:rPr>
              <a:t>ve</a:t>
            </a:r>
            <a:r>
              <a:rPr lang="en-US" dirty="0">
                <a:latin typeface="Arial"/>
              </a:rPr>
              <a:t> </a:t>
            </a:r>
            <a:r>
              <a:rPr lang="en-US" dirty="0" err="1">
                <a:latin typeface="Arial"/>
              </a:rPr>
              <a:t>beraberinde</a:t>
            </a:r>
            <a:r>
              <a:rPr lang="en-US" dirty="0">
                <a:latin typeface="Arial"/>
              </a:rPr>
              <a:t> </a:t>
            </a:r>
            <a:r>
              <a:rPr lang="en-US" b="1" dirty="0">
                <a:latin typeface="Arial"/>
              </a:rPr>
              <a:t>NPM</a:t>
            </a:r>
            <a:r>
              <a:rPr lang="en-US" dirty="0">
                <a:latin typeface="Arial"/>
              </a:rPr>
              <a:t> (node package manager) </a:t>
            </a:r>
            <a:r>
              <a:rPr lang="en-US" dirty="0" err="1">
                <a:latin typeface="Arial"/>
              </a:rPr>
              <a:t>bulunması</a:t>
            </a:r>
            <a:r>
              <a:rPr lang="en-US" dirty="0">
                <a:latin typeface="Arial"/>
              </a:rPr>
              <a:t> </a:t>
            </a:r>
            <a:r>
              <a:rPr lang="en-US" dirty="0" err="1">
                <a:latin typeface="Arial"/>
              </a:rPr>
              <a:t>gerekiyor</a:t>
            </a:r>
            <a:endParaRPr sz="1600" dirty="0"/>
          </a:p>
          <a:p>
            <a:pPr algn="just">
              <a:lnSpc>
                <a:spcPct val="150000"/>
              </a:lnSpc>
            </a:pPr>
            <a:r>
              <a:rPr lang="en-US" dirty="0">
                <a:latin typeface="Arial"/>
              </a:rPr>
              <a:t>React </a:t>
            </a:r>
            <a:r>
              <a:rPr lang="en-US" dirty="0" err="1">
                <a:latin typeface="Arial"/>
              </a:rPr>
              <a:t>aslında</a:t>
            </a:r>
            <a:r>
              <a:rPr lang="en-US" dirty="0">
                <a:latin typeface="Arial"/>
              </a:rPr>
              <a:t> </a:t>
            </a:r>
            <a:r>
              <a:rPr lang="en-US" dirty="0" err="1">
                <a:latin typeface="Arial"/>
              </a:rPr>
              <a:t>bir</a:t>
            </a:r>
            <a:r>
              <a:rPr lang="en-US" dirty="0">
                <a:latin typeface="Arial"/>
              </a:rPr>
              <a:t> </a:t>
            </a:r>
            <a:r>
              <a:rPr lang="en-US" dirty="0" err="1">
                <a:latin typeface="Arial"/>
              </a:rPr>
              <a:t>zamanlar</a:t>
            </a:r>
            <a:r>
              <a:rPr lang="en-US" dirty="0">
                <a:latin typeface="Arial"/>
              </a:rPr>
              <a:t> Facebook </a:t>
            </a:r>
            <a:r>
              <a:rPr lang="en-US" dirty="0" err="1">
                <a:latin typeface="Arial"/>
              </a:rPr>
              <a:t>içerisinde</a:t>
            </a:r>
            <a:r>
              <a:rPr lang="en-US" dirty="0">
                <a:latin typeface="Arial"/>
              </a:rPr>
              <a:t>, </a:t>
            </a:r>
            <a:r>
              <a:rPr lang="en-US" dirty="0" err="1">
                <a:latin typeface="Arial"/>
              </a:rPr>
              <a:t>bir</a:t>
            </a:r>
            <a:r>
              <a:rPr lang="en-US" dirty="0">
                <a:latin typeface="Arial"/>
              </a:rPr>
              <a:t> </a:t>
            </a:r>
            <a:r>
              <a:rPr lang="en-US" dirty="0" err="1">
                <a:latin typeface="Arial"/>
              </a:rPr>
              <a:t>takım</a:t>
            </a:r>
            <a:r>
              <a:rPr lang="en-US" dirty="0">
                <a:latin typeface="Arial"/>
              </a:rPr>
              <a:t> </a:t>
            </a:r>
            <a:r>
              <a:rPr lang="en-US" dirty="0" err="1">
                <a:latin typeface="Arial"/>
              </a:rPr>
              <a:t>sorunlar</a:t>
            </a:r>
            <a:r>
              <a:rPr lang="en-US" dirty="0">
                <a:latin typeface="Arial"/>
              </a:rPr>
              <a:t> </a:t>
            </a:r>
            <a:r>
              <a:rPr lang="en-US" dirty="0" err="1">
                <a:latin typeface="Arial"/>
              </a:rPr>
              <a:t>için</a:t>
            </a:r>
            <a:r>
              <a:rPr lang="en-US" dirty="0">
                <a:latin typeface="Arial"/>
              </a:rPr>
              <a:t> </a:t>
            </a:r>
            <a:r>
              <a:rPr lang="en-US" dirty="0" err="1">
                <a:latin typeface="Arial"/>
              </a:rPr>
              <a:t>çözüm</a:t>
            </a:r>
            <a:r>
              <a:rPr lang="en-US" dirty="0">
                <a:latin typeface="Arial"/>
              </a:rPr>
              <a:t> </a:t>
            </a:r>
            <a:r>
              <a:rPr lang="en-US" dirty="0" err="1">
                <a:latin typeface="Arial"/>
              </a:rPr>
              <a:t>olarak</a:t>
            </a:r>
            <a:r>
              <a:rPr lang="en-US" dirty="0">
                <a:latin typeface="Arial"/>
              </a:rPr>
              <a:t> </a:t>
            </a:r>
            <a:r>
              <a:rPr lang="en-US" dirty="0" err="1">
                <a:latin typeface="Arial"/>
              </a:rPr>
              <a:t>sunulmuş</a:t>
            </a:r>
            <a:r>
              <a:rPr lang="en-US" dirty="0">
                <a:latin typeface="Arial"/>
              </a:rPr>
              <a:t> </a:t>
            </a:r>
            <a:r>
              <a:rPr lang="en-US" dirty="0" err="1">
                <a:latin typeface="Arial"/>
              </a:rPr>
              <a:t>ve</a:t>
            </a:r>
            <a:r>
              <a:rPr lang="en-US" dirty="0">
                <a:latin typeface="Arial"/>
              </a:rPr>
              <a:t> Facebook </a:t>
            </a:r>
            <a:r>
              <a:rPr lang="en-US" dirty="0" err="1">
                <a:latin typeface="Arial"/>
              </a:rPr>
              <a:t>geliştiricileri</a:t>
            </a:r>
            <a:r>
              <a:rPr lang="en-US" dirty="0">
                <a:latin typeface="Arial"/>
              </a:rPr>
              <a:t> </a:t>
            </a:r>
            <a:r>
              <a:rPr lang="en-US" dirty="0" err="1">
                <a:latin typeface="Arial"/>
              </a:rPr>
              <a:t>tarafından</a:t>
            </a:r>
            <a:r>
              <a:rPr lang="en-US" dirty="0">
                <a:latin typeface="Arial"/>
              </a:rPr>
              <a:t> </a:t>
            </a:r>
            <a:r>
              <a:rPr lang="en-US" dirty="0" err="1">
                <a:latin typeface="Arial"/>
              </a:rPr>
              <a:t>geliştirilen</a:t>
            </a:r>
            <a:r>
              <a:rPr lang="en-US" dirty="0">
                <a:latin typeface="Arial"/>
              </a:rPr>
              <a:t> </a:t>
            </a:r>
            <a:r>
              <a:rPr lang="en-US" dirty="0" err="1">
                <a:latin typeface="Arial"/>
              </a:rPr>
              <a:t>ismi</a:t>
            </a:r>
            <a:r>
              <a:rPr lang="en-US" dirty="0">
                <a:latin typeface="Arial"/>
              </a:rPr>
              <a:t> </a:t>
            </a:r>
            <a:r>
              <a:rPr lang="en-US" dirty="0" err="1">
                <a:latin typeface="Arial"/>
              </a:rPr>
              <a:t>koyulmamış</a:t>
            </a:r>
            <a:r>
              <a:rPr lang="en-US" dirty="0">
                <a:latin typeface="Arial"/>
              </a:rPr>
              <a:t> </a:t>
            </a:r>
            <a:r>
              <a:rPr lang="en-US" dirty="0" err="1">
                <a:latin typeface="Arial"/>
              </a:rPr>
              <a:t>bir</a:t>
            </a:r>
            <a:r>
              <a:rPr lang="en-US" dirty="0">
                <a:latin typeface="Arial"/>
              </a:rPr>
              <a:t> </a:t>
            </a:r>
            <a:r>
              <a:rPr lang="en-US" dirty="0" err="1">
                <a:latin typeface="Arial"/>
              </a:rPr>
              <a:t>kod</a:t>
            </a:r>
            <a:r>
              <a:rPr lang="en-US" dirty="0">
                <a:latin typeface="Arial"/>
              </a:rPr>
              <a:t> </a:t>
            </a:r>
            <a:r>
              <a:rPr lang="en-US" dirty="0" err="1">
                <a:latin typeface="Arial"/>
              </a:rPr>
              <a:t>öbeği</a:t>
            </a:r>
            <a:r>
              <a:rPr lang="en-US" dirty="0">
                <a:latin typeface="Arial"/>
              </a:rPr>
              <a:t> </a:t>
            </a:r>
            <a:r>
              <a:rPr lang="en-US" dirty="0" err="1">
                <a:latin typeface="Arial"/>
              </a:rPr>
              <a:t>olarak</a:t>
            </a:r>
            <a:r>
              <a:rPr lang="en-US" dirty="0">
                <a:latin typeface="Arial"/>
              </a:rPr>
              <a:t> </a:t>
            </a:r>
            <a:r>
              <a:rPr lang="en-US" dirty="0" err="1">
                <a:latin typeface="Arial"/>
              </a:rPr>
              <a:t>duruyor</a:t>
            </a:r>
            <a:r>
              <a:rPr lang="en-US" dirty="0">
                <a:latin typeface="Arial"/>
              </a:rPr>
              <a:t>. Mark </a:t>
            </a:r>
            <a:r>
              <a:rPr lang="en-US" dirty="0" err="1">
                <a:latin typeface="Arial"/>
              </a:rPr>
              <a:t>Zuckerberg’in</a:t>
            </a:r>
            <a:r>
              <a:rPr lang="en-US" dirty="0">
                <a:latin typeface="Arial"/>
              </a:rPr>
              <a:t> </a:t>
            </a:r>
            <a:r>
              <a:rPr lang="en-US" dirty="0" err="1">
                <a:latin typeface="Arial"/>
              </a:rPr>
              <a:t>instagramı</a:t>
            </a:r>
            <a:r>
              <a:rPr lang="en-US" dirty="0">
                <a:latin typeface="Arial"/>
              </a:rPr>
              <a:t> satın </a:t>
            </a:r>
            <a:r>
              <a:rPr lang="en-US" dirty="0" err="1">
                <a:latin typeface="Arial"/>
              </a:rPr>
              <a:t>almasıyla</a:t>
            </a:r>
            <a:r>
              <a:rPr lang="en-US" dirty="0">
                <a:latin typeface="Arial"/>
              </a:rPr>
              <a:t> </a:t>
            </a:r>
            <a:r>
              <a:rPr lang="en-US" dirty="0" err="1">
                <a:latin typeface="Arial"/>
              </a:rPr>
              <a:t>beraber</a:t>
            </a:r>
            <a:r>
              <a:rPr lang="en-US" dirty="0">
                <a:latin typeface="Arial"/>
              </a:rPr>
              <a:t> </a:t>
            </a:r>
            <a:r>
              <a:rPr lang="en-US" dirty="0" err="1">
                <a:latin typeface="Arial"/>
              </a:rPr>
              <a:t>hali</a:t>
            </a:r>
            <a:r>
              <a:rPr lang="en-US" dirty="0">
                <a:latin typeface="Arial"/>
              </a:rPr>
              <a:t> </a:t>
            </a:r>
            <a:r>
              <a:rPr lang="en-US" dirty="0" err="1">
                <a:latin typeface="Arial"/>
              </a:rPr>
              <a:t>hazırda</a:t>
            </a:r>
            <a:r>
              <a:rPr lang="en-US" dirty="0">
                <a:latin typeface="Arial"/>
              </a:rPr>
              <a:t> </a:t>
            </a:r>
            <a:r>
              <a:rPr lang="en-US" dirty="0" err="1">
                <a:latin typeface="Arial"/>
              </a:rPr>
              <a:t>bulunan</a:t>
            </a:r>
            <a:r>
              <a:rPr lang="en-US" dirty="0">
                <a:latin typeface="Arial"/>
              </a:rPr>
              <a:t> </a:t>
            </a:r>
            <a:r>
              <a:rPr lang="en-US" dirty="0" err="1">
                <a:latin typeface="Arial"/>
              </a:rPr>
              <a:t>mobil</a:t>
            </a:r>
            <a:r>
              <a:rPr lang="en-US" dirty="0">
                <a:latin typeface="Arial"/>
              </a:rPr>
              <a:t> </a:t>
            </a:r>
            <a:r>
              <a:rPr lang="en-US" dirty="0" err="1">
                <a:latin typeface="Arial"/>
              </a:rPr>
              <a:t>uygulamasının</a:t>
            </a:r>
            <a:r>
              <a:rPr lang="en-US" dirty="0">
                <a:latin typeface="Arial"/>
              </a:rPr>
              <a:t> </a:t>
            </a:r>
            <a:r>
              <a:rPr lang="en-US" dirty="0" err="1">
                <a:latin typeface="Arial"/>
              </a:rPr>
              <a:t>bir</a:t>
            </a:r>
            <a:r>
              <a:rPr lang="en-US" dirty="0">
                <a:latin typeface="Arial"/>
              </a:rPr>
              <a:t> de web </a:t>
            </a:r>
            <a:r>
              <a:rPr lang="en-US" dirty="0" err="1">
                <a:latin typeface="Arial"/>
              </a:rPr>
              <a:t>uygulaması</a:t>
            </a:r>
            <a:r>
              <a:rPr lang="en-US" dirty="0">
                <a:latin typeface="Arial"/>
              </a:rPr>
              <a:t> </a:t>
            </a:r>
            <a:r>
              <a:rPr lang="en-US" dirty="0" err="1">
                <a:latin typeface="Arial"/>
              </a:rPr>
              <a:t>olması</a:t>
            </a:r>
            <a:r>
              <a:rPr lang="en-US" dirty="0">
                <a:latin typeface="Arial"/>
              </a:rPr>
              <a:t> </a:t>
            </a:r>
            <a:r>
              <a:rPr lang="en-US" dirty="0" err="1">
                <a:latin typeface="Arial"/>
              </a:rPr>
              <a:t>gerekliliğine</a:t>
            </a:r>
            <a:r>
              <a:rPr lang="en-US" dirty="0">
                <a:latin typeface="Arial"/>
              </a:rPr>
              <a:t> </a:t>
            </a:r>
            <a:r>
              <a:rPr lang="en-US" dirty="0" err="1">
                <a:latin typeface="Arial"/>
              </a:rPr>
              <a:t>inanılıyor</a:t>
            </a:r>
            <a:r>
              <a:rPr lang="en-US" dirty="0">
                <a:latin typeface="Arial"/>
              </a:rPr>
              <a:t> </a:t>
            </a:r>
            <a:r>
              <a:rPr lang="en-US" dirty="0" err="1">
                <a:latin typeface="Arial"/>
              </a:rPr>
              <a:t>ve</a:t>
            </a:r>
            <a:r>
              <a:rPr lang="en-US" dirty="0">
                <a:latin typeface="Arial"/>
              </a:rPr>
              <a:t> </a:t>
            </a:r>
            <a:r>
              <a:rPr lang="en-US" dirty="0" err="1">
                <a:latin typeface="Arial"/>
              </a:rPr>
              <a:t>bunun</a:t>
            </a:r>
            <a:r>
              <a:rPr lang="en-US" dirty="0">
                <a:latin typeface="Arial"/>
              </a:rPr>
              <a:t> </a:t>
            </a:r>
            <a:r>
              <a:rPr lang="en-US" dirty="0" err="1">
                <a:latin typeface="Arial"/>
              </a:rPr>
              <a:t>için</a:t>
            </a:r>
            <a:r>
              <a:rPr lang="en-US" dirty="0">
                <a:latin typeface="Arial"/>
              </a:rPr>
              <a:t> </a:t>
            </a:r>
            <a:r>
              <a:rPr lang="en-US" dirty="0" err="1">
                <a:latin typeface="Arial"/>
              </a:rPr>
              <a:t>çalışmalar</a:t>
            </a:r>
            <a:r>
              <a:rPr lang="en-US" dirty="0">
                <a:latin typeface="Arial"/>
              </a:rPr>
              <a:t> </a:t>
            </a:r>
            <a:r>
              <a:rPr lang="en-US" dirty="0" err="1">
                <a:latin typeface="Arial"/>
              </a:rPr>
              <a:t>başlıyor</a:t>
            </a:r>
            <a:r>
              <a:rPr lang="en-US" dirty="0">
                <a:latin typeface="Arial"/>
              </a:rPr>
              <a:t>. Instagram </a:t>
            </a:r>
            <a:r>
              <a:rPr lang="en-US" dirty="0" err="1">
                <a:latin typeface="Arial"/>
              </a:rPr>
              <a:t>geliştiricileri</a:t>
            </a:r>
            <a:r>
              <a:rPr lang="en-US" dirty="0">
                <a:latin typeface="Arial"/>
              </a:rPr>
              <a:t> </a:t>
            </a:r>
            <a:r>
              <a:rPr lang="en-US" dirty="0" err="1">
                <a:latin typeface="Arial"/>
              </a:rPr>
              <a:t>Facebook’ta</a:t>
            </a:r>
            <a:r>
              <a:rPr lang="en-US" dirty="0">
                <a:latin typeface="Arial"/>
              </a:rPr>
              <a:t> </a:t>
            </a:r>
            <a:r>
              <a:rPr lang="en-US" dirty="0" err="1">
                <a:latin typeface="Arial"/>
              </a:rPr>
              <a:t>karşılaşılan</a:t>
            </a:r>
            <a:r>
              <a:rPr lang="en-US" dirty="0">
                <a:latin typeface="Arial"/>
              </a:rPr>
              <a:t> </a:t>
            </a:r>
            <a:r>
              <a:rPr lang="en-US" dirty="0" err="1">
                <a:latin typeface="Arial"/>
              </a:rPr>
              <a:t>sorunlara</a:t>
            </a:r>
            <a:r>
              <a:rPr lang="en-US" dirty="0">
                <a:latin typeface="Arial"/>
              </a:rPr>
              <a:t> </a:t>
            </a:r>
            <a:r>
              <a:rPr lang="en-US" dirty="0" err="1">
                <a:latin typeface="Arial"/>
              </a:rPr>
              <a:t>benzer</a:t>
            </a:r>
            <a:r>
              <a:rPr lang="en-US" dirty="0">
                <a:latin typeface="Arial"/>
              </a:rPr>
              <a:t> </a:t>
            </a:r>
            <a:r>
              <a:rPr lang="en-US" dirty="0" err="1">
                <a:latin typeface="Arial"/>
              </a:rPr>
              <a:t>sorunlar</a:t>
            </a:r>
            <a:r>
              <a:rPr lang="en-US" dirty="0">
                <a:latin typeface="Arial"/>
              </a:rPr>
              <a:t> </a:t>
            </a:r>
            <a:r>
              <a:rPr lang="en-US" dirty="0" err="1">
                <a:latin typeface="Arial"/>
              </a:rPr>
              <a:t>yaşıyorlar</a:t>
            </a:r>
            <a:r>
              <a:rPr lang="en-US" dirty="0">
                <a:latin typeface="Arial"/>
              </a:rPr>
              <a:t> </a:t>
            </a:r>
            <a:r>
              <a:rPr lang="en-US" dirty="0" err="1">
                <a:latin typeface="Arial"/>
              </a:rPr>
              <a:t>ve</a:t>
            </a:r>
            <a:r>
              <a:rPr lang="en-US" dirty="0">
                <a:latin typeface="Arial"/>
              </a:rPr>
              <a:t> </a:t>
            </a:r>
            <a:r>
              <a:rPr lang="en-US" dirty="0" err="1">
                <a:latin typeface="Arial"/>
              </a:rPr>
              <a:t>çözüm</a:t>
            </a:r>
            <a:r>
              <a:rPr lang="en-US" dirty="0">
                <a:latin typeface="Arial"/>
              </a:rPr>
              <a:t> </a:t>
            </a:r>
            <a:r>
              <a:rPr lang="en-US" dirty="0" err="1">
                <a:latin typeface="Arial"/>
              </a:rPr>
              <a:t>olarak</a:t>
            </a:r>
            <a:r>
              <a:rPr lang="en-US" dirty="0">
                <a:latin typeface="Arial"/>
              </a:rPr>
              <a:t> </a:t>
            </a:r>
            <a:r>
              <a:rPr lang="en-US" dirty="0" err="1">
                <a:latin typeface="Arial"/>
              </a:rPr>
              <a:t>Facebook’tan</a:t>
            </a:r>
            <a:r>
              <a:rPr lang="en-US" dirty="0">
                <a:latin typeface="Arial"/>
              </a:rPr>
              <a:t> </a:t>
            </a:r>
            <a:r>
              <a:rPr lang="en-US" dirty="0" err="1">
                <a:latin typeface="Arial"/>
              </a:rPr>
              <a:t>açık</a:t>
            </a:r>
            <a:r>
              <a:rPr lang="en-US" dirty="0">
                <a:latin typeface="Arial"/>
              </a:rPr>
              <a:t> </a:t>
            </a:r>
            <a:r>
              <a:rPr lang="en-US" dirty="0" err="1">
                <a:latin typeface="Arial"/>
              </a:rPr>
              <a:t>kaynak</a:t>
            </a:r>
            <a:r>
              <a:rPr lang="en-US" dirty="0">
                <a:latin typeface="Arial"/>
              </a:rPr>
              <a:t> </a:t>
            </a:r>
            <a:r>
              <a:rPr lang="en-US" dirty="0" err="1">
                <a:latin typeface="Arial"/>
              </a:rPr>
              <a:t>kod</a:t>
            </a:r>
            <a:r>
              <a:rPr lang="en-US" dirty="0">
                <a:latin typeface="Arial"/>
              </a:rPr>
              <a:t> </a:t>
            </a:r>
            <a:r>
              <a:rPr lang="en-US" dirty="0" err="1">
                <a:latin typeface="Arial"/>
              </a:rPr>
              <a:t>olacak</a:t>
            </a:r>
            <a:r>
              <a:rPr lang="en-US" dirty="0">
                <a:latin typeface="Arial"/>
              </a:rPr>
              <a:t> </a:t>
            </a:r>
            <a:r>
              <a:rPr lang="en-US" dirty="0" err="1">
                <a:latin typeface="Arial"/>
              </a:rPr>
              <a:t>şekilde</a:t>
            </a:r>
            <a:r>
              <a:rPr lang="en-US" dirty="0">
                <a:latin typeface="Arial"/>
              </a:rPr>
              <a:t> </a:t>
            </a:r>
            <a:r>
              <a:rPr lang="en-US" dirty="0" err="1">
                <a:latin typeface="Arial"/>
              </a:rPr>
              <a:t>herkesin</a:t>
            </a:r>
            <a:r>
              <a:rPr lang="en-US" dirty="0">
                <a:latin typeface="Arial"/>
              </a:rPr>
              <a:t> </a:t>
            </a:r>
            <a:r>
              <a:rPr lang="en-US" dirty="0" err="1">
                <a:latin typeface="Arial"/>
              </a:rPr>
              <a:t>kullanımına</a:t>
            </a:r>
            <a:r>
              <a:rPr lang="en-US" dirty="0">
                <a:latin typeface="Arial"/>
              </a:rPr>
              <a:t> </a:t>
            </a:r>
            <a:r>
              <a:rPr lang="en-US" dirty="0" err="1">
                <a:latin typeface="Arial"/>
              </a:rPr>
              <a:t>uygun</a:t>
            </a:r>
            <a:r>
              <a:rPr lang="en-US" dirty="0">
                <a:latin typeface="Arial"/>
              </a:rPr>
              <a:t> </a:t>
            </a:r>
            <a:r>
              <a:rPr lang="en-US" dirty="0" err="1">
                <a:latin typeface="Arial"/>
              </a:rPr>
              <a:t>bir</a:t>
            </a:r>
            <a:r>
              <a:rPr lang="en-US" dirty="0">
                <a:latin typeface="Arial"/>
              </a:rPr>
              <a:t> </a:t>
            </a:r>
            <a:r>
              <a:rPr lang="en-US" dirty="0" err="1">
                <a:latin typeface="Arial"/>
              </a:rPr>
              <a:t>kütüphane</a:t>
            </a:r>
            <a:r>
              <a:rPr lang="en-US" dirty="0">
                <a:latin typeface="Arial"/>
              </a:rPr>
              <a:t> </a:t>
            </a:r>
            <a:r>
              <a:rPr lang="en-US" dirty="0" err="1">
                <a:latin typeface="Arial"/>
              </a:rPr>
              <a:t>olarak</a:t>
            </a:r>
            <a:r>
              <a:rPr lang="en-US" dirty="0">
                <a:latin typeface="Arial"/>
              </a:rPr>
              <a:t> </a:t>
            </a:r>
            <a:r>
              <a:rPr lang="en-US" dirty="0" err="1">
                <a:latin typeface="Arial"/>
              </a:rPr>
              <a:t>sunulmasını</a:t>
            </a:r>
            <a:r>
              <a:rPr lang="en-US" dirty="0">
                <a:latin typeface="Arial"/>
              </a:rPr>
              <a:t> </a:t>
            </a:r>
            <a:r>
              <a:rPr lang="en-US" dirty="0" err="1">
                <a:latin typeface="Arial"/>
              </a:rPr>
              <a:t>istiyorlar</a:t>
            </a:r>
            <a:r>
              <a:rPr lang="en-US" dirty="0">
                <a:latin typeface="Arial"/>
              </a:rPr>
              <a:t>. Facebook </a:t>
            </a:r>
            <a:r>
              <a:rPr lang="en-US" dirty="0" err="1">
                <a:latin typeface="Arial"/>
              </a:rPr>
              <a:t>geliştiricileride</a:t>
            </a:r>
            <a:r>
              <a:rPr lang="en-US" dirty="0">
                <a:latin typeface="Arial"/>
              </a:rPr>
              <a:t> </a:t>
            </a:r>
            <a:r>
              <a:rPr lang="en-US" dirty="0" err="1">
                <a:latin typeface="Arial"/>
              </a:rPr>
              <a:t>bu</a:t>
            </a:r>
            <a:r>
              <a:rPr lang="en-US" dirty="0">
                <a:latin typeface="Arial"/>
              </a:rPr>
              <a:t> </a:t>
            </a:r>
            <a:r>
              <a:rPr lang="en-US" dirty="0" err="1">
                <a:latin typeface="Arial"/>
              </a:rPr>
              <a:t>öneri</a:t>
            </a:r>
            <a:r>
              <a:rPr lang="en-US" dirty="0">
                <a:latin typeface="Arial"/>
              </a:rPr>
              <a:t> </a:t>
            </a:r>
            <a:r>
              <a:rPr lang="en-US" dirty="0" err="1">
                <a:latin typeface="Arial"/>
              </a:rPr>
              <a:t>karşısında</a:t>
            </a:r>
            <a:r>
              <a:rPr lang="en-US" dirty="0">
                <a:latin typeface="Arial"/>
              </a:rPr>
              <a:t>, </a:t>
            </a:r>
            <a:r>
              <a:rPr lang="en-US" dirty="0" err="1">
                <a:latin typeface="Arial"/>
              </a:rPr>
              <a:t>bir</a:t>
            </a:r>
            <a:r>
              <a:rPr lang="en-US" dirty="0">
                <a:latin typeface="Arial"/>
              </a:rPr>
              <a:t> </a:t>
            </a:r>
            <a:r>
              <a:rPr lang="en-US" dirty="0" err="1">
                <a:latin typeface="Arial"/>
              </a:rPr>
              <a:t>kütüphane</a:t>
            </a:r>
            <a:r>
              <a:rPr lang="en-US" dirty="0">
                <a:latin typeface="Arial"/>
              </a:rPr>
              <a:t> </a:t>
            </a:r>
            <a:r>
              <a:rPr lang="en-US" dirty="0" err="1">
                <a:latin typeface="Arial"/>
              </a:rPr>
              <a:t>olarak</a:t>
            </a:r>
            <a:r>
              <a:rPr lang="en-US" dirty="0">
                <a:latin typeface="Arial"/>
              </a:rPr>
              <a:t> </a:t>
            </a:r>
            <a:r>
              <a:rPr lang="en-US" dirty="0" err="1">
                <a:latin typeface="Arial"/>
              </a:rPr>
              <a:t>React’ı</a:t>
            </a:r>
            <a:r>
              <a:rPr lang="en-US" dirty="0">
                <a:latin typeface="Arial"/>
              </a:rPr>
              <a:t> </a:t>
            </a:r>
            <a:r>
              <a:rPr lang="en-US" dirty="0" err="1">
                <a:latin typeface="Arial"/>
              </a:rPr>
              <a:t>çıkarıyor</a:t>
            </a:r>
            <a:r>
              <a:rPr lang="en-US" dirty="0">
                <a:latin typeface="Arial"/>
              </a:rPr>
              <a:t> </a:t>
            </a:r>
            <a:r>
              <a:rPr lang="en-US" dirty="0" err="1">
                <a:latin typeface="Arial"/>
              </a:rPr>
              <a:t>ve</a:t>
            </a:r>
            <a:r>
              <a:rPr lang="en-US" dirty="0">
                <a:latin typeface="Arial"/>
              </a:rPr>
              <a:t> </a:t>
            </a:r>
            <a:r>
              <a:rPr lang="en-US" dirty="0" err="1">
                <a:latin typeface="Arial"/>
              </a:rPr>
              <a:t>tamamen</a:t>
            </a:r>
            <a:r>
              <a:rPr lang="en-US" dirty="0">
                <a:latin typeface="Arial"/>
              </a:rPr>
              <a:t> </a:t>
            </a:r>
            <a:r>
              <a:rPr lang="en-US" dirty="0" err="1">
                <a:latin typeface="Arial"/>
              </a:rPr>
              <a:t>açık</a:t>
            </a:r>
            <a:r>
              <a:rPr lang="en-US" dirty="0">
                <a:latin typeface="Arial"/>
              </a:rPr>
              <a:t> </a:t>
            </a:r>
            <a:r>
              <a:rPr lang="en-US" dirty="0" err="1">
                <a:latin typeface="Arial"/>
              </a:rPr>
              <a:t>kaynak</a:t>
            </a:r>
            <a:r>
              <a:rPr lang="en-US" dirty="0">
                <a:latin typeface="Arial"/>
              </a:rPr>
              <a:t> </a:t>
            </a:r>
            <a:r>
              <a:rPr lang="en-US" dirty="0" err="1">
                <a:latin typeface="Arial"/>
              </a:rPr>
              <a:t>kodlu</a:t>
            </a:r>
            <a:r>
              <a:rPr lang="en-US" dirty="0">
                <a:latin typeface="Arial"/>
              </a:rPr>
              <a:t>, </a:t>
            </a:r>
            <a:r>
              <a:rPr lang="en-US" dirty="0" err="1">
                <a:latin typeface="Arial"/>
              </a:rPr>
              <a:t>herkesin</a:t>
            </a:r>
            <a:r>
              <a:rPr lang="en-US" dirty="0">
                <a:latin typeface="Arial"/>
              </a:rPr>
              <a:t> </a:t>
            </a:r>
            <a:r>
              <a:rPr lang="en-US" dirty="0" err="1">
                <a:latin typeface="Arial"/>
              </a:rPr>
              <a:t>erişebileceği</a:t>
            </a:r>
            <a:r>
              <a:rPr lang="en-US" dirty="0">
                <a:latin typeface="Arial"/>
              </a:rPr>
              <a:t>, </a:t>
            </a:r>
            <a:r>
              <a:rPr lang="en-US" dirty="0" err="1">
                <a:latin typeface="Arial"/>
              </a:rPr>
              <a:t>hala</a:t>
            </a:r>
            <a:r>
              <a:rPr lang="en-US" dirty="0">
                <a:latin typeface="Arial"/>
              </a:rPr>
              <a:t> </a:t>
            </a:r>
            <a:r>
              <a:rPr lang="en-US" dirty="0" err="1">
                <a:latin typeface="Arial"/>
              </a:rPr>
              <a:t>geliştirilmeye</a:t>
            </a:r>
            <a:r>
              <a:rPr lang="en-US" dirty="0">
                <a:latin typeface="Arial"/>
              </a:rPr>
              <a:t> </a:t>
            </a:r>
            <a:r>
              <a:rPr lang="en-US" dirty="0" err="1">
                <a:latin typeface="Arial"/>
              </a:rPr>
              <a:t>devam</a:t>
            </a:r>
            <a:r>
              <a:rPr lang="en-US" dirty="0">
                <a:latin typeface="Arial"/>
              </a:rPr>
              <a:t> </a:t>
            </a:r>
            <a:r>
              <a:rPr lang="en-US" dirty="0" err="1">
                <a:latin typeface="Arial"/>
              </a:rPr>
              <a:t>eden</a:t>
            </a:r>
            <a:r>
              <a:rPr lang="en-US" dirty="0">
                <a:latin typeface="Arial"/>
              </a:rPr>
              <a:t> </a:t>
            </a:r>
            <a:r>
              <a:rPr lang="en-US" dirty="0" err="1">
                <a:latin typeface="Arial"/>
              </a:rPr>
              <a:t>bir</a:t>
            </a:r>
            <a:r>
              <a:rPr lang="en-US" dirty="0">
                <a:latin typeface="Arial"/>
              </a:rPr>
              <a:t> </a:t>
            </a:r>
            <a:r>
              <a:rPr lang="en-US" dirty="0" err="1">
                <a:latin typeface="Arial"/>
              </a:rPr>
              <a:t>kütüphane</a:t>
            </a:r>
            <a:r>
              <a:rPr lang="en-US" dirty="0">
                <a:latin typeface="Arial"/>
              </a:rPr>
              <a:t> </a:t>
            </a:r>
            <a:r>
              <a:rPr lang="en-US" dirty="0" err="1">
                <a:latin typeface="Arial"/>
              </a:rPr>
              <a:t>olarak</a:t>
            </a:r>
            <a:r>
              <a:rPr lang="en-US" dirty="0">
                <a:latin typeface="Arial"/>
              </a:rPr>
              <a:t> </a:t>
            </a:r>
            <a:r>
              <a:rPr lang="en-US" dirty="0" err="1">
                <a:latin typeface="Arial"/>
              </a:rPr>
              <a:t>tüm</a:t>
            </a:r>
            <a:r>
              <a:rPr lang="en-US" dirty="0">
                <a:latin typeface="Arial"/>
              </a:rPr>
              <a:t> </a:t>
            </a:r>
            <a:r>
              <a:rPr lang="en-US" dirty="0" err="1">
                <a:latin typeface="Arial"/>
              </a:rPr>
              <a:t>dünyaya</a:t>
            </a:r>
            <a:r>
              <a:rPr lang="en-US" dirty="0">
                <a:latin typeface="Arial"/>
              </a:rPr>
              <a:t> </a:t>
            </a:r>
            <a:r>
              <a:rPr lang="en-US" dirty="0" err="1">
                <a:latin typeface="Arial"/>
              </a:rPr>
              <a:t>sunuyorlar</a:t>
            </a:r>
            <a:r>
              <a:rPr lang="en-US" dirty="0">
                <a:latin typeface="Arial"/>
              </a:rPr>
              <a:t>.</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ustomShape 1"/>
          <p:cNvSpPr/>
          <p:nvPr/>
        </p:nvSpPr>
        <p:spPr>
          <a:xfrm>
            <a:off x="564120" y="14995"/>
            <a:ext cx="9068400" cy="926356"/>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sz="1400" dirty="0"/>
          </a:p>
          <a:p>
            <a:pPr algn="ctr">
              <a:lnSpc>
                <a:spcPct val="100000"/>
              </a:lnSpc>
            </a:pPr>
            <a:r>
              <a:rPr lang="en-US" sz="2800" b="1" dirty="0">
                <a:solidFill>
                  <a:srgbClr val="CC3300"/>
                </a:solidFill>
                <a:latin typeface="Droid Sans"/>
              </a:rPr>
              <a:t>BAŞLAMADAN ÖNCE</a:t>
            </a:r>
            <a:endParaRPr sz="1400" dirty="0"/>
          </a:p>
        </p:txBody>
      </p:sp>
      <p:sp>
        <p:nvSpPr>
          <p:cNvPr id="41" name="CustomShape 2"/>
          <p:cNvSpPr/>
          <p:nvPr/>
        </p:nvSpPr>
        <p:spPr>
          <a:xfrm>
            <a:off x="111237" y="1223589"/>
            <a:ext cx="9955440" cy="6064837"/>
          </a:xfrm>
          <a:prstGeom prst="rect">
            <a:avLst/>
          </a:prstGeom>
          <a:noFill/>
          <a:ln>
            <a:noFill/>
          </a:ln>
        </p:spPr>
        <p:txBody>
          <a:bodyPr lIns="90000" tIns="45000" rIns="90000" bIns="45000"/>
          <a:lstStyle/>
          <a:p>
            <a:pPr algn="just">
              <a:lnSpc>
                <a:spcPct val="100000"/>
              </a:lnSpc>
            </a:pPr>
            <a:r>
              <a:rPr lang="en-US" b="1" dirty="0" err="1">
                <a:latin typeface="Arial"/>
              </a:rPr>
              <a:t>Ama</a:t>
            </a:r>
            <a:r>
              <a:rPr lang="en-US" b="1" dirty="0">
                <a:latin typeface="Arial"/>
              </a:rPr>
              <a:t> </a:t>
            </a:r>
            <a:r>
              <a:rPr lang="en-US" b="1" dirty="0" err="1">
                <a:latin typeface="Arial"/>
              </a:rPr>
              <a:t>hangi</a:t>
            </a:r>
            <a:r>
              <a:rPr lang="en-US" b="1" dirty="0">
                <a:latin typeface="Arial"/>
              </a:rPr>
              <a:t> </a:t>
            </a:r>
            <a:r>
              <a:rPr lang="en-US" b="1" dirty="0" err="1">
                <a:latin typeface="Arial"/>
              </a:rPr>
              <a:t>teknoloji</a:t>
            </a:r>
            <a:r>
              <a:rPr lang="en-US" b="1" dirty="0">
                <a:latin typeface="Arial"/>
              </a:rPr>
              <a:t> </a:t>
            </a:r>
            <a:r>
              <a:rPr lang="en-US" b="1" dirty="0" err="1">
                <a:latin typeface="Arial"/>
              </a:rPr>
              <a:t>ve</a:t>
            </a:r>
            <a:r>
              <a:rPr lang="en-US" b="1" dirty="0">
                <a:latin typeface="Arial"/>
              </a:rPr>
              <a:t> </a:t>
            </a:r>
            <a:r>
              <a:rPr lang="en-US" b="1" dirty="0" err="1">
                <a:latin typeface="Arial"/>
              </a:rPr>
              <a:t>tüm</a:t>
            </a:r>
            <a:r>
              <a:rPr lang="en-US" b="1" dirty="0">
                <a:latin typeface="Arial"/>
              </a:rPr>
              <a:t> </a:t>
            </a:r>
            <a:r>
              <a:rPr lang="en-US" b="1" dirty="0" err="1">
                <a:latin typeface="Arial"/>
              </a:rPr>
              <a:t>bunlar</a:t>
            </a:r>
            <a:r>
              <a:rPr lang="en-US" b="1" dirty="0">
                <a:latin typeface="Arial"/>
              </a:rPr>
              <a:t> </a:t>
            </a:r>
            <a:r>
              <a:rPr lang="en-US" b="1" dirty="0" err="1">
                <a:latin typeface="Arial"/>
              </a:rPr>
              <a:t>nedir</a:t>
            </a:r>
            <a:r>
              <a:rPr lang="en-US" b="1" dirty="0">
                <a:latin typeface="Arial"/>
              </a:rPr>
              <a:t>? </a:t>
            </a:r>
            <a:r>
              <a:rPr lang="en-US" b="1" dirty="0" err="1">
                <a:latin typeface="Arial"/>
              </a:rPr>
              <a:t>Performans</a:t>
            </a:r>
            <a:r>
              <a:rPr lang="en-US" b="1" dirty="0">
                <a:latin typeface="Arial"/>
              </a:rPr>
              <a:t>, </a:t>
            </a:r>
            <a:r>
              <a:rPr lang="en-US" b="1" dirty="0" err="1">
                <a:latin typeface="Arial"/>
              </a:rPr>
              <a:t>kullanım</a:t>
            </a:r>
            <a:r>
              <a:rPr lang="en-US" b="1" dirty="0">
                <a:latin typeface="Arial"/>
              </a:rPr>
              <a:t> </a:t>
            </a:r>
            <a:r>
              <a:rPr lang="en-US" b="1" dirty="0" err="1">
                <a:latin typeface="Arial"/>
              </a:rPr>
              <a:t>kolaylığı</a:t>
            </a:r>
            <a:r>
              <a:rPr lang="en-US" b="1" dirty="0">
                <a:latin typeface="Arial"/>
              </a:rPr>
              <a:t> vs?</a:t>
            </a:r>
            <a:endParaRPr sz="1400" dirty="0"/>
          </a:p>
          <a:p>
            <a:pPr marL="342900" indent="-342900" algn="just">
              <a:lnSpc>
                <a:spcPts val="2400"/>
              </a:lnSpc>
              <a:buSzPct val="45000"/>
              <a:buFont typeface="Wingdings" panose="05000000000000000000" pitchFamily="2" charset="2"/>
              <a:buChar char="ü"/>
            </a:pPr>
            <a:r>
              <a:rPr lang="en-US" sz="1500" b="1" dirty="0">
                <a:solidFill>
                  <a:srgbClr val="CC3300"/>
                </a:solidFill>
                <a:latin typeface="Arial"/>
              </a:rPr>
              <a:t>Cross-platform Mobile Frameworks </a:t>
            </a:r>
            <a:r>
              <a:rPr lang="tr-TR" sz="1500" b="1" dirty="0">
                <a:solidFill>
                  <a:srgbClr val="CC3300"/>
                </a:solidFill>
                <a:latin typeface="Arial"/>
              </a:rPr>
              <a:t>(</a:t>
            </a:r>
            <a:r>
              <a:rPr lang="tr-TR" sz="1500" b="1" dirty="0" err="1">
                <a:solidFill>
                  <a:schemeClr val="bg1">
                    <a:lumMod val="65000"/>
                  </a:schemeClr>
                </a:solidFill>
                <a:latin typeface="Arial"/>
              </a:rPr>
              <a:t>Xamarin,PhoneGap</a:t>
            </a:r>
            <a:r>
              <a:rPr lang="tr-TR" sz="1500" b="1" dirty="0">
                <a:solidFill>
                  <a:srgbClr val="CC3300"/>
                </a:solidFill>
                <a:latin typeface="Arial"/>
              </a:rPr>
              <a:t>)</a:t>
            </a:r>
            <a:endParaRPr sz="1500" dirty="0"/>
          </a:p>
          <a:p>
            <a:pPr marL="342900" indent="-342900" algn="just">
              <a:lnSpc>
                <a:spcPts val="2400"/>
              </a:lnSpc>
              <a:buSzPct val="45000"/>
              <a:buFont typeface="Wingdings" panose="05000000000000000000" pitchFamily="2" charset="2"/>
              <a:buChar char="ü"/>
            </a:pPr>
            <a:r>
              <a:rPr lang="en-US" sz="1500" b="1" dirty="0">
                <a:solidFill>
                  <a:srgbClr val="CC3300"/>
                </a:solidFill>
                <a:latin typeface="Arial"/>
              </a:rPr>
              <a:t>Hybrid Mobile Development</a:t>
            </a:r>
            <a:r>
              <a:rPr lang="tr-TR" sz="1500" b="1" dirty="0">
                <a:solidFill>
                  <a:srgbClr val="CC3300"/>
                </a:solidFill>
                <a:latin typeface="Arial"/>
              </a:rPr>
              <a:t> (</a:t>
            </a:r>
            <a:r>
              <a:rPr lang="tr-TR" sz="1500" b="1" dirty="0" err="1">
                <a:solidFill>
                  <a:schemeClr val="bg1">
                    <a:lumMod val="65000"/>
                  </a:schemeClr>
                </a:solidFill>
                <a:latin typeface="Arial"/>
              </a:rPr>
              <a:t>React</a:t>
            </a:r>
            <a:r>
              <a:rPr lang="tr-TR" sz="1500" b="1" dirty="0">
                <a:solidFill>
                  <a:schemeClr val="bg1">
                    <a:lumMod val="65000"/>
                  </a:schemeClr>
                </a:solidFill>
                <a:latin typeface="Arial"/>
              </a:rPr>
              <a:t>, </a:t>
            </a:r>
            <a:r>
              <a:rPr lang="tr-TR" sz="1500" b="1" dirty="0" err="1">
                <a:solidFill>
                  <a:schemeClr val="bg1">
                    <a:lumMod val="65000"/>
                  </a:schemeClr>
                </a:solidFill>
                <a:latin typeface="Arial"/>
              </a:rPr>
              <a:t>Angular</a:t>
            </a:r>
            <a:r>
              <a:rPr lang="tr-TR" sz="1500" b="1" dirty="0">
                <a:solidFill>
                  <a:schemeClr val="bg1">
                    <a:lumMod val="65000"/>
                  </a:schemeClr>
                </a:solidFill>
                <a:latin typeface="Arial"/>
              </a:rPr>
              <a:t>, </a:t>
            </a:r>
            <a:r>
              <a:rPr lang="tr-TR" sz="1500" b="1" dirty="0" err="1">
                <a:solidFill>
                  <a:schemeClr val="bg1">
                    <a:lumMod val="65000"/>
                  </a:schemeClr>
                </a:solidFill>
                <a:latin typeface="Arial"/>
              </a:rPr>
              <a:t>Ionic</a:t>
            </a:r>
            <a:r>
              <a:rPr lang="tr-TR" sz="1500" b="1" dirty="0">
                <a:solidFill>
                  <a:schemeClr val="bg1">
                    <a:lumMod val="65000"/>
                  </a:schemeClr>
                </a:solidFill>
                <a:latin typeface="Arial"/>
              </a:rPr>
              <a:t> …</a:t>
            </a:r>
            <a:r>
              <a:rPr lang="tr-TR" sz="1500" b="1" dirty="0">
                <a:solidFill>
                  <a:srgbClr val="CC3300"/>
                </a:solidFill>
                <a:latin typeface="Arial"/>
              </a:rPr>
              <a:t>)</a:t>
            </a:r>
            <a:endParaRPr lang="tr-TR" sz="1500" b="1" dirty="0">
              <a:solidFill>
                <a:schemeClr val="bg1">
                  <a:lumMod val="65000"/>
                </a:schemeClr>
              </a:solidFill>
              <a:latin typeface="Arial"/>
            </a:endParaRPr>
          </a:p>
          <a:p>
            <a:pPr marL="342900" indent="-342900" algn="just">
              <a:lnSpc>
                <a:spcPts val="2400"/>
              </a:lnSpc>
              <a:buSzPct val="45000"/>
              <a:buFont typeface="Wingdings" panose="05000000000000000000" pitchFamily="2" charset="2"/>
              <a:buChar char="ü"/>
            </a:pPr>
            <a:r>
              <a:rPr lang="tr-TR" sz="1500" b="1" dirty="0" err="1">
                <a:solidFill>
                  <a:srgbClr val="CC3300"/>
                </a:solidFill>
                <a:latin typeface="Arial"/>
              </a:rPr>
              <a:t>Native</a:t>
            </a:r>
            <a:r>
              <a:rPr lang="tr-TR" sz="1500" b="1" dirty="0">
                <a:solidFill>
                  <a:srgbClr val="CC3300"/>
                </a:solidFill>
                <a:latin typeface="Arial"/>
              </a:rPr>
              <a:t> </a:t>
            </a:r>
            <a:r>
              <a:rPr lang="tr-TR" sz="1500" b="1" dirty="0" err="1">
                <a:solidFill>
                  <a:srgbClr val="CC3300"/>
                </a:solidFill>
                <a:latin typeface="Arial"/>
              </a:rPr>
              <a:t>App</a:t>
            </a:r>
            <a:r>
              <a:rPr lang="tr-TR" sz="1500" b="1" dirty="0">
                <a:solidFill>
                  <a:srgbClr val="CC3300"/>
                </a:solidFill>
                <a:latin typeface="Arial"/>
              </a:rPr>
              <a:t> Development ( </a:t>
            </a:r>
            <a:r>
              <a:rPr lang="tr-TR" sz="1500" b="1" dirty="0">
                <a:solidFill>
                  <a:schemeClr val="bg1">
                    <a:lumMod val="65000"/>
                  </a:schemeClr>
                </a:solidFill>
                <a:latin typeface="Arial"/>
              </a:rPr>
              <a:t>Java, Object-C, C# </a:t>
            </a:r>
            <a:r>
              <a:rPr lang="tr-TR" sz="1500" b="1" dirty="0">
                <a:solidFill>
                  <a:srgbClr val="CC3300"/>
                </a:solidFill>
                <a:latin typeface="Arial"/>
              </a:rPr>
              <a:t>)</a:t>
            </a:r>
            <a:endParaRPr sz="1500" b="1" dirty="0">
              <a:solidFill>
                <a:schemeClr val="bg1">
                  <a:lumMod val="65000"/>
                </a:schemeClr>
              </a:solidFill>
              <a:latin typeface="Arial"/>
            </a:endParaRPr>
          </a:p>
          <a:p>
            <a:pPr marL="342900" indent="-342900" algn="just">
              <a:lnSpc>
                <a:spcPts val="2400"/>
              </a:lnSpc>
              <a:buSzPct val="45000"/>
              <a:buFont typeface="Wingdings" panose="05000000000000000000" pitchFamily="2" charset="2"/>
              <a:buChar char="ü"/>
            </a:pPr>
            <a:r>
              <a:rPr lang="en-US" sz="1500" b="1" dirty="0">
                <a:solidFill>
                  <a:srgbClr val="CC3300"/>
                </a:solidFill>
                <a:latin typeface="Arial"/>
              </a:rPr>
              <a:t>React</a:t>
            </a:r>
            <a:r>
              <a:rPr lang="tr-TR" sz="1500" b="1" dirty="0" err="1">
                <a:solidFill>
                  <a:srgbClr val="CC3300"/>
                </a:solidFill>
                <a:latin typeface="Arial"/>
              </a:rPr>
              <a:t>Js</a:t>
            </a:r>
            <a:r>
              <a:rPr lang="tr-TR" sz="1500" b="1" dirty="0">
                <a:solidFill>
                  <a:srgbClr val="CC3300"/>
                </a:solidFill>
                <a:latin typeface="Arial"/>
              </a:rPr>
              <a:t> (</a:t>
            </a:r>
            <a:r>
              <a:rPr lang="tr-TR" sz="1500" b="1" dirty="0">
                <a:solidFill>
                  <a:schemeClr val="bg1">
                    <a:lumMod val="65000"/>
                  </a:schemeClr>
                </a:solidFill>
                <a:latin typeface="Arial"/>
              </a:rPr>
              <a:t>Library</a:t>
            </a:r>
            <a:r>
              <a:rPr lang="tr-TR" sz="1500" b="1" dirty="0">
                <a:solidFill>
                  <a:srgbClr val="CC3300"/>
                </a:solidFill>
                <a:latin typeface="Arial"/>
              </a:rPr>
              <a:t>)</a:t>
            </a:r>
            <a:r>
              <a:rPr lang="en-US" sz="1500" b="1" dirty="0">
                <a:solidFill>
                  <a:srgbClr val="CC3300"/>
                </a:solidFill>
                <a:latin typeface="Arial"/>
              </a:rPr>
              <a:t>, React Native </a:t>
            </a:r>
            <a:r>
              <a:rPr lang="tr-TR" sz="1500" b="1" dirty="0">
                <a:solidFill>
                  <a:srgbClr val="CC3300"/>
                </a:solidFill>
                <a:latin typeface="Arial"/>
              </a:rPr>
              <a:t>(</a:t>
            </a:r>
            <a:r>
              <a:rPr lang="tr-TR" sz="1500" b="1" dirty="0" err="1">
                <a:solidFill>
                  <a:schemeClr val="bg1">
                    <a:lumMod val="65000"/>
                  </a:schemeClr>
                </a:solidFill>
                <a:latin typeface="Arial"/>
              </a:rPr>
              <a:t>Js</a:t>
            </a:r>
            <a:r>
              <a:rPr lang="tr-TR" sz="1500" b="1" dirty="0">
                <a:solidFill>
                  <a:schemeClr val="bg1">
                    <a:lumMod val="65000"/>
                  </a:schemeClr>
                </a:solidFill>
                <a:latin typeface="Arial"/>
              </a:rPr>
              <a:t> Framework</a:t>
            </a:r>
            <a:r>
              <a:rPr lang="tr-TR" sz="1500" b="1" dirty="0">
                <a:solidFill>
                  <a:srgbClr val="CC3300"/>
                </a:solidFill>
                <a:latin typeface="Arial"/>
              </a:rPr>
              <a:t>)</a:t>
            </a:r>
            <a:endParaRPr sz="1500" dirty="0"/>
          </a:p>
          <a:p>
            <a:pPr marL="342900" indent="-342900" algn="just">
              <a:lnSpc>
                <a:spcPts val="2400"/>
              </a:lnSpc>
              <a:buSzPct val="45000"/>
              <a:buFont typeface="Wingdings" panose="05000000000000000000" pitchFamily="2" charset="2"/>
              <a:buChar char="ü"/>
            </a:pPr>
            <a:r>
              <a:rPr lang="tr-TR" sz="1500" b="1" dirty="0" err="1">
                <a:solidFill>
                  <a:srgbClr val="CC3300"/>
                </a:solidFill>
                <a:latin typeface="Arial"/>
              </a:rPr>
              <a:t>AngularJs</a:t>
            </a:r>
            <a:r>
              <a:rPr lang="tr-TR" sz="1500" b="1" dirty="0">
                <a:solidFill>
                  <a:srgbClr val="CC3300"/>
                </a:solidFill>
                <a:latin typeface="Arial"/>
              </a:rPr>
              <a:t> (</a:t>
            </a:r>
            <a:r>
              <a:rPr lang="tr-TR" sz="1500" b="1" dirty="0">
                <a:solidFill>
                  <a:schemeClr val="bg1">
                    <a:lumMod val="65000"/>
                  </a:schemeClr>
                </a:solidFill>
                <a:latin typeface="Arial"/>
              </a:rPr>
              <a:t>JS Framework</a:t>
            </a:r>
            <a:r>
              <a:rPr lang="tr-TR" sz="1500" b="1" dirty="0">
                <a:solidFill>
                  <a:srgbClr val="CC3300"/>
                </a:solidFill>
                <a:latin typeface="Arial"/>
              </a:rPr>
              <a:t>) </a:t>
            </a:r>
            <a:r>
              <a:rPr lang="en-US" sz="1500" b="1" dirty="0">
                <a:solidFill>
                  <a:srgbClr val="CC3300"/>
                </a:solidFill>
                <a:latin typeface="Arial"/>
              </a:rPr>
              <a:t>Angular v2</a:t>
            </a:r>
            <a:r>
              <a:rPr lang="tr-TR" sz="1500" b="1" dirty="0">
                <a:solidFill>
                  <a:srgbClr val="CC3300"/>
                </a:solidFill>
                <a:latin typeface="Arial"/>
              </a:rPr>
              <a:t> – v4 (</a:t>
            </a:r>
            <a:r>
              <a:rPr lang="tr-TR" sz="1500" b="1" dirty="0">
                <a:solidFill>
                  <a:schemeClr val="bg1">
                    <a:lumMod val="65000"/>
                  </a:schemeClr>
                </a:solidFill>
                <a:latin typeface="Arial"/>
              </a:rPr>
              <a:t>JS Framework</a:t>
            </a:r>
            <a:r>
              <a:rPr lang="tr-TR" sz="1500" b="1" dirty="0">
                <a:solidFill>
                  <a:srgbClr val="CC3300"/>
                </a:solidFill>
                <a:latin typeface="Arial"/>
              </a:rPr>
              <a:t>)</a:t>
            </a:r>
            <a:endParaRPr sz="1500" dirty="0"/>
          </a:p>
          <a:p>
            <a:pPr marL="342900" indent="-342900" algn="just">
              <a:lnSpc>
                <a:spcPts val="2400"/>
              </a:lnSpc>
              <a:buSzPct val="45000"/>
              <a:buFont typeface="Wingdings" panose="05000000000000000000" pitchFamily="2" charset="2"/>
              <a:buChar char="ü"/>
            </a:pPr>
            <a:r>
              <a:rPr lang="en-US" sz="1500" b="1" dirty="0" err="1">
                <a:solidFill>
                  <a:srgbClr val="CC3300"/>
                </a:solidFill>
                <a:latin typeface="Arial"/>
              </a:rPr>
              <a:t>VueJs</a:t>
            </a:r>
            <a:r>
              <a:rPr lang="en-US" sz="1500" b="1" dirty="0">
                <a:solidFill>
                  <a:srgbClr val="CC3300"/>
                </a:solidFill>
                <a:latin typeface="Arial"/>
              </a:rPr>
              <a:t> </a:t>
            </a:r>
            <a:r>
              <a:rPr lang="tr-TR" sz="1500" b="1" dirty="0">
                <a:solidFill>
                  <a:srgbClr val="CC3300"/>
                </a:solidFill>
                <a:latin typeface="Arial"/>
              </a:rPr>
              <a:t>(</a:t>
            </a:r>
            <a:r>
              <a:rPr lang="tr-TR" sz="1500" b="1" dirty="0">
                <a:solidFill>
                  <a:schemeClr val="bg1">
                    <a:lumMod val="65000"/>
                  </a:schemeClr>
                </a:solidFill>
                <a:latin typeface="Arial"/>
              </a:rPr>
              <a:t>H-JS</a:t>
            </a:r>
            <a:r>
              <a:rPr lang="tr-TR" sz="1500" b="1" dirty="0">
                <a:solidFill>
                  <a:srgbClr val="CC3300"/>
                </a:solidFill>
                <a:latin typeface="Arial"/>
              </a:rPr>
              <a:t>), </a:t>
            </a:r>
            <a:r>
              <a:rPr lang="tr-TR" sz="1500" b="1" dirty="0" err="1">
                <a:solidFill>
                  <a:srgbClr val="CC3300"/>
                </a:solidFill>
                <a:latin typeface="Arial"/>
              </a:rPr>
              <a:t>Flutter</a:t>
            </a:r>
            <a:r>
              <a:rPr lang="tr-TR" sz="1500" b="1" dirty="0">
                <a:solidFill>
                  <a:srgbClr val="CC3300"/>
                </a:solidFill>
                <a:latin typeface="Arial"/>
              </a:rPr>
              <a:t> (Google mobile SDK)</a:t>
            </a:r>
            <a:endParaRPr sz="1500" dirty="0"/>
          </a:p>
          <a:p>
            <a:pPr marL="342900" indent="-342900" algn="just">
              <a:lnSpc>
                <a:spcPts val="2400"/>
              </a:lnSpc>
              <a:buSzPct val="45000"/>
              <a:buFont typeface="Wingdings" panose="05000000000000000000" pitchFamily="2" charset="2"/>
              <a:buChar char="ü"/>
            </a:pPr>
            <a:r>
              <a:rPr lang="en-US" sz="1500" b="1" dirty="0">
                <a:solidFill>
                  <a:srgbClr val="CC3300"/>
                </a:solidFill>
                <a:latin typeface="Arial"/>
              </a:rPr>
              <a:t>Ionic </a:t>
            </a:r>
            <a:r>
              <a:rPr lang="tr-TR" sz="1500" b="1" dirty="0">
                <a:solidFill>
                  <a:srgbClr val="CC3300"/>
                </a:solidFill>
                <a:latin typeface="Arial"/>
              </a:rPr>
              <a:t>(</a:t>
            </a:r>
            <a:r>
              <a:rPr lang="tr-TR" sz="1500" b="1" dirty="0">
                <a:solidFill>
                  <a:schemeClr val="bg1">
                    <a:lumMod val="65000"/>
                  </a:schemeClr>
                </a:solidFill>
                <a:latin typeface="Arial"/>
              </a:rPr>
              <a:t>H-</a:t>
            </a:r>
            <a:r>
              <a:rPr lang="tr-TR" sz="1500" b="1" dirty="0" err="1">
                <a:solidFill>
                  <a:schemeClr val="bg1">
                    <a:lumMod val="65000"/>
                  </a:schemeClr>
                </a:solidFill>
                <a:latin typeface="Arial"/>
              </a:rPr>
              <a:t>Cordova</a:t>
            </a:r>
            <a:r>
              <a:rPr lang="tr-TR" sz="1500" b="1" dirty="0">
                <a:solidFill>
                  <a:schemeClr val="bg1">
                    <a:lumMod val="65000"/>
                  </a:schemeClr>
                </a:solidFill>
                <a:latin typeface="Arial"/>
              </a:rPr>
              <a:t> w/ </a:t>
            </a:r>
            <a:r>
              <a:rPr lang="tr-TR" sz="1500" b="1" dirty="0" err="1">
                <a:solidFill>
                  <a:schemeClr val="bg1">
                    <a:lumMod val="65000"/>
                  </a:schemeClr>
                </a:solidFill>
                <a:latin typeface="Arial"/>
              </a:rPr>
              <a:t>Angular</a:t>
            </a:r>
            <a:r>
              <a:rPr lang="tr-TR" sz="1500" b="1" dirty="0">
                <a:solidFill>
                  <a:srgbClr val="CC3300"/>
                </a:solidFill>
                <a:latin typeface="Arial"/>
              </a:rPr>
              <a:t>)</a:t>
            </a:r>
            <a:endParaRPr sz="1500" dirty="0"/>
          </a:p>
          <a:p>
            <a:pPr marL="342900" indent="-342900" algn="just">
              <a:lnSpc>
                <a:spcPts val="2400"/>
              </a:lnSpc>
              <a:buSzPct val="45000"/>
              <a:buFont typeface="Wingdings" panose="05000000000000000000" pitchFamily="2" charset="2"/>
              <a:buChar char="ü"/>
            </a:pPr>
            <a:r>
              <a:rPr lang="en-US" sz="1500" b="1" dirty="0" err="1">
                <a:solidFill>
                  <a:srgbClr val="CC3300"/>
                </a:solidFill>
                <a:latin typeface="Arial"/>
              </a:rPr>
              <a:t>Xamarin</a:t>
            </a:r>
            <a:r>
              <a:rPr lang="tr-TR" sz="1500" b="1" dirty="0">
                <a:solidFill>
                  <a:srgbClr val="CC3300"/>
                </a:solidFill>
                <a:latin typeface="Arial"/>
              </a:rPr>
              <a:t> (</a:t>
            </a:r>
            <a:r>
              <a:rPr lang="tr-TR" sz="1500" b="1" dirty="0">
                <a:solidFill>
                  <a:schemeClr val="bg1">
                    <a:lumMod val="65000"/>
                  </a:schemeClr>
                </a:solidFill>
                <a:latin typeface="Arial"/>
              </a:rPr>
              <a:t>H-C#</a:t>
            </a:r>
            <a:r>
              <a:rPr lang="tr-TR" sz="1500" b="1" dirty="0">
                <a:solidFill>
                  <a:srgbClr val="CC3300"/>
                </a:solidFill>
                <a:latin typeface="Arial"/>
              </a:rPr>
              <a:t>)</a:t>
            </a:r>
          </a:p>
          <a:p>
            <a:pPr marL="342900" indent="-342900" algn="just">
              <a:lnSpc>
                <a:spcPts val="2400"/>
              </a:lnSpc>
              <a:buSzPct val="45000"/>
              <a:buFont typeface="Wingdings" panose="05000000000000000000" pitchFamily="2" charset="2"/>
              <a:buChar char="ü"/>
            </a:pPr>
            <a:r>
              <a:rPr lang="en-US" sz="1500" b="1" dirty="0">
                <a:solidFill>
                  <a:srgbClr val="CC3300"/>
                </a:solidFill>
                <a:latin typeface="Arial"/>
              </a:rPr>
              <a:t>Cordova</a:t>
            </a:r>
            <a:r>
              <a:rPr lang="tr-TR" sz="1500" b="1" dirty="0">
                <a:solidFill>
                  <a:srgbClr val="CC3300"/>
                </a:solidFill>
                <a:latin typeface="Arial"/>
              </a:rPr>
              <a:t> (</a:t>
            </a:r>
            <a:r>
              <a:rPr lang="tr-TR" sz="1500" b="1" dirty="0">
                <a:solidFill>
                  <a:schemeClr val="bg1">
                    <a:lumMod val="65000"/>
                  </a:schemeClr>
                </a:solidFill>
                <a:latin typeface="Arial"/>
              </a:rPr>
              <a:t>H-JS+HTML5+CSS+Webview</a:t>
            </a:r>
            <a:r>
              <a:rPr lang="tr-TR" sz="1500" b="1" dirty="0">
                <a:solidFill>
                  <a:srgbClr val="CC3300"/>
                </a:solidFill>
                <a:latin typeface="Arial"/>
              </a:rPr>
              <a:t>)</a:t>
            </a:r>
            <a:endParaRPr sz="1500" dirty="0"/>
          </a:p>
          <a:p>
            <a:pPr marL="342900" indent="-342900" algn="just">
              <a:lnSpc>
                <a:spcPts val="2400"/>
              </a:lnSpc>
              <a:buSzPct val="45000"/>
              <a:buFont typeface="Wingdings" panose="05000000000000000000" pitchFamily="2" charset="2"/>
              <a:buChar char="ü"/>
            </a:pPr>
            <a:r>
              <a:rPr lang="en-US" sz="1500" b="1" dirty="0" err="1">
                <a:solidFill>
                  <a:srgbClr val="CC3300"/>
                </a:solidFill>
                <a:latin typeface="Arial"/>
              </a:rPr>
              <a:t>Nativescript</a:t>
            </a:r>
            <a:r>
              <a:rPr lang="tr-TR" sz="1500" b="1" dirty="0">
                <a:solidFill>
                  <a:srgbClr val="CC3300"/>
                </a:solidFill>
                <a:latin typeface="Arial"/>
              </a:rPr>
              <a:t> (</a:t>
            </a:r>
            <a:r>
              <a:rPr lang="tr-TR" sz="1500" b="1" dirty="0" err="1">
                <a:solidFill>
                  <a:srgbClr val="CC3300"/>
                </a:solidFill>
                <a:latin typeface="Arial"/>
              </a:rPr>
              <a:t>Vue</a:t>
            </a:r>
            <a:r>
              <a:rPr lang="tr-TR" sz="1500" b="1" dirty="0">
                <a:solidFill>
                  <a:srgbClr val="CC3300"/>
                </a:solidFill>
                <a:latin typeface="Arial"/>
              </a:rPr>
              <a:t> || </a:t>
            </a:r>
            <a:r>
              <a:rPr lang="tr-TR" sz="1500" b="1" dirty="0" err="1">
                <a:solidFill>
                  <a:srgbClr val="CC3300"/>
                </a:solidFill>
                <a:latin typeface="Arial"/>
              </a:rPr>
              <a:t>Angular</a:t>
            </a:r>
            <a:r>
              <a:rPr lang="tr-TR" sz="1500" b="1" dirty="0">
                <a:solidFill>
                  <a:srgbClr val="CC3300"/>
                </a:solidFill>
                <a:latin typeface="Arial"/>
              </a:rPr>
              <a:t> || JS)</a:t>
            </a:r>
          </a:p>
          <a:p>
            <a:pPr marL="342900" indent="-342900" algn="just">
              <a:lnSpc>
                <a:spcPts val="2400"/>
              </a:lnSpc>
              <a:buSzPct val="45000"/>
              <a:buFont typeface="Wingdings" panose="05000000000000000000" pitchFamily="2" charset="2"/>
              <a:buChar char="ü"/>
            </a:pPr>
            <a:r>
              <a:rPr lang="tr-TR" sz="1500" b="1" dirty="0" err="1">
                <a:solidFill>
                  <a:srgbClr val="CC3300"/>
                </a:solidFill>
                <a:latin typeface="Arial"/>
              </a:rPr>
              <a:t>PhoneGap</a:t>
            </a:r>
            <a:r>
              <a:rPr lang="tr-TR" sz="1500" b="1" dirty="0">
                <a:solidFill>
                  <a:srgbClr val="CC3300"/>
                </a:solidFill>
                <a:latin typeface="Arial"/>
              </a:rPr>
              <a:t> (</a:t>
            </a:r>
            <a:r>
              <a:rPr lang="tr-TR" sz="1500" b="1" dirty="0" err="1">
                <a:solidFill>
                  <a:srgbClr val="CC3300"/>
                </a:solidFill>
                <a:latin typeface="Arial"/>
              </a:rPr>
              <a:t>Cordova</a:t>
            </a:r>
            <a:r>
              <a:rPr lang="tr-TR" sz="1500" b="1" dirty="0">
                <a:solidFill>
                  <a:srgbClr val="CC3300"/>
                </a:solidFill>
                <a:latin typeface="Arial"/>
              </a:rPr>
              <a:t> </a:t>
            </a:r>
            <a:r>
              <a:rPr lang="tr-TR" sz="1500" b="1" dirty="0" err="1">
                <a:solidFill>
                  <a:srgbClr val="CC3300"/>
                </a:solidFill>
                <a:latin typeface="Arial"/>
              </a:rPr>
              <a:t>based</a:t>
            </a:r>
            <a:r>
              <a:rPr lang="tr-TR" sz="1500" b="1" dirty="0">
                <a:solidFill>
                  <a:srgbClr val="CC3300"/>
                </a:solidFill>
                <a:latin typeface="Arial"/>
              </a:rPr>
              <a:t>)</a:t>
            </a:r>
            <a:endParaRPr lang="tr-TR" sz="1500" dirty="0"/>
          </a:p>
          <a:p>
            <a:pPr marL="342900" indent="-342900" algn="just">
              <a:lnSpc>
                <a:spcPts val="2400"/>
              </a:lnSpc>
              <a:buSzPct val="45000"/>
              <a:buFont typeface="Wingdings" panose="05000000000000000000" pitchFamily="2" charset="2"/>
              <a:buChar char="ü"/>
            </a:pPr>
            <a:r>
              <a:rPr lang="tr-TR" sz="1500" b="1" dirty="0" err="1">
                <a:solidFill>
                  <a:srgbClr val="CC3300"/>
                </a:solidFill>
                <a:latin typeface="Arial"/>
              </a:rPr>
              <a:t>Qt</a:t>
            </a:r>
            <a:r>
              <a:rPr lang="tr-TR" sz="1500" b="1" dirty="0">
                <a:solidFill>
                  <a:srgbClr val="CC3300"/>
                </a:solidFill>
                <a:latin typeface="Arial"/>
              </a:rPr>
              <a:t> (C++) , </a:t>
            </a:r>
            <a:r>
              <a:rPr lang="tr-TR" sz="1500" b="1" dirty="0" err="1">
                <a:solidFill>
                  <a:srgbClr val="CC3300"/>
                </a:solidFill>
                <a:latin typeface="Arial"/>
              </a:rPr>
              <a:t>Kivy</a:t>
            </a:r>
            <a:r>
              <a:rPr lang="tr-TR" sz="1500" b="1" dirty="0">
                <a:solidFill>
                  <a:srgbClr val="CC3300"/>
                </a:solidFill>
                <a:latin typeface="Arial"/>
              </a:rPr>
              <a:t> (</a:t>
            </a:r>
            <a:r>
              <a:rPr lang="tr-TR" sz="1500" b="1" dirty="0" err="1">
                <a:solidFill>
                  <a:srgbClr val="CC3300"/>
                </a:solidFill>
                <a:latin typeface="Arial"/>
              </a:rPr>
              <a:t>Python</a:t>
            </a:r>
            <a:r>
              <a:rPr lang="tr-TR" sz="1500" b="1" dirty="0">
                <a:solidFill>
                  <a:srgbClr val="CC3300"/>
                </a:solidFill>
                <a:latin typeface="Arial"/>
              </a:rPr>
              <a:t>),  </a:t>
            </a:r>
            <a:r>
              <a:rPr lang="tr-TR" sz="1500" b="1" dirty="0" err="1">
                <a:solidFill>
                  <a:srgbClr val="CC3300"/>
                </a:solidFill>
                <a:latin typeface="Arial"/>
              </a:rPr>
              <a:t>Ruby</a:t>
            </a:r>
            <a:r>
              <a:rPr lang="tr-TR" sz="1500" b="1" dirty="0">
                <a:solidFill>
                  <a:srgbClr val="CC3300"/>
                </a:solidFill>
                <a:latin typeface="Arial"/>
              </a:rPr>
              <a:t> on </a:t>
            </a:r>
            <a:r>
              <a:rPr lang="tr-TR" sz="1500" b="1" dirty="0" err="1">
                <a:solidFill>
                  <a:srgbClr val="CC3300"/>
                </a:solidFill>
                <a:latin typeface="Arial"/>
              </a:rPr>
              <a:t>Rails</a:t>
            </a:r>
            <a:r>
              <a:rPr lang="tr-TR" sz="1500" b="1" dirty="0">
                <a:solidFill>
                  <a:srgbClr val="CC3300"/>
                </a:solidFill>
                <a:latin typeface="Arial"/>
              </a:rPr>
              <a:t>(Web Dev.)</a:t>
            </a:r>
          </a:p>
          <a:p>
            <a:pPr marL="342900" indent="-342900">
              <a:lnSpc>
                <a:spcPts val="2000"/>
              </a:lnSpc>
              <a:buFont typeface="Wingdings" panose="05000000000000000000" pitchFamily="2" charset="2"/>
              <a:buChar char="ü"/>
            </a:pPr>
            <a:r>
              <a:rPr lang="tr-TR" sz="1500" b="1" dirty="0" err="1">
                <a:solidFill>
                  <a:srgbClr val="CC3300"/>
                </a:solidFill>
                <a:latin typeface="Arial"/>
              </a:rPr>
              <a:t>App</a:t>
            </a:r>
            <a:r>
              <a:rPr lang="tr-TR" sz="1500" b="1" dirty="0">
                <a:solidFill>
                  <a:srgbClr val="CC3300"/>
                </a:solidFill>
                <a:latin typeface="Arial"/>
              </a:rPr>
              <a:t> </a:t>
            </a:r>
            <a:r>
              <a:rPr lang="tr-TR" sz="1500" b="1" dirty="0" err="1">
                <a:solidFill>
                  <a:srgbClr val="CC3300"/>
                </a:solidFill>
                <a:latin typeface="Arial"/>
              </a:rPr>
              <a:t>Logic</a:t>
            </a:r>
            <a:r>
              <a:rPr lang="tr-TR" sz="1500" b="1" dirty="0">
                <a:solidFill>
                  <a:srgbClr val="CC3300"/>
                </a:solidFill>
                <a:latin typeface="Arial"/>
              </a:rPr>
              <a:t>: </a:t>
            </a:r>
            <a:r>
              <a:rPr lang="tr-TR" sz="1500" dirty="0"/>
              <a:t>Yazılan kodların tamamı, sistem mimarisi, inşa edilen sistemin tamamı.</a:t>
            </a:r>
          </a:p>
          <a:p>
            <a:pPr marL="285750" indent="-285750">
              <a:lnSpc>
                <a:spcPts val="2000"/>
              </a:lnSpc>
              <a:buFont typeface="Wingdings" panose="05000000000000000000" pitchFamily="2" charset="2"/>
              <a:buChar char="ü"/>
            </a:pPr>
            <a:r>
              <a:rPr lang="tr-TR" sz="1500" b="1" dirty="0">
                <a:solidFill>
                  <a:srgbClr val="CC3300"/>
                </a:solidFill>
                <a:latin typeface="Arial"/>
              </a:rPr>
              <a:t>Business </a:t>
            </a:r>
            <a:r>
              <a:rPr lang="tr-TR" sz="1500" b="1" dirty="0" err="1">
                <a:solidFill>
                  <a:srgbClr val="CC3300"/>
                </a:solidFill>
                <a:latin typeface="Arial"/>
              </a:rPr>
              <a:t>Logic</a:t>
            </a:r>
            <a:r>
              <a:rPr lang="tr-TR" sz="1500" b="1" dirty="0">
                <a:solidFill>
                  <a:srgbClr val="CC3300"/>
                </a:solidFill>
                <a:latin typeface="Arial"/>
              </a:rPr>
              <a:t>: </a:t>
            </a:r>
            <a:r>
              <a:rPr lang="tr-TR" sz="1500" dirty="0"/>
              <a:t>Yapılan işin </a:t>
            </a:r>
            <a:r>
              <a:rPr lang="tr-TR" sz="1500" dirty="0" err="1"/>
              <a:t>subset</a:t>
            </a:r>
            <a:r>
              <a:rPr lang="tr-TR" sz="1500" dirty="0"/>
              <a:t> kodu, çalışan modeli. </a:t>
            </a:r>
            <a:r>
              <a:rPr lang="tr-TR" sz="1500" dirty="0" err="1"/>
              <a:t>Örn</a:t>
            </a:r>
            <a:r>
              <a:rPr lang="tr-TR" sz="1500" dirty="0"/>
              <a:t>: X ürünü sipariş verilirse yapılacak olan nedir? Yada Y ürününün maliyeti ne olur?</a:t>
            </a:r>
            <a:endParaRPr lang="en-US" sz="1500" dirty="0"/>
          </a:p>
          <a:p>
            <a:pPr marL="342900" indent="-342900" algn="just">
              <a:lnSpc>
                <a:spcPts val="2000"/>
              </a:lnSpc>
              <a:buSzPct val="45000"/>
              <a:buFont typeface="Wingdings" panose="05000000000000000000" pitchFamily="2" charset="2"/>
              <a:buChar char="ü"/>
            </a:pPr>
            <a:r>
              <a:rPr lang="tr-TR" sz="1500" b="1" dirty="0">
                <a:solidFill>
                  <a:srgbClr val="CC3300"/>
                </a:solidFill>
                <a:latin typeface="Arial"/>
              </a:rPr>
              <a:t>Front-</a:t>
            </a:r>
            <a:r>
              <a:rPr lang="tr-TR" sz="1500" b="1" dirty="0" err="1">
                <a:solidFill>
                  <a:srgbClr val="CC3300"/>
                </a:solidFill>
                <a:latin typeface="Arial"/>
              </a:rPr>
              <a:t>end</a:t>
            </a:r>
            <a:r>
              <a:rPr lang="tr-TR" sz="1500" b="1" dirty="0">
                <a:solidFill>
                  <a:srgbClr val="CC3300"/>
                </a:solidFill>
                <a:latin typeface="Arial"/>
              </a:rPr>
              <a:t> Development(Önyüz geliştirici):</a:t>
            </a:r>
            <a:r>
              <a:rPr lang="tr-TR" sz="1400" dirty="0"/>
              <a:t>Kullanıcının </a:t>
            </a:r>
            <a:r>
              <a:rPr lang="tr-TR" sz="1400" dirty="0" err="1"/>
              <a:t>arayüzünün</a:t>
            </a:r>
            <a:r>
              <a:rPr lang="tr-TR" sz="1400" dirty="0"/>
              <a:t> (</a:t>
            </a:r>
            <a:r>
              <a:rPr lang="tr-TR" sz="1400" dirty="0" err="1"/>
              <a:t>client-side</a:t>
            </a:r>
            <a:r>
              <a:rPr lang="tr-TR" sz="1400" dirty="0"/>
              <a:t>), HTML, CSS ve JS </a:t>
            </a:r>
            <a:r>
              <a:rPr lang="tr-TR" sz="1400" dirty="0" err="1"/>
              <a:t>vb</a:t>
            </a:r>
            <a:r>
              <a:rPr lang="tr-TR" sz="1400" dirty="0"/>
              <a:t> </a:t>
            </a:r>
            <a:r>
              <a:rPr lang="tr-TR" sz="1400" dirty="0" err="1"/>
              <a:t>teknololileri</a:t>
            </a:r>
            <a:r>
              <a:rPr lang="tr-TR" sz="1400" dirty="0"/>
              <a:t> ile geliştirilmesi ?</a:t>
            </a:r>
          </a:p>
          <a:p>
            <a:pPr marL="342900" indent="-342900" algn="just">
              <a:lnSpc>
                <a:spcPts val="2000"/>
              </a:lnSpc>
              <a:buSzPct val="45000"/>
              <a:buFont typeface="Wingdings" panose="05000000000000000000" pitchFamily="2" charset="2"/>
              <a:buChar char="ü"/>
            </a:pPr>
            <a:r>
              <a:rPr lang="tr-TR" sz="1400" b="1" dirty="0" err="1">
                <a:solidFill>
                  <a:srgbClr val="CC3300"/>
                </a:solidFill>
                <a:latin typeface="Arial"/>
              </a:rPr>
              <a:t>Back-end</a:t>
            </a:r>
            <a:r>
              <a:rPr lang="tr-TR" sz="1400" b="1" dirty="0">
                <a:solidFill>
                  <a:srgbClr val="CC3300"/>
                </a:solidFill>
                <a:latin typeface="Arial"/>
              </a:rPr>
              <a:t> Development(server-</a:t>
            </a:r>
            <a:r>
              <a:rPr lang="tr-TR" sz="1400" b="1" dirty="0" err="1">
                <a:solidFill>
                  <a:srgbClr val="CC3300"/>
                </a:solidFill>
                <a:latin typeface="Arial"/>
              </a:rPr>
              <a:t>side</a:t>
            </a:r>
            <a:r>
              <a:rPr lang="tr-TR" sz="1400" b="1" dirty="0">
                <a:solidFill>
                  <a:srgbClr val="CC3300"/>
                </a:solidFill>
                <a:latin typeface="Arial"/>
              </a:rPr>
              <a:t> geliştirici):</a:t>
            </a:r>
            <a:r>
              <a:rPr lang="tr-TR" sz="1400" dirty="0"/>
              <a:t>B</a:t>
            </a:r>
            <a:r>
              <a:rPr lang="es-ES" sz="1400" dirty="0"/>
              <a:t>ir </a:t>
            </a:r>
            <a:r>
              <a:rPr lang="es-ES" sz="1400" b="1" dirty="0"/>
              <a:t>sunucu</a:t>
            </a:r>
            <a:r>
              <a:rPr lang="es-ES" sz="1400" dirty="0"/>
              <a:t>, bir</a:t>
            </a:r>
            <a:r>
              <a:rPr lang="es-ES" sz="1400" b="1" dirty="0"/>
              <a:t> uygulama</a:t>
            </a:r>
            <a:r>
              <a:rPr lang="es-ES" sz="1400" dirty="0"/>
              <a:t> ve bir </a:t>
            </a:r>
            <a:r>
              <a:rPr lang="es-ES" sz="1400" b="1" dirty="0"/>
              <a:t>veritabanı</a:t>
            </a:r>
            <a:r>
              <a:rPr lang="es-ES" sz="1400" dirty="0"/>
              <a:t>.</a:t>
            </a:r>
            <a:r>
              <a:rPr lang="tr-TR" sz="1400" dirty="0"/>
              <a:t> </a:t>
            </a:r>
            <a:r>
              <a:rPr lang="tr-TR" sz="1400" dirty="0" err="1"/>
              <a:t>Backend</a:t>
            </a:r>
            <a:r>
              <a:rPr lang="tr-TR" sz="1400" dirty="0"/>
              <a:t> teknolojileri genelde </a:t>
            </a:r>
            <a:r>
              <a:rPr lang="tr-TR" sz="1400" b="1" dirty="0"/>
              <a:t>PHP</a:t>
            </a:r>
            <a:r>
              <a:rPr lang="tr-TR" sz="1400" dirty="0"/>
              <a:t>, </a:t>
            </a:r>
            <a:r>
              <a:rPr lang="tr-TR" sz="1400" b="1" dirty="0" err="1"/>
              <a:t>Ruby</a:t>
            </a:r>
            <a:r>
              <a:rPr lang="tr-TR" sz="1400" dirty="0"/>
              <a:t>, </a:t>
            </a:r>
            <a:r>
              <a:rPr lang="tr-TR" sz="1400" b="1" dirty="0" err="1"/>
              <a:t>Python,Java</a:t>
            </a:r>
            <a:r>
              <a:rPr lang="tr-TR" sz="1400" dirty="0"/>
              <a:t> gibi dillerden oluşur.</a:t>
            </a:r>
          </a:p>
          <a:p>
            <a:pPr marL="342900" indent="-342900" algn="just">
              <a:buSzPct val="45000"/>
              <a:buFont typeface="Wingdings" panose="05000000000000000000" pitchFamily="2" charset="2"/>
              <a:buChar char="ü"/>
            </a:pPr>
            <a:endParaRPr lang="tr-TR" sz="2000" b="1" dirty="0">
              <a:solidFill>
                <a:srgbClr val="CC3300"/>
              </a:solidFill>
              <a:latin typeface="Arial"/>
            </a:endParaRPr>
          </a:p>
          <a:p>
            <a:pPr algn="just">
              <a:lnSpc>
                <a:spcPts val="2800"/>
              </a:lnSpc>
              <a:buSzPct val="45000"/>
            </a:pPr>
            <a:endParaRPr lang="tr-TR" sz="2000" b="1" dirty="0">
              <a:solidFill>
                <a:srgbClr val="CC3300"/>
              </a:solidFill>
              <a:latin typeface="Arial"/>
            </a:endParaRPr>
          </a:p>
        </p:txBody>
      </p:sp>
      <p:pic>
        <p:nvPicPr>
          <p:cNvPr id="42" name="Resim 41"/>
          <p:cNvPicPr/>
          <p:nvPr/>
        </p:nvPicPr>
        <p:blipFill>
          <a:blip r:embed="rId3"/>
          <a:stretch>
            <a:fillRect/>
          </a:stretch>
        </p:blipFill>
        <p:spPr>
          <a:xfrm>
            <a:off x="6762815" y="2508628"/>
            <a:ext cx="2448918" cy="2316754"/>
          </a:xfrm>
          <a:prstGeom prst="rect">
            <a:avLst/>
          </a:prstGeom>
          <a:ln>
            <a:noFill/>
          </a:ln>
        </p:spPr>
      </p:pic>
      <p:sp>
        <p:nvSpPr>
          <p:cNvPr id="43" name="CustomShape 3"/>
          <p:cNvSpPr/>
          <p:nvPr/>
        </p:nvSpPr>
        <p:spPr>
          <a:xfrm>
            <a:off x="170463" y="7375284"/>
            <a:ext cx="7529040" cy="346320"/>
          </a:xfrm>
          <a:prstGeom prst="rect">
            <a:avLst/>
          </a:prstGeom>
          <a:noFill/>
          <a:ln>
            <a:noFill/>
          </a:ln>
        </p:spPr>
        <p:txBody>
          <a:bodyPr lIns="90000" tIns="45000" rIns="90000" bIns="45000"/>
          <a:lstStyle/>
          <a:p>
            <a:r>
              <a:rPr lang="en-US" sz="1100" b="1" dirty="0">
                <a:latin typeface="Arial"/>
                <a:hlinkClick r:id="rId4"/>
              </a:rPr>
              <a:t>http://www.dotnetcurry.com/vuejs/1372/vuejs-vs-angular-reactjs-compare</a:t>
            </a:r>
            <a:endParaRPr sz="1400" dirty="0"/>
          </a:p>
        </p:txBody>
      </p:sp>
      <p:sp>
        <p:nvSpPr>
          <p:cNvPr id="44" name="CustomShape 4"/>
          <p:cNvSpPr/>
          <p:nvPr/>
        </p:nvSpPr>
        <p:spPr>
          <a:xfrm>
            <a:off x="174063" y="7106907"/>
            <a:ext cx="10145880" cy="327960"/>
          </a:xfrm>
          <a:prstGeom prst="rect">
            <a:avLst/>
          </a:prstGeom>
          <a:noFill/>
          <a:ln>
            <a:noFill/>
          </a:ln>
        </p:spPr>
        <p:txBody>
          <a:bodyPr lIns="90000" tIns="45000" rIns="90000" bIns="45000"/>
          <a:lstStyle/>
          <a:p>
            <a:r>
              <a:rPr lang="en-US" sz="1100" b="1" dirty="0">
                <a:latin typeface="Arial"/>
                <a:hlinkClick r:id="rId5"/>
              </a:rPr>
              <a:t>https://www.altexsoft.com/blog/engineering/xamarin-vs-react-native-vs-ionic-cross-platform-mobile-frameworks-comparison/</a:t>
            </a:r>
            <a:endParaRPr sz="1400" dirty="0"/>
          </a:p>
        </p:txBody>
      </p:sp>
      <p:sp>
        <p:nvSpPr>
          <p:cNvPr id="45" name="CustomShape 5"/>
          <p:cNvSpPr/>
          <p:nvPr/>
        </p:nvSpPr>
        <p:spPr>
          <a:xfrm>
            <a:off x="170463" y="6871814"/>
            <a:ext cx="3403800" cy="346320"/>
          </a:xfrm>
          <a:prstGeom prst="rect">
            <a:avLst/>
          </a:prstGeom>
          <a:noFill/>
          <a:ln>
            <a:noFill/>
          </a:ln>
        </p:spPr>
        <p:txBody>
          <a:bodyPr lIns="90000" tIns="45000" rIns="90000" bIns="45000"/>
          <a:lstStyle/>
          <a:p>
            <a:r>
              <a:rPr lang="en-US" sz="1100" b="1" dirty="0">
                <a:latin typeface="Arial"/>
                <a:hlinkClick r:id="rId6"/>
              </a:rPr>
              <a:t>http://www.stefankrause.net/wp</a:t>
            </a:r>
            <a:r>
              <a:rPr lang="en-US" sz="1100" b="1" dirty="0">
                <a:latin typeface="Arial"/>
              </a:rPr>
              <a:t>/</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CustomShape 1"/>
          <p:cNvSpPr/>
          <p:nvPr/>
        </p:nvSpPr>
        <p:spPr>
          <a:xfrm>
            <a:off x="120600" y="1554840"/>
            <a:ext cx="9955440" cy="4421520"/>
          </a:xfrm>
          <a:prstGeom prst="rect">
            <a:avLst/>
          </a:prstGeom>
          <a:noFill/>
          <a:ln>
            <a:noFill/>
          </a:ln>
        </p:spPr>
        <p:txBody>
          <a:bodyPr lIns="90000" tIns="45000" rIns="90000" bIns="45000"/>
          <a:lstStyle/>
          <a:p>
            <a:pPr algn="just">
              <a:lnSpc>
                <a:spcPct val="150000"/>
              </a:lnSpc>
            </a:pPr>
            <a:r>
              <a:rPr lang="en-US" sz="2000" b="1" dirty="0" err="1">
                <a:latin typeface="Droid Sans"/>
              </a:rPr>
              <a:t>Hızı</a:t>
            </a:r>
            <a:r>
              <a:rPr lang="en-US" sz="2000" b="1" dirty="0">
                <a:latin typeface="Droid Sans"/>
              </a:rPr>
              <a:t> </a:t>
            </a:r>
            <a:r>
              <a:rPr lang="en-US" sz="2000" b="1" dirty="0" err="1">
                <a:latin typeface="Droid Sans"/>
              </a:rPr>
              <a:t>nereden</a:t>
            </a:r>
            <a:r>
              <a:rPr lang="en-US" sz="2000" b="1" dirty="0">
                <a:latin typeface="Droid Sans"/>
              </a:rPr>
              <a:t> </a:t>
            </a:r>
            <a:r>
              <a:rPr lang="en-US" sz="2000" b="1" dirty="0" err="1">
                <a:latin typeface="Droid Sans"/>
              </a:rPr>
              <a:t>geliyor</a:t>
            </a:r>
            <a:r>
              <a:rPr lang="en-US" sz="2000" b="1" dirty="0">
                <a:latin typeface="Droid Sans"/>
              </a:rPr>
              <a:t> ?</a:t>
            </a:r>
            <a:endParaRPr dirty="0"/>
          </a:p>
          <a:p>
            <a:pPr algn="just">
              <a:lnSpc>
                <a:spcPct val="150000"/>
              </a:lnSpc>
            </a:pPr>
            <a:r>
              <a:rPr lang="en-US" dirty="0">
                <a:latin typeface="Droid Sans"/>
              </a:rPr>
              <a:t>React, </a:t>
            </a:r>
            <a:r>
              <a:rPr lang="en-US" dirty="0" err="1">
                <a:latin typeface="Droid Sans"/>
              </a:rPr>
              <a:t>içerisindeki</a:t>
            </a:r>
            <a:r>
              <a:rPr lang="en-US" dirty="0">
                <a:latin typeface="Droid Sans"/>
              </a:rPr>
              <a:t> state </a:t>
            </a:r>
            <a:r>
              <a:rPr lang="en-US" dirty="0" err="1">
                <a:latin typeface="Droid Sans"/>
              </a:rPr>
              <a:t>değişikliklerinde</a:t>
            </a:r>
            <a:r>
              <a:rPr lang="en-US" dirty="0">
                <a:latin typeface="Droid Sans"/>
              </a:rPr>
              <a:t> </a:t>
            </a:r>
            <a:r>
              <a:rPr lang="en-US" dirty="0" err="1">
                <a:latin typeface="Droid Sans"/>
              </a:rPr>
              <a:t>arayüzü</a:t>
            </a:r>
            <a:r>
              <a:rPr lang="en-US" dirty="0">
                <a:latin typeface="Droid Sans"/>
              </a:rPr>
              <a:t> </a:t>
            </a:r>
            <a:r>
              <a:rPr lang="en-US" dirty="0" err="1">
                <a:latin typeface="Droid Sans"/>
              </a:rPr>
              <a:t>tekrar</a:t>
            </a:r>
            <a:r>
              <a:rPr lang="en-US" dirty="0">
                <a:latin typeface="Droid Sans"/>
              </a:rPr>
              <a:t> </a:t>
            </a:r>
            <a:r>
              <a:rPr lang="en-US" dirty="0" err="1">
                <a:latin typeface="Droid Sans"/>
              </a:rPr>
              <a:t>oluşturur</a:t>
            </a:r>
            <a:r>
              <a:rPr lang="en-US" dirty="0">
                <a:latin typeface="Droid Sans"/>
              </a:rPr>
              <a:t>. </a:t>
            </a:r>
            <a:r>
              <a:rPr lang="en-US" dirty="0" err="1">
                <a:latin typeface="Droid Sans"/>
              </a:rPr>
              <a:t>Aslında</a:t>
            </a:r>
            <a:r>
              <a:rPr lang="en-US" dirty="0">
                <a:latin typeface="Droid Sans"/>
              </a:rPr>
              <a:t> </a:t>
            </a:r>
            <a:r>
              <a:rPr lang="en-US" dirty="0" err="1">
                <a:latin typeface="Droid Sans"/>
              </a:rPr>
              <a:t>arayüzün</a:t>
            </a:r>
            <a:r>
              <a:rPr lang="en-US" dirty="0">
                <a:latin typeface="Droid Sans"/>
              </a:rPr>
              <a:t> </a:t>
            </a:r>
            <a:r>
              <a:rPr lang="en-US" dirty="0" err="1">
                <a:latin typeface="Droid Sans"/>
              </a:rPr>
              <a:t>tekrar</a:t>
            </a:r>
            <a:r>
              <a:rPr lang="en-US" dirty="0">
                <a:latin typeface="Droid Sans"/>
              </a:rPr>
              <a:t> </a:t>
            </a:r>
            <a:r>
              <a:rPr lang="en-US" dirty="0" err="1">
                <a:latin typeface="Droid Sans"/>
              </a:rPr>
              <a:t>oluşturulması</a:t>
            </a:r>
            <a:r>
              <a:rPr lang="en-US" dirty="0">
                <a:latin typeface="Droid Sans"/>
              </a:rPr>
              <a:t> </a:t>
            </a:r>
            <a:r>
              <a:rPr lang="en-US" dirty="0" err="1">
                <a:latin typeface="Droid Sans"/>
              </a:rPr>
              <a:t>bir</a:t>
            </a:r>
            <a:r>
              <a:rPr lang="en-US" dirty="0">
                <a:latin typeface="Droid Sans"/>
              </a:rPr>
              <a:t> </a:t>
            </a:r>
            <a:r>
              <a:rPr lang="en-US" dirty="0" err="1">
                <a:latin typeface="Droid Sans"/>
              </a:rPr>
              <a:t>performans</a:t>
            </a:r>
            <a:r>
              <a:rPr lang="en-US" dirty="0">
                <a:latin typeface="Droid Sans"/>
              </a:rPr>
              <a:t> </a:t>
            </a:r>
            <a:r>
              <a:rPr lang="en-US" dirty="0" err="1">
                <a:latin typeface="Droid Sans"/>
              </a:rPr>
              <a:t>kaybıdır</a:t>
            </a:r>
            <a:r>
              <a:rPr lang="en-US" dirty="0">
                <a:latin typeface="Droid Sans"/>
              </a:rPr>
              <a:t> </a:t>
            </a:r>
            <a:r>
              <a:rPr lang="en-US" dirty="0" err="1">
                <a:latin typeface="Droid Sans"/>
              </a:rPr>
              <a:t>ancak</a:t>
            </a:r>
            <a:r>
              <a:rPr lang="en-US" dirty="0">
                <a:latin typeface="Droid Sans"/>
              </a:rPr>
              <a:t> React </a:t>
            </a:r>
            <a:r>
              <a:rPr lang="en-US" dirty="0" err="1">
                <a:latin typeface="Droid Sans"/>
              </a:rPr>
              <a:t>bunu</a:t>
            </a:r>
            <a:r>
              <a:rPr lang="en-US" dirty="0">
                <a:latin typeface="Droid Sans"/>
              </a:rPr>
              <a:t> </a:t>
            </a:r>
            <a:r>
              <a:rPr lang="en-US" dirty="0" err="1">
                <a:latin typeface="Droid Sans"/>
              </a:rPr>
              <a:t>yaparken</a:t>
            </a:r>
            <a:r>
              <a:rPr lang="en-US" dirty="0">
                <a:latin typeface="Droid Sans"/>
              </a:rPr>
              <a:t> </a:t>
            </a:r>
            <a:r>
              <a:rPr lang="en-US" dirty="0" err="1">
                <a:latin typeface="Droid Sans"/>
              </a:rPr>
              <a:t>VirtualDOM</a:t>
            </a:r>
            <a:r>
              <a:rPr lang="en-US" dirty="0">
                <a:latin typeface="Droid Sans"/>
              </a:rPr>
              <a:t> </a:t>
            </a:r>
            <a:r>
              <a:rPr lang="en-US" dirty="0" err="1">
                <a:latin typeface="Droid Sans"/>
              </a:rPr>
              <a:t>adında</a:t>
            </a:r>
            <a:r>
              <a:rPr lang="en-US" dirty="0">
                <a:latin typeface="Droid Sans"/>
              </a:rPr>
              <a:t> </a:t>
            </a:r>
            <a:r>
              <a:rPr lang="en-US" dirty="0" err="1">
                <a:latin typeface="Droid Sans"/>
              </a:rPr>
              <a:t>sanal</a:t>
            </a:r>
            <a:r>
              <a:rPr lang="en-US" dirty="0">
                <a:latin typeface="Droid Sans"/>
              </a:rPr>
              <a:t> DOM </a:t>
            </a:r>
            <a:r>
              <a:rPr lang="en-US" dirty="0" err="1">
                <a:latin typeface="Droid Sans"/>
              </a:rPr>
              <a:t>mekanizması</a:t>
            </a:r>
            <a:r>
              <a:rPr lang="en-US" dirty="0">
                <a:latin typeface="Droid Sans"/>
              </a:rPr>
              <a:t> </a:t>
            </a:r>
            <a:r>
              <a:rPr lang="en-US" dirty="0" err="1">
                <a:latin typeface="Droid Sans"/>
              </a:rPr>
              <a:t>kullanır</a:t>
            </a:r>
            <a:r>
              <a:rPr lang="en-US" dirty="0">
                <a:latin typeface="Droid Sans"/>
              </a:rPr>
              <a:t>. DOM (Document Object Model) </a:t>
            </a:r>
            <a:r>
              <a:rPr lang="en-US" dirty="0" err="1">
                <a:latin typeface="Droid Sans"/>
              </a:rPr>
              <a:t>yazılım</a:t>
            </a:r>
            <a:r>
              <a:rPr lang="en-US" dirty="0">
                <a:latin typeface="Droid Sans"/>
              </a:rPr>
              <a:t> </a:t>
            </a:r>
            <a:r>
              <a:rPr lang="en-US" dirty="0" err="1">
                <a:latin typeface="Droid Sans"/>
              </a:rPr>
              <a:t>dünyasında</a:t>
            </a:r>
            <a:r>
              <a:rPr lang="en-US" dirty="0">
                <a:latin typeface="Droid Sans"/>
              </a:rPr>
              <a:t> </a:t>
            </a:r>
            <a:r>
              <a:rPr lang="en-US" dirty="0" err="1">
                <a:latin typeface="Droid Sans"/>
              </a:rPr>
              <a:t>dilleri</a:t>
            </a:r>
            <a:r>
              <a:rPr lang="en-US" dirty="0">
                <a:latin typeface="Droid Sans"/>
              </a:rPr>
              <a:t> </a:t>
            </a:r>
            <a:r>
              <a:rPr lang="en-US" dirty="0" err="1">
                <a:latin typeface="Droid Sans"/>
              </a:rPr>
              <a:t>barından</a:t>
            </a:r>
            <a:r>
              <a:rPr lang="en-US" dirty="0">
                <a:latin typeface="Droid Sans"/>
              </a:rPr>
              <a:t> </a:t>
            </a:r>
            <a:r>
              <a:rPr lang="en-US" dirty="0" err="1">
                <a:latin typeface="Droid Sans"/>
              </a:rPr>
              <a:t>bir</a:t>
            </a:r>
            <a:r>
              <a:rPr lang="en-US" dirty="0">
                <a:latin typeface="Droid Sans"/>
              </a:rPr>
              <a:t> </a:t>
            </a:r>
            <a:r>
              <a:rPr lang="en-US" dirty="0" err="1">
                <a:latin typeface="Droid Sans"/>
              </a:rPr>
              <a:t>standart</a:t>
            </a:r>
            <a:r>
              <a:rPr lang="en-US" dirty="0">
                <a:latin typeface="Droid Sans"/>
              </a:rPr>
              <a:t> </a:t>
            </a:r>
            <a:r>
              <a:rPr lang="en-US" dirty="0" err="1">
                <a:latin typeface="Droid Sans"/>
              </a:rPr>
              <a:t>olarak</a:t>
            </a:r>
            <a:r>
              <a:rPr lang="en-US" dirty="0">
                <a:latin typeface="Droid Sans"/>
              </a:rPr>
              <a:t> </a:t>
            </a:r>
            <a:r>
              <a:rPr lang="en-US" dirty="0" err="1">
                <a:latin typeface="Droid Sans"/>
              </a:rPr>
              <a:t>tanımlanır</a:t>
            </a:r>
            <a:r>
              <a:rPr lang="en-US" dirty="0">
                <a:latin typeface="Droid Sans"/>
              </a:rPr>
              <a:t>. DOM, HTML </a:t>
            </a:r>
            <a:r>
              <a:rPr lang="en-US" dirty="0" err="1">
                <a:latin typeface="Droid Sans"/>
              </a:rPr>
              <a:t>ile</a:t>
            </a:r>
            <a:r>
              <a:rPr lang="en-US" dirty="0">
                <a:latin typeface="Droid Sans"/>
              </a:rPr>
              <a:t> </a:t>
            </a:r>
            <a:r>
              <a:rPr lang="en-US" dirty="0" err="1">
                <a:latin typeface="Droid Sans"/>
              </a:rPr>
              <a:t>programlama</a:t>
            </a:r>
            <a:r>
              <a:rPr lang="en-US" dirty="0">
                <a:latin typeface="Droid Sans"/>
              </a:rPr>
              <a:t> </a:t>
            </a:r>
            <a:r>
              <a:rPr lang="en-US" dirty="0" err="1">
                <a:latin typeface="Droid Sans"/>
              </a:rPr>
              <a:t>dilleri</a:t>
            </a:r>
            <a:r>
              <a:rPr lang="en-US" dirty="0">
                <a:latin typeface="Droid Sans"/>
              </a:rPr>
              <a:t> </a:t>
            </a:r>
            <a:r>
              <a:rPr lang="en-US" dirty="0" err="1">
                <a:latin typeface="Droid Sans"/>
              </a:rPr>
              <a:t>arasında</a:t>
            </a:r>
            <a:r>
              <a:rPr lang="en-US" dirty="0">
                <a:latin typeface="Droid Sans"/>
              </a:rPr>
              <a:t> </a:t>
            </a:r>
            <a:r>
              <a:rPr lang="en-US" dirty="0" err="1">
                <a:latin typeface="Droid Sans"/>
              </a:rPr>
              <a:t>bir</a:t>
            </a:r>
            <a:r>
              <a:rPr lang="en-US" dirty="0">
                <a:latin typeface="Droid Sans"/>
              </a:rPr>
              <a:t> </a:t>
            </a:r>
            <a:r>
              <a:rPr lang="en-US" dirty="0" err="1">
                <a:latin typeface="Droid Sans"/>
              </a:rPr>
              <a:t>standart</a:t>
            </a:r>
            <a:r>
              <a:rPr lang="en-US" dirty="0">
                <a:latin typeface="Droid Sans"/>
              </a:rPr>
              <a:t> </a:t>
            </a:r>
            <a:r>
              <a:rPr lang="en-US" dirty="0" err="1">
                <a:latin typeface="Droid Sans"/>
              </a:rPr>
              <a:t>oluşturarak</a:t>
            </a:r>
            <a:r>
              <a:rPr lang="en-US" dirty="0">
                <a:latin typeface="Droid Sans"/>
              </a:rPr>
              <a:t> </a:t>
            </a:r>
            <a:r>
              <a:rPr lang="en-US" dirty="0" err="1">
                <a:latin typeface="Droid Sans"/>
              </a:rPr>
              <a:t>bu</a:t>
            </a:r>
            <a:r>
              <a:rPr lang="en-US" dirty="0">
                <a:latin typeface="Droid Sans"/>
              </a:rPr>
              <a:t> </a:t>
            </a:r>
            <a:r>
              <a:rPr lang="en-US" dirty="0" err="1">
                <a:latin typeface="Droid Sans"/>
              </a:rPr>
              <a:t>dillerin</a:t>
            </a:r>
            <a:r>
              <a:rPr lang="en-US" dirty="0">
                <a:latin typeface="Droid Sans"/>
              </a:rPr>
              <a:t> HTML den </a:t>
            </a:r>
            <a:r>
              <a:rPr lang="en-US" dirty="0" err="1">
                <a:latin typeface="Droid Sans"/>
              </a:rPr>
              <a:t>bilgi</a:t>
            </a:r>
            <a:r>
              <a:rPr lang="en-US" dirty="0">
                <a:latin typeface="Droid Sans"/>
              </a:rPr>
              <a:t> </a:t>
            </a:r>
            <a:r>
              <a:rPr lang="en-US" dirty="0" err="1">
                <a:latin typeface="Droid Sans"/>
              </a:rPr>
              <a:t>alıp</a:t>
            </a:r>
            <a:r>
              <a:rPr lang="en-US" dirty="0">
                <a:latin typeface="Droid Sans"/>
              </a:rPr>
              <a:t>, </a:t>
            </a:r>
            <a:r>
              <a:rPr lang="en-US" dirty="0" err="1">
                <a:latin typeface="Droid Sans"/>
              </a:rPr>
              <a:t>bilgi</a:t>
            </a:r>
            <a:r>
              <a:rPr lang="en-US" dirty="0">
                <a:latin typeface="Droid Sans"/>
              </a:rPr>
              <a:t> </a:t>
            </a:r>
            <a:r>
              <a:rPr lang="en-US" dirty="0" err="1">
                <a:latin typeface="Droid Sans"/>
              </a:rPr>
              <a:t>vermesine</a:t>
            </a:r>
            <a:r>
              <a:rPr lang="en-US" dirty="0">
                <a:latin typeface="Droid Sans"/>
              </a:rPr>
              <a:t> </a:t>
            </a:r>
            <a:r>
              <a:rPr lang="en-US" dirty="0" err="1">
                <a:latin typeface="Droid Sans"/>
              </a:rPr>
              <a:t>yardımcı</a:t>
            </a:r>
            <a:r>
              <a:rPr lang="en-US" dirty="0">
                <a:latin typeface="Droid Sans"/>
              </a:rPr>
              <a:t> </a:t>
            </a:r>
            <a:r>
              <a:rPr lang="en-US" dirty="0" err="1">
                <a:latin typeface="Droid Sans"/>
              </a:rPr>
              <a:t>olur</a:t>
            </a:r>
            <a:r>
              <a:rPr lang="en-US" dirty="0">
                <a:latin typeface="Droid Sans"/>
              </a:rPr>
              <a:t>. React render </a:t>
            </a:r>
            <a:r>
              <a:rPr lang="en-US" dirty="0" err="1">
                <a:latin typeface="Droid Sans"/>
              </a:rPr>
              <a:t>edilen</a:t>
            </a:r>
            <a:r>
              <a:rPr lang="en-US" dirty="0">
                <a:latin typeface="Droid Sans"/>
              </a:rPr>
              <a:t> </a:t>
            </a:r>
            <a:r>
              <a:rPr lang="en-US" dirty="0" err="1">
                <a:latin typeface="Droid Sans"/>
              </a:rPr>
              <a:t>DOM’un</a:t>
            </a:r>
            <a:r>
              <a:rPr lang="en-US" dirty="0">
                <a:latin typeface="Droid Sans"/>
              </a:rPr>
              <a:t> </a:t>
            </a:r>
            <a:r>
              <a:rPr lang="en-US" dirty="0" err="1">
                <a:latin typeface="Droid Sans"/>
              </a:rPr>
              <a:t>bir</a:t>
            </a:r>
            <a:r>
              <a:rPr lang="en-US" dirty="0">
                <a:latin typeface="Droid Sans"/>
              </a:rPr>
              <a:t> </a:t>
            </a:r>
            <a:r>
              <a:rPr lang="en-US" dirty="0" err="1">
                <a:latin typeface="Droid Sans"/>
              </a:rPr>
              <a:t>kopyasını</a:t>
            </a:r>
            <a:r>
              <a:rPr lang="en-US" dirty="0">
                <a:latin typeface="Droid Sans"/>
              </a:rPr>
              <a:t> </a:t>
            </a:r>
            <a:r>
              <a:rPr lang="en-US" dirty="0" err="1">
                <a:latin typeface="Droid Sans"/>
              </a:rPr>
              <a:t>VirtualDOM</a:t>
            </a:r>
            <a:r>
              <a:rPr lang="en-US" dirty="0">
                <a:latin typeface="Droid Sans"/>
              </a:rPr>
              <a:t> </a:t>
            </a:r>
            <a:r>
              <a:rPr lang="en-US" dirty="0" err="1">
                <a:latin typeface="Droid Sans"/>
              </a:rPr>
              <a:t>olarak</a:t>
            </a:r>
            <a:r>
              <a:rPr lang="en-US" dirty="0">
                <a:latin typeface="Droid Sans"/>
              </a:rPr>
              <a:t> </a:t>
            </a:r>
            <a:r>
              <a:rPr lang="en-US" dirty="0" err="1">
                <a:latin typeface="Droid Sans"/>
              </a:rPr>
              <a:t>tutar</a:t>
            </a:r>
            <a:r>
              <a:rPr lang="en-US" dirty="0">
                <a:latin typeface="Droid Sans"/>
              </a:rPr>
              <a:t>. </a:t>
            </a:r>
            <a:r>
              <a:rPr lang="en-US" dirty="0" err="1">
                <a:latin typeface="Droid Sans"/>
              </a:rPr>
              <a:t>İçerisinde</a:t>
            </a:r>
            <a:r>
              <a:rPr lang="en-US" dirty="0">
                <a:latin typeface="Droid Sans"/>
              </a:rPr>
              <a:t> </a:t>
            </a:r>
            <a:r>
              <a:rPr lang="en-US" dirty="0" err="1">
                <a:latin typeface="Droid Sans"/>
              </a:rPr>
              <a:t>ki</a:t>
            </a:r>
            <a:r>
              <a:rPr lang="en-US" dirty="0">
                <a:latin typeface="Droid Sans"/>
              </a:rPr>
              <a:t> </a:t>
            </a:r>
            <a:r>
              <a:rPr lang="en-US" dirty="0" err="1">
                <a:latin typeface="Droid Sans"/>
              </a:rPr>
              <a:t>herhangi</a:t>
            </a:r>
            <a:r>
              <a:rPr lang="en-US" dirty="0">
                <a:latin typeface="Droid Sans"/>
              </a:rPr>
              <a:t> </a:t>
            </a:r>
            <a:r>
              <a:rPr lang="en-US" dirty="0" err="1">
                <a:latin typeface="Droid Sans"/>
              </a:rPr>
              <a:t>bir</a:t>
            </a:r>
            <a:r>
              <a:rPr lang="en-US" dirty="0">
                <a:latin typeface="Droid Sans"/>
              </a:rPr>
              <a:t> state </a:t>
            </a:r>
            <a:r>
              <a:rPr lang="en-US" dirty="0" err="1">
                <a:latin typeface="Droid Sans"/>
              </a:rPr>
              <a:t>değişikliğinde</a:t>
            </a:r>
            <a:r>
              <a:rPr lang="en-US" dirty="0">
                <a:latin typeface="Droid Sans"/>
              </a:rPr>
              <a:t> </a:t>
            </a:r>
            <a:r>
              <a:rPr lang="en-US" dirty="0" err="1">
                <a:latin typeface="Droid Sans"/>
              </a:rPr>
              <a:t>DOM’da</a:t>
            </a:r>
            <a:r>
              <a:rPr lang="en-US" dirty="0">
                <a:latin typeface="Droid Sans"/>
              </a:rPr>
              <a:t> </a:t>
            </a:r>
            <a:r>
              <a:rPr lang="en-US" dirty="0" err="1">
                <a:latin typeface="Droid Sans"/>
              </a:rPr>
              <a:t>bir</a:t>
            </a:r>
            <a:r>
              <a:rPr lang="en-US" dirty="0">
                <a:latin typeface="Droid Sans"/>
              </a:rPr>
              <a:t> </a:t>
            </a:r>
            <a:r>
              <a:rPr lang="en-US" dirty="0" err="1">
                <a:latin typeface="Droid Sans"/>
              </a:rPr>
              <a:t>değişiklik</a:t>
            </a:r>
            <a:r>
              <a:rPr lang="en-US" dirty="0">
                <a:latin typeface="Droid Sans"/>
              </a:rPr>
              <a:t> </a:t>
            </a:r>
            <a:r>
              <a:rPr lang="en-US" dirty="0" err="1">
                <a:latin typeface="Droid Sans"/>
              </a:rPr>
              <a:t>oluyorsa</a:t>
            </a:r>
            <a:r>
              <a:rPr lang="en-US" dirty="0">
                <a:latin typeface="Droid Sans"/>
              </a:rPr>
              <a:t> </a:t>
            </a:r>
            <a:r>
              <a:rPr lang="en-US" dirty="0" err="1">
                <a:latin typeface="Droid Sans"/>
              </a:rPr>
              <a:t>sadece</a:t>
            </a:r>
            <a:r>
              <a:rPr lang="en-US" dirty="0">
                <a:latin typeface="Droid Sans"/>
              </a:rPr>
              <a:t> </a:t>
            </a:r>
            <a:r>
              <a:rPr lang="en-US" dirty="0" err="1">
                <a:latin typeface="Droid Sans"/>
              </a:rPr>
              <a:t>bu</a:t>
            </a:r>
            <a:r>
              <a:rPr lang="en-US" dirty="0">
                <a:latin typeface="Droid Sans"/>
              </a:rPr>
              <a:t> </a:t>
            </a:r>
            <a:r>
              <a:rPr lang="en-US" dirty="0" err="1">
                <a:latin typeface="Droid Sans"/>
              </a:rPr>
              <a:t>değişikliği</a:t>
            </a:r>
            <a:r>
              <a:rPr lang="en-US" dirty="0">
                <a:latin typeface="Droid Sans"/>
              </a:rPr>
              <a:t> </a:t>
            </a:r>
            <a:r>
              <a:rPr lang="en-US" dirty="0" err="1">
                <a:latin typeface="Droid Sans"/>
              </a:rPr>
              <a:t>VirtualDOM’a</a:t>
            </a:r>
            <a:r>
              <a:rPr lang="en-US" dirty="0">
                <a:latin typeface="Droid Sans"/>
              </a:rPr>
              <a:t> </a:t>
            </a:r>
            <a:r>
              <a:rPr lang="en-US" dirty="0" err="1">
                <a:latin typeface="Droid Sans"/>
              </a:rPr>
              <a:t>yansıtır</a:t>
            </a:r>
            <a:r>
              <a:rPr lang="en-US" dirty="0">
                <a:latin typeface="Droid Sans"/>
              </a:rPr>
              <a:t> </a:t>
            </a:r>
            <a:r>
              <a:rPr lang="en-US" dirty="0" err="1">
                <a:latin typeface="Droid Sans"/>
              </a:rPr>
              <a:t>ve</a:t>
            </a:r>
            <a:r>
              <a:rPr lang="en-US" dirty="0">
                <a:latin typeface="Droid Sans"/>
              </a:rPr>
              <a:t> </a:t>
            </a:r>
            <a:r>
              <a:rPr lang="en-US" dirty="0" err="1">
                <a:latin typeface="Droid Sans"/>
              </a:rPr>
              <a:t>bu</a:t>
            </a:r>
            <a:r>
              <a:rPr lang="en-US" dirty="0">
                <a:latin typeface="Droid Sans"/>
              </a:rPr>
              <a:t> durum render </a:t>
            </a:r>
            <a:r>
              <a:rPr lang="en-US" dirty="0" err="1">
                <a:latin typeface="Droid Sans"/>
              </a:rPr>
              <a:t>edilen</a:t>
            </a:r>
            <a:r>
              <a:rPr lang="en-US" dirty="0">
                <a:latin typeface="Droid Sans"/>
              </a:rPr>
              <a:t> DOM </a:t>
            </a:r>
            <a:r>
              <a:rPr lang="en-US" dirty="0" err="1">
                <a:latin typeface="Droid Sans"/>
              </a:rPr>
              <a:t>ile</a:t>
            </a:r>
            <a:r>
              <a:rPr lang="en-US" dirty="0">
                <a:latin typeface="Droid Sans"/>
              </a:rPr>
              <a:t> </a:t>
            </a:r>
            <a:r>
              <a:rPr lang="en-US" dirty="0" err="1">
                <a:latin typeface="Droid Sans"/>
              </a:rPr>
              <a:t>VirtualDOM</a:t>
            </a:r>
            <a:r>
              <a:rPr lang="en-US" dirty="0">
                <a:latin typeface="Droid Sans"/>
              </a:rPr>
              <a:t> </a:t>
            </a:r>
            <a:r>
              <a:rPr lang="en-US" dirty="0" err="1">
                <a:latin typeface="Droid Sans"/>
              </a:rPr>
              <a:t>arasında</a:t>
            </a:r>
            <a:r>
              <a:rPr lang="en-US" dirty="0">
                <a:latin typeface="Droid Sans"/>
              </a:rPr>
              <a:t> </a:t>
            </a:r>
            <a:r>
              <a:rPr lang="en-US" dirty="0" err="1">
                <a:latin typeface="Droid Sans"/>
              </a:rPr>
              <a:t>farklılık</a:t>
            </a:r>
            <a:r>
              <a:rPr lang="en-US" dirty="0">
                <a:latin typeface="Droid Sans"/>
              </a:rPr>
              <a:t> </a:t>
            </a:r>
            <a:r>
              <a:rPr lang="en-US" dirty="0" err="1">
                <a:latin typeface="Droid Sans"/>
              </a:rPr>
              <a:t>ortaya</a:t>
            </a:r>
            <a:r>
              <a:rPr lang="en-US" dirty="0">
                <a:latin typeface="Droid Sans"/>
              </a:rPr>
              <a:t> </a:t>
            </a:r>
            <a:r>
              <a:rPr lang="en-US" dirty="0" err="1">
                <a:latin typeface="Droid Sans"/>
              </a:rPr>
              <a:t>çıkarır</a:t>
            </a:r>
            <a:r>
              <a:rPr lang="en-US" dirty="0">
                <a:latin typeface="Droid Sans"/>
              </a:rPr>
              <a:t>. </a:t>
            </a:r>
            <a:r>
              <a:rPr lang="en-US" dirty="0" err="1">
                <a:latin typeface="Droid Sans"/>
              </a:rPr>
              <a:t>İşte</a:t>
            </a:r>
            <a:r>
              <a:rPr lang="en-US" dirty="0">
                <a:latin typeface="Droid Sans"/>
              </a:rPr>
              <a:t> React </a:t>
            </a:r>
            <a:r>
              <a:rPr lang="en-US" dirty="0" err="1">
                <a:latin typeface="Droid Sans"/>
              </a:rPr>
              <a:t>bu</a:t>
            </a:r>
            <a:r>
              <a:rPr lang="en-US" dirty="0">
                <a:latin typeface="Droid Sans"/>
              </a:rPr>
              <a:t> </a:t>
            </a:r>
            <a:r>
              <a:rPr lang="en-US" dirty="0" err="1">
                <a:latin typeface="Droid Sans"/>
              </a:rPr>
              <a:t>farklılıkları</a:t>
            </a:r>
            <a:r>
              <a:rPr lang="en-US" dirty="0">
                <a:latin typeface="Droid Sans"/>
              </a:rPr>
              <a:t> </a:t>
            </a:r>
            <a:r>
              <a:rPr lang="en-US" dirty="0" err="1">
                <a:latin typeface="Droid Sans"/>
              </a:rPr>
              <a:t>bularak</a:t>
            </a:r>
            <a:r>
              <a:rPr lang="en-US" dirty="0">
                <a:latin typeface="Droid Sans"/>
              </a:rPr>
              <a:t> DOM </a:t>
            </a:r>
            <a:r>
              <a:rPr lang="en-US" dirty="0" err="1">
                <a:latin typeface="Droid Sans"/>
              </a:rPr>
              <a:t>içerisinde</a:t>
            </a:r>
            <a:r>
              <a:rPr lang="en-US" dirty="0">
                <a:latin typeface="Droid Sans"/>
              </a:rPr>
              <a:t> </a:t>
            </a:r>
            <a:r>
              <a:rPr lang="en-US" dirty="0" err="1">
                <a:latin typeface="Droid Sans"/>
              </a:rPr>
              <a:t>sadece</a:t>
            </a:r>
            <a:r>
              <a:rPr lang="en-US" dirty="0">
                <a:latin typeface="Droid Sans"/>
              </a:rPr>
              <a:t> </a:t>
            </a:r>
            <a:r>
              <a:rPr lang="en-US" dirty="0" err="1">
                <a:latin typeface="Droid Sans"/>
              </a:rPr>
              <a:t>değişen</a:t>
            </a:r>
            <a:r>
              <a:rPr lang="en-US" dirty="0">
                <a:latin typeface="Droid Sans"/>
              </a:rPr>
              <a:t> </a:t>
            </a:r>
            <a:r>
              <a:rPr lang="en-US" dirty="0" err="1">
                <a:latin typeface="Droid Sans"/>
              </a:rPr>
              <a:t>alanları</a:t>
            </a:r>
            <a:r>
              <a:rPr lang="en-US" dirty="0">
                <a:latin typeface="Droid Sans"/>
              </a:rPr>
              <a:t> </a:t>
            </a:r>
            <a:r>
              <a:rPr lang="en-US" dirty="0" err="1">
                <a:latin typeface="Droid Sans"/>
              </a:rPr>
              <a:t>yeniden</a:t>
            </a:r>
            <a:r>
              <a:rPr lang="en-US" dirty="0">
                <a:latin typeface="Droid Sans"/>
              </a:rPr>
              <a:t> render </a:t>
            </a:r>
            <a:r>
              <a:rPr lang="en-US" dirty="0" err="1">
                <a:latin typeface="Droid Sans"/>
              </a:rPr>
              <a:t>eder</a:t>
            </a:r>
            <a:r>
              <a:rPr lang="en-US" dirty="0">
                <a:latin typeface="Droid Sans"/>
              </a:rPr>
              <a:t> </a:t>
            </a:r>
            <a:r>
              <a:rPr lang="en-US" dirty="0" err="1">
                <a:latin typeface="Droid Sans"/>
              </a:rPr>
              <a:t>ve</a:t>
            </a:r>
            <a:r>
              <a:rPr lang="en-US" dirty="0">
                <a:latin typeface="Droid Sans"/>
              </a:rPr>
              <a:t> </a:t>
            </a:r>
            <a:r>
              <a:rPr lang="en-US" dirty="0" err="1">
                <a:latin typeface="Droid Sans"/>
              </a:rPr>
              <a:t>bütün</a:t>
            </a:r>
            <a:r>
              <a:rPr lang="en-US" dirty="0">
                <a:latin typeface="Droid Sans"/>
              </a:rPr>
              <a:t> </a:t>
            </a:r>
            <a:r>
              <a:rPr lang="en-US" dirty="0" err="1">
                <a:latin typeface="Droid Sans"/>
              </a:rPr>
              <a:t>DOM’un</a:t>
            </a:r>
            <a:r>
              <a:rPr lang="en-US" dirty="0">
                <a:latin typeface="Droid Sans"/>
              </a:rPr>
              <a:t> </a:t>
            </a:r>
            <a:r>
              <a:rPr lang="en-US" dirty="0" err="1">
                <a:latin typeface="Droid Sans"/>
              </a:rPr>
              <a:t>tekrar</a:t>
            </a:r>
            <a:r>
              <a:rPr lang="en-US" dirty="0">
                <a:latin typeface="Droid Sans"/>
              </a:rPr>
              <a:t> render </a:t>
            </a:r>
            <a:r>
              <a:rPr lang="en-US" dirty="0" err="1">
                <a:latin typeface="Droid Sans"/>
              </a:rPr>
              <a:t>edilme</a:t>
            </a:r>
            <a:r>
              <a:rPr lang="en-US" dirty="0">
                <a:latin typeface="Droid Sans"/>
              </a:rPr>
              <a:t> </a:t>
            </a:r>
            <a:r>
              <a:rPr lang="en-US" dirty="0" err="1">
                <a:latin typeface="Droid Sans"/>
              </a:rPr>
              <a:t>masrafından</a:t>
            </a:r>
            <a:r>
              <a:rPr lang="en-US" dirty="0">
                <a:latin typeface="Droid Sans"/>
              </a:rPr>
              <a:t> </a:t>
            </a:r>
            <a:r>
              <a:rPr lang="en-US" dirty="0" err="1">
                <a:latin typeface="Droid Sans"/>
              </a:rPr>
              <a:t>kurtulmuş</a:t>
            </a:r>
            <a:r>
              <a:rPr lang="en-US" dirty="0">
                <a:latin typeface="Droid Sans"/>
              </a:rPr>
              <a:t> </a:t>
            </a:r>
            <a:r>
              <a:rPr lang="en-US" dirty="0" err="1">
                <a:latin typeface="Droid Sans"/>
              </a:rPr>
              <a:t>olur</a:t>
            </a:r>
            <a:r>
              <a:rPr lang="en-US" dirty="0">
                <a:latin typeface="Droid Sans"/>
              </a:rPr>
              <a:t>.</a:t>
            </a:r>
            <a:endParaRPr sz="1600" dirty="0"/>
          </a:p>
        </p:txBody>
      </p:sp>
      <p:sp>
        <p:nvSpPr>
          <p:cNvPr id="80" name="CustomShape 2"/>
          <p:cNvSpPr/>
          <p:nvPr/>
        </p:nvSpPr>
        <p:spPr>
          <a:xfrm>
            <a:off x="504000" y="30168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en-US" sz="3200" b="1" dirty="0">
                <a:solidFill>
                  <a:srgbClr val="CC3300"/>
                </a:solidFill>
                <a:latin typeface="Droid Sans"/>
              </a:rPr>
              <a:t>BAŞLAMADAN ÖNCE - </a:t>
            </a:r>
            <a:r>
              <a:rPr lang="en-US" sz="3200" b="1" dirty="0" err="1">
                <a:solidFill>
                  <a:srgbClr val="CC3300"/>
                </a:solidFill>
                <a:latin typeface="Droid Sans"/>
              </a:rPr>
              <a:t>reactJS</a:t>
            </a:r>
            <a:r>
              <a:rPr lang="en-US" sz="3200" b="1" dirty="0">
                <a:solidFill>
                  <a:srgbClr val="CC3300"/>
                </a:solidFill>
                <a:latin typeface="Droid Sans"/>
              </a:rPr>
              <a:t> </a:t>
            </a:r>
            <a:r>
              <a:rPr lang="en-US" sz="3200" b="1" dirty="0" err="1">
                <a:solidFill>
                  <a:srgbClr val="CC3300"/>
                </a:solidFill>
                <a:latin typeface="Droid Sans"/>
              </a:rPr>
              <a:t>nedir</a:t>
            </a:r>
            <a:r>
              <a:rPr lang="en-US" sz="3200" b="1" dirty="0">
                <a:solidFill>
                  <a:srgbClr val="CC3300"/>
                </a:solidFill>
                <a:latin typeface="Droid Sans"/>
              </a:rPr>
              <a:t>?</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en-US" sz="3200" b="1" dirty="0" err="1">
                <a:solidFill>
                  <a:srgbClr val="CC3300"/>
                </a:solidFill>
                <a:latin typeface="Droid Sans"/>
              </a:rPr>
              <a:t>Giriş-Kurulum</a:t>
            </a:r>
            <a:r>
              <a:rPr lang="tr-TR" sz="3200" b="1" dirty="0">
                <a:solidFill>
                  <a:srgbClr val="CC3300"/>
                </a:solidFill>
                <a:latin typeface="Droid Sans"/>
              </a:rPr>
              <a:t>-</a:t>
            </a:r>
            <a:r>
              <a:rPr lang="tr-TR" sz="3200" b="1" dirty="0" err="1">
                <a:solidFill>
                  <a:srgbClr val="CC3300"/>
                </a:solidFill>
                <a:latin typeface="Droid Sans"/>
              </a:rPr>
              <a:t>React</a:t>
            </a:r>
            <a:r>
              <a:rPr lang="tr-TR" sz="3200" b="1" dirty="0">
                <a:solidFill>
                  <a:srgbClr val="CC3300"/>
                </a:solidFill>
                <a:latin typeface="Droid Sans"/>
              </a:rPr>
              <a:t> </a:t>
            </a:r>
            <a:r>
              <a:rPr lang="tr-TR" sz="3200" b="1" dirty="0" err="1">
                <a:solidFill>
                  <a:srgbClr val="CC3300"/>
                </a:solidFill>
                <a:latin typeface="Droid Sans"/>
              </a:rPr>
              <a:t>Native</a:t>
            </a:r>
            <a:endParaRPr sz="1600" dirty="0"/>
          </a:p>
        </p:txBody>
      </p:sp>
      <p:sp>
        <p:nvSpPr>
          <p:cNvPr id="82" name="CustomShape 2"/>
          <p:cNvSpPr/>
          <p:nvPr/>
        </p:nvSpPr>
        <p:spPr>
          <a:xfrm>
            <a:off x="120600" y="1554840"/>
            <a:ext cx="9955440" cy="4421520"/>
          </a:xfrm>
          <a:prstGeom prst="rect">
            <a:avLst/>
          </a:prstGeom>
          <a:noFill/>
          <a:ln>
            <a:noFill/>
          </a:ln>
        </p:spPr>
        <p:txBody>
          <a:bodyPr lIns="90000" tIns="45000" rIns="90000" bIns="45000"/>
          <a:lstStyle/>
          <a:p>
            <a:pPr algn="just">
              <a:lnSpc>
                <a:spcPct val="150000"/>
              </a:lnSpc>
            </a:pPr>
            <a:r>
              <a:rPr lang="en-US" sz="2000" b="1" dirty="0">
                <a:latin typeface="Arial"/>
              </a:rPr>
              <a:t>React Native </a:t>
            </a:r>
            <a:r>
              <a:rPr lang="en-US" sz="2000" b="1" dirty="0" err="1">
                <a:latin typeface="Arial"/>
              </a:rPr>
              <a:t>nedir</a:t>
            </a:r>
            <a:r>
              <a:rPr lang="en-US" sz="2000" b="1" dirty="0">
                <a:latin typeface="Arial"/>
              </a:rPr>
              <a:t>?</a:t>
            </a:r>
            <a:endParaRPr dirty="0"/>
          </a:p>
          <a:p>
            <a:pPr algn="just">
              <a:lnSpc>
                <a:spcPct val="150000"/>
              </a:lnSpc>
            </a:pPr>
            <a:r>
              <a:rPr lang="en-US" sz="2000" dirty="0">
                <a:latin typeface="Arial"/>
              </a:rPr>
              <a:t>React Native, Facebook </a:t>
            </a:r>
            <a:r>
              <a:rPr lang="en-US" sz="2000" dirty="0" err="1">
                <a:latin typeface="Arial"/>
              </a:rPr>
              <a:t>tarafından</a:t>
            </a:r>
            <a:r>
              <a:rPr lang="en-US" sz="2000" dirty="0">
                <a:latin typeface="Arial"/>
              </a:rPr>
              <a:t> </a:t>
            </a:r>
            <a:r>
              <a:rPr lang="en-US" sz="2000" dirty="0" err="1">
                <a:latin typeface="Arial"/>
              </a:rPr>
              <a:t>geliştirilen</a:t>
            </a:r>
            <a:r>
              <a:rPr lang="en-US" sz="2000" dirty="0">
                <a:latin typeface="Arial"/>
              </a:rPr>
              <a:t> (</a:t>
            </a:r>
            <a:r>
              <a:rPr lang="en-US" sz="2000" dirty="0" err="1">
                <a:latin typeface="Arial"/>
              </a:rPr>
              <a:t>halen</a:t>
            </a:r>
            <a:r>
              <a:rPr lang="en-US" sz="2000" dirty="0">
                <a:latin typeface="Arial"/>
              </a:rPr>
              <a:t> </a:t>
            </a:r>
            <a:r>
              <a:rPr lang="en-US" sz="2000" dirty="0" err="1">
                <a:latin typeface="Arial"/>
              </a:rPr>
              <a:t>geliştirilmeye</a:t>
            </a:r>
            <a:r>
              <a:rPr lang="en-US" sz="2000" dirty="0">
                <a:latin typeface="Arial"/>
              </a:rPr>
              <a:t> </a:t>
            </a:r>
            <a:r>
              <a:rPr lang="en-US" sz="2000" dirty="0" err="1">
                <a:latin typeface="Arial"/>
              </a:rPr>
              <a:t>devam</a:t>
            </a:r>
            <a:r>
              <a:rPr lang="en-US" sz="2000" dirty="0">
                <a:latin typeface="Arial"/>
              </a:rPr>
              <a:t> </a:t>
            </a:r>
            <a:r>
              <a:rPr lang="en-US" sz="2000" dirty="0" err="1">
                <a:latin typeface="Arial"/>
              </a:rPr>
              <a:t>eden</a:t>
            </a:r>
            <a:r>
              <a:rPr lang="en-US" sz="2000" dirty="0">
                <a:latin typeface="Arial"/>
              </a:rPr>
              <a:t>), </a:t>
            </a:r>
            <a:r>
              <a:rPr lang="en-US" sz="2000" dirty="0" err="1">
                <a:latin typeface="Arial"/>
              </a:rPr>
              <a:t>mobil</a:t>
            </a:r>
            <a:r>
              <a:rPr lang="en-US" sz="2000" dirty="0">
                <a:latin typeface="Arial"/>
              </a:rPr>
              <a:t> </a:t>
            </a:r>
            <a:r>
              <a:rPr lang="en-US" sz="2000" dirty="0" err="1">
                <a:latin typeface="Arial"/>
              </a:rPr>
              <a:t>cihazlar</a:t>
            </a:r>
            <a:r>
              <a:rPr lang="en-US" sz="2000" dirty="0">
                <a:latin typeface="Arial"/>
              </a:rPr>
              <a:t> </a:t>
            </a:r>
            <a:r>
              <a:rPr lang="en-US" sz="2000" dirty="0" err="1">
                <a:latin typeface="Arial"/>
              </a:rPr>
              <a:t>için</a:t>
            </a:r>
            <a:r>
              <a:rPr lang="en-US" sz="2000" dirty="0">
                <a:latin typeface="Arial"/>
              </a:rPr>
              <a:t> native </a:t>
            </a:r>
            <a:r>
              <a:rPr lang="en-US" sz="2000" dirty="0" err="1">
                <a:latin typeface="Arial"/>
              </a:rPr>
              <a:t>uygulamalar</a:t>
            </a:r>
            <a:r>
              <a:rPr lang="en-US" sz="2000" dirty="0">
                <a:latin typeface="Arial"/>
              </a:rPr>
              <a:t> </a:t>
            </a:r>
            <a:r>
              <a:rPr lang="en-US" sz="2000" dirty="0" err="1">
                <a:latin typeface="Arial"/>
              </a:rPr>
              <a:t>yapmamızı</a:t>
            </a:r>
            <a:r>
              <a:rPr lang="en-US" sz="2000" dirty="0">
                <a:latin typeface="Arial"/>
              </a:rPr>
              <a:t> </a:t>
            </a:r>
            <a:r>
              <a:rPr lang="en-US" sz="2000" dirty="0" err="1">
                <a:latin typeface="Arial"/>
              </a:rPr>
              <a:t>sağlayan</a:t>
            </a:r>
            <a:r>
              <a:rPr lang="en-US" sz="2000" dirty="0">
                <a:latin typeface="Arial"/>
              </a:rPr>
              <a:t> </a:t>
            </a:r>
            <a:r>
              <a:rPr lang="en-US" sz="2000" dirty="0" err="1">
                <a:latin typeface="Arial"/>
              </a:rPr>
              <a:t>bir</a:t>
            </a:r>
            <a:r>
              <a:rPr lang="en-US" sz="2000" dirty="0">
                <a:latin typeface="Arial"/>
              </a:rPr>
              <a:t> </a:t>
            </a:r>
            <a:r>
              <a:rPr lang="en-US" sz="2000" b="1" i="1" dirty="0" err="1">
                <a:latin typeface="Arial"/>
              </a:rPr>
              <a:t>Javascript</a:t>
            </a:r>
            <a:r>
              <a:rPr lang="en-US" sz="2000" b="1" i="1" dirty="0">
                <a:latin typeface="Arial"/>
              </a:rPr>
              <a:t> </a:t>
            </a:r>
            <a:r>
              <a:rPr lang="en-US" sz="2000" b="1" i="1" dirty="0" err="1">
                <a:latin typeface="Arial"/>
              </a:rPr>
              <a:t>framework</a:t>
            </a:r>
            <a:r>
              <a:rPr lang="en-US" sz="2000" dirty="0" err="1">
                <a:latin typeface="Arial"/>
              </a:rPr>
              <a:t>’üdür</a:t>
            </a:r>
            <a:r>
              <a:rPr lang="en-US" sz="2000" dirty="0">
                <a:latin typeface="Arial"/>
              </a:rPr>
              <a:t>.</a:t>
            </a:r>
            <a:endParaRPr dirty="0"/>
          </a:p>
          <a:p>
            <a:pPr algn="just">
              <a:lnSpc>
                <a:spcPct val="150000"/>
              </a:lnSpc>
            </a:pPr>
            <a:r>
              <a:rPr lang="en-US" sz="2000" dirty="0">
                <a:latin typeface="Arial"/>
              </a:rPr>
              <a:t>İlk </a:t>
            </a:r>
            <a:r>
              <a:rPr lang="en-US" sz="2000" dirty="0" err="1">
                <a:latin typeface="Arial"/>
              </a:rPr>
              <a:t>çıkış</a:t>
            </a:r>
            <a:r>
              <a:rPr lang="en-US" sz="2000" dirty="0">
                <a:latin typeface="Arial"/>
              </a:rPr>
              <a:t> </a:t>
            </a:r>
            <a:r>
              <a:rPr lang="en-US" sz="2000" dirty="0" err="1">
                <a:latin typeface="Arial"/>
              </a:rPr>
              <a:t>noktası</a:t>
            </a:r>
            <a:r>
              <a:rPr lang="en-US" sz="2000" dirty="0">
                <a:latin typeface="Arial"/>
              </a:rPr>
              <a:t> </a:t>
            </a:r>
            <a:r>
              <a:rPr lang="en-US" sz="2000" dirty="0" err="1">
                <a:latin typeface="Arial"/>
              </a:rPr>
              <a:t>iOS</a:t>
            </a:r>
            <a:r>
              <a:rPr lang="en-US" sz="2000" dirty="0">
                <a:latin typeface="Arial"/>
              </a:rPr>
              <a:t> </a:t>
            </a:r>
            <a:r>
              <a:rPr lang="en-US" sz="2000" dirty="0" err="1">
                <a:latin typeface="Arial"/>
              </a:rPr>
              <a:t>işletim</a:t>
            </a:r>
            <a:r>
              <a:rPr lang="en-US" sz="2000" dirty="0">
                <a:latin typeface="Arial"/>
              </a:rPr>
              <a:t> </a:t>
            </a:r>
            <a:r>
              <a:rPr lang="en-US" sz="2000" dirty="0" err="1">
                <a:latin typeface="Arial"/>
              </a:rPr>
              <a:t>sistemli</a:t>
            </a:r>
            <a:r>
              <a:rPr lang="en-US" sz="2000" dirty="0">
                <a:latin typeface="Arial"/>
              </a:rPr>
              <a:t> </a:t>
            </a:r>
            <a:r>
              <a:rPr lang="en-US" sz="2000" dirty="0" err="1">
                <a:latin typeface="Arial"/>
              </a:rPr>
              <a:t>mobil</a:t>
            </a:r>
            <a:r>
              <a:rPr lang="en-US" sz="2000" dirty="0">
                <a:latin typeface="Arial"/>
              </a:rPr>
              <a:t> </a:t>
            </a:r>
            <a:r>
              <a:rPr lang="en-US" sz="2000" dirty="0" err="1">
                <a:latin typeface="Arial"/>
              </a:rPr>
              <a:t>cihazlar</a:t>
            </a:r>
            <a:r>
              <a:rPr lang="en-US" sz="2000" dirty="0">
                <a:latin typeface="Arial"/>
              </a:rPr>
              <a:t> </a:t>
            </a:r>
            <a:r>
              <a:rPr lang="en-US" sz="2000" dirty="0" err="1">
                <a:latin typeface="Arial"/>
              </a:rPr>
              <a:t>için</a:t>
            </a:r>
            <a:r>
              <a:rPr lang="en-US" sz="2000" dirty="0">
                <a:latin typeface="Arial"/>
              </a:rPr>
              <a:t> </a:t>
            </a:r>
            <a:r>
              <a:rPr lang="en-US" sz="2000" dirty="0" err="1">
                <a:latin typeface="Arial"/>
              </a:rPr>
              <a:t>uygulama</a:t>
            </a:r>
            <a:r>
              <a:rPr lang="en-US" sz="2000" dirty="0">
                <a:latin typeface="Arial"/>
              </a:rPr>
              <a:t> </a:t>
            </a:r>
            <a:r>
              <a:rPr lang="en-US" sz="2000" dirty="0" err="1">
                <a:latin typeface="Arial"/>
              </a:rPr>
              <a:t>geliştirmek</a:t>
            </a:r>
            <a:r>
              <a:rPr lang="en-US" sz="2000" dirty="0">
                <a:latin typeface="Arial"/>
              </a:rPr>
              <a:t> </a:t>
            </a:r>
            <a:r>
              <a:rPr lang="en-US" sz="2000" dirty="0" err="1">
                <a:latin typeface="Arial"/>
              </a:rPr>
              <a:t>olsa</a:t>
            </a:r>
            <a:r>
              <a:rPr lang="en-US" sz="2000" dirty="0">
                <a:latin typeface="Arial"/>
              </a:rPr>
              <a:t> da </a:t>
            </a:r>
            <a:r>
              <a:rPr lang="en-US" sz="2000" dirty="0" err="1">
                <a:latin typeface="Arial"/>
              </a:rPr>
              <a:t>kısa</a:t>
            </a:r>
            <a:r>
              <a:rPr lang="en-US" sz="2000" dirty="0">
                <a:latin typeface="Arial"/>
              </a:rPr>
              <a:t> </a:t>
            </a:r>
            <a:r>
              <a:rPr lang="en-US" sz="2000" dirty="0" err="1">
                <a:latin typeface="Arial"/>
              </a:rPr>
              <a:t>sürede</a:t>
            </a:r>
            <a:r>
              <a:rPr lang="en-US" sz="2000" dirty="0">
                <a:latin typeface="Arial"/>
              </a:rPr>
              <a:t> android </a:t>
            </a:r>
            <a:r>
              <a:rPr lang="en-US" sz="2000" dirty="0" err="1">
                <a:latin typeface="Arial"/>
              </a:rPr>
              <a:t>işletim</a:t>
            </a:r>
            <a:r>
              <a:rPr lang="en-US" sz="2000" dirty="0">
                <a:latin typeface="Arial"/>
              </a:rPr>
              <a:t> </a:t>
            </a:r>
            <a:r>
              <a:rPr lang="en-US" sz="2000" dirty="0" err="1">
                <a:latin typeface="Arial"/>
              </a:rPr>
              <a:t>sistemleri</a:t>
            </a:r>
            <a:r>
              <a:rPr lang="en-US" sz="2000" dirty="0">
                <a:latin typeface="Arial"/>
              </a:rPr>
              <a:t> </a:t>
            </a:r>
            <a:r>
              <a:rPr lang="en-US" sz="2000" dirty="0" err="1">
                <a:latin typeface="Arial"/>
              </a:rPr>
              <a:t>için</a:t>
            </a:r>
            <a:r>
              <a:rPr lang="en-US" sz="2000" dirty="0">
                <a:latin typeface="Arial"/>
              </a:rPr>
              <a:t> de React Native </a:t>
            </a:r>
            <a:r>
              <a:rPr lang="en-US" sz="2000" dirty="0" err="1">
                <a:latin typeface="Arial"/>
              </a:rPr>
              <a:t>desteklenebilir</a:t>
            </a:r>
            <a:r>
              <a:rPr lang="en-US" sz="2000" dirty="0">
                <a:latin typeface="Arial"/>
              </a:rPr>
              <a:t> hale </a:t>
            </a:r>
            <a:r>
              <a:rPr lang="en-US" sz="2000" dirty="0" err="1">
                <a:latin typeface="Arial"/>
              </a:rPr>
              <a:t>getirildi</a:t>
            </a:r>
            <a:r>
              <a:rPr lang="en-US" sz="2000" dirty="0">
                <a:latin typeface="Arial"/>
              </a:rPr>
              <a:t>. </a:t>
            </a:r>
            <a:r>
              <a:rPr lang="en-US" sz="2000" dirty="0" err="1">
                <a:latin typeface="Arial"/>
              </a:rPr>
              <a:t>Yine</a:t>
            </a:r>
            <a:r>
              <a:rPr lang="en-US" sz="2000" dirty="0">
                <a:latin typeface="Arial"/>
              </a:rPr>
              <a:t> </a:t>
            </a:r>
            <a:r>
              <a:rPr lang="en-US" sz="2000" dirty="0" err="1">
                <a:latin typeface="Arial"/>
              </a:rPr>
              <a:t>Facebook’un</a:t>
            </a:r>
            <a:r>
              <a:rPr lang="en-US" sz="2000" dirty="0">
                <a:latin typeface="Arial"/>
              </a:rPr>
              <a:t> </a:t>
            </a:r>
            <a:r>
              <a:rPr lang="en-US" sz="2000" dirty="0" err="1">
                <a:latin typeface="Arial"/>
              </a:rPr>
              <a:t>geliştirdiği</a:t>
            </a:r>
            <a:r>
              <a:rPr lang="en-US" sz="2000" dirty="0">
                <a:latin typeface="Arial"/>
              </a:rPr>
              <a:t> </a:t>
            </a:r>
            <a:r>
              <a:rPr lang="en-US" sz="2000" b="1" u="sng" dirty="0">
                <a:latin typeface="Arial"/>
              </a:rPr>
              <a:t>React </a:t>
            </a:r>
            <a:r>
              <a:rPr lang="en-US" sz="2000" b="1" u="sng" dirty="0" err="1">
                <a:latin typeface="Arial"/>
              </a:rPr>
              <a:t>sistemi</a:t>
            </a:r>
            <a:r>
              <a:rPr lang="en-US" sz="2000" b="1" u="sng" dirty="0">
                <a:latin typeface="Arial"/>
              </a:rPr>
              <a:t> </a:t>
            </a:r>
            <a:r>
              <a:rPr lang="en-US" sz="2000" b="1" u="sng" dirty="0" err="1">
                <a:latin typeface="Arial"/>
              </a:rPr>
              <a:t>üzerine</a:t>
            </a:r>
            <a:r>
              <a:rPr lang="en-US" sz="2000" b="1" u="sng" dirty="0">
                <a:latin typeface="Arial"/>
              </a:rPr>
              <a:t> </a:t>
            </a:r>
            <a:r>
              <a:rPr lang="en-US" sz="2000" b="1" u="sng" dirty="0" err="1">
                <a:latin typeface="Arial"/>
              </a:rPr>
              <a:t>inşaa</a:t>
            </a:r>
            <a:r>
              <a:rPr lang="en-US" sz="2000" b="1" u="sng" dirty="0">
                <a:latin typeface="Arial"/>
              </a:rPr>
              <a:t> </a:t>
            </a:r>
            <a:r>
              <a:rPr lang="en-US" sz="2000" b="1" u="sng" dirty="0" err="1">
                <a:latin typeface="Arial"/>
              </a:rPr>
              <a:t>edilen</a:t>
            </a:r>
            <a:r>
              <a:rPr lang="en-US" sz="2000" b="1" u="sng" dirty="0">
                <a:latin typeface="Arial"/>
              </a:rPr>
              <a:t> </a:t>
            </a:r>
            <a:r>
              <a:rPr lang="en-US" sz="2000" b="1" u="sng" dirty="0" err="1">
                <a:latin typeface="Arial"/>
              </a:rPr>
              <a:t>bu</a:t>
            </a:r>
            <a:r>
              <a:rPr lang="en-US" sz="2000" b="1" u="sng" dirty="0">
                <a:latin typeface="Arial"/>
              </a:rPr>
              <a:t> framework,</a:t>
            </a:r>
            <a:r>
              <a:rPr lang="en-US" sz="2000" dirty="0">
                <a:latin typeface="Arial"/>
              </a:rPr>
              <a:t> </a:t>
            </a:r>
            <a:r>
              <a:rPr lang="en-US" sz="2000" b="1" u="sng" dirty="0" err="1">
                <a:latin typeface="Arial"/>
              </a:rPr>
              <a:t>React’ın</a:t>
            </a:r>
            <a:r>
              <a:rPr lang="en-US" sz="2000" b="1" u="sng" dirty="0">
                <a:latin typeface="Arial"/>
              </a:rPr>
              <a:t> </a:t>
            </a:r>
            <a:r>
              <a:rPr lang="en-US" sz="2000" b="1" u="sng" dirty="0" err="1">
                <a:latin typeface="Arial"/>
              </a:rPr>
              <a:t>çalışma</a:t>
            </a:r>
            <a:r>
              <a:rPr lang="en-US" sz="2000" b="1" u="sng" dirty="0">
                <a:latin typeface="Arial"/>
              </a:rPr>
              <a:t> </a:t>
            </a:r>
            <a:r>
              <a:rPr lang="en-US" sz="2000" b="1" u="sng" dirty="0" err="1">
                <a:latin typeface="Arial"/>
              </a:rPr>
              <a:t>prensiplerini</a:t>
            </a:r>
            <a:r>
              <a:rPr lang="en-US" sz="2000" b="1" u="sng" dirty="0">
                <a:latin typeface="Arial"/>
              </a:rPr>
              <a:t> de </a:t>
            </a:r>
            <a:r>
              <a:rPr lang="en-US" sz="2000" b="1" u="sng" dirty="0" err="1">
                <a:latin typeface="Arial"/>
              </a:rPr>
              <a:t>birebir</a:t>
            </a:r>
            <a:r>
              <a:rPr lang="en-US" sz="2000" b="1" u="sng" dirty="0">
                <a:latin typeface="Arial"/>
              </a:rPr>
              <a:t> </a:t>
            </a:r>
            <a:r>
              <a:rPr lang="en-US" sz="2000" b="1" u="sng" dirty="0" err="1">
                <a:latin typeface="Arial"/>
              </a:rPr>
              <a:t>barındırıyor</a:t>
            </a:r>
            <a:r>
              <a:rPr lang="en-US" sz="2000" dirty="0">
                <a:latin typeface="Arial"/>
              </a:rPr>
              <a:t>. </a:t>
            </a:r>
            <a:endParaRPr dirty="0"/>
          </a:p>
          <a:p>
            <a:pPr algn="just">
              <a:lnSpc>
                <a:spcPct val="150000"/>
              </a:lnSpc>
            </a:pPr>
            <a:r>
              <a:rPr lang="en-US" sz="2000" dirty="0">
                <a:latin typeface="Arial"/>
              </a:rPr>
              <a:t>React Native ‘</a:t>
            </a:r>
            <a:r>
              <a:rPr lang="en-US" sz="2000" dirty="0" err="1">
                <a:latin typeface="Arial"/>
              </a:rPr>
              <a:t>i</a:t>
            </a:r>
            <a:r>
              <a:rPr lang="en-US" sz="2000" dirty="0">
                <a:latin typeface="Arial"/>
              </a:rPr>
              <a:t> </a:t>
            </a:r>
            <a:r>
              <a:rPr lang="en-US" sz="2000" dirty="0" err="1">
                <a:latin typeface="Arial"/>
              </a:rPr>
              <a:t>çekici</a:t>
            </a:r>
            <a:r>
              <a:rPr lang="en-US" sz="2000" dirty="0">
                <a:latin typeface="Arial"/>
              </a:rPr>
              <a:t> </a:t>
            </a:r>
            <a:r>
              <a:rPr lang="en-US" sz="2000" dirty="0" err="1">
                <a:latin typeface="Arial"/>
              </a:rPr>
              <a:t>kılan</a:t>
            </a:r>
            <a:r>
              <a:rPr lang="en-US" sz="2000" dirty="0">
                <a:latin typeface="Arial"/>
              </a:rPr>
              <a:t> </a:t>
            </a:r>
            <a:r>
              <a:rPr lang="en-US" sz="2000" dirty="0" err="1">
                <a:latin typeface="Arial"/>
              </a:rPr>
              <a:t>yanlarından</a:t>
            </a:r>
            <a:r>
              <a:rPr lang="en-US" sz="2000" dirty="0">
                <a:latin typeface="Arial"/>
              </a:rPr>
              <a:t> en </a:t>
            </a:r>
            <a:r>
              <a:rPr lang="en-US" sz="2000" dirty="0" err="1">
                <a:latin typeface="Arial"/>
              </a:rPr>
              <a:t>büyük</a:t>
            </a:r>
            <a:r>
              <a:rPr lang="en-US" sz="2000" dirty="0">
                <a:latin typeface="Arial"/>
              </a:rPr>
              <a:t> </a:t>
            </a:r>
            <a:r>
              <a:rPr lang="en-US" sz="2000" dirty="0" err="1">
                <a:latin typeface="Arial"/>
              </a:rPr>
              <a:t>özelliği</a:t>
            </a:r>
            <a:r>
              <a:rPr lang="en-US" sz="2000" dirty="0">
                <a:latin typeface="Arial"/>
              </a:rPr>
              <a:t> hybrid </a:t>
            </a:r>
            <a:r>
              <a:rPr lang="en-US" sz="2000" dirty="0" err="1">
                <a:latin typeface="Arial"/>
              </a:rPr>
              <a:t>gibi</a:t>
            </a:r>
            <a:r>
              <a:rPr lang="en-US" sz="2000" dirty="0">
                <a:latin typeface="Arial"/>
              </a:rPr>
              <a:t> </a:t>
            </a:r>
            <a:r>
              <a:rPr lang="en-US" sz="2000" dirty="0" err="1">
                <a:latin typeface="Arial"/>
              </a:rPr>
              <a:t>yazılıp</a:t>
            </a:r>
            <a:r>
              <a:rPr lang="en-US" sz="2000" dirty="0">
                <a:latin typeface="Arial"/>
              </a:rPr>
              <a:t> native </a:t>
            </a:r>
            <a:r>
              <a:rPr lang="en-US" sz="2000" dirty="0" err="1">
                <a:latin typeface="Arial"/>
              </a:rPr>
              <a:t>çıktı</a:t>
            </a:r>
            <a:r>
              <a:rPr lang="en-US" sz="2000" dirty="0">
                <a:latin typeface="Arial"/>
              </a:rPr>
              <a:t> </a:t>
            </a:r>
            <a:r>
              <a:rPr lang="en-US" sz="2000" dirty="0" err="1">
                <a:latin typeface="Arial"/>
              </a:rPr>
              <a:t>almamızı</a:t>
            </a:r>
            <a:r>
              <a:rPr lang="en-US" sz="2000" dirty="0">
                <a:latin typeface="Arial"/>
              </a:rPr>
              <a:t> </a:t>
            </a:r>
            <a:r>
              <a:rPr lang="en-US" sz="2000" dirty="0" err="1">
                <a:latin typeface="Arial"/>
              </a:rPr>
              <a:t>sağlaması</a:t>
            </a:r>
            <a:r>
              <a:rPr lang="en-US" sz="2000" dirty="0">
                <a:latin typeface="Arial"/>
              </a:rPr>
              <a:t>. Bu </a:t>
            </a:r>
            <a:r>
              <a:rPr lang="en-US" sz="2000" dirty="0" err="1">
                <a:latin typeface="Arial"/>
              </a:rPr>
              <a:t>sayede</a:t>
            </a:r>
            <a:r>
              <a:rPr lang="en-US" sz="2000" dirty="0">
                <a:latin typeface="Arial"/>
              </a:rPr>
              <a:t> Java, C++, C-Objective, Swift </a:t>
            </a:r>
            <a:r>
              <a:rPr lang="en-US" sz="2000" dirty="0" err="1">
                <a:latin typeface="Arial"/>
              </a:rPr>
              <a:t>gibi</a:t>
            </a:r>
            <a:r>
              <a:rPr lang="en-US" sz="2000" dirty="0">
                <a:latin typeface="Arial"/>
              </a:rPr>
              <a:t> </a:t>
            </a:r>
            <a:r>
              <a:rPr lang="en-US" sz="2000" dirty="0" err="1">
                <a:latin typeface="Arial"/>
              </a:rPr>
              <a:t>dilleri</a:t>
            </a:r>
            <a:r>
              <a:rPr lang="en-US" sz="2000" dirty="0">
                <a:latin typeface="Arial"/>
              </a:rPr>
              <a:t> </a:t>
            </a:r>
            <a:r>
              <a:rPr lang="en-US" sz="2000" dirty="0" err="1">
                <a:latin typeface="Arial"/>
              </a:rPr>
              <a:t>öğrenmek</a:t>
            </a:r>
            <a:r>
              <a:rPr lang="en-US" sz="2000" dirty="0">
                <a:latin typeface="Arial"/>
              </a:rPr>
              <a:t> </a:t>
            </a:r>
            <a:r>
              <a:rPr lang="en-US" sz="2000" dirty="0" err="1">
                <a:latin typeface="Arial"/>
              </a:rPr>
              <a:t>zorunda</a:t>
            </a:r>
            <a:r>
              <a:rPr lang="en-US" sz="2000" dirty="0">
                <a:latin typeface="Arial"/>
              </a:rPr>
              <a:t> </a:t>
            </a:r>
            <a:r>
              <a:rPr lang="en-US" sz="2000" dirty="0" err="1">
                <a:latin typeface="Arial"/>
              </a:rPr>
              <a:t>kalmadan</a:t>
            </a:r>
            <a:r>
              <a:rPr lang="en-US" sz="2000" dirty="0">
                <a:latin typeface="Arial"/>
              </a:rPr>
              <a:t> </a:t>
            </a:r>
            <a:r>
              <a:rPr lang="en-US" sz="2000" b="1" u="sng" dirty="0" err="1">
                <a:latin typeface="Arial"/>
              </a:rPr>
              <a:t>sadece</a:t>
            </a:r>
            <a:r>
              <a:rPr lang="en-US" sz="2000" b="1" u="sng" dirty="0">
                <a:latin typeface="Arial"/>
              </a:rPr>
              <a:t> </a:t>
            </a:r>
            <a:r>
              <a:rPr lang="en-US" sz="2000" b="1" u="sng" dirty="0" err="1">
                <a:latin typeface="Arial"/>
              </a:rPr>
              <a:t>Javascript</a:t>
            </a:r>
            <a:r>
              <a:rPr lang="en-US" sz="2000" dirty="0">
                <a:latin typeface="Arial"/>
              </a:rPr>
              <a:t> </a:t>
            </a:r>
            <a:r>
              <a:rPr lang="en-US" sz="2000" dirty="0" err="1">
                <a:latin typeface="Arial"/>
              </a:rPr>
              <a:t>kütüphanesi</a:t>
            </a:r>
            <a:r>
              <a:rPr lang="en-US" sz="2000" dirty="0">
                <a:latin typeface="Arial"/>
              </a:rPr>
              <a:t> </a:t>
            </a:r>
            <a:r>
              <a:rPr lang="en-US" sz="2000" dirty="0" err="1">
                <a:latin typeface="Arial"/>
              </a:rPr>
              <a:t>sayesinde</a:t>
            </a:r>
            <a:r>
              <a:rPr lang="en-US" sz="2000" dirty="0">
                <a:latin typeface="Arial"/>
              </a:rPr>
              <a:t> </a:t>
            </a:r>
            <a:r>
              <a:rPr lang="en-US" sz="2000" dirty="0" err="1">
                <a:latin typeface="Arial"/>
              </a:rPr>
              <a:t>aynı</a:t>
            </a:r>
            <a:r>
              <a:rPr lang="en-US" sz="2000" dirty="0">
                <a:latin typeface="Arial"/>
              </a:rPr>
              <a:t> </a:t>
            </a:r>
            <a:r>
              <a:rPr lang="en-US" sz="2000" dirty="0" err="1">
                <a:latin typeface="Arial"/>
              </a:rPr>
              <a:t>performansta</a:t>
            </a:r>
            <a:r>
              <a:rPr lang="en-US" sz="2000" dirty="0">
                <a:latin typeface="Arial"/>
              </a:rPr>
              <a:t> native </a:t>
            </a:r>
            <a:r>
              <a:rPr lang="en-US" sz="2000" dirty="0" err="1">
                <a:latin typeface="Arial"/>
              </a:rPr>
              <a:t>uygulamalar</a:t>
            </a:r>
            <a:r>
              <a:rPr lang="en-US" sz="2000" dirty="0">
                <a:latin typeface="Arial"/>
              </a:rPr>
              <a:t> </a:t>
            </a:r>
            <a:r>
              <a:rPr lang="en-US" sz="2000" dirty="0" err="1">
                <a:latin typeface="Arial"/>
              </a:rPr>
              <a:t>geliştirebilirsiniz</a:t>
            </a:r>
            <a:r>
              <a:rPr lang="en-US" sz="2000" dirty="0">
                <a:latin typeface="Arial"/>
              </a:rPr>
              <a:t>.</a:t>
            </a:r>
            <a:endParaRPr dirty="0"/>
          </a:p>
          <a:p>
            <a:pPr algn="just">
              <a:lnSpc>
                <a:spcPct val="150000"/>
              </a:lnSpc>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en-US" sz="3200" b="1" dirty="0" err="1">
                <a:solidFill>
                  <a:srgbClr val="CC3300"/>
                </a:solidFill>
                <a:latin typeface="Droid Sans"/>
              </a:rPr>
              <a:t>Giriş-Kurulum</a:t>
            </a:r>
            <a:r>
              <a:rPr lang="tr-TR" sz="3200" b="1" dirty="0">
                <a:solidFill>
                  <a:srgbClr val="CC3300"/>
                </a:solidFill>
                <a:latin typeface="Droid Sans"/>
              </a:rPr>
              <a:t>-</a:t>
            </a:r>
            <a:r>
              <a:rPr lang="tr-TR" sz="3200" b="1" dirty="0" err="1">
                <a:solidFill>
                  <a:srgbClr val="CC3300"/>
                </a:solidFill>
                <a:latin typeface="Droid Sans"/>
              </a:rPr>
              <a:t>React</a:t>
            </a:r>
            <a:r>
              <a:rPr lang="tr-TR" sz="3200" b="1" dirty="0">
                <a:solidFill>
                  <a:srgbClr val="CC3300"/>
                </a:solidFill>
                <a:latin typeface="Droid Sans"/>
              </a:rPr>
              <a:t> </a:t>
            </a:r>
            <a:r>
              <a:rPr lang="tr-TR" sz="3200" b="1" dirty="0" err="1">
                <a:solidFill>
                  <a:srgbClr val="CC3300"/>
                </a:solidFill>
                <a:latin typeface="Droid Sans"/>
              </a:rPr>
              <a:t>Native</a:t>
            </a:r>
            <a:endParaRPr sz="1600" dirty="0"/>
          </a:p>
        </p:txBody>
      </p:sp>
      <p:sp>
        <p:nvSpPr>
          <p:cNvPr id="82" name="CustomShape 2"/>
          <p:cNvSpPr/>
          <p:nvPr/>
        </p:nvSpPr>
        <p:spPr>
          <a:xfrm>
            <a:off x="120600" y="1554840"/>
            <a:ext cx="9955440" cy="4421520"/>
          </a:xfrm>
          <a:prstGeom prst="rect">
            <a:avLst/>
          </a:prstGeom>
          <a:noFill/>
          <a:ln>
            <a:noFill/>
          </a:ln>
        </p:spPr>
        <p:txBody>
          <a:bodyPr lIns="90000" tIns="45000" rIns="90000" bIns="45000"/>
          <a:lstStyle/>
          <a:p>
            <a:pPr algn="just">
              <a:lnSpc>
                <a:spcPct val="150000"/>
              </a:lnSpc>
            </a:pPr>
            <a:r>
              <a:rPr lang="en-US" sz="2000" b="1" dirty="0">
                <a:latin typeface="Arial"/>
              </a:rPr>
              <a:t>React Native </a:t>
            </a:r>
            <a:r>
              <a:rPr lang="en-US" sz="2000" b="1" dirty="0" err="1">
                <a:latin typeface="Arial"/>
              </a:rPr>
              <a:t>nedir</a:t>
            </a:r>
            <a:r>
              <a:rPr lang="en-US" sz="2000" b="1" dirty="0">
                <a:latin typeface="Arial"/>
              </a:rPr>
              <a:t>?</a:t>
            </a:r>
            <a:r>
              <a:rPr lang="tr-TR" sz="2000" b="1" dirty="0">
                <a:latin typeface="Arial"/>
              </a:rPr>
              <a:t> (Devam)</a:t>
            </a:r>
            <a:endParaRPr dirty="0"/>
          </a:p>
          <a:p>
            <a:pPr algn="just">
              <a:lnSpc>
                <a:spcPct val="150000"/>
              </a:lnSpc>
            </a:pPr>
            <a:r>
              <a:rPr lang="tr-TR" sz="2000" dirty="0" err="1">
                <a:latin typeface="Arial" panose="020B0604020202020204" pitchFamily="34" charset="0"/>
                <a:cs typeface="Arial" panose="020B0604020202020204" pitchFamily="34" charset="0"/>
              </a:rPr>
              <a:t>React</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Native</a:t>
            </a:r>
            <a:r>
              <a:rPr lang="tr-TR" sz="2000" dirty="0">
                <a:latin typeface="Arial" panose="020B0604020202020204" pitchFamily="34" charset="0"/>
                <a:cs typeface="Arial" panose="020B0604020202020204" pitchFamily="34" charset="0"/>
              </a:rPr>
              <a:t> aslında adı üzerinde, </a:t>
            </a:r>
            <a:r>
              <a:rPr lang="tr-TR" sz="2000" dirty="0" err="1">
                <a:latin typeface="Arial" panose="020B0604020202020204" pitchFamily="34" charset="0"/>
                <a:cs typeface="Arial" panose="020B0604020202020204" pitchFamily="34" charset="0"/>
              </a:rPr>
              <a:t>ReactJS</a:t>
            </a:r>
            <a:r>
              <a:rPr lang="tr-TR" sz="2000" dirty="0">
                <a:latin typeface="Arial" panose="020B0604020202020204" pitchFamily="34" charset="0"/>
                <a:cs typeface="Arial" panose="020B0604020202020204" pitchFamily="34" charset="0"/>
              </a:rPr>
              <a:t> çatısını baz alarak </a:t>
            </a:r>
            <a:r>
              <a:rPr lang="tr-TR" sz="2000" dirty="0" err="1">
                <a:latin typeface="Arial" panose="020B0604020202020204" pitchFamily="34" charset="0"/>
                <a:cs typeface="Arial" panose="020B0604020202020204" pitchFamily="34" charset="0"/>
              </a:rPr>
              <a:t>Native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arayüzler</a:t>
            </a:r>
            <a:r>
              <a:rPr lang="tr-TR" sz="2000" dirty="0">
                <a:latin typeface="Arial" panose="020B0604020202020204" pitchFamily="34" charset="0"/>
                <a:cs typeface="Arial" panose="020B0604020202020204" pitchFamily="34" charset="0"/>
              </a:rPr>
              <a:t> aracılığıyla mobil uygulama yazılmasını sağlayan bir geliştirme ortamıdır. </a:t>
            </a:r>
            <a:r>
              <a:rPr lang="tr-TR" sz="2000" dirty="0" err="1">
                <a:latin typeface="Arial" panose="020B0604020202020204" pitchFamily="34" charset="0"/>
                <a:cs typeface="Arial" panose="020B0604020202020204" pitchFamily="34" charset="0"/>
              </a:rPr>
              <a:t>Native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arayüz</a:t>
            </a:r>
            <a:r>
              <a:rPr lang="tr-TR" sz="2000" dirty="0">
                <a:latin typeface="Arial" panose="020B0604020202020204" pitchFamily="34" charset="0"/>
                <a:cs typeface="Arial" panose="020B0604020202020204" pitchFamily="34" charset="0"/>
              </a:rPr>
              <a:t> bileşenlerini barındırdığı için klasik </a:t>
            </a:r>
            <a:r>
              <a:rPr lang="tr-TR" sz="2000" dirty="0" err="1">
                <a:latin typeface="Arial" panose="020B0604020202020204" pitchFamily="34" charset="0"/>
                <a:cs typeface="Arial" panose="020B0604020202020204" pitchFamily="34" charset="0"/>
              </a:rPr>
              <a:t>React’teki</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component</a:t>
            </a:r>
            <a:r>
              <a:rPr lang="tr-TR" sz="2000" dirty="0">
                <a:latin typeface="Arial" panose="020B0604020202020204" pitchFamily="34" charset="0"/>
                <a:cs typeface="Arial" panose="020B0604020202020204" pitchFamily="34" charset="0"/>
              </a:rPr>
              <a:t> yapısında kullanılan </a:t>
            </a:r>
            <a:r>
              <a:rPr lang="tr-TR" sz="2000" b="1" i="1" dirty="0">
                <a:latin typeface="Arial" panose="020B0604020202020204" pitchFamily="34" charset="0"/>
                <a:cs typeface="Arial" panose="020B0604020202020204" pitchFamily="34" charset="0"/>
              </a:rPr>
              <a:t>&lt;div&gt; </a:t>
            </a:r>
            <a:r>
              <a:rPr lang="tr-TR" sz="2000" dirty="0">
                <a:latin typeface="Arial" panose="020B0604020202020204" pitchFamily="34" charset="0"/>
                <a:cs typeface="Arial" panose="020B0604020202020204" pitchFamily="34" charset="0"/>
              </a:rPr>
              <a:t>bileşeni yerine </a:t>
            </a:r>
            <a:r>
              <a:rPr lang="tr-TR" sz="2000" dirty="0" err="1">
                <a:latin typeface="Arial" panose="020B0604020202020204" pitchFamily="34" charset="0"/>
                <a:cs typeface="Arial" panose="020B0604020202020204" pitchFamily="34" charset="0"/>
              </a:rPr>
              <a:t>Android</a:t>
            </a:r>
            <a:r>
              <a:rPr lang="tr-TR" sz="2000" dirty="0">
                <a:latin typeface="Arial" panose="020B0604020202020204" pitchFamily="34" charset="0"/>
                <a:cs typeface="Arial" panose="020B0604020202020204" pitchFamily="34" charset="0"/>
              </a:rPr>
              <a:t> ve </a:t>
            </a:r>
            <a:r>
              <a:rPr lang="tr-TR" sz="2000" dirty="0" err="1">
                <a:latin typeface="Arial" panose="020B0604020202020204" pitchFamily="34" charset="0"/>
                <a:cs typeface="Arial" panose="020B0604020202020204" pitchFamily="34" charset="0"/>
              </a:rPr>
              <a:t>iOS’teki</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arayüzü</a:t>
            </a:r>
            <a:r>
              <a:rPr lang="tr-TR" sz="2000" dirty="0">
                <a:latin typeface="Arial" panose="020B0604020202020204" pitchFamily="34" charset="0"/>
                <a:cs typeface="Arial" panose="020B0604020202020204" pitchFamily="34" charset="0"/>
              </a:rPr>
              <a:t> karşılığına dönüşecek olan </a:t>
            </a:r>
            <a:r>
              <a:rPr lang="tr-TR" sz="2000" b="1" i="1" dirty="0">
                <a:latin typeface="Arial" panose="020B0604020202020204" pitchFamily="34" charset="0"/>
                <a:cs typeface="Arial" panose="020B0604020202020204" pitchFamily="34" charset="0"/>
              </a:rPr>
              <a:t>&lt;</a:t>
            </a:r>
            <a:r>
              <a:rPr lang="tr-TR" sz="2000" b="1" i="1" dirty="0" err="1">
                <a:latin typeface="Arial" panose="020B0604020202020204" pitchFamily="34" charset="0"/>
                <a:cs typeface="Arial" panose="020B0604020202020204" pitchFamily="34" charset="0"/>
              </a:rPr>
              <a:t>View</a:t>
            </a:r>
            <a:r>
              <a:rPr lang="tr-TR" sz="2000" b="1" i="1" dirty="0">
                <a:latin typeface="Arial" panose="020B0604020202020204" pitchFamily="34" charset="0"/>
                <a:cs typeface="Arial" panose="020B0604020202020204" pitchFamily="34" charset="0"/>
              </a:rPr>
              <a:t>&gt; </a:t>
            </a:r>
            <a:r>
              <a:rPr lang="tr-TR" sz="2000" dirty="0">
                <a:latin typeface="Arial" panose="020B0604020202020204" pitchFamily="34" charset="0"/>
                <a:cs typeface="Arial" panose="020B0604020202020204" pitchFamily="34" charset="0"/>
              </a:rPr>
              <a:t>bileşeni, </a:t>
            </a:r>
            <a:r>
              <a:rPr lang="tr-TR" sz="2000" b="1" i="1" dirty="0">
                <a:latin typeface="Arial" panose="020B0604020202020204" pitchFamily="34" charset="0"/>
                <a:cs typeface="Arial" panose="020B0604020202020204" pitchFamily="34" charset="0"/>
              </a:rPr>
              <a:t>&lt;</a:t>
            </a:r>
            <a:r>
              <a:rPr lang="tr-TR" sz="2000" b="1" i="1" dirty="0" err="1">
                <a:latin typeface="Arial" panose="020B0604020202020204" pitchFamily="34" charset="0"/>
                <a:cs typeface="Arial" panose="020B0604020202020204" pitchFamily="34" charset="0"/>
              </a:rPr>
              <a:t>img</a:t>
            </a:r>
            <a:r>
              <a:rPr lang="tr-TR" sz="2000" b="1" i="1" dirty="0">
                <a:latin typeface="Arial" panose="020B0604020202020204" pitchFamily="34" charset="0"/>
                <a:cs typeface="Arial" panose="020B0604020202020204" pitchFamily="34" charset="0"/>
              </a:rPr>
              <a:t>&gt;</a:t>
            </a:r>
            <a:r>
              <a:rPr lang="tr-TR" sz="2000" dirty="0">
                <a:latin typeface="Arial" panose="020B0604020202020204" pitchFamily="34" charset="0"/>
                <a:cs typeface="Arial" panose="020B0604020202020204" pitchFamily="34" charset="0"/>
              </a:rPr>
              <a:t>yerine ise </a:t>
            </a:r>
            <a:r>
              <a:rPr lang="tr-TR" sz="2000" b="1" i="1" dirty="0">
                <a:latin typeface="Arial" panose="020B0604020202020204" pitchFamily="34" charset="0"/>
                <a:cs typeface="Arial" panose="020B0604020202020204" pitchFamily="34" charset="0"/>
              </a:rPr>
              <a:t>&lt;Image&gt; </a:t>
            </a:r>
            <a:r>
              <a:rPr lang="tr-TR" sz="2000" dirty="0">
                <a:latin typeface="Arial" panose="020B0604020202020204" pitchFamily="34" charset="0"/>
                <a:cs typeface="Arial" panose="020B0604020202020204" pitchFamily="34" charset="0"/>
              </a:rPr>
              <a:t>bileşeni kullanılır. Aslında </a:t>
            </a:r>
            <a:r>
              <a:rPr lang="tr-TR" sz="2000" b="1" i="1" dirty="0">
                <a:latin typeface="Arial" panose="020B0604020202020204" pitchFamily="34" charset="0"/>
                <a:cs typeface="Arial" panose="020B0604020202020204" pitchFamily="34" charset="0"/>
              </a:rPr>
              <a:t>&lt;</a:t>
            </a:r>
            <a:r>
              <a:rPr lang="tr-TR" sz="2000" b="1" i="1" dirty="0" err="1">
                <a:latin typeface="Arial" panose="020B0604020202020204" pitchFamily="34" charset="0"/>
                <a:cs typeface="Arial" panose="020B0604020202020204" pitchFamily="34" charset="0"/>
              </a:rPr>
              <a:t>View</a:t>
            </a:r>
            <a:r>
              <a:rPr lang="tr-TR" sz="2000" b="1" i="1" dirty="0">
                <a:latin typeface="Arial" panose="020B0604020202020204" pitchFamily="34" charset="0"/>
                <a:cs typeface="Arial" panose="020B0604020202020204" pitchFamily="34" charset="0"/>
              </a:rPr>
              <a:t>&gt; </a:t>
            </a:r>
            <a:r>
              <a:rPr lang="tr-TR" sz="2000" dirty="0">
                <a:latin typeface="Arial" panose="020B0604020202020204" pitchFamily="34" charset="0"/>
                <a:cs typeface="Arial" panose="020B0604020202020204" pitchFamily="34" charset="0"/>
              </a:rPr>
              <a:t>ve </a:t>
            </a:r>
            <a:r>
              <a:rPr lang="tr-TR" sz="2000" b="1" i="1" dirty="0">
                <a:latin typeface="Arial" panose="020B0604020202020204" pitchFamily="34" charset="0"/>
                <a:cs typeface="Arial" panose="020B0604020202020204" pitchFamily="34" charset="0"/>
              </a:rPr>
              <a:t>&lt;Image&gt; </a:t>
            </a:r>
            <a:r>
              <a:rPr lang="tr-TR" sz="2000" dirty="0">
                <a:latin typeface="Arial" panose="020B0604020202020204" pitchFamily="34" charset="0"/>
                <a:cs typeface="Arial" panose="020B0604020202020204" pitchFamily="34" charset="0"/>
              </a:rPr>
              <a:t>gibi bileşenler Facebook tarafından </a:t>
            </a:r>
            <a:r>
              <a:rPr lang="tr-TR" sz="2000" dirty="0" err="1">
                <a:latin typeface="Arial" panose="020B0604020202020204" pitchFamily="34" charset="0"/>
                <a:cs typeface="Arial" panose="020B0604020202020204" pitchFamily="34" charset="0"/>
              </a:rPr>
              <a:t>Android</a:t>
            </a:r>
            <a:r>
              <a:rPr lang="tr-TR" sz="2000" dirty="0">
                <a:latin typeface="Arial" panose="020B0604020202020204" pitchFamily="34" charset="0"/>
                <a:cs typeface="Arial" panose="020B0604020202020204" pitchFamily="34" charset="0"/>
              </a:rPr>
              <a:t> ve </a:t>
            </a:r>
            <a:r>
              <a:rPr lang="tr-TR" sz="2000" dirty="0" err="1">
                <a:latin typeface="Arial" panose="020B0604020202020204" pitchFamily="34" charset="0"/>
                <a:cs typeface="Arial" panose="020B0604020202020204" pitchFamily="34" charset="0"/>
              </a:rPr>
              <a:t>iOS</a:t>
            </a:r>
            <a:r>
              <a:rPr lang="tr-TR" sz="2000" dirty="0">
                <a:latin typeface="Arial" panose="020B0604020202020204" pitchFamily="34" charset="0"/>
                <a:cs typeface="Arial" panose="020B0604020202020204" pitchFamily="34" charset="0"/>
              </a:rPr>
              <a:t> karşılıklarının kodlanmasıyla oluşturulmuş yapılardır. </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294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CustomShape 2"/>
          <p:cNvSpPr/>
          <p:nvPr/>
        </p:nvSpPr>
        <p:spPr>
          <a:xfrm>
            <a:off x="120600" y="1554839"/>
            <a:ext cx="9955440" cy="2091471"/>
          </a:xfrm>
          <a:prstGeom prst="rect">
            <a:avLst/>
          </a:prstGeom>
          <a:noFill/>
          <a:ln>
            <a:noFill/>
          </a:ln>
        </p:spPr>
        <p:txBody>
          <a:bodyPr lIns="90000" tIns="45000" rIns="90000" bIns="45000"/>
          <a:lstStyle/>
          <a:p>
            <a:pPr algn="just"/>
            <a:r>
              <a:rPr lang="en-US" sz="2000" b="1" dirty="0">
                <a:latin typeface="Arial"/>
              </a:rPr>
              <a:t>React Native </a:t>
            </a:r>
            <a:r>
              <a:rPr lang="tr-TR" sz="2000" b="1" dirty="0">
                <a:latin typeface="Arial"/>
              </a:rPr>
              <a:t>Mimarisi, Nasıl çalışıyor</a:t>
            </a:r>
            <a:r>
              <a:rPr lang="en-US" sz="2000" b="1" dirty="0">
                <a:latin typeface="Arial"/>
              </a:rPr>
              <a:t>?</a:t>
            </a:r>
            <a:endParaRPr lang="tr-TR" sz="2000" b="1" dirty="0">
              <a:latin typeface="Arial"/>
            </a:endParaRPr>
          </a:p>
          <a:p>
            <a:pPr algn="just">
              <a:lnSpc>
                <a:spcPct val="150000"/>
              </a:lnSpc>
            </a:pPr>
            <a:r>
              <a:rPr lang="tr-TR" dirty="0">
                <a:latin typeface="Arial"/>
              </a:rPr>
              <a:t>Yazılan JSX kodu, uygulamanın çalışma zamanında </a:t>
            </a:r>
            <a:r>
              <a:rPr lang="tr-TR" dirty="0" err="1">
                <a:latin typeface="Arial"/>
              </a:rPr>
              <a:t>Android</a:t>
            </a:r>
            <a:r>
              <a:rPr lang="tr-TR" dirty="0">
                <a:latin typeface="Arial"/>
              </a:rPr>
              <a:t> ve </a:t>
            </a:r>
            <a:r>
              <a:rPr lang="tr-TR" dirty="0" err="1">
                <a:latin typeface="Arial"/>
              </a:rPr>
              <a:t>iOS</a:t>
            </a:r>
            <a:r>
              <a:rPr lang="tr-TR" dirty="0">
                <a:latin typeface="Arial"/>
              </a:rPr>
              <a:t> platformları için ayrı olarak tasarlanan köprüler yardımıyla ilgili platformun </a:t>
            </a:r>
            <a:r>
              <a:rPr lang="tr-TR" dirty="0" err="1">
                <a:latin typeface="Arial"/>
              </a:rPr>
              <a:t>Native</a:t>
            </a:r>
            <a:r>
              <a:rPr lang="tr-TR" dirty="0">
                <a:latin typeface="Arial"/>
              </a:rPr>
              <a:t> bileşenlerine dönüştürülüyor ve uygulamanın </a:t>
            </a:r>
            <a:r>
              <a:rPr lang="tr-TR" dirty="0" err="1">
                <a:latin typeface="Arial"/>
              </a:rPr>
              <a:t>native</a:t>
            </a:r>
            <a:r>
              <a:rPr lang="tr-TR" dirty="0">
                <a:latin typeface="Arial"/>
              </a:rPr>
              <a:t> olarak yazılmasıyla arasında bir fark kalmıyor. Bu olayın bir dezavantajı da var elbette, çalışma zamanında </a:t>
            </a:r>
            <a:r>
              <a:rPr lang="tr-TR" dirty="0" err="1">
                <a:latin typeface="Arial"/>
              </a:rPr>
              <a:t>native</a:t>
            </a:r>
            <a:r>
              <a:rPr lang="tr-TR" dirty="0">
                <a:latin typeface="Arial"/>
              </a:rPr>
              <a:t> bileşene </a:t>
            </a:r>
            <a:r>
              <a:rPr lang="tr-TR" dirty="0" err="1">
                <a:latin typeface="Arial"/>
              </a:rPr>
              <a:t>render</a:t>
            </a:r>
            <a:r>
              <a:rPr lang="tr-TR" dirty="0">
                <a:latin typeface="Arial"/>
              </a:rPr>
              <a:t> etme operasyonu aslında CPU tüketen bir işlem. Buna bağlı olarak </a:t>
            </a:r>
            <a:r>
              <a:rPr lang="tr-TR" dirty="0" err="1">
                <a:latin typeface="Arial"/>
              </a:rPr>
              <a:t>React</a:t>
            </a:r>
            <a:r>
              <a:rPr lang="tr-TR" dirty="0">
                <a:latin typeface="Arial"/>
              </a:rPr>
              <a:t> </a:t>
            </a:r>
            <a:r>
              <a:rPr lang="tr-TR" dirty="0" err="1">
                <a:latin typeface="Arial"/>
              </a:rPr>
              <a:t>Native</a:t>
            </a:r>
            <a:r>
              <a:rPr lang="tr-TR" dirty="0">
                <a:latin typeface="Arial"/>
              </a:rPr>
              <a:t> uygulamaları, </a:t>
            </a:r>
            <a:r>
              <a:rPr lang="tr-TR" dirty="0" err="1">
                <a:latin typeface="Arial"/>
              </a:rPr>
              <a:t>native</a:t>
            </a:r>
            <a:r>
              <a:rPr lang="tr-TR" dirty="0">
                <a:latin typeface="Arial"/>
              </a:rPr>
              <a:t> uygulamalara kıyasla biraz daha fazla pil tüketimine sahip olacaktır. </a:t>
            </a:r>
            <a:endParaRPr dirty="0">
              <a:latin typeface="Arial"/>
            </a:endParaRPr>
          </a:p>
        </p:txBody>
      </p:sp>
      <p:pic>
        <p:nvPicPr>
          <p:cNvPr id="2" name="Resim 1"/>
          <p:cNvPicPr>
            <a:picLocks noChangeAspect="1"/>
          </p:cNvPicPr>
          <p:nvPr/>
        </p:nvPicPr>
        <p:blipFill>
          <a:blip r:embed="rId2"/>
          <a:stretch>
            <a:fillRect/>
          </a:stretch>
        </p:blipFill>
        <p:spPr>
          <a:xfrm>
            <a:off x="2226532" y="4448175"/>
            <a:ext cx="5743575" cy="3114675"/>
          </a:xfrm>
          <a:prstGeom prst="rect">
            <a:avLst/>
          </a:prstGeom>
        </p:spPr>
      </p:pic>
      <p:sp>
        <p:nvSpPr>
          <p:cNvPr id="5"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en-US" sz="3200" b="1" dirty="0" err="1">
                <a:solidFill>
                  <a:srgbClr val="CC3300"/>
                </a:solidFill>
                <a:latin typeface="Droid Sans"/>
              </a:rPr>
              <a:t>Giriş-Kurulum</a:t>
            </a:r>
            <a:r>
              <a:rPr lang="tr-TR" sz="3200" b="1" dirty="0">
                <a:solidFill>
                  <a:srgbClr val="CC3300"/>
                </a:solidFill>
                <a:latin typeface="Droid Sans"/>
              </a:rPr>
              <a:t>-</a:t>
            </a:r>
            <a:r>
              <a:rPr lang="tr-TR" sz="3200" b="1" dirty="0" err="1">
                <a:solidFill>
                  <a:srgbClr val="CC3300"/>
                </a:solidFill>
                <a:latin typeface="Droid Sans"/>
              </a:rPr>
              <a:t>React</a:t>
            </a:r>
            <a:r>
              <a:rPr lang="tr-TR" sz="3200" b="1" dirty="0">
                <a:solidFill>
                  <a:srgbClr val="CC3300"/>
                </a:solidFill>
                <a:latin typeface="Droid Sans"/>
              </a:rPr>
              <a:t> </a:t>
            </a:r>
            <a:r>
              <a:rPr lang="tr-TR" sz="3200" b="1" dirty="0" err="1">
                <a:solidFill>
                  <a:srgbClr val="CC3300"/>
                </a:solidFill>
                <a:latin typeface="Droid Sans"/>
              </a:rPr>
              <a:t>Native</a:t>
            </a:r>
            <a:endParaRPr sz="1600" dirty="0"/>
          </a:p>
        </p:txBody>
      </p:sp>
    </p:spTree>
    <p:extLst>
      <p:ext uri="{BB962C8B-B14F-4D97-AF65-F5344CB8AC3E}">
        <p14:creationId xmlns:p14="http://schemas.microsoft.com/office/powerpoint/2010/main" val="79184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err="1">
                <a:solidFill>
                  <a:srgbClr val="CC3300"/>
                </a:solidFill>
                <a:latin typeface="Droid Sans"/>
              </a:rPr>
              <a:t>React</a:t>
            </a:r>
            <a:r>
              <a:rPr lang="tr-TR" sz="3200" b="1" dirty="0">
                <a:solidFill>
                  <a:srgbClr val="CC3300"/>
                </a:solidFill>
                <a:latin typeface="Droid Sans"/>
              </a:rPr>
              <a:t> </a:t>
            </a:r>
            <a:r>
              <a:rPr lang="tr-TR" sz="3200" b="1" dirty="0" err="1">
                <a:solidFill>
                  <a:srgbClr val="CC3300"/>
                </a:solidFill>
                <a:latin typeface="Droid Sans"/>
              </a:rPr>
              <a:t>Native</a:t>
            </a:r>
            <a:r>
              <a:rPr lang="tr-TR" sz="3200" b="1" dirty="0">
                <a:solidFill>
                  <a:srgbClr val="CC3300"/>
                </a:solidFill>
                <a:latin typeface="Droid Sans"/>
              </a:rPr>
              <a:t> </a:t>
            </a:r>
            <a:r>
              <a:rPr lang="tr-TR" sz="3200" b="1" dirty="0" err="1">
                <a:solidFill>
                  <a:srgbClr val="CC3300"/>
                </a:solidFill>
                <a:latin typeface="Droid Sans"/>
              </a:rPr>
              <a:t>vs</a:t>
            </a:r>
            <a:r>
              <a:rPr lang="tr-TR" sz="3200" b="1" dirty="0">
                <a:solidFill>
                  <a:srgbClr val="CC3300"/>
                </a:solidFill>
                <a:latin typeface="Droid Sans"/>
              </a:rPr>
              <a:t> </a:t>
            </a:r>
            <a:r>
              <a:rPr lang="tr-TR" sz="3200" b="1" dirty="0" err="1">
                <a:solidFill>
                  <a:srgbClr val="CC3300"/>
                </a:solidFill>
                <a:latin typeface="Droid Sans"/>
              </a:rPr>
              <a:t>ReactJS</a:t>
            </a:r>
            <a:endParaRPr sz="1600" dirty="0"/>
          </a:p>
        </p:txBody>
      </p:sp>
      <p:sp>
        <p:nvSpPr>
          <p:cNvPr id="82" name="CustomShape 2"/>
          <p:cNvSpPr/>
          <p:nvPr/>
        </p:nvSpPr>
        <p:spPr>
          <a:xfrm>
            <a:off x="120600" y="1554840"/>
            <a:ext cx="9955440" cy="4421520"/>
          </a:xfrm>
          <a:prstGeom prst="rect">
            <a:avLst/>
          </a:prstGeom>
          <a:noFill/>
          <a:ln>
            <a:noFill/>
          </a:ln>
        </p:spPr>
        <p:txBody>
          <a:bodyPr lIns="90000" tIns="45000" rIns="90000" bIns="45000"/>
          <a:lstStyle/>
          <a:p>
            <a:pPr algn="just">
              <a:lnSpc>
                <a:spcPct val="150000"/>
              </a:lnSpc>
            </a:pPr>
            <a:r>
              <a:rPr lang="tr-TR" dirty="0"/>
              <a:t>R</a:t>
            </a:r>
            <a:r>
              <a:rPr lang="en-US" dirty="0" err="1"/>
              <a:t>eactJS</a:t>
            </a:r>
            <a:r>
              <a:rPr lang="en-US" dirty="0"/>
              <a:t> </a:t>
            </a:r>
            <a:r>
              <a:rPr lang="tr-TR" dirty="0"/>
              <a:t>geniş büyük web siteleri için </a:t>
            </a:r>
            <a:r>
              <a:rPr lang="tr-TR" dirty="0" err="1"/>
              <a:t>arayüz</a:t>
            </a:r>
            <a:r>
              <a:rPr lang="tr-TR" dirty="0"/>
              <a:t> hazırlamak için kullanılan </a:t>
            </a:r>
            <a:r>
              <a:rPr lang="tr-TR" dirty="0" err="1"/>
              <a:t>Jscript</a:t>
            </a:r>
            <a:r>
              <a:rPr lang="tr-TR" dirty="0"/>
              <a:t> kütüphanesidir.</a:t>
            </a:r>
            <a:r>
              <a:rPr lang="en-US" dirty="0"/>
              <a:t> </a:t>
            </a:r>
            <a:r>
              <a:rPr lang="tr-TR" dirty="0"/>
              <a:t>Özelikle dinamik sayfa oluşturmak </a:t>
            </a:r>
            <a:r>
              <a:rPr lang="tr-TR" dirty="0" err="1"/>
              <a:t>vb</a:t>
            </a:r>
            <a:r>
              <a:rPr lang="tr-TR" dirty="0"/>
              <a:t> uygulamalar için kullanılır.</a:t>
            </a:r>
          </a:p>
          <a:p>
            <a:pPr algn="just">
              <a:lnSpc>
                <a:spcPct val="150000"/>
              </a:lnSpc>
            </a:pPr>
            <a:endParaRPr lang="en-US" dirty="0"/>
          </a:p>
          <a:p>
            <a:pPr algn="just">
              <a:lnSpc>
                <a:spcPct val="150000"/>
              </a:lnSpc>
            </a:pPr>
            <a:r>
              <a:rPr lang="en-US" dirty="0"/>
              <a:t>React Native</a:t>
            </a:r>
            <a:r>
              <a:rPr lang="tr-TR" dirty="0"/>
              <a:t> ise Mobil Uygulama geliştirmek için kullanılan </a:t>
            </a:r>
            <a:r>
              <a:rPr lang="tr-TR" dirty="0" err="1"/>
              <a:t>native</a:t>
            </a:r>
            <a:r>
              <a:rPr lang="tr-TR" dirty="0"/>
              <a:t> kütüphanelerden oluşmuş bir </a:t>
            </a:r>
            <a:r>
              <a:rPr lang="tr-TR" dirty="0" err="1"/>
              <a:t>framework’tür</a:t>
            </a:r>
            <a:r>
              <a:rPr lang="tr-TR" dirty="0"/>
              <a:t>.</a:t>
            </a:r>
            <a:r>
              <a:rPr lang="en-US" dirty="0"/>
              <a:t> </a:t>
            </a:r>
            <a:r>
              <a:rPr lang="tr-TR" dirty="0"/>
              <a:t>Tüm platformlarda çalışacak mobil uygulamalar geliştirmek için kullanılan bir çatıdır.</a:t>
            </a:r>
            <a:r>
              <a:rPr lang="en-US" dirty="0"/>
              <a:t>.</a:t>
            </a:r>
          </a:p>
          <a:p>
            <a:pPr algn="just">
              <a:lnSpc>
                <a:spcPct val="150000"/>
              </a:lnSpc>
            </a:pPr>
            <a:endParaRPr dirty="0"/>
          </a:p>
        </p:txBody>
      </p:sp>
      <p:pic>
        <p:nvPicPr>
          <p:cNvPr id="2" name="Resim 1">
            <a:extLst>
              <a:ext uri="{FF2B5EF4-FFF2-40B4-BE49-F238E27FC236}">
                <a16:creationId xmlns:a16="http://schemas.microsoft.com/office/drawing/2014/main" id="{CF49C4D5-E84E-426F-B13F-2C07B2820566}"/>
              </a:ext>
            </a:extLst>
          </p:cNvPr>
          <p:cNvPicPr>
            <a:picLocks noChangeAspect="1"/>
          </p:cNvPicPr>
          <p:nvPr/>
        </p:nvPicPr>
        <p:blipFill>
          <a:blip r:embed="rId2"/>
          <a:stretch>
            <a:fillRect/>
          </a:stretch>
        </p:blipFill>
        <p:spPr>
          <a:xfrm>
            <a:off x="1832477" y="4127805"/>
            <a:ext cx="7153275" cy="3133725"/>
          </a:xfrm>
          <a:prstGeom prst="rect">
            <a:avLst/>
          </a:prstGeom>
        </p:spPr>
      </p:pic>
    </p:spTree>
    <p:extLst>
      <p:ext uri="{BB962C8B-B14F-4D97-AF65-F5344CB8AC3E}">
        <p14:creationId xmlns:p14="http://schemas.microsoft.com/office/powerpoint/2010/main" val="3653744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CustomShape 2"/>
          <p:cNvSpPr/>
          <p:nvPr/>
        </p:nvSpPr>
        <p:spPr>
          <a:xfrm>
            <a:off x="120600" y="1554840"/>
            <a:ext cx="9955440" cy="4484716"/>
          </a:xfrm>
          <a:prstGeom prst="rect">
            <a:avLst/>
          </a:prstGeom>
          <a:noFill/>
          <a:ln>
            <a:noFill/>
          </a:ln>
        </p:spPr>
        <p:txBody>
          <a:bodyPr lIns="90000" tIns="45000" rIns="90000" bIns="45000"/>
          <a:lstStyle/>
          <a:p>
            <a:pPr algn="just">
              <a:lnSpc>
                <a:spcPct val="100000"/>
              </a:lnSpc>
            </a:pPr>
            <a:r>
              <a:rPr lang="en-US" sz="2000" b="1" dirty="0">
                <a:latin typeface="Arial"/>
              </a:rPr>
              <a:t>React Native vs </a:t>
            </a:r>
            <a:r>
              <a:rPr lang="en-US" sz="2000" b="1" dirty="0" err="1">
                <a:latin typeface="Arial"/>
              </a:rPr>
              <a:t>ReactJs</a:t>
            </a:r>
            <a:r>
              <a:rPr lang="en-US" sz="2000" b="1" dirty="0">
                <a:latin typeface="Arial"/>
              </a:rPr>
              <a:t>?</a:t>
            </a:r>
            <a:endParaRPr lang="tr-TR" sz="2000" b="1" dirty="0">
              <a:latin typeface="Arial"/>
            </a:endParaRPr>
          </a:p>
          <a:p>
            <a:pPr algn="just">
              <a:lnSpc>
                <a:spcPct val="150000"/>
              </a:lnSpc>
            </a:pPr>
            <a:endParaRPr lang="tr-TR" sz="2000" b="1" dirty="0">
              <a:latin typeface="Arial"/>
            </a:endParaRPr>
          </a:p>
          <a:p>
            <a:pPr>
              <a:lnSpc>
                <a:spcPct val="150000"/>
              </a:lnSpc>
            </a:pPr>
            <a:r>
              <a:rPr lang="tr-TR" dirty="0" err="1"/>
              <a:t>React</a:t>
            </a:r>
            <a:r>
              <a:rPr lang="tr-TR" dirty="0"/>
              <a:t> </a:t>
            </a:r>
            <a:r>
              <a:rPr lang="tr-TR" dirty="0" err="1"/>
              <a:t>Native</a:t>
            </a:r>
            <a:r>
              <a:rPr lang="tr-TR" dirty="0"/>
              <a:t> ve </a:t>
            </a:r>
            <a:r>
              <a:rPr lang="tr-TR" dirty="0" err="1"/>
              <a:t>ReactJs</a:t>
            </a:r>
            <a:r>
              <a:rPr lang="tr-TR" dirty="0"/>
              <a:t> </a:t>
            </a:r>
            <a:r>
              <a:rPr lang="tr-TR" dirty="0" err="1"/>
              <a:t>ikiside</a:t>
            </a:r>
            <a:r>
              <a:rPr lang="tr-TR" dirty="0"/>
              <a:t> hızlı karmaşık UI inşa etmek ve geçişler için kullanışlı </a:t>
            </a:r>
            <a:r>
              <a:rPr lang="tr-TR" dirty="0" err="1"/>
              <a:t>javascript</a:t>
            </a:r>
            <a:r>
              <a:rPr lang="tr-TR" dirty="0"/>
              <a:t> alanlarıdır.</a:t>
            </a:r>
          </a:p>
          <a:p>
            <a:pPr marL="285750" indent="-285750">
              <a:lnSpc>
                <a:spcPct val="150000"/>
              </a:lnSpc>
              <a:buFont typeface="Arial" panose="020B0604020202020204" pitchFamily="34" charset="0"/>
              <a:buChar char="•"/>
            </a:pPr>
            <a:r>
              <a:rPr lang="en-US" dirty="0"/>
              <a:t>React Native </a:t>
            </a:r>
            <a:r>
              <a:rPr lang="en-US" b="1" dirty="0"/>
              <a:t>framework</a:t>
            </a:r>
            <a:r>
              <a:rPr lang="en-US" dirty="0"/>
              <a:t> </a:t>
            </a:r>
            <a:r>
              <a:rPr lang="tr-TR" dirty="0"/>
              <a:t>iken </a:t>
            </a:r>
            <a:r>
              <a:rPr lang="en-US" dirty="0" err="1"/>
              <a:t>ReactJS</a:t>
            </a:r>
            <a:r>
              <a:rPr lang="en-US" dirty="0"/>
              <a:t> </a:t>
            </a:r>
            <a:r>
              <a:rPr lang="tr-TR" dirty="0"/>
              <a:t>J</a:t>
            </a:r>
            <a:r>
              <a:rPr lang="en-US" dirty="0" err="1"/>
              <a:t>avaScript</a:t>
            </a:r>
            <a:r>
              <a:rPr lang="en-US" dirty="0"/>
              <a:t> </a:t>
            </a:r>
            <a:r>
              <a:rPr lang="tr-TR" b="1" dirty="0"/>
              <a:t>kütüphanesidir.</a:t>
            </a:r>
            <a:endParaRPr lang="en-US" b="1" dirty="0"/>
          </a:p>
          <a:p>
            <a:pPr marL="285750" indent="-285750">
              <a:lnSpc>
                <a:spcPct val="150000"/>
              </a:lnSpc>
              <a:buFont typeface="Arial" panose="020B0604020202020204" pitchFamily="34" charset="0"/>
              <a:buChar char="•"/>
            </a:pPr>
            <a:r>
              <a:rPr lang="en-US" dirty="0"/>
              <a:t>React Native </a:t>
            </a:r>
            <a:r>
              <a:rPr lang="tr-TR" dirty="0"/>
              <a:t>HTML kullanmaz.</a:t>
            </a:r>
            <a:endParaRPr lang="en-US" dirty="0"/>
          </a:p>
          <a:p>
            <a:pPr marL="285750" indent="-285750">
              <a:lnSpc>
                <a:spcPct val="150000"/>
              </a:lnSpc>
              <a:buFont typeface="Arial" panose="020B0604020202020204" pitchFamily="34" charset="0"/>
              <a:buChar char="•"/>
            </a:pPr>
            <a:r>
              <a:rPr lang="en-US" dirty="0"/>
              <a:t>React Native</a:t>
            </a:r>
            <a:r>
              <a:rPr lang="tr-TR" dirty="0"/>
              <a:t> </a:t>
            </a:r>
            <a:r>
              <a:rPr lang="tr-TR" dirty="0" err="1"/>
              <a:t>ReactJS’in</a:t>
            </a:r>
            <a:r>
              <a:rPr lang="tr-TR" dirty="0"/>
              <a:t> bütün avantajlarını kullanır.</a:t>
            </a:r>
            <a:endParaRPr lang="en-US" dirty="0"/>
          </a:p>
          <a:p>
            <a:pPr marL="285750" indent="-285750">
              <a:lnSpc>
                <a:spcPct val="150000"/>
              </a:lnSpc>
              <a:buFont typeface="Arial" panose="020B0604020202020204" pitchFamily="34" charset="0"/>
              <a:buChar char="•"/>
            </a:pPr>
            <a:r>
              <a:rPr lang="en-US" dirty="0" err="1"/>
              <a:t>ReactJS</a:t>
            </a:r>
            <a:r>
              <a:rPr lang="en-US" dirty="0"/>
              <a:t> </a:t>
            </a:r>
            <a:r>
              <a:rPr lang="tr-TR" dirty="0"/>
              <a:t>ve </a:t>
            </a:r>
            <a:r>
              <a:rPr lang="en-US" dirty="0"/>
              <a:t>React Native </a:t>
            </a:r>
            <a:r>
              <a:rPr lang="tr-TR" dirty="0" err="1"/>
              <a:t>ikiside</a:t>
            </a:r>
            <a:r>
              <a:rPr lang="tr-TR" dirty="0"/>
              <a:t> bileşen-tabanlı mimari(</a:t>
            </a:r>
            <a:r>
              <a:rPr lang="en-US" dirty="0"/>
              <a:t>component-based architecture</a:t>
            </a:r>
            <a:r>
              <a:rPr lang="tr-TR" dirty="0"/>
              <a:t>) takip eder.</a:t>
            </a:r>
            <a:endParaRPr lang="en-US" dirty="0"/>
          </a:p>
          <a:p>
            <a:pPr algn="just">
              <a:lnSpc>
                <a:spcPct val="100000"/>
              </a:lnSpc>
            </a:pPr>
            <a:endParaRPr dirty="0"/>
          </a:p>
        </p:txBody>
      </p:sp>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en-US" sz="3200" b="1" dirty="0" err="1">
                <a:solidFill>
                  <a:srgbClr val="CC3300"/>
                </a:solidFill>
                <a:latin typeface="Droid Sans"/>
              </a:rPr>
              <a:t>Giriş-Kurulum</a:t>
            </a:r>
            <a:r>
              <a:rPr lang="tr-TR" sz="3200" b="1" dirty="0">
                <a:solidFill>
                  <a:srgbClr val="CC3300"/>
                </a:solidFill>
                <a:latin typeface="Droid Sans"/>
              </a:rPr>
              <a:t>-</a:t>
            </a:r>
            <a:r>
              <a:rPr lang="tr-TR" sz="3200" b="1" dirty="0" err="1">
                <a:solidFill>
                  <a:srgbClr val="CC3300"/>
                </a:solidFill>
                <a:latin typeface="Droid Sans"/>
              </a:rPr>
              <a:t>React</a:t>
            </a:r>
            <a:r>
              <a:rPr lang="tr-TR" sz="3200" b="1" dirty="0">
                <a:solidFill>
                  <a:srgbClr val="CC3300"/>
                </a:solidFill>
                <a:latin typeface="Droid Sans"/>
              </a:rPr>
              <a:t> </a:t>
            </a:r>
            <a:r>
              <a:rPr lang="tr-TR" sz="3200" b="1" dirty="0" err="1">
                <a:solidFill>
                  <a:srgbClr val="CC3300"/>
                </a:solidFill>
                <a:latin typeface="Droid Sans"/>
              </a:rPr>
              <a:t>Native</a:t>
            </a:r>
            <a:endParaRPr sz="1600" dirty="0"/>
          </a:p>
        </p:txBody>
      </p:sp>
      <p:sp>
        <p:nvSpPr>
          <p:cNvPr id="7" name="Dikdörtgen 6">
            <a:extLst>
              <a:ext uri="{FF2B5EF4-FFF2-40B4-BE49-F238E27FC236}">
                <a16:creationId xmlns:a16="http://schemas.microsoft.com/office/drawing/2014/main" id="{B8D7BA80-3E42-418A-9D6A-29BC3D596024}"/>
              </a:ext>
            </a:extLst>
          </p:cNvPr>
          <p:cNvSpPr/>
          <p:nvPr/>
        </p:nvSpPr>
        <p:spPr>
          <a:xfrm>
            <a:off x="120600" y="6922976"/>
            <a:ext cx="8052556" cy="338554"/>
          </a:xfrm>
          <a:prstGeom prst="rect">
            <a:avLst/>
          </a:prstGeom>
        </p:spPr>
        <p:txBody>
          <a:bodyPr wrap="square">
            <a:spAutoFit/>
          </a:bodyPr>
          <a:lstStyle/>
          <a:p>
            <a:r>
              <a:rPr lang="tr-TR" sz="1600" dirty="0">
                <a:latin typeface="Courier New" panose="02070309020205020404" pitchFamily="49" charset="0"/>
                <a:cs typeface="Courier New" panose="02070309020205020404" pitchFamily="49" charset="0"/>
                <a:hlinkClick r:id="rId2"/>
              </a:rPr>
              <a:t>https://facebook.github.io/react-native/docs/getting-started</a:t>
            </a:r>
            <a:endParaRPr lang="tr-TR"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7" name="Dikdörtgen 6">
            <a:extLst>
              <a:ext uri="{FF2B5EF4-FFF2-40B4-BE49-F238E27FC236}">
                <a16:creationId xmlns:a16="http://schemas.microsoft.com/office/drawing/2014/main" id="{E63CC381-8472-4F0D-8A09-6804A06763A0}"/>
              </a:ext>
            </a:extLst>
          </p:cNvPr>
          <p:cNvSpPr/>
          <p:nvPr/>
        </p:nvSpPr>
        <p:spPr>
          <a:xfrm>
            <a:off x="503640" y="1803080"/>
            <a:ext cx="9068400" cy="5078313"/>
          </a:xfrm>
          <a:prstGeom prst="rect">
            <a:avLst/>
          </a:prstGeom>
        </p:spPr>
        <p:txBody>
          <a:bodyPr wrap="square">
            <a:spAutoFit/>
          </a:bodyPr>
          <a:lstStyle/>
          <a:p>
            <a:r>
              <a:rPr lang="tr-TR" b="1" dirty="0" err="1"/>
              <a:t>React</a:t>
            </a:r>
            <a:r>
              <a:rPr lang="tr-TR" b="1" dirty="0"/>
              <a:t> </a:t>
            </a:r>
            <a:r>
              <a:rPr lang="tr-TR" b="1" dirty="0" err="1"/>
              <a:t>Native</a:t>
            </a:r>
            <a:r>
              <a:rPr lang="tr-TR" b="1" dirty="0"/>
              <a:t>  Kurulumu</a:t>
            </a:r>
          </a:p>
          <a:p>
            <a:pPr algn="just"/>
            <a:r>
              <a:rPr lang="tr-TR" dirty="0"/>
              <a:t>Öncelikle hangi platforma uygulama çıkarmamız gerektiğini belirlememiz gerekiyor. </a:t>
            </a:r>
            <a:r>
              <a:rPr lang="tr-TR" dirty="0" err="1"/>
              <a:t>React-Native</a:t>
            </a:r>
            <a:r>
              <a:rPr lang="tr-TR" dirty="0"/>
              <a:t> ‘in sayfasını incelediğimizde </a:t>
            </a:r>
            <a:r>
              <a:rPr lang="tr-TR" dirty="0" err="1"/>
              <a:t>Android</a:t>
            </a:r>
            <a:r>
              <a:rPr lang="tr-TR" dirty="0"/>
              <a:t> tabanlı bir uygulamayı </a:t>
            </a:r>
            <a:r>
              <a:rPr lang="tr-TR" dirty="0" err="1"/>
              <a:t>macOS</a:t>
            </a:r>
            <a:r>
              <a:rPr lang="tr-TR" dirty="0"/>
              <a:t>, Windows ve Linux tabanlı işletim sistemlerinde geliştirebilirken, </a:t>
            </a:r>
            <a:r>
              <a:rPr lang="tr-TR" dirty="0" err="1"/>
              <a:t>iOS</a:t>
            </a:r>
            <a:r>
              <a:rPr lang="tr-TR" dirty="0"/>
              <a:t> tabanlı bir uygulamayı sadece </a:t>
            </a:r>
            <a:r>
              <a:rPr lang="tr-TR" dirty="0" err="1"/>
              <a:t>macOS</a:t>
            </a:r>
            <a:r>
              <a:rPr lang="tr-TR" dirty="0"/>
              <a:t> tabanlı bir işletim sisteminde geliştirebiliyoruz. Bunun sebebi </a:t>
            </a:r>
            <a:r>
              <a:rPr lang="tr-TR" dirty="0" err="1"/>
              <a:t>iOS</a:t>
            </a:r>
            <a:r>
              <a:rPr lang="tr-TR" dirty="0"/>
              <a:t> tabanlı uygulamayı </a:t>
            </a:r>
            <a:r>
              <a:rPr lang="tr-TR" dirty="0" err="1"/>
              <a:t>native</a:t>
            </a:r>
            <a:r>
              <a:rPr lang="tr-TR" dirty="0"/>
              <a:t> olarak geliştirebilmek için </a:t>
            </a:r>
            <a:r>
              <a:rPr lang="tr-TR" dirty="0" err="1"/>
              <a:t>Xcode</a:t>
            </a:r>
            <a:r>
              <a:rPr lang="tr-TR" dirty="0"/>
              <a:t> adlı geliştirici ortamına ihtiyaç duyulmasıdır.</a:t>
            </a:r>
          </a:p>
          <a:p>
            <a:pPr algn="just"/>
            <a:endParaRPr lang="tr-TR" dirty="0"/>
          </a:p>
          <a:p>
            <a:r>
              <a:rPr lang="tr-TR" dirty="0" err="1"/>
              <a:t>React</a:t>
            </a:r>
            <a:r>
              <a:rPr lang="tr-TR" dirty="0"/>
              <a:t> </a:t>
            </a:r>
            <a:r>
              <a:rPr lang="tr-TR" dirty="0" err="1"/>
              <a:t>Native</a:t>
            </a:r>
            <a:r>
              <a:rPr lang="tr-TR" dirty="0"/>
              <a:t> ile geliştirme yapmak için gerekli en temel araçlar şunlardır :</a:t>
            </a:r>
          </a:p>
          <a:p>
            <a:pPr marL="285750" indent="-285750">
              <a:buFont typeface="Arial" panose="020B0604020202020204" pitchFamily="34" charset="0"/>
              <a:buChar char="•"/>
            </a:pPr>
            <a:r>
              <a:rPr lang="tr-TR" dirty="0" err="1"/>
              <a:t>NodeJS</a:t>
            </a:r>
            <a:endParaRPr lang="tr-TR" dirty="0"/>
          </a:p>
          <a:p>
            <a:pPr marL="285750" indent="-285750">
              <a:buFont typeface="Arial" panose="020B0604020202020204" pitchFamily="34" charset="0"/>
              <a:buChar char="•"/>
            </a:pPr>
            <a:r>
              <a:rPr lang="tr-TR" dirty="0"/>
              <a:t>NPM</a:t>
            </a:r>
          </a:p>
          <a:p>
            <a:pPr marL="285750" indent="-285750">
              <a:buFont typeface="Arial" panose="020B0604020202020204" pitchFamily="34" charset="0"/>
              <a:buChar char="•"/>
            </a:pPr>
            <a:r>
              <a:rPr lang="tr-TR" dirty="0"/>
              <a:t>Java ( </a:t>
            </a:r>
            <a:r>
              <a:rPr lang="tr-TR" dirty="0" err="1"/>
              <a:t>Android</a:t>
            </a:r>
            <a:r>
              <a:rPr lang="tr-TR" dirty="0"/>
              <a:t> geliştirme için )</a:t>
            </a:r>
          </a:p>
          <a:p>
            <a:pPr marL="285750" indent="-285750">
              <a:buFont typeface="Arial" panose="020B0604020202020204" pitchFamily="34" charset="0"/>
              <a:buChar char="•"/>
            </a:pPr>
            <a:r>
              <a:rPr lang="tr-TR" dirty="0" err="1"/>
              <a:t>XCode</a:t>
            </a:r>
            <a:r>
              <a:rPr lang="tr-TR" dirty="0"/>
              <a:t> ( </a:t>
            </a:r>
            <a:r>
              <a:rPr lang="tr-TR" dirty="0" err="1"/>
              <a:t>iOS</a:t>
            </a:r>
            <a:r>
              <a:rPr lang="tr-TR" dirty="0"/>
              <a:t> geliştirme için, </a:t>
            </a:r>
            <a:r>
              <a:rPr lang="tr-TR" dirty="0" err="1"/>
              <a:t>windows</a:t>
            </a:r>
            <a:r>
              <a:rPr lang="tr-TR" dirty="0"/>
              <a:t> üzerinde gerekli değil )</a:t>
            </a:r>
          </a:p>
          <a:p>
            <a:pPr marL="285750" indent="-285750">
              <a:buFont typeface="Arial" panose="020B0604020202020204" pitchFamily="34" charset="0"/>
              <a:buChar char="•"/>
            </a:pPr>
            <a:r>
              <a:rPr lang="tr-TR" dirty="0" err="1"/>
              <a:t>Python</a:t>
            </a:r>
            <a:r>
              <a:rPr lang="tr-TR" dirty="0"/>
              <a:t> ( </a:t>
            </a:r>
            <a:r>
              <a:rPr lang="tr-TR" dirty="0" err="1"/>
              <a:t>windows</a:t>
            </a:r>
            <a:r>
              <a:rPr lang="tr-TR" dirty="0"/>
              <a:t> üzerinde gerekiyor )</a:t>
            </a:r>
          </a:p>
          <a:p>
            <a:pPr marL="285750" indent="-285750">
              <a:buFont typeface="Arial" panose="020B0604020202020204" pitchFamily="34" charset="0"/>
              <a:buChar char="•"/>
            </a:pPr>
            <a:r>
              <a:rPr lang="tr-TR" dirty="0" err="1"/>
              <a:t>React</a:t>
            </a:r>
            <a:r>
              <a:rPr lang="tr-TR" dirty="0"/>
              <a:t> </a:t>
            </a:r>
            <a:r>
              <a:rPr lang="tr-TR" dirty="0" err="1"/>
              <a:t>Native</a:t>
            </a:r>
            <a:r>
              <a:rPr lang="tr-TR" dirty="0"/>
              <a:t> </a:t>
            </a:r>
            <a:r>
              <a:rPr lang="tr-TR" dirty="0" err="1"/>
              <a:t>Cli</a:t>
            </a:r>
            <a:r>
              <a:rPr lang="tr-TR" dirty="0"/>
              <a:t> ( NPM üzerinden kuruluyor )</a:t>
            </a:r>
          </a:p>
          <a:p>
            <a:pPr marL="285750" indent="-285750">
              <a:buFont typeface="Arial" panose="020B0604020202020204" pitchFamily="34" charset="0"/>
              <a:buChar char="•"/>
            </a:pPr>
            <a:r>
              <a:rPr lang="tr-TR" dirty="0" err="1"/>
              <a:t>Android</a:t>
            </a:r>
            <a:r>
              <a:rPr lang="tr-TR" dirty="0"/>
              <a:t> </a:t>
            </a:r>
            <a:r>
              <a:rPr lang="tr-TR" dirty="0" err="1"/>
              <a:t>Studio</a:t>
            </a:r>
            <a:endParaRPr lang="tr-TR" dirty="0"/>
          </a:p>
          <a:p>
            <a:pPr marL="285750" indent="-285750">
              <a:buFont typeface="Arial" panose="020B0604020202020204" pitchFamily="34" charset="0"/>
              <a:buChar char="•"/>
            </a:pPr>
            <a:r>
              <a:rPr lang="tr-TR" dirty="0" err="1"/>
              <a:t>Android</a:t>
            </a:r>
            <a:r>
              <a:rPr lang="tr-TR" dirty="0"/>
              <a:t> SDK ( </a:t>
            </a:r>
            <a:r>
              <a:rPr lang="tr-TR" dirty="0" err="1"/>
              <a:t>Android</a:t>
            </a:r>
            <a:r>
              <a:rPr lang="tr-TR" dirty="0"/>
              <a:t> </a:t>
            </a:r>
            <a:r>
              <a:rPr lang="tr-TR" dirty="0" err="1"/>
              <a:t>Studio</a:t>
            </a:r>
            <a:r>
              <a:rPr lang="tr-TR" dirty="0"/>
              <a:t> yardımı ile kuruluyor )</a:t>
            </a:r>
          </a:p>
          <a:p>
            <a:pPr algn="just"/>
            <a:endParaRPr lang="tr-TR" dirty="0"/>
          </a:p>
        </p:txBody>
      </p:sp>
    </p:spTree>
    <p:extLst>
      <p:ext uri="{BB962C8B-B14F-4D97-AF65-F5344CB8AC3E}">
        <p14:creationId xmlns:p14="http://schemas.microsoft.com/office/powerpoint/2010/main" val="172092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7" name="Dikdörtgen 6">
            <a:extLst>
              <a:ext uri="{FF2B5EF4-FFF2-40B4-BE49-F238E27FC236}">
                <a16:creationId xmlns:a16="http://schemas.microsoft.com/office/drawing/2014/main" id="{E63CC381-8472-4F0D-8A09-6804A06763A0}"/>
              </a:ext>
            </a:extLst>
          </p:cNvPr>
          <p:cNvSpPr/>
          <p:nvPr/>
        </p:nvSpPr>
        <p:spPr>
          <a:xfrm>
            <a:off x="503640" y="1455840"/>
            <a:ext cx="9068400" cy="1261884"/>
          </a:xfrm>
          <a:prstGeom prst="rect">
            <a:avLst/>
          </a:prstGeom>
        </p:spPr>
        <p:txBody>
          <a:bodyPr wrap="square">
            <a:spAutoFit/>
          </a:bodyPr>
          <a:lstStyle/>
          <a:p>
            <a:pPr marL="457200" indent="-457200">
              <a:buAutoNum type="arabicPeriod"/>
            </a:pPr>
            <a:r>
              <a:rPr lang="tr-TR" sz="2000" b="1" dirty="0"/>
              <a:t>Temel Araçların Kurulumu </a:t>
            </a:r>
          </a:p>
          <a:p>
            <a:endParaRPr lang="tr-TR" sz="2000" b="1" dirty="0"/>
          </a:p>
          <a:p>
            <a:pPr marL="285750" indent="-285750">
              <a:buFont typeface="Wingdings" panose="05000000000000000000" pitchFamily="2" charset="2"/>
              <a:buChar char="ü"/>
            </a:pPr>
            <a:r>
              <a:rPr lang="sv-SE" b="1" dirty="0"/>
              <a:t>NodeJS</a:t>
            </a:r>
            <a:endParaRPr lang="sv-SE" dirty="0"/>
          </a:p>
          <a:p>
            <a:r>
              <a:rPr lang="sv-SE" dirty="0">
                <a:hlinkClick r:id="rId2"/>
              </a:rPr>
              <a:t>https://nodejs.org/en/#download</a:t>
            </a:r>
            <a:r>
              <a:rPr lang="sv-SE" dirty="0"/>
              <a:t> adresinden </a:t>
            </a:r>
            <a:r>
              <a:rPr lang="tr-TR" dirty="0"/>
              <a:t>son sürümleri kurulabilir</a:t>
            </a:r>
            <a:endParaRPr lang="sv-SE" dirty="0"/>
          </a:p>
        </p:txBody>
      </p:sp>
      <p:pic>
        <p:nvPicPr>
          <p:cNvPr id="10" name="Resim 9">
            <a:extLst>
              <a:ext uri="{FF2B5EF4-FFF2-40B4-BE49-F238E27FC236}">
                <a16:creationId xmlns:a16="http://schemas.microsoft.com/office/drawing/2014/main" id="{077D18AE-9CE1-4C7C-A605-5E0BD18609B0}"/>
              </a:ext>
            </a:extLst>
          </p:cNvPr>
          <p:cNvPicPr>
            <a:picLocks noChangeAspect="1"/>
          </p:cNvPicPr>
          <p:nvPr/>
        </p:nvPicPr>
        <p:blipFill>
          <a:blip r:embed="rId3"/>
          <a:stretch>
            <a:fillRect/>
          </a:stretch>
        </p:blipFill>
        <p:spPr>
          <a:xfrm>
            <a:off x="2361234" y="2687113"/>
            <a:ext cx="4882789" cy="1844609"/>
          </a:xfrm>
          <a:prstGeom prst="rect">
            <a:avLst/>
          </a:prstGeom>
        </p:spPr>
      </p:pic>
      <p:sp>
        <p:nvSpPr>
          <p:cNvPr id="11" name="Dikdörtgen 10">
            <a:extLst>
              <a:ext uri="{FF2B5EF4-FFF2-40B4-BE49-F238E27FC236}">
                <a16:creationId xmlns:a16="http://schemas.microsoft.com/office/drawing/2014/main" id="{FE66AF2B-B2C5-4907-9F42-6238B1E5B487}"/>
              </a:ext>
            </a:extLst>
          </p:cNvPr>
          <p:cNvSpPr/>
          <p:nvPr/>
        </p:nvSpPr>
        <p:spPr>
          <a:xfrm>
            <a:off x="503640" y="4688209"/>
            <a:ext cx="9068400" cy="646331"/>
          </a:xfrm>
          <a:prstGeom prst="rect">
            <a:avLst/>
          </a:prstGeom>
        </p:spPr>
        <p:txBody>
          <a:bodyPr wrap="square">
            <a:spAutoFit/>
          </a:bodyPr>
          <a:lstStyle/>
          <a:p>
            <a:pPr marL="285750" indent="-285750">
              <a:buFont typeface="Wingdings" panose="05000000000000000000" pitchFamily="2" charset="2"/>
              <a:buChar char="ü"/>
            </a:pPr>
            <a:r>
              <a:rPr lang="sv-SE" b="1" dirty="0"/>
              <a:t>Python</a:t>
            </a:r>
            <a:endParaRPr lang="sv-SE" dirty="0"/>
          </a:p>
          <a:p>
            <a:r>
              <a:rPr lang="sv-SE" dirty="0">
                <a:hlinkClick r:id="rId4"/>
              </a:rPr>
              <a:t>https://www.python.org/downloads/</a:t>
            </a:r>
            <a:r>
              <a:rPr lang="sv-SE" dirty="0"/>
              <a:t> </a:t>
            </a:r>
            <a:r>
              <a:rPr lang="tr-TR" dirty="0"/>
              <a:t>adresinden son sürümleri kurulabilir.</a:t>
            </a:r>
          </a:p>
        </p:txBody>
      </p:sp>
      <p:pic>
        <p:nvPicPr>
          <p:cNvPr id="12" name="Resim 11">
            <a:extLst>
              <a:ext uri="{FF2B5EF4-FFF2-40B4-BE49-F238E27FC236}">
                <a16:creationId xmlns:a16="http://schemas.microsoft.com/office/drawing/2014/main" id="{07F927C5-70CE-4535-A62D-88C6068BF0A7}"/>
              </a:ext>
            </a:extLst>
          </p:cNvPr>
          <p:cNvPicPr>
            <a:picLocks noChangeAspect="1"/>
          </p:cNvPicPr>
          <p:nvPr/>
        </p:nvPicPr>
        <p:blipFill>
          <a:blip r:embed="rId5"/>
          <a:stretch>
            <a:fillRect/>
          </a:stretch>
        </p:blipFill>
        <p:spPr>
          <a:xfrm>
            <a:off x="2170786" y="5459621"/>
            <a:ext cx="4862774" cy="1983876"/>
          </a:xfrm>
          <a:prstGeom prst="rect">
            <a:avLst/>
          </a:prstGeom>
        </p:spPr>
      </p:pic>
    </p:spTree>
    <p:extLst>
      <p:ext uri="{BB962C8B-B14F-4D97-AF65-F5344CB8AC3E}">
        <p14:creationId xmlns:p14="http://schemas.microsoft.com/office/powerpoint/2010/main" val="3884915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7" name="Dikdörtgen 6">
            <a:extLst>
              <a:ext uri="{FF2B5EF4-FFF2-40B4-BE49-F238E27FC236}">
                <a16:creationId xmlns:a16="http://schemas.microsoft.com/office/drawing/2014/main" id="{E63CC381-8472-4F0D-8A09-6804A06763A0}"/>
              </a:ext>
            </a:extLst>
          </p:cNvPr>
          <p:cNvSpPr/>
          <p:nvPr/>
        </p:nvSpPr>
        <p:spPr>
          <a:xfrm>
            <a:off x="503640" y="1455840"/>
            <a:ext cx="9450588" cy="4524315"/>
          </a:xfrm>
          <a:prstGeom prst="rect">
            <a:avLst/>
          </a:prstGeom>
        </p:spPr>
        <p:txBody>
          <a:bodyPr wrap="square">
            <a:spAutoFit/>
          </a:bodyPr>
          <a:lstStyle/>
          <a:p>
            <a:pPr marL="285750" indent="-285750">
              <a:buFont typeface="Wingdings" panose="05000000000000000000" pitchFamily="2" charset="2"/>
              <a:buChar char="ü"/>
            </a:pPr>
            <a:r>
              <a:rPr lang="sv-SE" b="1" dirty="0"/>
              <a:t>Java</a:t>
            </a:r>
          </a:p>
          <a:p>
            <a:pPr marL="285750" indent="-285750">
              <a:buFont typeface="Wingdings" panose="05000000000000000000" pitchFamily="2" charset="2"/>
              <a:buChar char="ü"/>
            </a:pPr>
            <a:endParaRPr lang="sv-SE" b="1" dirty="0"/>
          </a:p>
          <a:p>
            <a:r>
              <a:rPr lang="sv-SE" dirty="0">
                <a:hlinkClick r:id="rId2"/>
              </a:rPr>
              <a:t>http://www.oracle.com</a:t>
            </a:r>
            <a:r>
              <a:rPr lang="tr-TR" dirty="0"/>
              <a:t> </a:t>
            </a:r>
            <a:r>
              <a:rPr lang="sv-SE" dirty="0"/>
              <a:t>sitesinden JDK sürümünü indirip kurun</a:t>
            </a:r>
            <a:r>
              <a:rPr lang="tr-TR" dirty="0"/>
              <a:t>uz</a:t>
            </a:r>
            <a:endParaRPr lang="sv-SE" dirty="0"/>
          </a:p>
          <a:p>
            <a:pPr marL="285750" indent="-285750">
              <a:buFont typeface="Wingdings" panose="05000000000000000000" pitchFamily="2" charset="2"/>
              <a:buChar char="ü"/>
            </a:pPr>
            <a:endParaRPr lang="sv-SE" b="1" dirty="0"/>
          </a:p>
          <a:p>
            <a:pPr marL="285750" indent="-285750">
              <a:buFont typeface="Wingdings" panose="05000000000000000000" pitchFamily="2" charset="2"/>
              <a:buChar char="ü"/>
            </a:pPr>
            <a:r>
              <a:rPr lang="sv-SE" b="1" dirty="0"/>
              <a:t>React Native Cli</a:t>
            </a:r>
          </a:p>
          <a:p>
            <a:pPr marL="285750" indent="-285750">
              <a:buFont typeface="Wingdings" panose="05000000000000000000" pitchFamily="2" charset="2"/>
              <a:buChar char="ü"/>
            </a:pPr>
            <a:endParaRPr lang="sv-SE" b="1" dirty="0"/>
          </a:p>
          <a:p>
            <a:pPr algn="just"/>
            <a:r>
              <a:rPr lang="sv-SE" dirty="0"/>
              <a:t>React Native projelerini oluşturmak ve çalıştırmak için gerekli araçtır ve kurulum için npm üzerinden kütüphanesini global npm havuzuna kurarak gerçekleştiriyoruz, kurmak için gerekli komut aşağıdaki gibidir.</a:t>
            </a:r>
          </a:p>
          <a:p>
            <a:endParaRPr lang="tr-TR" b="1" dirty="0"/>
          </a:p>
          <a:p>
            <a:r>
              <a:rPr lang="tr-TR" b="1" dirty="0">
                <a:latin typeface="Courier New" panose="02070309020205020404" pitchFamily="49" charset="0"/>
                <a:cs typeface="Courier New" panose="02070309020205020404" pitchFamily="49" charset="0"/>
              </a:rPr>
              <a:t>&gt;</a:t>
            </a:r>
            <a:r>
              <a:rPr lang="sv-SE" b="1" dirty="0">
                <a:latin typeface="Courier New" panose="02070309020205020404" pitchFamily="49" charset="0"/>
                <a:cs typeface="Courier New" panose="02070309020205020404" pitchFamily="49" charset="0"/>
              </a:rPr>
              <a:t>  npm install -g react-native-cli</a:t>
            </a:r>
          </a:p>
          <a:p>
            <a:pPr marL="285750" indent="-285750">
              <a:buFont typeface="Wingdings" panose="05000000000000000000" pitchFamily="2" charset="2"/>
              <a:buChar char="ü"/>
            </a:pPr>
            <a:endParaRPr lang="sv-SE" b="1" dirty="0"/>
          </a:p>
          <a:p>
            <a:pPr marL="285750" indent="-285750">
              <a:buFont typeface="Wingdings" panose="05000000000000000000" pitchFamily="2" charset="2"/>
              <a:buChar char="ü"/>
            </a:pPr>
            <a:r>
              <a:rPr lang="sv-SE" b="1" dirty="0"/>
              <a:t>Android Studio</a:t>
            </a:r>
          </a:p>
          <a:p>
            <a:pPr marL="285750" indent="-285750">
              <a:buFont typeface="Wingdings" panose="05000000000000000000" pitchFamily="2" charset="2"/>
              <a:buChar char="ü"/>
            </a:pPr>
            <a:endParaRPr lang="sv-SE" b="1" dirty="0"/>
          </a:p>
          <a:p>
            <a:r>
              <a:rPr lang="sv-SE" dirty="0">
                <a:hlinkClick r:id="rId3"/>
              </a:rPr>
              <a:t>https://developer.android.com/</a:t>
            </a:r>
            <a:r>
              <a:rPr lang="tr-TR" dirty="0"/>
              <a:t> </a:t>
            </a:r>
            <a:r>
              <a:rPr lang="sv-SE" dirty="0"/>
              <a:t>adresinden Android Studio’nun en son sürümünü yükleyin.</a:t>
            </a:r>
          </a:p>
        </p:txBody>
      </p:sp>
      <p:pic>
        <p:nvPicPr>
          <p:cNvPr id="3" name="Resim 2">
            <a:extLst>
              <a:ext uri="{FF2B5EF4-FFF2-40B4-BE49-F238E27FC236}">
                <a16:creationId xmlns:a16="http://schemas.microsoft.com/office/drawing/2014/main" id="{56CBC4FF-AE85-41B7-AC71-C241680EF66A}"/>
              </a:ext>
            </a:extLst>
          </p:cNvPr>
          <p:cNvPicPr>
            <a:picLocks noChangeAspect="1"/>
          </p:cNvPicPr>
          <p:nvPr/>
        </p:nvPicPr>
        <p:blipFill>
          <a:blip r:embed="rId4"/>
          <a:stretch>
            <a:fillRect/>
          </a:stretch>
        </p:blipFill>
        <p:spPr>
          <a:xfrm>
            <a:off x="1571334" y="5980155"/>
            <a:ext cx="7315200" cy="1190625"/>
          </a:xfrm>
          <a:prstGeom prst="rect">
            <a:avLst/>
          </a:prstGeom>
        </p:spPr>
      </p:pic>
    </p:spTree>
    <p:extLst>
      <p:ext uri="{BB962C8B-B14F-4D97-AF65-F5344CB8AC3E}">
        <p14:creationId xmlns:p14="http://schemas.microsoft.com/office/powerpoint/2010/main" val="393836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2" name="Dikdörtgen 1">
            <a:extLst>
              <a:ext uri="{FF2B5EF4-FFF2-40B4-BE49-F238E27FC236}">
                <a16:creationId xmlns:a16="http://schemas.microsoft.com/office/drawing/2014/main" id="{597C4142-DF6F-43D9-A792-958908C1C28E}"/>
              </a:ext>
            </a:extLst>
          </p:cNvPr>
          <p:cNvSpPr/>
          <p:nvPr/>
        </p:nvSpPr>
        <p:spPr>
          <a:xfrm>
            <a:off x="206542" y="1519267"/>
            <a:ext cx="9870908" cy="3046988"/>
          </a:xfrm>
          <a:prstGeom prst="rect">
            <a:avLst/>
          </a:prstGeom>
        </p:spPr>
        <p:txBody>
          <a:bodyPr wrap="square">
            <a:spAutoFit/>
          </a:bodyPr>
          <a:lstStyle/>
          <a:p>
            <a:pPr marL="285750" indent="-285750">
              <a:buFont typeface="Wingdings" panose="05000000000000000000" pitchFamily="2" charset="2"/>
              <a:buChar char="ü"/>
            </a:pPr>
            <a:r>
              <a:rPr lang="tr-TR" sz="1600" b="1" dirty="0"/>
              <a:t>YARN Paket Yöneticisi Nedir? Neden Kullanılır?</a:t>
            </a:r>
          </a:p>
          <a:p>
            <a:r>
              <a:rPr lang="tr-TR" sz="1600" dirty="0"/>
              <a:t>YARN, Facebook öncülüğünde ve Google, </a:t>
            </a:r>
            <a:r>
              <a:rPr lang="tr-TR" sz="1600" dirty="0" err="1"/>
              <a:t>Exponent</a:t>
            </a:r>
            <a:r>
              <a:rPr lang="tr-TR" sz="1600" dirty="0"/>
              <a:t> ve </a:t>
            </a:r>
            <a:r>
              <a:rPr lang="tr-TR" sz="1600" dirty="0" err="1"/>
              <a:t>Tilde</a:t>
            </a:r>
            <a:r>
              <a:rPr lang="tr-TR" sz="1600" dirty="0"/>
              <a:t> mühendislerinin desteğiyle geliştirilen </a:t>
            </a:r>
            <a:r>
              <a:rPr lang="tr-TR" sz="1600" dirty="0" err="1"/>
              <a:t>npm</a:t>
            </a:r>
            <a:r>
              <a:rPr lang="tr-TR" sz="1600" dirty="0"/>
              <a:t> alternatifi bir paket yöneticisidir.</a:t>
            </a:r>
          </a:p>
          <a:p>
            <a:r>
              <a:rPr lang="tr-TR" sz="1600" dirty="0"/>
              <a:t>YARN, </a:t>
            </a:r>
            <a:r>
              <a:rPr lang="tr-TR" sz="1600" dirty="0" err="1"/>
              <a:t>npm</a:t>
            </a:r>
            <a:r>
              <a:rPr lang="tr-TR" sz="1600" dirty="0"/>
              <a:t> aracının özelliklerini desteklemekle birlikte bir takım iyileştirmeleri içinde barındırıyor. Facebook ekibinin </a:t>
            </a:r>
            <a:r>
              <a:rPr lang="tr-TR" sz="1600" dirty="0" err="1"/>
              <a:t>Node</a:t>
            </a:r>
            <a:r>
              <a:rPr lang="tr-TR" sz="1600" dirty="0"/>
              <a:t> paket yönetimindeki baş ağrılarını dindirmek için tasarlanan YARN, temel olarak bazı performans ve tutarlılık avantajları sunuyor.</a:t>
            </a:r>
          </a:p>
          <a:p>
            <a:r>
              <a:rPr lang="tr-TR" sz="1600" b="1" dirty="0"/>
              <a:t>Performans</a:t>
            </a:r>
          </a:p>
          <a:p>
            <a:pPr>
              <a:buFont typeface="+mj-lt"/>
              <a:buAutoNum type="arabicPeriod"/>
            </a:pPr>
            <a:r>
              <a:rPr lang="tr-TR" sz="1600" dirty="0" err="1"/>
              <a:t>npm</a:t>
            </a:r>
            <a:r>
              <a:rPr lang="tr-TR" sz="1600" dirty="0"/>
              <a:t> aracı </a:t>
            </a:r>
            <a:r>
              <a:rPr lang="tr-TR" sz="1600" dirty="0" err="1"/>
              <a:t>Node</a:t>
            </a:r>
            <a:r>
              <a:rPr lang="tr-TR" sz="1600" dirty="0"/>
              <a:t> paketlerini merkezi repodan sıralı olarak indirirken, YARN eş zamanlı olarak birden fazla paketi indirebilir. Böylece daha hızlı yüklemelere kapı aralar. YARN ayrıca </a:t>
            </a:r>
            <a:r>
              <a:rPr lang="tr-TR" sz="1600" dirty="0">
                <a:hlinkClick r:id="rId2"/>
              </a:rPr>
              <a:t>yarnpkg.com</a:t>
            </a:r>
            <a:r>
              <a:rPr lang="tr-TR" sz="1600" dirty="0"/>
              <a:t> adında bir uzak depoya da sahiptir.</a:t>
            </a:r>
          </a:p>
          <a:p>
            <a:pPr>
              <a:buFont typeface="+mj-lt"/>
              <a:buAutoNum type="arabicPeriod"/>
            </a:pPr>
            <a:r>
              <a:rPr lang="tr-TR" sz="1600" dirty="0"/>
              <a:t>YARN aracı ile yüklenen </a:t>
            </a:r>
            <a:r>
              <a:rPr lang="tr-TR" sz="1600" dirty="0" err="1"/>
              <a:t>a.b.c</a:t>
            </a:r>
            <a:r>
              <a:rPr lang="tr-TR" sz="1600" dirty="0"/>
              <a:t> sürümündeki bir paket, lokal bilgisayarınızda ayrıca depolanır. Böylece ilgili sürümdeki paket tekrar indirilmeye çalışıldığında uzak repoya uğraması gerekmez.</a:t>
            </a:r>
          </a:p>
        </p:txBody>
      </p:sp>
      <p:sp>
        <p:nvSpPr>
          <p:cNvPr id="4" name="Dikdörtgen 3">
            <a:extLst>
              <a:ext uri="{FF2B5EF4-FFF2-40B4-BE49-F238E27FC236}">
                <a16:creationId xmlns:a16="http://schemas.microsoft.com/office/drawing/2014/main" id="{44DB2DBF-7A35-4240-B1B4-E40AA34161B5}"/>
              </a:ext>
            </a:extLst>
          </p:cNvPr>
          <p:cNvSpPr/>
          <p:nvPr/>
        </p:nvSpPr>
        <p:spPr>
          <a:xfrm>
            <a:off x="206542" y="4566255"/>
            <a:ext cx="7966592" cy="338554"/>
          </a:xfrm>
          <a:prstGeom prst="rect">
            <a:avLst/>
          </a:prstGeom>
        </p:spPr>
        <p:txBody>
          <a:bodyPr wrap="square">
            <a:spAutoFit/>
          </a:bodyPr>
          <a:lstStyle/>
          <a:p>
            <a:r>
              <a:rPr lang="tr-TR" sz="1600" dirty="0">
                <a:hlinkClick r:id="rId3"/>
              </a:rPr>
              <a:t>https://classic.yarnpkg.com/en/docs/install/#windows-stable</a:t>
            </a:r>
            <a:endParaRPr lang="tr-TR" sz="1600" dirty="0"/>
          </a:p>
        </p:txBody>
      </p:sp>
      <p:pic>
        <p:nvPicPr>
          <p:cNvPr id="8" name="Resim 7">
            <a:extLst>
              <a:ext uri="{FF2B5EF4-FFF2-40B4-BE49-F238E27FC236}">
                <a16:creationId xmlns:a16="http://schemas.microsoft.com/office/drawing/2014/main" id="{3A7C7CBC-9FE5-4F05-90AD-5120F5B689CD}"/>
              </a:ext>
            </a:extLst>
          </p:cNvPr>
          <p:cNvPicPr>
            <a:picLocks noChangeAspect="1"/>
          </p:cNvPicPr>
          <p:nvPr/>
        </p:nvPicPr>
        <p:blipFill>
          <a:blip r:embed="rId4"/>
          <a:stretch>
            <a:fillRect/>
          </a:stretch>
        </p:blipFill>
        <p:spPr>
          <a:xfrm>
            <a:off x="324829" y="4967857"/>
            <a:ext cx="2564413" cy="1084770"/>
          </a:xfrm>
          <a:prstGeom prst="rect">
            <a:avLst/>
          </a:prstGeom>
        </p:spPr>
      </p:pic>
      <p:pic>
        <p:nvPicPr>
          <p:cNvPr id="9" name="Resim 8">
            <a:extLst>
              <a:ext uri="{FF2B5EF4-FFF2-40B4-BE49-F238E27FC236}">
                <a16:creationId xmlns:a16="http://schemas.microsoft.com/office/drawing/2014/main" id="{9930760C-0C4C-4F4F-AE91-0048792C5FF8}"/>
              </a:ext>
            </a:extLst>
          </p:cNvPr>
          <p:cNvPicPr>
            <a:picLocks noChangeAspect="1"/>
          </p:cNvPicPr>
          <p:nvPr/>
        </p:nvPicPr>
        <p:blipFill>
          <a:blip r:embed="rId5"/>
          <a:stretch>
            <a:fillRect/>
          </a:stretch>
        </p:blipFill>
        <p:spPr>
          <a:xfrm>
            <a:off x="3275438" y="4904809"/>
            <a:ext cx="6477183" cy="2479230"/>
          </a:xfrm>
          <a:prstGeom prst="rect">
            <a:avLst/>
          </a:prstGeom>
        </p:spPr>
      </p:pic>
    </p:spTree>
    <p:extLst>
      <p:ext uri="{BB962C8B-B14F-4D97-AF65-F5344CB8AC3E}">
        <p14:creationId xmlns:p14="http://schemas.microsoft.com/office/powerpoint/2010/main" val="304064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ustomShape 1"/>
          <p:cNvSpPr/>
          <p:nvPr/>
        </p:nvSpPr>
        <p:spPr>
          <a:xfrm>
            <a:off x="564120" y="14995"/>
            <a:ext cx="9068400" cy="926356"/>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lang="tr-TR" sz="2800" b="1" dirty="0">
              <a:solidFill>
                <a:srgbClr val="CC3300"/>
              </a:solidFill>
              <a:latin typeface="Droid Sans"/>
            </a:endParaRPr>
          </a:p>
          <a:p>
            <a:pPr algn="ctr"/>
            <a:r>
              <a:rPr lang="tr-TR" sz="2800" b="1" dirty="0" err="1">
                <a:solidFill>
                  <a:srgbClr val="CC3300"/>
                </a:solidFill>
                <a:latin typeface="Droid Sans"/>
              </a:rPr>
              <a:t>Native</a:t>
            </a:r>
            <a:r>
              <a:rPr lang="tr-TR" sz="2800" b="1" dirty="0">
                <a:solidFill>
                  <a:srgbClr val="CC3300"/>
                </a:solidFill>
                <a:latin typeface="Droid Sans"/>
              </a:rPr>
              <a:t> </a:t>
            </a:r>
            <a:r>
              <a:rPr lang="tr-TR" sz="2800" b="1" dirty="0" err="1">
                <a:solidFill>
                  <a:srgbClr val="CC3300"/>
                </a:solidFill>
                <a:latin typeface="Droid Sans"/>
              </a:rPr>
              <a:t>vs</a:t>
            </a:r>
            <a:r>
              <a:rPr lang="tr-TR" sz="2800" b="1" dirty="0">
                <a:solidFill>
                  <a:srgbClr val="CC3300"/>
                </a:solidFill>
                <a:latin typeface="Droid Sans"/>
              </a:rPr>
              <a:t> </a:t>
            </a:r>
            <a:r>
              <a:rPr lang="tr-TR" sz="2800" b="1" dirty="0" err="1">
                <a:solidFill>
                  <a:srgbClr val="CC3300"/>
                </a:solidFill>
                <a:latin typeface="Droid Sans"/>
              </a:rPr>
              <a:t>Hybrid</a:t>
            </a:r>
            <a:r>
              <a:rPr lang="tr-TR" sz="2800" b="1" dirty="0">
                <a:solidFill>
                  <a:srgbClr val="CC3300"/>
                </a:solidFill>
                <a:latin typeface="Droid Sans"/>
              </a:rPr>
              <a:t>?</a:t>
            </a:r>
            <a:endParaRPr sz="1400" dirty="0"/>
          </a:p>
        </p:txBody>
      </p:sp>
      <p:sp>
        <p:nvSpPr>
          <p:cNvPr id="2" name="Dikdörtgen 1"/>
          <p:cNvSpPr/>
          <p:nvPr/>
        </p:nvSpPr>
        <p:spPr>
          <a:xfrm>
            <a:off x="564120" y="1323815"/>
            <a:ext cx="9384594" cy="923330"/>
          </a:xfrm>
          <a:prstGeom prst="rect">
            <a:avLst/>
          </a:prstGeom>
        </p:spPr>
        <p:txBody>
          <a:bodyPr wrap="square">
            <a:spAutoFit/>
          </a:bodyPr>
          <a:lstStyle/>
          <a:p>
            <a:pPr algn="just"/>
            <a:r>
              <a:rPr lang="tr-TR" b="1" dirty="0" err="1">
                <a:solidFill>
                  <a:srgbClr val="FF0000"/>
                </a:solidFill>
              </a:rPr>
              <a:t>Native</a:t>
            </a:r>
            <a:r>
              <a:rPr lang="tr-TR" dirty="0">
                <a:solidFill>
                  <a:srgbClr val="FF0000"/>
                </a:solidFill>
              </a:rPr>
              <a:t> </a:t>
            </a:r>
            <a:r>
              <a:rPr lang="tr-TR" dirty="0"/>
              <a:t>dil, uygulamanın koştuğu platformun dilidir. Eğer </a:t>
            </a:r>
            <a:r>
              <a:rPr lang="tr-TR" dirty="0" err="1"/>
              <a:t>Android</a:t>
            </a:r>
            <a:r>
              <a:rPr lang="tr-TR" dirty="0"/>
              <a:t> platformda uygulama geliştiriyor iseniz </a:t>
            </a:r>
            <a:r>
              <a:rPr lang="tr-TR" dirty="0" err="1"/>
              <a:t>native</a:t>
            </a:r>
            <a:r>
              <a:rPr lang="tr-TR" dirty="0"/>
              <a:t> diliniz Java, IOS ortamında geliştiriyor iseniz </a:t>
            </a:r>
            <a:r>
              <a:rPr lang="tr-TR" dirty="0" err="1"/>
              <a:t>Objective</a:t>
            </a:r>
            <a:r>
              <a:rPr lang="tr-TR" dirty="0"/>
              <a:t>-C, Windows Phone platformunda iseniz C#’</a:t>
            </a:r>
            <a:r>
              <a:rPr lang="tr-TR" dirty="0" err="1"/>
              <a:t>dır</a:t>
            </a:r>
            <a:r>
              <a:rPr lang="tr-TR" dirty="0"/>
              <a:t> diyebiliriz.</a:t>
            </a:r>
          </a:p>
        </p:txBody>
      </p:sp>
      <p:sp>
        <p:nvSpPr>
          <p:cNvPr id="3" name="Dikdörtgen 2"/>
          <p:cNvSpPr/>
          <p:nvPr/>
        </p:nvSpPr>
        <p:spPr>
          <a:xfrm>
            <a:off x="564120" y="2364583"/>
            <a:ext cx="9187590" cy="1477328"/>
          </a:xfrm>
          <a:prstGeom prst="rect">
            <a:avLst/>
          </a:prstGeom>
        </p:spPr>
        <p:txBody>
          <a:bodyPr wrap="square">
            <a:spAutoFit/>
          </a:bodyPr>
          <a:lstStyle/>
          <a:p>
            <a:pPr algn="just"/>
            <a:r>
              <a:rPr lang="tr-TR" dirty="0" err="1"/>
              <a:t>Native</a:t>
            </a:r>
            <a:r>
              <a:rPr lang="tr-TR" dirty="0"/>
              <a:t> dilleri kullanmanın avantajı, işletim sistemi ile aynı dil olduğu için hızlı çalışması ve sistem kaynaklarına erişimin daha rahat </a:t>
            </a:r>
            <a:r>
              <a:rPr lang="tr-TR" dirty="0" err="1"/>
              <a:t>olmasıdır.Hızlı</a:t>
            </a:r>
            <a:r>
              <a:rPr lang="tr-TR" dirty="0"/>
              <a:t> olmasının sebebi tüm cihazın işlemcisini yüksek oranda kullanabilmesidir. </a:t>
            </a:r>
            <a:r>
              <a:rPr lang="tr-TR" dirty="0" err="1"/>
              <a:t>Hybrid</a:t>
            </a:r>
            <a:r>
              <a:rPr lang="tr-TR" dirty="0"/>
              <a:t> uygulamalar mevcut bir </a:t>
            </a:r>
            <a:r>
              <a:rPr lang="tr-TR" dirty="0" err="1"/>
              <a:t>native</a:t>
            </a:r>
            <a:r>
              <a:rPr lang="tr-TR" dirty="0"/>
              <a:t> uygulama üzerinde çalıştığı için işlemciyi daha az verimlilik ile kullanırlar.</a:t>
            </a:r>
          </a:p>
        </p:txBody>
      </p:sp>
      <p:sp>
        <p:nvSpPr>
          <p:cNvPr id="4" name="Dikdörtgen 3"/>
          <p:cNvSpPr/>
          <p:nvPr/>
        </p:nvSpPr>
        <p:spPr>
          <a:xfrm>
            <a:off x="564120" y="4084875"/>
            <a:ext cx="9187590" cy="2308324"/>
          </a:xfrm>
          <a:prstGeom prst="rect">
            <a:avLst/>
          </a:prstGeom>
        </p:spPr>
        <p:txBody>
          <a:bodyPr wrap="square">
            <a:spAutoFit/>
          </a:bodyPr>
          <a:lstStyle/>
          <a:p>
            <a:pPr algn="just"/>
            <a:r>
              <a:rPr lang="tr-TR" b="1" dirty="0" err="1">
                <a:solidFill>
                  <a:srgbClr val="FF0000"/>
                </a:solidFill>
              </a:rPr>
              <a:t>Hybrid</a:t>
            </a:r>
            <a:r>
              <a:rPr lang="tr-TR" dirty="0">
                <a:solidFill>
                  <a:srgbClr val="FF0000"/>
                </a:solidFill>
              </a:rPr>
              <a:t> </a:t>
            </a:r>
            <a:r>
              <a:rPr lang="tr-TR" dirty="0"/>
              <a:t>mobil uygulama tekniği, temel olarak </a:t>
            </a:r>
            <a:r>
              <a:rPr lang="tr-TR" b="1" dirty="0"/>
              <a:t>‘</a:t>
            </a:r>
            <a:r>
              <a:rPr lang="tr-TR" b="1" dirty="0" err="1"/>
              <a:t>write</a:t>
            </a:r>
            <a:r>
              <a:rPr lang="tr-TR" b="1" dirty="0"/>
              <a:t> </a:t>
            </a:r>
            <a:r>
              <a:rPr lang="tr-TR" b="1" dirty="0" err="1"/>
              <a:t>once</a:t>
            </a:r>
            <a:r>
              <a:rPr lang="tr-TR" b="1" dirty="0"/>
              <a:t>, </a:t>
            </a:r>
            <a:r>
              <a:rPr lang="tr-TR" b="1" dirty="0" err="1"/>
              <a:t>run</a:t>
            </a:r>
            <a:r>
              <a:rPr lang="tr-TR" b="1" dirty="0"/>
              <a:t> </a:t>
            </a:r>
            <a:r>
              <a:rPr lang="tr-TR" b="1" dirty="0" err="1"/>
              <a:t>everywhere</a:t>
            </a:r>
            <a:r>
              <a:rPr lang="tr-TR" b="1" dirty="0"/>
              <a:t>’</a:t>
            </a:r>
            <a:r>
              <a:rPr lang="tr-TR" dirty="0"/>
              <a:t> prensibine dayanır. </a:t>
            </a:r>
          </a:p>
          <a:p>
            <a:pPr algn="just"/>
            <a:endParaRPr lang="tr-TR" b="1" dirty="0"/>
          </a:p>
          <a:p>
            <a:pPr algn="just"/>
            <a:r>
              <a:rPr lang="tr-TR" b="1" dirty="0"/>
              <a:t>HTML5</a:t>
            </a:r>
            <a:r>
              <a:rPr lang="tr-TR" dirty="0"/>
              <a:t>, </a:t>
            </a:r>
            <a:r>
              <a:rPr lang="tr-TR" b="1" dirty="0"/>
              <a:t>CSS</a:t>
            </a:r>
            <a:r>
              <a:rPr lang="tr-TR" dirty="0"/>
              <a:t> ve </a:t>
            </a:r>
            <a:r>
              <a:rPr lang="tr-TR" b="1" dirty="0" err="1"/>
              <a:t>JavaScript</a:t>
            </a:r>
            <a:r>
              <a:rPr lang="tr-TR" b="1" dirty="0"/>
              <a:t> </a:t>
            </a:r>
            <a:r>
              <a:rPr lang="tr-TR" dirty="0"/>
              <a:t>kullanılarak yazılır. Tek kod ile bütün platformlara geliştirilebilir. </a:t>
            </a:r>
            <a:r>
              <a:rPr lang="tr-TR" b="1" dirty="0"/>
              <a:t>Cross-platform(çapraz platform)</a:t>
            </a:r>
            <a:r>
              <a:rPr lang="tr-TR" dirty="0"/>
              <a:t> uygulama geliştirme olarak da bilinir. (Aralarındaki fark </a:t>
            </a:r>
            <a:r>
              <a:rPr lang="tr-TR" dirty="0" err="1"/>
              <a:t>Hybrid</a:t>
            </a:r>
            <a:r>
              <a:rPr lang="tr-TR" dirty="0"/>
              <a:t> platform </a:t>
            </a:r>
            <a:r>
              <a:rPr lang="tr-TR" dirty="0" err="1"/>
              <a:t>Native+Web</a:t>
            </a:r>
            <a:r>
              <a:rPr lang="tr-TR" dirty="0"/>
              <a:t> Component gibidir) Yazdığınız uygulamayı platformda bir </a:t>
            </a:r>
            <a:r>
              <a:rPr lang="tr-TR" b="1" dirty="0" err="1"/>
              <a:t>webView’de</a:t>
            </a:r>
            <a:r>
              <a:rPr lang="tr-TR" dirty="0"/>
              <a:t> çalıştırıyor yani telefonda </a:t>
            </a:r>
            <a:r>
              <a:rPr lang="tr-TR" dirty="0" err="1"/>
              <a:t>browser’ı</a:t>
            </a:r>
            <a:r>
              <a:rPr lang="tr-TR" dirty="0"/>
              <a:t> </a:t>
            </a:r>
            <a:r>
              <a:rPr lang="tr-TR" dirty="0" err="1"/>
              <a:t>full</a:t>
            </a:r>
            <a:r>
              <a:rPr lang="tr-TR" dirty="0"/>
              <a:t> </a:t>
            </a:r>
            <a:r>
              <a:rPr lang="tr-TR" dirty="0" err="1"/>
              <a:t>screen</a:t>
            </a:r>
            <a:r>
              <a:rPr lang="tr-TR" dirty="0"/>
              <a:t> kullanıyormuş gibi düşünebilirsiniz. </a:t>
            </a:r>
          </a:p>
        </p:txBody>
      </p:sp>
      <p:sp>
        <p:nvSpPr>
          <p:cNvPr id="5" name="Dikdörtgen 4"/>
          <p:cNvSpPr/>
          <p:nvPr/>
        </p:nvSpPr>
        <p:spPr>
          <a:xfrm>
            <a:off x="564120" y="6528498"/>
            <a:ext cx="8978194" cy="646331"/>
          </a:xfrm>
          <a:prstGeom prst="rect">
            <a:avLst/>
          </a:prstGeom>
        </p:spPr>
        <p:txBody>
          <a:bodyPr wrap="square">
            <a:spAutoFit/>
          </a:bodyPr>
          <a:lstStyle/>
          <a:p>
            <a:r>
              <a:rPr lang="tr-TR" b="1" dirty="0">
                <a:solidFill>
                  <a:srgbClr val="FF0000"/>
                </a:solidFill>
              </a:rPr>
              <a:t>Hiçbir</a:t>
            </a:r>
            <a:r>
              <a:rPr lang="tr-TR" dirty="0"/>
              <a:t> programlama bilgisine sahip olmadan, görsel yöntemler ile uygulama geliştirmenizi sağlayan platformlarda </a:t>
            </a:r>
            <a:r>
              <a:rPr lang="tr-TR" dirty="0" err="1"/>
              <a:t>vardır.</a:t>
            </a:r>
            <a:r>
              <a:rPr lang="tr-TR" dirty="0" err="1">
                <a:hlinkClick r:id="rId2"/>
              </a:rPr>
              <a:t>appmakr</a:t>
            </a:r>
            <a:r>
              <a:rPr lang="tr-TR" dirty="0"/>
              <a:t>, </a:t>
            </a:r>
            <a:r>
              <a:rPr lang="tr-TR" dirty="0" err="1">
                <a:hlinkClick r:id="rId3"/>
              </a:rPr>
              <a:t>appypie</a:t>
            </a:r>
            <a:r>
              <a:rPr lang="tr-TR" dirty="0" err="1"/>
              <a:t>,</a:t>
            </a:r>
            <a:r>
              <a:rPr lang="tr-TR" dirty="0" err="1">
                <a:hlinkClick r:id="rId4"/>
              </a:rPr>
              <a:t>appsgeyser</a:t>
            </a:r>
            <a:r>
              <a:rPr lang="tr-TR" dirty="0"/>
              <a:t> vs.</a:t>
            </a:r>
          </a:p>
        </p:txBody>
      </p:sp>
    </p:spTree>
    <p:extLst>
      <p:ext uri="{BB962C8B-B14F-4D97-AF65-F5344CB8AC3E}">
        <p14:creationId xmlns:p14="http://schemas.microsoft.com/office/powerpoint/2010/main" val="387552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7" name="Dikdörtgen 6">
            <a:extLst>
              <a:ext uri="{FF2B5EF4-FFF2-40B4-BE49-F238E27FC236}">
                <a16:creationId xmlns:a16="http://schemas.microsoft.com/office/drawing/2014/main" id="{E63CC381-8472-4F0D-8A09-6804A06763A0}"/>
              </a:ext>
            </a:extLst>
          </p:cNvPr>
          <p:cNvSpPr/>
          <p:nvPr/>
        </p:nvSpPr>
        <p:spPr>
          <a:xfrm>
            <a:off x="503640" y="1803080"/>
            <a:ext cx="9068400" cy="5078313"/>
          </a:xfrm>
          <a:prstGeom prst="rect">
            <a:avLst/>
          </a:prstGeom>
        </p:spPr>
        <p:txBody>
          <a:bodyPr wrap="square">
            <a:spAutoFit/>
          </a:bodyPr>
          <a:lstStyle/>
          <a:p>
            <a:r>
              <a:rPr lang="tr-TR" sz="2000" b="1" dirty="0"/>
              <a:t>2. </a:t>
            </a:r>
            <a:r>
              <a:rPr lang="tr-TR" sz="2000" b="1" dirty="0" err="1"/>
              <a:t>Android</a:t>
            </a:r>
            <a:r>
              <a:rPr lang="tr-TR" sz="2000" b="1" dirty="0"/>
              <a:t> SDK Kurulumu</a:t>
            </a:r>
          </a:p>
          <a:p>
            <a:pPr algn="just"/>
            <a:r>
              <a:rPr lang="tr-TR" dirty="0"/>
              <a:t>Öncelikle hangi platforma uygulama çıkarmamız gerektiğini belirlememiz gerekiyor. </a:t>
            </a:r>
            <a:r>
              <a:rPr lang="tr-TR" dirty="0" err="1"/>
              <a:t>React-Native</a:t>
            </a:r>
            <a:r>
              <a:rPr lang="tr-TR" dirty="0"/>
              <a:t> ‘in sayfasını incelediğimizde </a:t>
            </a:r>
            <a:r>
              <a:rPr lang="tr-TR" dirty="0" err="1"/>
              <a:t>Android</a:t>
            </a:r>
            <a:r>
              <a:rPr lang="tr-TR" dirty="0"/>
              <a:t> tabanlı bir uygulamayı </a:t>
            </a:r>
            <a:r>
              <a:rPr lang="tr-TR" dirty="0" err="1"/>
              <a:t>macOS</a:t>
            </a:r>
            <a:r>
              <a:rPr lang="tr-TR" dirty="0"/>
              <a:t>, Windows ve Linux tabanlı işletim sistemlerinde geliştirebilirken, </a:t>
            </a:r>
            <a:r>
              <a:rPr lang="tr-TR" dirty="0" err="1"/>
              <a:t>iOS</a:t>
            </a:r>
            <a:r>
              <a:rPr lang="tr-TR" dirty="0"/>
              <a:t> tabanlı bir uygulamayı sadece </a:t>
            </a:r>
            <a:r>
              <a:rPr lang="tr-TR" dirty="0" err="1"/>
              <a:t>macOS</a:t>
            </a:r>
            <a:r>
              <a:rPr lang="tr-TR" dirty="0"/>
              <a:t> tabanlı bir işletim sisteminde geliştirebiliyoruz. Bunun sebebi </a:t>
            </a:r>
            <a:r>
              <a:rPr lang="tr-TR" dirty="0" err="1"/>
              <a:t>iOS</a:t>
            </a:r>
            <a:r>
              <a:rPr lang="tr-TR" dirty="0"/>
              <a:t> tabanlı uygulamayı </a:t>
            </a:r>
            <a:r>
              <a:rPr lang="tr-TR" dirty="0" err="1"/>
              <a:t>native</a:t>
            </a:r>
            <a:r>
              <a:rPr lang="tr-TR" dirty="0"/>
              <a:t> olarak geliştirebilmek için </a:t>
            </a:r>
            <a:r>
              <a:rPr lang="tr-TR" dirty="0" err="1"/>
              <a:t>Xcode</a:t>
            </a:r>
            <a:r>
              <a:rPr lang="tr-TR" dirty="0"/>
              <a:t> adlı geliştirici ortamına ihtiyaç duyulmasıdır.</a:t>
            </a:r>
          </a:p>
          <a:p>
            <a:pPr algn="just"/>
            <a:endParaRPr lang="tr-TR" dirty="0"/>
          </a:p>
          <a:p>
            <a:r>
              <a:rPr lang="tr-TR" dirty="0" err="1"/>
              <a:t>React</a:t>
            </a:r>
            <a:r>
              <a:rPr lang="tr-TR" dirty="0"/>
              <a:t> </a:t>
            </a:r>
            <a:r>
              <a:rPr lang="tr-TR" dirty="0" err="1"/>
              <a:t>Native</a:t>
            </a:r>
            <a:r>
              <a:rPr lang="tr-TR" dirty="0"/>
              <a:t> ile geliştirme yapmak için gerekli en temel araçlar şunlardır :</a:t>
            </a:r>
          </a:p>
          <a:p>
            <a:pPr marL="285750" indent="-285750">
              <a:buFont typeface="Arial" panose="020B0604020202020204" pitchFamily="34" charset="0"/>
              <a:buChar char="•"/>
            </a:pPr>
            <a:r>
              <a:rPr lang="tr-TR" dirty="0" err="1"/>
              <a:t>NodeJS</a:t>
            </a:r>
            <a:endParaRPr lang="tr-TR" dirty="0"/>
          </a:p>
          <a:p>
            <a:pPr marL="285750" indent="-285750">
              <a:buFont typeface="Arial" panose="020B0604020202020204" pitchFamily="34" charset="0"/>
              <a:buChar char="•"/>
            </a:pPr>
            <a:r>
              <a:rPr lang="tr-TR" dirty="0"/>
              <a:t>NPM</a:t>
            </a:r>
          </a:p>
          <a:p>
            <a:pPr marL="285750" indent="-285750">
              <a:buFont typeface="Arial" panose="020B0604020202020204" pitchFamily="34" charset="0"/>
              <a:buChar char="•"/>
            </a:pPr>
            <a:r>
              <a:rPr lang="tr-TR" dirty="0"/>
              <a:t>Java ( </a:t>
            </a:r>
            <a:r>
              <a:rPr lang="tr-TR" dirty="0" err="1"/>
              <a:t>Android</a:t>
            </a:r>
            <a:r>
              <a:rPr lang="tr-TR" dirty="0"/>
              <a:t> geliştirme için )</a:t>
            </a:r>
          </a:p>
          <a:p>
            <a:pPr marL="285750" indent="-285750">
              <a:buFont typeface="Arial" panose="020B0604020202020204" pitchFamily="34" charset="0"/>
              <a:buChar char="•"/>
            </a:pPr>
            <a:r>
              <a:rPr lang="tr-TR" dirty="0" err="1"/>
              <a:t>XCode</a:t>
            </a:r>
            <a:r>
              <a:rPr lang="tr-TR" dirty="0"/>
              <a:t> ( </a:t>
            </a:r>
            <a:r>
              <a:rPr lang="tr-TR" dirty="0" err="1"/>
              <a:t>iOS</a:t>
            </a:r>
            <a:r>
              <a:rPr lang="tr-TR" dirty="0"/>
              <a:t> geliştirme için, </a:t>
            </a:r>
            <a:r>
              <a:rPr lang="tr-TR" dirty="0" err="1"/>
              <a:t>windows</a:t>
            </a:r>
            <a:r>
              <a:rPr lang="tr-TR" dirty="0"/>
              <a:t> üzerinde gerekli değil )</a:t>
            </a:r>
          </a:p>
          <a:p>
            <a:pPr marL="285750" indent="-285750">
              <a:buFont typeface="Arial" panose="020B0604020202020204" pitchFamily="34" charset="0"/>
              <a:buChar char="•"/>
            </a:pPr>
            <a:r>
              <a:rPr lang="tr-TR" dirty="0" err="1"/>
              <a:t>Python</a:t>
            </a:r>
            <a:r>
              <a:rPr lang="tr-TR" dirty="0"/>
              <a:t> ( </a:t>
            </a:r>
            <a:r>
              <a:rPr lang="tr-TR" dirty="0" err="1"/>
              <a:t>windows</a:t>
            </a:r>
            <a:r>
              <a:rPr lang="tr-TR" dirty="0"/>
              <a:t> üzerinde gerekiyor )</a:t>
            </a:r>
          </a:p>
          <a:p>
            <a:pPr marL="285750" indent="-285750">
              <a:buFont typeface="Arial" panose="020B0604020202020204" pitchFamily="34" charset="0"/>
              <a:buChar char="•"/>
            </a:pPr>
            <a:r>
              <a:rPr lang="tr-TR" dirty="0" err="1"/>
              <a:t>React</a:t>
            </a:r>
            <a:r>
              <a:rPr lang="tr-TR" dirty="0"/>
              <a:t> </a:t>
            </a:r>
            <a:r>
              <a:rPr lang="tr-TR" dirty="0" err="1"/>
              <a:t>Native</a:t>
            </a:r>
            <a:r>
              <a:rPr lang="tr-TR" dirty="0"/>
              <a:t> </a:t>
            </a:r>
            <a:r>
              <a:rPr lang="tr-TR" dirty="0" err="1"/>
              <a:t>Cli</a:t>
            </a:r>
            <a:r>
              <a:rPr lang="tr-TR" dirty="0"/>
              <a:t> ( NPM üzerinden kuruluyor )</a:t>
            </a:r>
          </a:p>
          <a:p>
            <a:pPr marL="285750" indent="-285750">
              <a:buFont typeface="Arial" panose="020B0604020202020204" pitchFamily="34" charset="0"/>
              <a:buChar char="•"/>
            </a:pPr>
            <a:r>
              <a:rPr lang="tr-TR" dirty="0" err="1"/>
              <a:t>Android</a:t>
            </a:r>
            <a:r>
              <a:rPr lang="tr-TR" dirty="0"/>
              <a:t> </a:t>
            </a:r>
            <a:r>
              <a:rPr lang="tr-TR" dirty="0" err="1"/>
              <a:t>Studio</a:t>
            </a:r>
            <a:endParaRPr lang="tr-TR" dirty="0"/>
          </a:p>
          <a:p>
            <a:pPr marL="285750" indent="-285750">
              <a:buFont typeface="Arial" panose="020B0604020202020204" pitchFamily="34" charset="0"/>
              <a:buChar char="•"/>
            </a:pPr>
            <a:r>
              <a:rPr lang="tr-TR" dirty="0" err="1"/>
              <a:t>Android</a:t>
            </a:r>
            <a:r>
              <a:rPr lang="tr-TR" dirty="0"/>
              <a:t> SDK ( </a:t>
            </a:r>
            <a:r>
              <a:rPr lang="tr-TR" dirty="0" err="1"/>
              <a:t>Android</a:t>
            </a:r>
            <a:r>
              <a:rPr lang="tr-TR" dirty="0"/>
              <a:t> </a:t>
            </a:r>
            <a:r>
              <a:rPr lang="tr-TR" dirty="0" err="1"/>
              <a:t>Studio</a:t>
            </a:r>
            <a:r>
              <a:rPr lang="tr-TR" dirty="0"/>
              <a:t> yardımı ile kuruluyor )</a:t>
            </a:r>
          </a:p>
          <a:p>
            <a:pPr algn="just"/>
            <a:endParaRPr lang="tr-TR" dirty="0"/>
          </a:p>
        </p:txBody>
      </p:sp>
    </p:spTree>
    <p:extLst>
      <p:ext uri="{BB962C8B-B14F-4D97-AF65-F5344CB8AC3E}">
        <p14:creationId xmlns:p14="http://schemas.microsoft.com/office/powerpoint/2010/main" val="2178552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CustomShape 2"/>
          <p:cNvSpPr/>
          <p:nvPr/>
        </p:nvSpPr>
        <p:spPr>
          <a:xfrm>
            <a:off x="120600" y="1554840"/>
            <a:ext cx="9955440" cy="4484716"/>
          </a:xfrm>
          <a:prstGeom prst="rect">
            <a:avLst/>
          </a:prstGeom>
          <a:noFill/>
          <a:ln>
            <a:noFill/>
          </a:ln>
        </p:spPr>
        <p:txBody>
          <a:bodyPr lIns="90000" tIns="45000" rIns="90000" bIns="45000"/>
          <a:lstStyle/>
          <a:p>
            <a:pPr algn="just">
              <a:lnSpc>
                <a:spcPct val="100000"/>
              </a:lnSpc>
            </a:pPr>
            <a:r>
              <a:rPr lang="tr-TR" sz="2000" b="1" dirty="0" err="1">
                <a:latin typeface="Arial"/>
              </a:rPr>
              <a:t>React</a:t>
            </a:r>
            <a:r>
              <a:rPr lang="tr-TR" sz="2000" b="1" dirty="0">
                <a:latin typeface="Arial"/>
              </a:rPr>
              <a:t> </a:t>
            </a:r>
            <a:r>
              <a:rPr lang="tr-TR" sz="2000" b="1" dirty="0" err="1">
                <a:latin typeface="Arial"/>
              </a:rPr>
              <a:t>Native</a:t>
            </a:r>
            <a:r>
              <a:rPr lang="tr-TR" sz="2000" b="1" dirty="0">
                <a:latin typeface="Arial"/>
              </a:rPr>
              <a:t> Windows Kurulum</a:t>
            </a:r>
          </a:p>
          <a:p>
            <a:pPr algn="just">
              <a:lnSpc>
                <a:spcPct val="150000"/>
              </a:lnSpc>
            </a:pPr>
            <a:endParaRPr lang="tr-TR" sz="2000" b="1" dirty="0">
              <a:latin typeface="Arial"/>
            </a:endParaRPr>
          </a:p>
          <a:p>
            <a:pPr algn="just">
              <a:lnSpc>
                <a:spcPct val="150000"/>
              </a:lnSpc>
            </a:pPr>
            <a:endParaRPr dirty="0"/>
          </a:p>
          <a:p>
            <a:pPr algn="just">
              <a:lnSpc>
                <a:spcPct val="100000"/>
              </a:lnSpc>
            </a:pPr>
            <a:endParaRPr dirty="0"/>
          </a:p>
        </p:txBody>
      </p:sp>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2" name="Dikdörtgen 1"/>
          <p:cNvSpPr/>
          <p:nvPr/>
        </p:nvSpPr>
        <p:spPr>
          <a:xfrm>
            <a:off x="120600" y="2148749"/>
            <a:ext cx="8413750" cy="369332"/>
          </a:xfrm>
          <a:prstGeom prst="rect">
            <a:avLst/>
          </a:prstGeom>
        </p:spPr>
        <p:txBody>
          <a:bodyPr wrap="square">
            <a:spAutoFit/>
          </a:bodyPr>
          <a:lstStyle/>
          <a:p>
            <a:r>
              <a:rPr lang="tr-TR" dirty="0">
                <a:hlinkClick r:id="rId2"/>
              </a:rPr>
              <a:t>https://medium.com/kouosl/react-native-kurulumu-f36809dc8572</a:t>
            </a:r>
            <a:endParaRPr lang="tr-TR" dirty="0"/>
          </a:p>
        </p:txBody>
      </p:sp>
      <p:sp>
        <p:nvSpPr>
          <p:cNvPr id="3" name="Dikdörtgen 2"/>
          <p:cNvSpPr/>
          <p:nvPr/>
        </p:nvSpPr>
        <p:spPr>
          <a:xfrm>
            <a:off x="119715" y="2632334"/>
            <a:ext cx="9836250" cy="369332"/>
          </a:xfrm>
          <a:prstGeom prst="rect">
            <a:avLst/>
          </a:prstGeom>
        </p:spPr>
        <p:txBody>
          <a:bodyPr wrap="square">
            <a:spAutoFit/>
          </a:bodyPr>
          <a:lstStyle/>
          <a:p>
            <a:r>
              <a:rPr lang="tr-TR" dirty="0">
                <a:hlinkClick r:id="rId3"/>
              </a:rPr>
              <a:t>https://medium.com/@ysfzrn/react-native-windows-kurulumu-dce8e46e98c0</a:t>
            </a:r>
            <a:endParaRPr lang="tr-TR" dirty="0"/>
          </a:p>
        </p:txBody>
      </p:sp>
      <p:sp>
        <p:nvSpPr>
          <p:cNvPr id="4" name="Dikdörtgen 3"/>
          <p:cNvSpPr/>
          <p:nvPr/>
        </p:nvSpPr>
        <p:spPr>
          <a:xfrm>
            <a:off x="119715" y="3112704"/>
            <a:ext cx="9535584" cy="338554"/>
          </a:xfrm>
          <a:prstGeom prst="rect">
            <a:avLst/>
          </a:prstGeom>
        </p:spPr>
        <p:txBody>
          <a:bodyPr wrap="square">
            <a:spAutoFit/>
          </a:bodyPr>
          <a:lstStyle/>
          <a:p>
            <a:r>
              <a:rPr lang="tr-TR" sz="1600" dirty="0">
                <a:hlinkClick r:id="rId4"/>
              </a:rPr>
              <a:t>https://medium.com/mol42/windows-%C3%BCzerinde-react-native-kurulumu-4de15e0e33b9</a:t>
            </a:r>
            <a:endParaRPr lang="tr-TR" sz="1600" dirty="0"/>
          </a:p>
        </p:txBody>
      </p:sp>
      <p:sp>
        <p:nvSpPr>
          <p:cNvPr id="5" name="Dikdörtgen 4"/>
          <p:cNvSpPr/>
          <p:nvPr/>
        </p:nvSpPr>
        <p:spPr>
          <a:xfrm>
            <a:off x="119715" y="3562296"/>
            <a:ext cx="9580738" cy="369332"/>
          </a:xfrm>
          <a:prstGeom prst="rect">
            <a:avLst/>
          </a:prstGeom>
        </p:spPr>
        <p:txBody>
          <a:bodyPr wrap="square">
            <a:spAutoFit/>
          </a:bodyPr>
          <a:lstStyle/>
          <a:p>
            <a:r>
              <a:rPr lang="tr-TR" dirty="0">
                <a:hlinkClick r:id="rId5"/>
              </a:rPr>
              <a:t>https://www.reactnativeturkey.com/react-native-windows-kurulumu-node-js-turkey/</a:t>
            </a:r>
            <a:endParaRPr lang="tr-TR" dirty="0"/>
          </a:p>
        </p:txBody>
      </p:sp>
      <p:sp>
        <p:nvSpPr>
          <p:cNvPr id="8" name="Dikdörtgen 7"/>
          <p:cNvSpPr/>
          <p:nvPr/>
        </p:nvSpPr>
        <p:spPr>
          <a:xfrm>
            <a:off x="119715" y="4008746"/>
            <a:ext cx="9838020" cy="369332"/>
          </a:xfrm>
          <a:prstGeom prst="rect">
            <a:avLst/>
          </a:prstGeom>
        </p:spPr>
        <p:txBody>
          <a:bodyPr wrap="square">
            <a:spAutoFit/>
          </a:bodyPr>
          <a:lstStyle/>
          <a:p>
            <a:r>
              <a:rPr lang="tr-TR" dirty="0">
                <a:hlinkClick r:id="rId6"/>
              </a:rPr>
              <a:t>http://www.ahmetbasdan.com/react-native-windows-kurulum/</a:t>
            </a:r>
            <a:endParaRPr lang="tr-TR" dirty="0"/>
          </a:p>
        </p:txBody>
      </p:sp>
    </p:spTree>
    <p:extLst>
      <p:ext uri="{BB962C8B-B14F-4D97-AF65-F5344CB8AC3E}">
        <p14:creationId xmlns:p14="http://schemas.microsoft.com/office/powerpoint/2010/main" val="199235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CustomShape 2"/>
          <p:cNvSpPr/>
          <p:nvPr/>
        </p:nvSpPr>
        <p:spPr>
          <a:xfrm>
            <a:off x="120600" y="1554840"/>
            <a:ext cx="9955440" cy="4484716"/>
          </a:xfrm>
          <a:prstGeom prst="rect">
            <a:avLst/>
          </a:prstGeom>
          <a:noFill/>
          <a:ln>
            <a:noFill/>
          </a:ln>
        </p:spPr>
        <p:txBody>
          <a:bodyPr lIns="90000" tIns="45000" rIns="90000" bIns="45000"/>
          <a:lstStyle/>
          <a:p>
            <a:pPr algn="just">
              <a:lnSpc>
                <a:spcPct val="100000"/>
              </a:lnSpc>
            </a:pPr>
            <a:r>
              <a:rPr lang="tr-TR" sz="2000" b="1" dirty="0" err="1">
                <a:latin typeface="Arial"/>
              </a:rPr>
              <a:t>React</a:t>
            </a:r>
            <a:r>
              <a:rPr lang="tr-TR" sz="2000" b="1" dirty="0">
                <a:latin typeface="Arial"/>
              </a:rPr>
              <a:t> </a:t>
            </a:r>
            <a:r>
              <a:rPr lang="tr-TR" sz="2000" b="1" dirty="0" err="1">
                <a:latin typeface="Arial"/>
              </a:rPr>
              <a:t>Native</a:t>
            </a:r>
            <a:r>
              <a:rPr lang="tr-TR" sz="2000" b="1" dirty="0">
                <a:latin typeface="Arial"/>
              </a:rPr>
              <a:t> Linux Kurulum</a:t>
            </a:r>
          </a:p>
          <a:p>
            <a:pPr algn="just">
              <a:lnSpc>
                <a:spcPct val="150000"/>
              </a:lnSpc>
            </a:pPr>
            <a:endParaRPr lang="tr-TR" sz="2000" b="1" dirty="0">
              <a:latin typeface="Arial"/>
            </a:endParaRPr>
          </a:p>
          <a:p>
            <a:pPr algn="just">
              <a:lnSpc>
                <a:spcPct val="150000"/>
              </a:lnSpc>
            </a:pPr>
            <a:endParaRPr dirty="0"/>
          </a:p>
          <a:p>
            <a:pPr algn="just">
              <a:lnSpc>
                <a:spcPct val="100000"/>
              </a:lnSpc>
            </a:pPr>
            <a:endParaRPr dirty="0"/>
          </a:p>
        </p:txBody>
      </p:sp>
      <p:sp>
        <p:nvSpPr>
          <p:cNvPr id="6"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1600" dirty="0"/>
          </a:p>
          <a:p>
            <a:pPr algn="ctr">
              <a:lnSpc>
                <a:spcPct val="100000"/>
              </a:lnSpc>
            </a:pPr>
            <a:r>
              <a:rPr lang="tr-TR" sz="3200" b="1" dirty="0">
                <a:solidFill>
                  <a:srgbClr val="CC3300"/>
                </a:solidFill>
                <a:latin typeface="Droid Sans"/>
              </a:rPr>
              <a:t>Windows Kurulum</a:t>
            </a:r>
            <a:endParaRPr sz="1600" dirty="0"/>
          </a:p>
        </p:txBody>
      </p:sp>
      <p:sp>
        <p:nvSpPr>
          <p:cNvPr id="4" name="Dikdörtgen 3"/>
          <p:cNvSpPr/>
          <p:nvPr/>
        </p:nvSpPr>
        <p:spPr>
          <a:xfrm>
            <a:off x="120600" y="2148749"/>
            <a:ext cx="8413750" cy="369332"/>
          </a:xfrm>
          <a:prstGeom prst="rect">
            <a:avLst/>
          </a:prstGeom>
        </p:spPr>
        <p:txBody>
          <a:bodyPr wrap="square">
            <a:spAutoFit/>
          </a:bodyPr>
          <a:lstStyle/>
          <a:p>
            <a:r>
              <a:rPr lang="tr-TR" dirty="0">
                <a:hlinkClick r:id="rId2"/>
              </a:rPr>
              <a:t>https://medium.com/kouosl/react-native-kurulumu-f36809dc8572</a:t>
            </a:r>
            <a:endParaRPr lang="tr-TR" dirty="0"/>
          </a:p>
        </p:txBody>
      </p:sp>
      <p:sp>
        <p:nvSpPr>
          <p:cNvPr id="2" name="Dikdörtgen 1"/>
          <p:cNvSpPr/>
          <p:nvPr/>
        </p:nvSpPr>
        <p:spPr>
          <a:xfrm>
            <a:off x="120600" y="2632334"/>
            <a:ext cx="8850487" cy="369332"/>
          </a:xfrm>
          <a:prstGeom prst="rect">
            <a:avLst/>
          </a:prstGeom>
        </p:spPr>
        <p:txBody>
          <a:bodyPr wrap="square">
            <a:spAutoFit/>
          </a:bodyPr>
          <a:lstStyle/>
          <a:p>
            <a:r>
              <a:rPr lang="tr-TR" dirty="0">
                <a:hlinkClick r:id="rId3"/>
              </a:rPr>
              <a:t>https://medium.com/@sddkal/react-native-ubuntu-kurulum-2093689c2ec0</a:t>
            </a:r>
            <a:endParaRPr lang="tr-TR" dirty="0"/>
          </a:p>
        </p:txBody>
      </p:sp>
    </p:spTree>
    <p:extLst>
      <p:ext uri="{BB962C8B-B14F-4D97-AF65-F5344CB8AC3E}">
        <p14:creationId xmlns:p14="http://schemas.microsoft.com/office/powerpoint/2010/main" val="1301051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3200" b="1" dirty="0">
              <a:solidFill>
                <a:srgbClr val="CC3300"/>
              </a:solidFill>
              <a:latin typeface="Droid Sans"/>
            </a:endParaRPr>
          </a:p>
          <a:p>
            <a:pPr algn="ctr">
              <a:lnSpc>
                <a:spcPct val="100000"/>
              </a:lnSpc>
            </a:pPr>
            <a:r>
              <a:rPr lang="en-US" sz="3200" b="1" dirty="0">
                <a:solidFill>
                  <a:srgbClr val="CC3300"/>
                </a:solidFill>
                <a:latin typeface="Droid Sans"/>
              </a:rPr>
              <a:t>GÜN 1</a:t>
            </a:r>
            <a:endParaRPr sz="3200" b="1" dirty="0">
              <a:solidFill>
                <a:srgbClr val="CC3300"/>
              </a:solidFill>
              <a:latin typeface="Droid Sans"/>
            </a:endParaRPr>
          </a:p>
        </p:txBody>
      </p:sp>
      <p:sp>
        <p:nvSpPr>
          <p:cNvPr id="86" name="CustomShape 2"/>
          <p:cNvSpPr/>
          <p:nvPr/>
        </p:nvSpPr>
        <p:spPr>
          <a:xfrm>
            <a:off x="120600" y="1554840"/>
            <a:ext cx="9955440" cy="5478480"/>
          </a:xfrm>
          <a:prstGeom prst="rect">
            <a:avLst/>
          </a:prstGeom>
          <a:noFill/>
          <a:ln>
            <a:noFill/>
          </a:ln>
        </p:spPr>
        <p:txBody>
          <a:bodyPr lIns="90000" tIns="45000" rIns="90000" bIns="45000"/>
          <a:lstStyle/>
          <a:p>
            <a:pPr algn="just">
              <a:lnSpc>
                <a:spcPct val="100000"/>
              </a:lnSpc>
            </a:pPr>
            <a:endParaRPr dirty="0"/>
          </a:p>
          <a:p>
            <a:pPr algn="just">
              <a:lnSpc>
                <a:spcPct val="100000"/>
              </a:lnSpc>
            </a:pPr>
            <a:r>
              <a:rPr lang="en-US" sz="2000" b="1" dirty="0" err="1">
                <a:solidFill>
                  <a:srgbClr val="FF0000"/>
                </a:solidFill>
                <a:latin typeface="Arial"/>
              </a:rPr>
              <a:t>Hata</a:t>
            </a:r>
            <a:r>
              <a:rPr lang="en-US" sz="2000" b="1" dirty="0">
                <a:solidFill>
                  <a:srgbClr val="FF0000"/>
                </a:solidFill>
                <a:latin typeface="Arial"/>
              </a:rPr>
              <a:t>: </a:t>
            </a:r>
            <a:endParaRPr dirty="0"/>
          </a:p>
          <a:p>
            <a:pPr algn="just">
              <a:lnSpc>
                <a:spcPct val="100000"/>
              </a:lnSpc>
            </a:pPr>
            <a:r>
              <a:rPr lang="en-US" sz="2000" b="1" dirty="0">
                <a:solidFill>
                  <a:srgbClr val="FF0000"/>
                </a:solidFill>
                <a:latin typeface="Arial"/>
              </a:rPr>
              <a:t>Could not find INI file in $ANDROID_AVD_HOME nor in $HOME/.android/</a:t>
            </a:r>
            <a:r>
              <a:rPr lang="en-US" sz="2000" b="1" dirty="0" err="1">
                <a:solidFill>
                  <a:srgbClr val="FF0000"/>
                </a:solidFill>
                <a:latin typeface="Arial"/>
              </a:rPr>
              <a:t>avd</a:t>
            </a:r>
            <a:endParaRPr dirty="0"/>
          </a:p>
          <a:p>
            <a:pPr algn="just">
              <a:lnSpc>
                <a:spcPct val="100000"/>
              </a:lnSpc>
            </a:pPr>
            <a:endParaRPr dirty="0"/>
          </a:p>
          <a:p>
            <a:pPr algn="just">
              <a:lnSpc>
                <a:spcPct val="100000"/>
              </a:lnSpc>
            </a:pPr>
            <a:r>
              <a:rPr lang="en-US" sz="2000" b="1" dirty="0" err="1">
                <a:solidFill>
                  <a:srgbClr val="00CC33"/>
                </a:solidFill>
                <a:latin typeface="Arial"/>
              </a:rPr>
              <a:t>Çözüm</a:t>
            </a:r>
            <a:r>
              <a:rPr lang="en-US" sz="2000" b="1" dirty="0">
                <a:solidFill>
                  <a:srgbClr val="00CC33"/>
                </a:solidFill>
                <a:latin typeface="Arial"/>
              </a:rPr>
              <a:t>:</a:t>
            </a:r>
            <a:endParaRPr dirty="0"/>
          </a:p>
          <a:p>
            <a:pPr algn="just">
              <a:lnSpc>
                <a:spcPct val="100000"/>
              </a:lnSpc>
            </a:pPr>
            <a:r>
              <a:rPr lang="en-US" sz="2000" b="1" dirty="0" err="1">
                <a:solidFill>
                  <a:srgbClr val="00CC33"/>
                </a:solidFill>
                <a:latin typeface="Arial"/>
              </a:rPr>
              <a:t>ln</a:t>
            </a:r>
            <a:r>
              <a:rPr lang="en-US" sz="2000" b="1" dirty="0">
                <a:solidFill>
                  <a:srgbClr val="00CC33"/>
                </a:solidFill>
                <a:latin typeface="Arial"/>
              </a:rPr>
              <a:t> -s /root/.android/ /home/</a:t>
            </a:r>
            <a:r>
              <a:rPr lang="en-US" sz="2000" b="1" dirty="0" err="1">
                <a:solidFill>
                  <a:srgbClr val="00CC33"/>
                </a:solidFill>
                <a:latin typeface="Arial"/>
              </a:rPr>
              <a:t>turtlebot</a:t>
            </a:r>
            <a:r>
              <a:rPr lang="en-US" sz="2000" b="1" dirty="0">
                <a:solidFill>
                  <a:srgbClr val="00CC33"/>
                </a:solidFill>
                <a:latin typeface="Arial"/>
              </a:rPr>
              <a:t>/.android/</a:t>
            </a:r>
            <a:endParaRPr dirty="0"/>
          </a:p>
          <a:p>
            <a:pPr algn="just">
              <a:lnSpc>
                <a:spcPct val="100000"/>
              </a:lnSpc>
            </a:pPr>
            <a:endParaRPr dirty="0"/>
          </a:p>
          <a:p>
            <a:pPr algn="just">
              <a:lnSpc>
                <a:spcPct val="100000"/>
              </a:lnSpc>
            </a:pPr>
            <a:r>
              <a:rPr lang="en-US" sz="2000" b="1" dirty="0" err="1">
                <a:solidFill>
                  <a:srgbClr val="0000FF"/>
                </a:solidFill>
                <a:latin typeface="Arial"/>
              </a:rPr>
              <a:t>Çalıştırmak</a:t>
            </a:r>
            <a:r>
              <a:rPr lang="tr-TR" sz="2000" b="1" dirty="0">
                <a:solidFill>
                  <a:srgbClr val="0000FF"/>
                </a:solidFill>
                <a:latin typeface="Arial"/>
              </a:rPr>
              <a:t> için</a:t>
            </a:r>
            <a:r>
              <a:rPr lang="en-US" sz="2000" b="1" dirty="0">
                <a:solidFill>
                  <a:srgbClr val="0000FF"/>
                </a:solidFill>
                <a:latin typeface="Arial"/>
              </a:rPr>
              <a:t>:</a:t>
            </a:r>
            <a:endParaRPr dirty="0"/>
          </a:p>
          <a:p>
            <a:pPr algn="just">
              <a:lnSpc>
                <a:spcPct val="100000"/>
              </a:lnSpc>
            </a:pPr>
            <a:r>
              <a:rPr lang="en-US" sz="2000" b="1" dirty="0" err="1">
                <a:solidFill>
                  <a:srgbClr val="0000FF"/>
                </a:solidFill>
                <a:latin typeface="Arial"/>
              </a:rPr>
              <a:t>turtlebot</a:t>
            </a:r>
            <a:r>
              <a:rPr lang="en-US" sz="2000" b="1" dirty="0">
                <a:solidFill>
                  <a:srgbClr val="0000FF"/>
                </a:solidFill>
                <a:latin typeface="Arial"/>
              </a:rPr>
              <a:t>:~$ cd /home/</a:t>
            </a:r>
            <a:r>
              <a:rPr lang="en-US" sz="2000" b="1" dirty="0" err="1">
                <a:solidFill>
                  <a:srgbClr val="0000FF"/>
                </a:solidFill>
                <a:latin typeface="Arial"/>
              </a:rPr>
              <a:t>turtlebot</a:t>
            </a:r>
            <a:r>
              <a:rPr lang="en-US" sz="2000" b="1" dirty="0">
                <a:solidFill>
                  <a:srgbClr val="0000FF"/>
                </a:solidFill>
                <a:latin typeface="Arial"/>
              </a:rPr>
              <a:t>/Android/</a:t>
            </a:r>
            <a:r>
              <a:rPr lang="en-US" sz="2000" b="1" dirty="0" err="1">
                <a:solidFill>
                  <a:srgbClr val="0000FF"/>
                </a:solidFill>
                <a:latin typeface="Arial"/>
              </a:rPr>
              <a:t>Sdk</a:t>
            </a:r>
            <a:r>
              <a:rPr lang="en-US" sz="2000" b="1" dirty="0">
                <a:solidFill>
                  <a:srgbClr val="0000FF"/>
                </a:solidFill>
                <a:latin typeface="Arial"/>
              </a:rPr>
              <a:t>/tools/</a:t>
            </a:r>
            <a:endParaRPr dirty="0"/>
          </a:p>
          <a:p>
            <a:pPr algn="just">
              <a:lnSpc>
                <a:spcPct val="100000"/>
              </a:lnSpc>
            </a:pPr>
            <a:r>
              <a:rPr lang="en-US" sz="2000" b="1" dirty="0" err="1">
                <a:solidFill>
                  <a:srgbClr val="0000FF"/>
                </a:solidFill>
                <a:latin typeface="Arial"/>
              </a:rPr>
              <a:t>turtlebot</a:t>
            </a:r>
            <a:r>
              <a:rPr lang="en-US" sz="2000" b="1" dirty="0">
                <a:solidFill>
                  <a:srgbClr val="0000FF"/>
                </a:solidFill>
                <a:latin typeface="Arial"/>
              </a:rPr>
              <a:t>:~/Android/</a:t>
            </a:r>
            <a:r>
              <a:rPr lang="en-US" sz="2000" b="1" dirty="0" err="1">
                <a:solidFill>
                  <a:srgbClr val="0000FF"/>
                </a:solidFill>
                <a:latin typeface="Arial"/>
              </a:rPr>
              <a:t>Sdk</a:t>
            </a:r>
            <a:r>
              <a:rPr lang="en-US" sz="2000" b="1" dirty="0">
                <a:solidFill>
                  <a:srgbClr val="0000FF"/>
                </a:solidFill>
                <a:latin typeface="Arial"/>
              </a:rPr>
              <a:t>/tools$ emulator -</a:t>
            </a:r>
            <a:r>
              <a:rPr lang="en-US" sz="2000" b="1" dirty="0" err="1">
                <a:solidFill>
                  <a:srgbClr val="0000FF"/>
                </a:solidFill>
                <a:latin typeface="Arial"/>
              </a:rPr>
              <a:t>avd</a:t>
            </a:r>
            <a:r>
              <a:rPr lang="en-US" sz="2000" b="1" dirty="0">
                <a:solidFill>
                  <a:srgbClr val="0000FF"/>
                </a:solidFill>
                <a:latin typeface="Arial"/>
              </a:rPr>
              <a:t> Nexus_5X_API_23_Marshmallow</a:t>
            </a:r>
            <a:endParaRPr dirty="0"/>
          </a:p>
          <a:p>
            <a:pPr algn="just">
              <a:lnSpc>
                <a:spcPct val="100000"/>
              </a:lnSpc>
            </a:pPr>
            <a:endParaRPr dirty="0"/>
          </a:p>
          <a:p>
            <a:pPr algn="just">
              <a:lnSpc>
                <a:spcPct val="100000"/>
              </a:lnSpc>
            </a:pPr>
            <a:r>
              <a:rPr lang="en-US" sz="2000" b="1" dirty="0">
                <a:solidFill>
                  <a:srgbClr val="0000FF"/>
                </a:solidFill>
                <a:latin typeface="Arial"/>
              </a:rPr>
              <a:t>This way you will solve the issue with the emulator because all </a:t>
            </a:r>
            <a:r>
              <a:rPr lang="en-US" sz="2000" b="1" dirty="0" err="1">
                <a:solidFill>
                  <a:srgbClr val="0000FF"/>
                </a:solidFill>
                <a:latin typeface="Arial"/>
              </a:rPr>
              <a:t>sdk</a:t>
            </a:r>
            <a:r>
              <a:rPr lang="en-US" sz="2000" b="1" dirty="0">
                <a:solidFill>
                  <a:srgbClr val="0000FF"/>
                </a:solidFill>
                <a:latin typeface="Arial"/>
              </a:rPr>
              <a:t> data is being written on /root/.android/</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1E86281-D58F-45A5-953B-B02EDE523582}"/>
              </a:ext>
            </a:extLst>
          </p:cNvPr>
          <p:cNvSpPr/>
          <p:nvPr/>
        </p:nvSpPr>
        <p:spPr>
          <a:xfrm>
            <a:off x="1426723" y="271513"/>
            <a:ext cx="6995826" cy="1077218"/>
          </a:xfrm>
          <a:prstGeom prst="rect">
            <a:avLst/>
          </a:prstGeom>
        </p:spPr>
        <p:txBody>
          <a:bodyPr wrap="none">
            <a:spAutoFit/>
          </a:bodyPr>
          <a:lstStyle/>
          <a:p>
            <a:pPr algn="ctr"/>
            <a:r>
              <a:rPr lang="en-US" sz="3200" b="1" dirty="0">
                <a:solidFill>
                  <a:srgbClr val="CC3300"/>
                </a:solidFill>
                <a:latin typeface="Droid Sans"/>
              </a:rPr>
              <a:t>REACT-NATIVE GÜNLÜĞÜ</a:t>
            </a:r>
            <a:endParaRPr lang="tr-TR" sz="3200" b="1" dirty="0">
              <a:solidFill>
                <a:srgbClr val="CC3300"/>
              </a:solidFill>
              <a:latin typeface="Droid Sans"/>
            </a:endParaRPr>
          </a:p>
          <a:p>
            <a:pPr algn="ctr"/>
            <a:r>
              <a:rPr lang="tr-TR" sz="3200" b="1" dirty="0">
                <a:solidFill>
                  <a:srgbClr val="CC3300"/>
                </a:solidFill>
                <a:latin typeface="Droid Sans"/>
              </a:rPr>
              <a:t>ORTAM DEĞİŞKENLERİ(WINDOWS)</a:t>
            </a:r>
            <a:endParaRPr lang="en-US" sz="3200" b="1" dirty="0">
              <a:solidFill>
                <a:srgbClr val="CC3300"/>
              </a:solidFill>
              <a:latin typeface="Droid Sans"/>
            </a:endParaRPr>
          </a:p>
        </p:txBody>
      </p:sp>
      <p:pic>
        <p:nvPicPr>
          <p:cNvPr id="6" name="Resim 5">
            <a:extLst>
              <a:ext uri="{FF2B5EF4-FFF2-40B4-BE49-F238E27FC236}">
                <a16:creationId xmlns:a16="http://schemas.microsoft.com/office/drawing/2014/main" id="{C2DA1D3E-F008-4904-968F-2389F3232AB4}"/>
              </a:ext>
            </a:extLst>
          </p:cNvPr>
          <p:cNvPicPr>
            <a:picLocks noChangeAspect="1"/>
          </p:cNvPicPr>
          <p:nvPr/>
        </p:nvPicPr>
        <p:blipFill>
          <a:blip r:embed="rId2"/>
          <a:stretch>
            <a:fillRect/>
          </a:stretch>
        </p:blipFill>
        <p:spPr>
          <a:xfrm>
            <a:off x="1535007" y="1782149"/>
            <a:ext cx="6550944" cy="226638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CustomShape 2"/>
          <p:cNvSpPr/>
          <p:nvPr/>
        </p:nvSpPr>
        <p:spPr>
          <a:xfrm>
            <a:off x="120600" y="1554840"/>
            <a:ext cx="9955440" cy="2226585"/>
          </a:xfrm>
          <a:prstGeom prst="rect">
            <a:avLst/>
          </a:prstGeom>
          <a:noFill/>
          <a:ln>
            <a:noFill/>
          </a:ln>
        </p:spPr>
        <p:txBody>
          <a:bodyPr lIns="90000" tIns="45000" rIns="90000" bIns="45000"/>
          <a:lstStyle/>
          <a:p>
            <a:pPr algn="just">
              <a:lnSpc>
                <a:spcPct val="100000"/>
              </a:lnSpc>
            </a:pPr>
            <a:r>
              <a:rPr lang="en-US" sz="2000" b="1" dirty="0">
                <a:latin typeface="Arial"/>
              </a:rPr>
              <a:t>################# Android Environment variable </a:t>
            </a:r>
            <a:r>
              <a:rPr lang="en-US" sz="2000" b="1" dirty="0" err="1">
                <a:latin typeface="Arial"/>
              </a:rPr>
              <a:t>ayarları</a:t>
            </a:r>
            <a:r>
              <a:rPr lang="en-US" sz="2000" b="1" dirty="0">
                <a:latin typeface="Arial"/>
              </a:rPr>
              <a:t> ########</a:t>
            </a:r>
            <a:endParaRPr dirty="0"/>
          </a:p>
          <a:p>
            <a:pPr algn="just">
              <a:lnSpc>
                <a:spcPct val="100000"/>
              </a:lnSpc>
            </a:pPr>
            <a:r>
              <a:rPr lang="en-US" sz="2000" b="1" dirty="0">
                <a:latin typeface="Arial"/>
              </a:rPr>
              <a:t>export ANDROID_HOME=$HOME/Android/</a:t>
            </a:r>
            <a:r>
              <a:rPr lang="en-US" sz="2000" b="1" dirty="0" err="1">
                <a:latin typeface="Arial"/>
              </a:rPr>
              <a:t>Sdk</a:t>
            </a:r>
            <a:endParaRPr dirty="0"/>
          </a:p>
          <a:p>
            <a:pPr algn="just">
              <a:lnSpc>
                <a:spcPct val="100000"/>
              </a:lnSpc>
            </a:pPr>
            <a:r>
              <a:rPr lang="en-US" sz="2000" b="1" dirty="0">
                <a:latin typeface="Arial"/>
              </a:rPr>
              <a:t>export PATH=$PATH:$ANDROID_HOME/tools</a:t>
            </a:r>
            <a:endParaRPr dirty="0"/>
          </a:p>
          <a:p>
            <a:pPr algn="just">
              <a:lnSpc>
                <a:spcPct val="100000"/>
              </a:lnSpc>
            </a:pPr>
            <a:r>
              <a:rPr lang="en-US" sz="2000" b="1" dirty="0">
                <a:latin typeface="Arial"/>
              </a:rPr>
              <a:t>export PATH=$PATH:$ANDROID_HOME/platform-tools</a:t>
            </a:r>
            <a:endParaRPr dirty="0"/>
          </a:p>
          <a:p>
            <a:pPr algn="just">
              <a:lnSpc>
                <a:spcPct val="100000"/>
              </a:lnSpc>
            </a:pPr>
            <a:r>
              <a:rPr lang="en-US" sz="2000" b="1" dirty="0">
                <a:latin typeface="Arial"/>
              </a:rPr>
              <a:t>export PATH=$ANDROID_SDK/emulator:$ANDROID_SDK/tools:$PATH</a:t>
            </a:r>
            <a:endParaRPr dirty="0"/>
          </a:p>
          <a:p>
            <a:pPr algn="just">
              <a:lnSpc>
                <a:spcPct val="100000"/>
              </a:lnSpc>
            </a:pPr>
            <a:r>
              <a:rPr lang="en-US" sz="2000" b="1" dirty="0">
                <a:latin typeface="Arial"/>
              </a:rPr>
              <a:t>alias emulator='$ANDROID_HOME/tools/emulator'</a:t>
            </a:r>
            <a:endParaRPr dirty="0"/>
          </a:p>
        </p:txBody>
      </p:sp>
      <p:sp>
        <p:nvSpPr>
          <p:cNvPr id="5" name="Dikdörtgen 4">
            <a:extLst>
              <a:ext uri="{FF2B5EF4-FFF2-40B4-BE49-F238E27FC236}">
                <a16:creationId xmlns:a16="http://schemas.microsoft.com/office/drawing/2014/main" id="{51E86281-D58F-45A5-953B-B02EDE523582}"/>
              </a:ext>
            </a:extLst>
          </p:cNvPr>
          <p:cNvSpPr/>
          <p:nvPr/>
        </p:nvSpPr>
        <p:spPr>
          <a:xfrm>
            <a:off x="1816254" y="271513"/>
            <a:ext cx="6216766" cy="1077218"/>
          </a:xfrm>
          <a:prstGeom prst="rect">
            <a:avLst/>
          </a:prstGeom>
        </p:spPr>
        <p:txBody>
          <a:bodyPr wrap="none">
            <a:spAutoFit/>
          </a:bodyPr>
          <a:lstStyle/>
          <a:p>
            <a:pPr algn="ctr"/>
            <a:r>
              <a:rPr lang="en-US" sz="3200" b="1" dirty="0">
                <a:solidFill>
                  <a:srgbClr val="CC3300"/>
                </a:solidFill>
                <a:latin typeface="Droid Sans"/>
              </a:rPr>
              <a:t>REACT-NATIVE GÜNLÜĞÜ</a:t>
            </a:r>
            <a:endParaRPr lang="tr-TR" sz="3200" b="1" dirty="0">
              <a:solidFill>
                <a:srgbClr val="CC3300"/>
              </a:solidFill>
              <a:latin typeface="Droid Sans"/>
            </a:endParaRPr>
          </a:p>
          <a:p>
            <a:pPr algn="ctr"/>
            <a:r>
              <a:rPr lang="tr-TR" sz="3200" b="1" dirty="0">
                <a:solidFill>
                  <a:srgbClr val="CC3300"/>
                </a:solidFill>
                <a:latin typeface="Droid Sans"/>
              </a:rPr>
              <a:t>ORTAM DEĞİŞKENLERİ (LINUX)</a:t>
            </a:r>
            <a:endParaRPr lang="en-US" sz="3200" b="1" dirty="0">
              <a:solidFill>
                <a:srgbClr val="CC3300"/>
              </a:solidFill>
              <a:latin typeface="Droid Sans"/>
            </a:endParaRPr>
          </a:p>
        </p:txBody>
      </p:sp>
    </p:spTree>
    <p:extLst>
      <p:ext uri="{BB962C8B-B14F-4D97-AF65-F5344CB8AC3E}">
        <p14:creationId xmlns:p14="http://schemas.microsoft.com/office/powerpoint/2010/main" val="545780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1E86281-D58F-45A5-953B-B02EDE523582}"/>
              </a:ext>
            </a:extLst>
          </p:cNvPr>
          <p:cNvSpPr/>
          <p:nvPr/>
        </p:nvSpPr>
        <p:spPr>
          <a:xfrm>
            <a:off x="2107904" y="271513"/>
            <a:ext cx="5633466" cy="1077218"/>
          </a:xfrm>
          <a:prstGeom prst="rect">
            <a:avLst/>
          </a:prstGeom>
        </p:spPr>
        <p:txBody>
          <a:bodyPr wrap="none">
            <a:spAutoFit/>
          </a:bodyPr>
          <a:lstStyle/>
          <a:p>
            <a:pPr algn="ctr"/>
            <a:r>
              <a:rPr lang="en-US" sz="3200" b="1" dirty="0">
                <a:solidFill>
                  <a:srgbClr val="CC3300"/>
                </a:solidFill>
                <a:latin typeface="Droid Sans"/>
              </a:rPr>
              <a:t>REACT-NATIVE GÜNLÜĞÜ</a:t>
            </a:r>
            <a:endParaRPr lang="tr-TR" sz="3200" b="1" dirty="0">
              <a:solidFill>
                <a:srgbClr val="CC3300"/>
              </a:solidFill>
              <a:latin typeface="Droid Sans"/>
            </a:endParaRPr>
          </a:p>
          <a:p>
            <a:pPr algn="ctr"/>
            <a:r>
              <a:rPr lang="tr-TR" sz="3200" b="1" dirty="0">
                <a:solidFill>
                  <a:srgbClr val="CC3300"/>
                </a:solidFill>
                <a:latin typeface="Droid Sans"/>
              </a:rPr>
              <a:t>EMULATOR COMMANDLINE</a:t>
            </a:r>
            <a:endParaRPr lang="en-US" sz="3200" b="1" dirty="0">
              <a:solidFill>
                <a:srgbClr val="CC3300"/>
              </a:solidFill>
              <a:latin typeface="Droid Sans"/>
            </a:endParaRPr>
          </a:p>
        </p:txBody>
      </p:sp>
      <p:sp>
        <p:nvSpPr>
          <p:cNvPr id="4" name="Dikdörtgen 3">
            <a:extLst>
              <a:ext uri="{FF2B5EF4-FFF2-40B4-BE49-F238E27FC236}">
                <a16:creationId xmlns:a16="http://schemas.microsoft.com/office/drawing/2014/main" id="{FE607EF8-54D4-42FE-8439-9904410DA9D2}"/>
              </a:ext>
            </a:extLst>
          </p:cNvPr>
          <p:cNvSpPr/>
          <p:nvPr/>
        </p:nvSpPr>
        <p:spPr>
          <a:xfrm>
            <a:off x="600006" y="2656603"/>
            <a:ext cx="6793079" cy="2585323"/>
          </a:xfrm>
          <a:prstGeom prst="rect">
            <a:avLst/>
          </a:prstGeom>
        </p:spPr>
        <p:txBody>
          <a:bodyPr wrap="square">
            <a:spAutoFit/>
          </a:bodyPr>
          <a:lstStyle/>
          <a:p>
            <a:r>
              <a:rPr lang="tr-TR" dirty="0"/>
              <a:t>Dizin: C:\Users\Kullanici\AppData\Local\Android\Sdk\emulator</a:t>
            </a:r>
          </a:p>
          <a:p>
            <a:endParaRPr lang="tr-TR" dirty="0"/>
          </a:p>
          <a:p>
            <a:r>
              <a:rPr lang="tr-TR" dirty="0"/>
              <a:t>Cihaz listesi komutu</a:t>
            </a:r>
          </a:p>
          <a:p>
            <a:r>
              <a:rPr lang="tr-TR" b="1" dirty="0"/>
              <a:t>&gt;</a:t>
            </a:r>
            <a:r>
              <a:rPr lang="tr-TR" b="1" dirty="0" err="1"/>
              <a:t>emulator</a:t>
            </a:r>
            <a:r>
              <a:rPr lang="tr-TR" b="1" dirty="0"/>
              <a:t> –</a:t>
            </a:r>
            <a:r>
              <a:rPr lang="tr-TR" b="1" dirty="0" err="1"/>
              <a:t>list-avds</a:t>
            </a:r>
            <a:endParaRPr lang="tr-TR" b="1" dirty="0"/>
          </a:p>
          <a:p>
            <a:r>
              <a:rPr lang="tr-TR" dirty="0"/>
              <a:t>Pixel_2_API_Q</a:t>
            </a:r>
          </a:p>
          <a:p>
            <a:endParaRPr lang="tr-TR" dirty="0"/>
          </a:p>
          <a:p>
            <a:r>
              <a:rPr lang="tr-TR" dirty="0" err="1"/>
              <a:t>Emulatorü</a:t>
            </a:r>
            <a:r>
              <a:rPr lang="tr-TR" dirty="0"/>
              <a:t> başlatma;</a:t>
            </a:r>
          </a:p>
          <a:p>
            <a:r>
              <a:rPr lang="tr-TR" b="1" dirty="0"/>
              <a:t>&gt;</a:t>
            </a:r>
            <a:r>
              <a:rPr lang="tr-TR" b="1" dirty="0" err="1"/>
              <a:t>emulator</a:t>
            </a:r>
            <a:r>
              <a:rPr lang="tr-TR" b="1" dirty="0"/>
              <a:t> –</a:t>
            </a:r>
            <a:r>
              <a:rPr lang="tr-TR" b="1" dirty="0" err="1"/>
              <a:t>avd</a:t>
            </a:r>
            <a:r>
              <a:rPr lang="tr-TR" b="1" dirty="0"/>
              <a:t> Pixel_2_API_Q</a:t>
            </a:r>
          </a:p>
        </p:txBody>
      </p:sp>
      <p:sp>
        <p:nvSpPr>
          <p:cNvPr id="6" name="Dikdörtgen 5">
            <a:extLst>
              <a:ext uri="{FF2B5EF4-FFF2-40B4-BE49-F238E27FC236}">
                <a16:creationId xmlns:a16="http://schemas.microsoft.com/office/drawing/2014/main" id="{C90E233A-4E28-44BA-9162-284A971A5FAD}"/>
              </a:ext>
            </a:extLst>
          </p:cNvPr>
          <p:cNvSpPr/>
          <p:nvPr/>
        </p:nvSpPr>
        <p:spPr>
          <a:xfrm>
            <a:off x="600006" y="2035608"/>
            <a:ext cx="9118778" cy="646331"/>
          </a:xfrm>
          <a:prstGeom prst="rect">
            <a:avLst/>
          </a:prstGeom>
        </p:spPr>
        <p:txBody>
          <a:bodyPr wrap="none">
            <a:spAutoFit/>
          </a:bodyPr>
          <a:lstStyle/>
          <a:p>
            <a:r>
              <a:rPr lang="tr-TR" b="1" dirty="0" err="1">
                <a:latin typeface="Arial"/>
              </a:rPr>
              <a:t>Emulator’ü</a:t>
            </a:r>
            <a:r>
              <a:rPr lang="tr-TR" b="1" dirty="0">
                <a:latin typeface="Arial"/>
              </a:rPr>
              <a:t> </a:t>
            </a:r>
            <a:r>
              <a:rPr lang="tr-TR" b="1" dirty="0" err="1">
                <a:latin typeface="Arial"/>
              </a:rPr>
              <a:t>command</a:t>
            </a:r>
            <a:r>
              <a:rPr lang="tr-TR" b="1" dirty="0">
                <a:latin typeface="Arial"/>
              </a:rPr>
              <a:t> </a:t>
            </a:r>
            <a:r>
              <a:rPr lang="tr-TR" b="1" dirty="0" err="1">
                <a:latin typeface="Arial"/>
              </a:rPr>
              <a:t>line</a:t>
            </a:r>
            <a:r>
              <a:rPr lang="tr-TR" b="1" dirty="0">
                <a:latin typeface="Arial"/>
              </a:rPr>
              <a:t> üzerinden çalıştırma: İlgili klasöre gidilip var olan cihaz</a:t>
            </a:r>
          </a:p>
          <a:p>
            <a:r>
              <a:rPr lang="tr-TR" b="1" dirty="0">
                <a:latin typeface="Arial"/>
              </a:rPr>
              <a:t>listesi elde edilir. Ardından </a:t>
            </a:r>
            <a:r>
              <a:rPr lang="tr-TR" b="1" dirty="0" err="1">
                <a:latin typeface="Arial"/>
              </a:rPr>
              <a:t>emulator</a:t>
            </a:r>
            <a:r>
              <a:rPr lang="tr-TR" b="1" dirty="0">
                <a:latin typeface="Arial"/>
              </a:rPr>
              <a:t> çalıştırılabilir.</a:t>
            </a:r>
            <a:endParaRPr lang="tr-TR" dirty="0"/>
          </a:p>
        </p:txBody>
      </p:sp>
      <p:sp>
        <p:nvSpPr>
          <p:cNvPr id="7" name="Dikdörtgen 6">
            <a:extLst>
              <a:ext uri="{FF2B5EF4-FFF2-40B4-BE49-F238E27FC236}">
                <a16:creationId xmlns:a16="http://schemas.microsoft.com/office/drawing/2014/main" id="{68997505-9A98-4294-8E9A-27EC96CD703F}"/>
              </a:ext>
            </a:extLst>
          </p:cNvPr>
          <p:cNvSpPr/>
          <p:nvPr/>
        </p:nvSpPr>
        <p:spPr>
          <a:xfrm>
            <a:off x="2036962" y="1575999"/>
            <a:ext cx="6397905" cy="461665"/>
          </a:xfrm>
          <a:prstGeom prst="rect">
            <a:avLst/>
          </a:prstGeom>
        </p:spPr>
        <p:txBody>
          <a:bodyPr wrap="none">
            <a:spAutoFit/>
          </a:bodyPr>
          <a:lstStyle/>
          <a:p>
            <a:r>
              <a:rPr lang="en-US" sz="2400" b="1" dirty="0">
                <a:solidFill>
                  <a:srgbClr val="FF0000"/>
                </a:solidFill>
              </a:rPr>
              <a:t>Start the emulator from the command line</a:t>
            </a:r>
          </a:p>
        </p:txBody>
      </p:sp>
    </p:spTree>
    <p:extLst>
      <p:ext uri="{BB962C8B-B14F-4D97-AF65-F5344CB8AC3E}">
        <p14:creationId xmlns:p14="http://schemas.microsoft.com/office/powerpoint/2010/main" val="1238787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CustomShape 1"/>
          <p:cNvSpPr/>
          <p:nvPr/>
        </p:nvSpPr>
        <p:spPr>
          <a:xfrm>
            <a:off x="503640" y="301320"/>
            <a:ext cx="9068400" cy="1262160"/>
          </a:xfrm>
          <a:prstGeom prst="rect">
            <a:avLst/>
          </a:prstGeom>
          <a:noFill/>
          <a:ln>
            <a:noFill/>
          </a:ln>
        </p:spPr>
        <p:txBody>
          <a:bodyPr lIns="0" tIns="0" rIns="0" bIns="0" anchor="ctr"/>
          <a:lstStyle/>
          <a:p>
            <a:pPr algn="ctr"/>
            <a:r>
              <a:rPr lang="en-US" sz="3200" b="1" dirty="0">
                <a:solidFill>
                  <a:srgbClr val="CC3300"/>
                </a:solidFill>
                <a:latin typeface="Droid Sans"/>
              </a:rPr>
              <a:t>REACT-NATIVE GÜNLÜĞÜ</a:t>
            </a:r>
            <a:endParaRPr sz="3200" b="1" dirty="0">
              <a:solidFill>
                <a:srgbClr val="CC3300"/>
              </a:solidFill>
              <a:latin typeface="Droid Sans"/>
            </a:endParaRPr>
          </a:p>
          <a:p>
            <a:pPr algn="ctr">
              <a:lnSpc>
                <a:spcPct val="100000"/>
              </a:lnSpc>
            </a:pPr>
            <a:r>
              <a:rPr lang="tr-TR" sz="3200" b="1" dirty="0">
                <a:solidFill>
                  <a:srgbClr val="CC3300"/>
                </a:solidFill>
                <a:latin typeface="Droid Sans"/>
              </a:rPr>
              <a:t>Linkler</a:t>
            </a:r>
            <a:endParaRPr sz="3200" b="1" dirty="0">
              <a:solidFill>
                <a:srgbClr val="CC3300"/>
              </a:solidFill>
              <a:latin typeface="Droid Sans"/>
            </a:endParaRPr>
          </a:p>
        </p:txBody>
      </p:sp>
      <p:sp>
        <p:nvSpPr>
          <p:cNvPr id="88" name="CustomShape 2"/>
          <p:cNvSpPr/>
          <p:nvPr/>
        </p:nvSpPr>
        <p:spPr>
          <a:xfrm>
            <a:off x="120600" y="2378929"/>
            <a:ext cx="9955440" cy="511027"/>
          </a:xfrm>
          <a:prstGeom prst="rect">
            <a:avLst/>
          </a:prstGeom>
          <a:noFill/>
          <a:ln>
            <a:noFill/>
          </a:ln>
        </p:spPr>
        <p:txBody>
          <a:bodyPr lIns="90000" tIns="45000" rIns="90000" bIns="45000"/>
          <a:lstStyle/>
          <a:p>
            <a:pPr algn="just">
              <a:lnSpc>
                <a:spcPct val="100000"/>
              </a:lnSpc>
            </a:pPr>
            <a:r>
              <a:rPr lang="tr-TR" sz="1400" dirty="0">
                <a:latin typeface="Courier New" panose="02070309020205020404" pitchFamily="49" charset="0"/>
                <a:cs typeface="Courier New" panose="02070309020205020404" pitchFamily="49" charset="0"/>
              </a:rPr>
              <a:t>Yılan Oyunu</a:t>
            </a:r>
            <a:endParaRPr lang="tr-TR" sz="1400" dirty="0">
              <a:latin typeface="Courier New" panose="02070309020205020404" pitchFamily="49" charset="0"/>
              <a:cs typeface="Courier New" panose="02070309020205020404" pitchFamily="49" charset="0"/>
              <a:hlinkClick r:id="rId2"/>
            </a:endParaRPr>
          </a:p>
          <a:p>
            <a:pPr algn="just">
              <a:lnSpc>
                <a:spcPct val="100000"/>
              </a:lnSpc>
            </a:pPr>
            <a:r>
              <a:rPr lang="en-US" sz="1400" dirty="0">
                <a:latin typeface="Courier New" panose="02070309020205020404" pitchFamily="49" charset="0"/>
                <a:cs typeface="Courier New" panose="02070309020205020404" pitchFamily="49" charset="0"/>
                <a:hlinkClick r:id="rId2"/>
              </a:rPr>
              <a:t>https://medium.com/@ysfzrn/react-native-i%CC%87le-y%C4%B1lan-oyunu-b%C3%B6l%C3%BCm-1-9bdf509fe376</a:t>
            </a:r>
            <a:endParaRPr sz="1200" dirty="0">
              <a:latin typeface="Courier New" panose="02070309020205020404" pitchFamily="49" charset="0"/>
              <a:cs typeface="Courier New" panose="02070309020205020404" pitchFamily="49" charset="0"/>
            </a:endParaRPr>
          </a:p>
        </p:txBody>
      </p:sp>
      <p:sp>
        <p:nvSpPr>
          <p:cNvPr id="2" name="Dikdörtgen 1"/>
          <p:cNvSpPr/>
          <p:nvPr/>
        </p:nvSpPr>
        <p:spPr>
          <a:xfrm>
            <a:off x="120600" y="3282861"/>
            <a:ext cx="9655528" cy="523220"/>
          </a:xfrm>
          <a:prstGeom prst="rect">
            <a:avLst/>
          </a:prstGeom>
        </p:spPr>
        <p:txBody>
          <a:bodyPr wrap="square">
            <a:spAutoFit/>
          </a:bodyPr>
          <a:lstStyle/>
          <a:p>
            <a:r>
              <a:rPr lang="tr-TR" sz="1400" dirty="0" err="1">
                <a:latin typeface="Courier New" panose="02070309020205020404" pitchFamily="49" charset="0"/>
                <a:cs typeface="Courier New" panose="02070309020205020404" pitchFamily="49" charset="0"/>
              </a:rPr>
              <a:t>Ract</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Native</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Login</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uygulamasi</a:t>
            </a:r>
            <a:endParaRPr lang="tr-TR" sz="1400" dirty="0">
              <a:latin typeface="Courier New" panose="02070309020205020404" pitchFamily="49" charset="0"/>
              <a:cs typeface="Courier New" panose="02070309020205020404" pitchFamily="49" charset="0"/>
            </a:endParaRPr>
          </a:p>
          <a:p>
            <a:r>
              <a:rPr lang="tr-TR" sz="1400" dirty="0">
                <a:latin typeface="Courier New" panose="02070309020205020404" pitchFamily="49" charset="0"/>
                <a:cs typeface="Courier New" panose="02070309020205020404" pitchFamily="49" charset="0"/>
                <a:hlinkClick r:id="rId3"/>
              </a:rPr>
              <a:t>https://www.youtube.com/watch?v=de6hti-fY3o&amp;list=PLnrFXI6MYFtEKesShvO3Vh_zFMRbvBNbQ</a:t>
            </a:r>
            <a:endParaRPr lang="tr-TR" sz="1400" dirty="0">
              <a:latin typeface="Courier New" panose="02070309020205020404" pitchFamily="49" charset="0"/>
              <a:cs typeface="Courier New" panose="02070309020205020404" pitchFamily="49" charset="0"/>
            </a:endParaRPr>
          </a:p>
        </p:txBody>
      </p:sp>
      <p:sp>
        <p:nvSpPr>
          <p:cNvPr id="3" name="Dikdörtgen 2"/>
          <p:cNvSpPr/>
          <p:nvPr/>
        </p:nvSpPr>
        <p:spPr>
          <a:xfrm>
            <a:off x="120600" y="4751855"/>
            <a:ext cx="9474806" cy="523220"/>
          </a:xfrm>
          <a:prstGeom prst="rect">
            <a:avLst/>
          </a:prstGeom>
        </p:spPr>
        <p:txBody>
          <a:bodyPr wrap="square">
            <a:spAutoFit/>
          </a:bodyPr>
          <a:lstStyle/>
          <a:p>
            <a:r>
              <a:rPr lang="tr-TR" sz="1400" dirty="0" err="1">
                <a:latin typeface="Courier New" panose="02070309020205020404" pitchFamily="49" charset="0"/>
                <a:cs typeface="Courier New" panose="02070309020205020404" pitchFamily="49" charset="0"/>
              </a:rPr>
              <a:t>React</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Native</a:t>
            </a:r>
            <a:r>
              <a:rPr lang="tr-TR" sz="1400" dirty="0">
                <a:latin typeface="Courier New" panose="02070309020205020404" pitchFamily="49" charset="0"/>
                <a:cs typeface="Courier New" panose="02070309020205020404" pitchFamily="49" charset="0"/>
              </a:rPr>
              <a:t> Dersleri</a:t>
            </a:r>
          </a:p>
          <a:p>
            <a:r>
              <a:rPr lang="tr-TR" sz="1400" dirty="0">
                <a:latin typeface="Courier New" panose="02070309020205020404" pitchFamily="49" charset="0"/>
                <a:cs typeface="Courier New" panose="02070309020205020404" pitchFamily="49" charset="0"/>
                <a:hlinkClick r:id="rId4"/>
              </a:rPr>
              <a:t>https://www.youtube.com/watch?v=WFhSwc-9WlI&amp;list=PL7IDRvZfAwrv5xZLu67rNiDHD9k5YLViX</a:t>
            </a:r>
            <a:endParaRPr lang="tr-TR" sz="1400" dirty="0">
              <a:latin typeface="Courier New" panose="02070309020205020404" pitchFamily="49" charset="0"/>
              <a:cs typeface="Courier New" panose="02070309020205020404" pitchFamily="49" charset="0"/>
            </a:endParaRPr>
          </a:p>
        </p:txBody>
      </p:sp>
      <p:sp>
        <p:nvSpPr>
          <p:cNvPr id="6" name="Dikdörtgen 5"/>
          <p:cNvSpPr/>
          <p:nvPr/>
        </p:nvSpPr>
        <p:spPr>
          <a:xfrm>
            <a:off x="97234" y="5406370"/>
            <a:ext cx="9474806" cy="523220"/>
          </a:xfrm>
          <a:prstGeom prst="rect">
            <a:avLst/>
          </a:prstGeom>
        </p:spPr>
        <p:txBody>
          <a:bodyPr wrap="square">
            <a:spAutoFit/>
          </a:bodyPr>
          <a:lstStyle/>
          <a:p>
            <a:r>
              <a:rPr lang="tr-TR" sz="1400" dirty="0" err="1">
                <a:latin typeface="Courier New" panose="02070309020205020404" pitchFamily="49" charset="0"/>
                <a:cs typeface="Courier New" panose="02070309020205020404" pitchFamily="49" charset="0"/>
              </a:rPr>
              <a:t>React</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Native</a:t>
            </a:r>
            <a:r>
              <a:rPr lang="tr-TR" sz="1400" dirty="0">
                <a:latin typeface="Courier New" panose="02070309020205020404" pitchFamily="49" charset="0"/>
                <a:cs typeface="Courier New" panose="02070309020205020404" pitchFamily="49" charset="0"/>
              </a:rPr>
              <a:t> Kurulum -Windows</a:t>
            </a:r>
          </a:p>
          <a:p>
            <a:r>
              <a:rPr lang="tr-TR" sz="1400" dirty="0">
                <a:latin typeface="Courier New" panose="02070309020205020404" pitchFamily="49" charset="0"/>
                <a:cs typeface="Courier New" panose="02070309020205020404" pitchFamily="49" charset="0"/>
                <a:hlinkClick r:id="rId5"/>
              </a:rPr>
              <a:t>https://medium.com/@ysfzrn/react-native-windows-kurulumu-dce8e46e98c0</a:t>
            </a:r>
            <a:endParaRPr lang="tr-TR" sz="1400" dirty="0">
              <a:latin typeface="Courier New" panose="02070309020205020404" pitchFamily="49" charset="0"/>
              <a:cs typeface="Courier New" panose="02070309020205020404" pitchFamily="49" charset="0"/>
            </a:endParaRPr>
          </a:p>
        </p:txBody>
      </p:sp>
      <p:sp>
        <p:nvSpPr>
          <p:cNvPr id="8" name="Dikdörtgen 7"/>
          <p:cNvSpPr/>
          <p:nvPr/>
        </p:nvSpPr>
        <p:spPr>
          <a:xfrm>
            <a:off x="120600" y="5929590"/>
            <a:ext cx="9474806" cy="523220"/>
          </a:xfrm>
          <a:prstGeom prst="rect">
            <a:avLst/>
          </a:prstGeom>
        </p:spPr>
        <p:txBody>
          <a:bodyPr wrap="square">
            <a:spAutoFit/>
          </a:bodyPr>
          <a:lstStyle/>
          <a:p>
            <a:r>
              <a:rPr lang="tr-TR" sz="1400" dirty="0" err="1">
                <a:latin typeface="Courier New" panose="02070309020205020404" pitchFamily="49" charset="0"/>
                <a:cs typeface="Courier New" panose="02070309020205020404" pitchFamily="49" charset="0"/>
              </a:rPr>
              <a:t>React</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Native</a:t>
            </a:r>
            <a:r>
              <a:rPr lang="tr-TR" sz="1400" dirty="0">
                <a:latin typeface="Courier New" panose="02070309020205020404" pitchFamily="49" charset="0"/>
                <a:cs typeface="Courier New" panose="02070309020205020404" pitchFamily="49" charset="0"/>
              </a:rPr>
              <a:t> Kurulum -</a:t>
            </a:r>
            <a:r>
              <a:rPr lang="tr-TR" sz="1400" dirty="0" err="1">
                <a:latin typeface="Courier New" panose="02070309020205020404" pitchFamily="49" charset="0"/>
                <a:cs typeface="Courier New" panose="02070309020205020404" pitchFamily="49" charset="0"/>
              </a:rPr>
              <a:t>Ubuntu</a:t>
            </a:r>
            <a:endParaRPr lang="tr-TR" sz="1400" dirty="0">
              <a:latin typeface="Courier New" panose="02070309020205020404" pitchFamily="49" charset="0"/>
              <a:cs typeface="Courier New" panose="02070309020205020404" pitchFamily="49" charset="0"/>
            </a:endParaRPr>
          </a:p>
          <a:p>
            <a:r>
              <a:rPr lang="tr-TR" sz="1400" dirty="0">
                <a:latin typeface="Courier New" panose="02070309020205020404" pitchFamily="49" charset="0"/>
                <a:cs typeface="Courier New" panose="02070309020205020404" pitchFamily="49" charset="0"/>
                <a:hlinkClick r:id="rId6"/>
              </a:rPr>
              <a:t>https://medium.com/mol42/linux-%C3%BCzerinde-react-native-kurulumu-a61b54927941</a:t>
            </a:r>
            <a:endParaRPr lang="tr-TR" sz="1400" dirty="0">
              <a:latin typeface="Courier New" panose="02070309020205020404" pitchFamily="49" charset="0"/>
              <a:cs typeface="Courier New" panose="02070309020205020404" pitchFamily="49" charset="0"/>
            </a:endParaRPr>
          </a:p>
        </p:txBody>
      </p:sp>
      <p:sp>
        <p:nvSpPr>
          <p:cNvPr id="5" name="Dikdörtgen 4"/>
          <p:cNvSpPr/>
          <p:nvPr/>
        </p:nvSpPr>
        <p:spPr>
          <a:xfrm>
            <a:off x="97234" y="1746087"/>
            <a:ext cx="9474806" cy="523220"/>
          </a:xfrm>
          <a:prstGeom prst="rect">
            <a:avLst/>
          </a:prstGeom>
        </p:spPr>
        <p:txBody>
          <a:bodyPr wrap="square">
            <a:spAutoFit/>
          </a:bodyPr>
          <a:lstStyle/>
          <a:p>
            <a:pPr algn="just"/>
            <a:r>
              <a:rPr lang="tr-TR" sz="1400" dirty="0">
                <a:latin typeface="Courier New" panose="02070309020205020404" pitchFamily="49" charset="0"/>
                <a:cs typeface="Courier New" panose="02070309020205020404" pitchFamily="49" charset="0"/>
              </a:rPr>
              <a:t>Resmi </a:t>
            </a:r>
            <a:r>
              <a:rPr lang="tr-TR" sz="1400" dirty="0" err="1">
                <a:latin typeface="Courier New" panose="02070309020205020404" pitchFamily="49" charset="0"/>
                <a:cs typeface="Courier New" panose="02070309020205020404" pitchFamily="49" charset="0"/>
              </a:rPr>
              <a:t>döküman</a:t>
            </a:r>
            <a:endParaRPr lang="tr-TR" sz="1400" dirty="0">
              <a:latin typeface="Courier New" panose="02070309020205020404" pitchFamily="49" charset="0"/>
              <a:cs typeface="Courier New" panose="02070309020205020404" pitchFamily="49" charset="0"/>
            </a:endParaRPr>
          </a:p>
          <a:p>
            <a:pPr algn="just"/>
            <a:r>
              <a:rPr lang="tr-TR" sz="1400" dirty="0">
                <a:latin typeface="Courier New" panose="02070309020205020404" pitchFamily="49" charset="0"/>
                <a:cs typeface="Courier New" panose="02070309020205020404" pitchFamily="49" charset="0"/>
                <a:hlinkClick r:id="rId7"/>
              </a:rPr>
              <a:t>https://facebook.github.io/react-native/docs/getting-started.html</a:t>
            </a:r>
            <a:endParaRPr lang="tr-TR" sz="1400" dirty="0">
              <a:latin typeface="Courier New" panose="02070309020205020404" pitchFamily="49" charset="0"/>
              <a:cs typeface="Courier New" panose="02070309020205020404" pitchFamily="49" charset="0"/>
            </a:endParaRPr>
          </a:p>
        </p:txBody>
      </p:sp>
      <p:sp>
        <p:nvSpPr>
          <p:cNvPr id="7" name="Dikdörtgen 6"/>
          <p:cNvSpPr/>
          <p:nvPr/>
        </p:nvSpPr>
        <p:spPr>
          <a:xfrm>
            <a:off x="97234" y="3974229"/>
            <a:ext cx="5992459" cy="523220"/>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Tayfun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Yugruk</a:t>
            </a:r>
            <a:r>
              <a:rPr lang="en-US" sz="1400" dirty="0">
                <a:latin typeface="Courier New" panose="02070309020205020404" pitchFamily="49" charset="0"/>
                <a:cs typeface="Courier New" panose="02070309020205020404" pitchFamily="49" charset="0"/>
              </a:rPr>
              <a:t> // React Native 101</a:t>
            </a:r>
          </a:p>
          <a:p>
            <a:r>
              <a:rPr lang="tr-TR" sz="1400" dirty="0">
                <a:latin typeface="Courier New" panose="02070309020205020404" pitchFamily="49" charset="0"/>
                <a:cs typeface="Courier New" panose="02070309020205020404" pitchFamily="49" charset="0"/>
                <a:hlinkClick r:id="rId8"/>
              </a:rPr>
              <a:t>https://www.youtube.com/watch?v=0X-uZ3ZI860</a:t>
            </a:r>
            <a:endParaRPr lang="tr-TR" sz="1400" dirty="0">
              <a:latin typeface="Courier New" panose="02070309020205020404" pitchFamily="49" charset="0"/>
              <a:cs typeface="Courier New" panose="02070309020205020404" pitchFamily="49" charset="0"/>
            </a:endParaRPr>
          </a:p>
        </p:txBody>
      </p:sp>
      <p:sp>
        <p:nvSpPr>
          <p:cNvPr id="9" name="Dikdörtgen 8">
            <a:extLst>
              <a:ext uri="{FF2B5EF4-FFF2-40B4-BE49-F238E27FC236}">
                <a16:creationId xmlns:a16="http://schemas.microsoft.com/office/drawing/2014/main" id="{8FFED26B-CC82-49A8-9291-F408AA90F079}"/>
              </a:ext>
            </a:extLst>
          </p:cNvPr>
          <p:cNvSpPr/>
          <p:nvPr/>
        </p:nvSpPr>
        <p:spPr>
          <a:xfrm>
            <a:off x="120600" y="6668253"/>
            <a:ext cx="5798228" cy="307777"/>
          </a:xfrm>
          <a:prstGeom prst="rect">
            <a:avLst/>
          </a:prstGeom>
        </p:spPr>
        <p:txBody>
          <a:bodyPr wrap="square">
            <a:spAutoFit/>
          </a:bodyPr>
          <a:lstStyle/>
          <a:p>
            <a:r>
              <a:rPr lang="tr-TR" sz="1400" dirty="0">
                <a:latin typeface="Courier New" panose="02070309020205020404" pitchFamily="49" charset="0"/>
                <a:cs typeface="Courier New" panose="02070309020205020404" pitchFamily="49" charset="0"/>
                <a:hlinkClick r:id="rId9">
                  <a:extLst>
                    <a:ext uri="{A12FA001-AC4F-418D-AE19-62706E023703}">
                      <ahyp:hlinkClr xmlns:ahyp="http://schemas.microsoft.com/office/drawing/2018/hyperlinkcolor" val="tx"/>
                    </a:ext>
                  </a:extLst>
                </a:hlinkClick>
              </a:rPr>
              <a:t>https://cs50.github.io/mobile/lectures</a:t>
            </a:r>
            <a:endParaRPr lang="tr-TR" sz="1400" dirty="0">
              <a:latin typeface="Courier New" panose="02070309020205020404" pitchFamily="49" charset="0"/>
              <a:cs typeface="Courier New" panose="02070309020205020404" pitchFamily="49" charset="0"/>
            </a:endParaRPr>
          </a:p>
        </p:txBody>
      </p:sp>
      <p:sp>
        <p:nvSpPr>
          <p:cNvPr id="10" name="Dikdörtgen 9">
            <a:extLst>
              <a:ext uri="{FF2B5EF4-FFF2-40B4-BE49-F238E27FC236}">
                <a16:creationId xmlns:a16="http://schemas.microsoft.com/office/drawing/2014/main" id="{86495151-3F45-4C64-B6E0-712BAEA404A6}"/>
              </a:ext>
            </a:extLst>
          </p:cNvPr>
          <p:cNvSpPr/>
          <p:nvPr/>
        </p:nvSpPr>
        <p:spPr>
          <a:xfrm>
            <a:off x="120600" y="6452810"/>
            <a:ext cx="6662165" cy="307777"/>
          </a:xfrm>
          <a:prstGeom prst="rect">
            <a:avLst/>
          </a:prstGeom>
        </p:spPr>
        <p:txBody>
          <a:bodyPr wrap="square">
            <a:spAutoFit/>
          </a:bodyPr>
          <a:lstStyle/>
          <a:p>
            <a:r>
              <a:rPr lang="tr-TR" sz="1400" dirty="0">
                <a:latin typeface="Courier New" panose="02070309020205020404" pitchFamily="49" charset="0"/>
                <a:cs typeface="Courier New" panose="02070309020205020404" pitchFamily="49" charset="0"/>
              </a:rPr>
              <a:t>Mobile </a:t>
            </a:r>
            <a:r>
              <a:rPr lang="tr-TR" sz="1400" dirty="0" err="1">
                <a:latin typeface="Courier New" panose="02070309020205020404" pitchFamily="49" charset="0"/>
                <a:cs typeface="Courier New" panose="02070309020205020404" pitchFamily="49" charset="0"/>
              </a:rPr>
              <a:t>App</a:t>
            </a:r>
            <a:r>
              <a:rPr lang="tr-TR" sz="1400" dirty="0">
                <a:latin typeface="Courier New" panose="02070309020205020404" pitchFamily="49" charset="0"/>
                <a:cs typeface="Courier New" panose="02070309020205020404" pitchFamily="49" charset="0"/>
              </a:rPr>
              <a:t> Development </a:t>
            </a:r>
            <a:r>
              <a:rPr lang="tr-TR" sz="1400" dirty="0" err="1">
                <a:latin typeface="Courier New" panose="02070309020205020404" pitchFamily="49" charset="0"/>
                <a:cs typeface="Courier New" panose="02070309020205020404" pitchFamily="49" charset="0"/>
              </a:rPr>
              <a:t>with</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React</a:t>
            </a:r>
            <a:r>
              <a:rPr lang="tr-TR" sz="1400" dirty="0">
                <a:latin typeface="Courier New" panose="02070309020205020404" pitchFamily="49" charset="0"/>
                <a:cs typeface="Courier New" panose="02070309020205020404" pitchFamily="49" charset="0"/>
              </a:rPr>
              <a:t> </a:t>
            </a:r>
            <a:r>
              <a:rPr lang="tr-TR" sz="1400" dirty="0" err="1">
                <a:latin typeface="Courier New" panose="02070309020205020404" pitchFamily="49" charset="0"/>
                <a:cs typeface="Courier New" panose="02070309020205020404" pitchFamily="49" charset="0"/>
              </a:rPr>
              <a:t>Native</a:t>
            </a:r>
            <a:r>
              <a:rPr lang="tr-TR" sz="1400" dirty="0">
                <a:latin typeface="Courier New" panose="02070309020205020404" pitchFamily="49" charset="0"/>
                <a:cs typeface="Courier New" panose="02070309020205020404" pitchFamily="49" charset="0"/>
              </a:rPr>
              <a:t> CSCI-E39B LECTURE</a:t>
            </a:r>
          </a:p>
        </p:txBody>
      </p:sp>
      <p:sp>
        <p:nvSpPr>
          <p:cNvPr id="11" name="Dikdörtgen 10">
            <a:extLst>
              <a:ext uri="{FF2B5EF4-FFF2-40B4-BE49-F238E27FC236}">
                <a16:creationId xmlns:a16="http://schemas.microsoft.com/office/drawing/2014/main" id="{7B6F6414-9F85-48F9-83BA-66B604A45BCF}"/>
              </a:ext>
            </a:extLst>
          </p:cNvPr>
          <p:cNvSpPr/>
          <p:nvPr/>
        </p:nvSpPr>
        <p:spPr>
          <a:xfrm>
            <a:off x="97234" y="7171918"/>
            <a:ext cx="9453210" cy="307777"/>
          </a:xfrm>
          <a:prstGeom prst="rect">
            <a:avLst/>
          </a:prstGeom>
        </p:spPr>
        <p:txBody>
          <a:bodyPr wrap="square">
            <a:spAutoFit/>
          </a:bodyPr>
          <a:lstStyle/>
          <a:p>
            <a:r>
              <a:rPr lang="tr-TR" sz="1400" dirty="0">
                <a:latin typeface="Courier New" panose="02070309020205020404" pitchFamily="49" charset="0"/>
                <a:cs typeface="Courier New" panose="02070309020205020404" pitchFamily="49" charset="0"/>
                <a:hlinkClick r:id="rId10"/>
              </a:rPr>
              <a:t>https://www.youtube.com/playlist?list=PLnrFXI6MYFtEKesShvO3Vh_zFMRbvBNbQ</a:t>
            </a:r>
            <a:endParaRPr lang="tr-TR" sz="1400" dirty="0">
              <a:latin typeface="Courier New" panose="02070309020205020404" pitchFamily="49" charset="0"/>
              <a:cs typeface="Courier New" panose="02070309020205020404" pitchFamily="49" charset="0"/>
            </a:endParaRPr>
          </a:p>
        </p:txBody>
      </p:sp>
      <p:sp>
        <p:nvSpPr>
          <p:cNvPr id="12" name="Dikdörtgen 11">
            <a:extLst>
              <a:ext uri="{FF2B5EF4-FFF2-40B4-BE49-F238E27FC236}">
                <a16:creationId xmlns:a16="http://schemas.microsoft.com/office/drawing/2014/main" id="{97689F17-16BF-4920-9E6F-D679535CFE08}"/>
              </a:ext>
            </a:extLst>
          </p:cNvPr>
          <p:cNvSpPr/>
          <p:nvPr/>
        </p:nvSpPr>
        <p:spPr>
          <a:xfrm>
            <a:off x="97234" y="6953436"/>
            <a:ext cx="2547492" cy="307777"/>
          </a:xfrm>
          <a:prstGeom prst="rect">
            <a:avLst/>
          </a:prstGeom>
        </p:spPr>
        <p:txBody>
          <a:bodyPr wrap="none">
            <a:spAutoFit/>
          </a:bodyPr>
          <a:lstStyle/>
          <a:p>
            <a:r>
              <a:rPr lang="tr-TR" sz="1400" b="1" dirty="0" err="1">
                <a:latin typeface="Courier New" panose="02070309020205020404" pitchFamily="49" charset="0"/>
                <a:cs typeface="Courier New" panose="02070309020205020404" pitchFamily="49" charset="0"/>
              </a:rPr>
              <a:t>React</a:t>
            </a:r>
            <a:r>
              <a:rPr lang="tr-TR" sz="1400" b="1" dirty="0">
                <a:latin typeface="Courier New" panose="02070309020205020404" pitchFamily="49" charset="0"/>
                <a:cs typeface="Courier New" panose="02070309020205020404" pitchFamily="49" charset="0"/>
              </a:rPr>
              <a:t> </a:t>
            </a:r>
            <a:r>
              <a:rPr lang="tr-TR" sz="1400" b="1" dirty="0" err="1">
                <a:latin typeface="Courier New" panose="02070309020205020404" pitchFamily="49" charset="0"/>
                <a:cs typeface="Courier New" panose="02070309020205020404" pitchFamily="49" charset="0"/>
              </a:rPr>
              <a:t>Native</a:t>
            </a:r>
            <a:r>
              <a:rPr lang="tr-TR" sz="1400" b="1" dirty="0">
                <a:latin typeface="Courier New" panose="02070309020205020404" pitchFamily="49" charset="0"/>
                <a:cs typeface="Courier New" panose="02070309020205020404" pitchFamily="49" charset="0"/>
              </a:rPr>
              <a:t>  Dersleri</a:t>
            </a:r>
          </a:p>
        </p:txBody>
      </p:sp>
    </p:spTree>
    <p:extLst>
      <p:ext uri="{BB962C8B-B14F-4D97-AF65-F5344CB8AC3E}">
        <p14:creationId xmlns:p14="http://schemas.microsoft.com/office/powerpoint/2010/main" val="266543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ustomShape 1"/>
          <p:cNvSpPr/>
          <p:nvPr/>
        </p:nvSpPr>
        <p:spPr>
          <a:xfrm>
            <a:off x="564120" y="14995"/>
            <a:ext cx="9068400" cy="926356"/>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lang="tr-TR" sz="2800" b="1" dirty="0">
              <a:solidFill>
                <a:srgbClr val="CC3300"/>
              </a:solidFill>
              <a:latin typeface="Droid Sans"/>
            </a:endParaRPr>
          </a:p>
          <a:p>
            <a:pPr algn="ctr"/>
            <a:r>
              <a:rPr lang="tr-TR" sz="2800" b="1" dirty="0" err="1">
                <a:solidFill>
                  <a:srgbClr val="CC3300"/>
                </a:solidFill>
                <a:latin typeface="Droid Sans"/>
              </a:rPr>
              <a:t>Native</a:t>
            </a:r>
            <a:r>
              <a:rPr lang="tr-TR" sz="2800" b="1" dirty="0">
                <a:solidFill>
                  <a:srgbClr val="CC3300"/>
                </a:solidFill>
                <a:latin typeface="Droid Sans"/>
              </a:rPr>
              <a:t> </a:t>
            </a:r>
            <a:r>
              <a:rPr lang="tr-TR" sz="2800" b="1" dirty="0" err="1">
                <a:solidFill>
                  <a:srgbClr val="CC3300"/>
                </a:solidFill>
                <a:latin typeface="Droid Sans"/>
              </a:rPr>
              <a:t>vs</a:t>
            </a:r>
            <a:r>
              <a:rPr lang="tr-TR" sz="2800" b="1" dirty="0">
                <a:solidFill>
                  <a:srgbClr val="CC3300"/>
                </a:solidFill>
                <a:latin typeface="Droid Sans"/>
              </a:rPr>
              <a:t> </a:t>
            </a:r>
            <a:r>
              <a:rPr lang="tr-TR" sz="2800" b="1" dirty="0" err="1">
                <a:solidFill>
                  <a:srgbClr val="CC3300"/>
                </a:solidFill>
                <a:latin typeface="Droid Sans"/>
              </a:rPr>
              <a:t>Hybrid</a:t>
            </a:r>
            <a:r>
              <a:rPr lang="tr-TR" sz="2800" b="1" dirty="0">
                <a:solidFill>
                  <a:srgbClr val="CC3300"/>
                </a:solidFill>
                <a:latin typeface="Droid Sans"/>
              </a:rPr>
              <a:t>?</a:t>
            </a:r>
            <a:endParaRPr sz="1400"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9355" t="12983" b="7861"/>
          <a:stretch/>
        </p:blipFill>
        <p:spPr>
          <a:xfrm>
            <a:off x="2144889" y="993423"/>
            <a:ext cx="6276622" cy="6276622"/>
          </a:xfrm>
          <a:prstGeom prst="rect">
            <a:avLst/>
          </a:prstGeom>
        </p:spPr>
      </p:pic>
    </p:spTree>
    <p:extLst>
      <p:ext uri="{BB962C8B-B14F-4D97-AF65-F5344CB8AC3E}">
        <p14:creationId xmlns:p14="http://schemas.microsoft.com/office/powerpoint/2010/main" val="19450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CustomShape 1"/>
          <p:cNvSpPr/>
          <p:nvPr/>
        </p:nvSpPr>
        <p:spPr>
          <a:xfrm>
            <a:off x="503640" y="0"/>
            <a:ext cx="9068400" cy="545347"/>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sz="1400" dirty="0"/>
          </a:p>
        </p:txBody>
      </p:sp>
      <p:sp>
        <p:nvSpPr>
          <p:cNvPr id="48" name="CustomShape 3"/>
          <p:cNvSpPr/>
          <p:nvPr/>
        </p:nvSpPr>
        <p:spPr>
          <a:xfrm>
            <a:off x="122010" y="7160370"/>
            <a:ext cx="9955440" cy="402480"/>
          </a:xfrm>
          <a:prstGeom prst="rect">
            <a:avLst/>
          </a:prstGeom>
          <a:noFill/>
          <a:ln>
            <a:noFill/>
          </a:ln>
        </p:spPr>
        <p:txBody>
          <a:bodyPr lIns="90000" tIns="45000" rIns="90000" bIns="45000"/>
          <a:lstStyle/>
          <a:p>
            <a:pPr algn="ctr">
              <a:lnSpc>
                <a:spcPct val="100000"/>
              </a:lnSpc>
            </a:pPr>
            <a:r>
              <a:rPr lang="en-US" sz="2200" b="1" dirty="0">
                <a:solidFill>
                  <a:srgbClr val="FF3300"/>
                </a:solidFill>
                <a:latin typeface="Arial"/>
              </a:rPr>
              <a:t> Cross Platform Development</a:t>
            </a:r>
            <a:endParaRPr dirty="0"/>
          </a:p>
        </p:txBody>
      </p:sp>
      <p:pic>
        <p:nvPicPr>
          <p:cNvPr id="2" name="Resim 1"/>
          <p:cNvPicPr>
            <a:picLocks noChangeAspect="1"/>
          </p:cNvPicPr>
          <p:nvPr/>
        </p:nvPicPr>
        <p:blipFill>
          <a:blip r:embed="rId2"/>
          <a:stretch>
            <a:fillRect/>
          </a:stretch>
        </p:blipFill>
        <p:spPr>
          <a:xfrm>
            <a:off x="1452562" y="545347"/>
            <a:ext cx="8249253" cy="6631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CustomShape 1"/>
          <p:cNvSpPr/>
          <p:nvPr/>
        </p:nvSpPr>
        <p:spPr>
          <a:xfrm>
            <a:off x="503640" y="0"/>
            <a:ext cx="9068400" cy="545347"/>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sz="1400" dirty="0"/>
          </a:p>
        </p:txBody>
      </p:sp>
      <p:sp>
        <p:nvSpPr>
          <p:cNvPr id="48" name="CustomShape 3"/>
          <p:cNvSpPr/>
          <p:nvPr/>
        </p:nvSpPr>
        <p:spPr>
          <a:xfrm>
            <a:off x="122010" y="7160370"/>
            <a:ext cx="9955440" cy="402480"/>
          </a:xfrm>
          <a:prstGeom prst="rect">
            <a:avLst/>
          </a:prstGeom>
          <a:noFill/>
          <a:ln>
            <a:noFill/>
          </a:ln>
        </p:spPr>
        <p:txBody>
          <a:bodyPr lIns="90000" tIns="45000" rIns="90000" bIns="45000"/>
          <a:lstStyle/>
          <a:p>
            <a:pPr algn="ctr">
              <a:lnSpc>
                <a:spcPct val="100000"/>
              </a:lnSpc>
            </a:pPr>
            <a:r>
              <a:rPr lang="en-US" sz="2200" b="1" dirty="0">
                <a:solidFill>
                  <a:srgbClr val="FF3300"/>
                </a:solidFill>
                <a:latin typeface="Arial"/>
              </a:rPr>
              <a:t> </a:t>
            </a:r>
            <a:r>
              <a:rPr lang="tr-TR" sz="2200" b="1" dirty="0" err="1">
                <a:solidFill>
                  <a:srgbClr val="FF3300"/>
                </a:solidFill>
                <a:latin typeface="Arial"/>
              </a:rPr>
              <a:t>Hybrid</a:t>
            </a:r>
            <a:r>
              <a:rPr lang="tr-TR" sz="2200" b="1" dirty="0">
                <a:solidFill>
                  <a:srgbClr val="FF3300"/>
                </a:solidFill>
                <a:latin typeface="Arial"/>
              </a:rPr>
              <a:t> </a:t>
            </a:r>
            <a:r>
              <a:rPr lang="tr-TR" sz="2200" b="1" dirty="0" err="1">
                <a:solidFill>
                  <a:srgbClr val="FF3300"/>
                </a:solidFill>
                <a:latin typeface="Arial"/>
              </a:rPr>
              <a:t>vs</a:t>
            </a:r>
            <a:r>
              <a:rPr lang="tr-TR" sz="2200" b="1" dirty="0">
                <a:solidFill>
                  <a:srgbClr val="FF3300"/>
                </a:solidFill>
                <a:latin typeface="Arial"/>
              </a:rPr>
              <a:t> </a:t>
            </a:r>
            <a:r>
              <a:rPr lang="tr-TR" sz="2200" b="1" dirty="0" err="1">
                <a:solidFill>
                  <a:srgbClr val="FF3300"/>
                </a:solidFill>
                <a:latin typeface="Arial"/>
              </a:rPr>
              <a:t>Native</a:t>
            </a:r>
            <a:r>
              <a:rPr lang="tr-TR" sz="2200" b="1" dirty="0">
                <a:solidFill>
                  <a:srgbClr val="FF3300"/>
                </a:solidFill>
                <a:latin typeface="Arial"/>
              </a:rPr>
              <a:t> </a:t>
            </a:r>
            <a:r>
              <a:rPr lang="en-US" sz="2200" b="1" dirty="0">
                <a:solidFill>
                  <a:srgbClr val="FF3300"/>
                </a:solidFill>
                <a:latin typeface="Arial"/>
              </a:rPr>
              <a:t>Development</a:t>
            </a:r>
            <a:endParaRP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847725"/>
            <a:ext cx="7239000" cy="5867400"/>
          </a:xfrm>
          <a:prstGeom prst="rect">
            <a:avLst/>
          </a:prstGeom>
        </p:spPr>
      </p:pic>
    </p:spTree>
    <p:extLst>
      <p:ext uri="{BB962C8B-B14F-4D97-AF65-F5344CB8AC3E}">
        <p14:creationId xmlns:p14="http://schemas.microsoft.com/office/powerpoint/2010/main" val="369586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CustomShape 1"/>
          <p:cNvSpPr/>
          <p:nvPr/>
        </p:nvSpPr>
        <p:spPr>
          <a:xfrm>
            <a:off x="503640" y="0"/>
            <a:ext cx="9068400" cy="545347"/>
          </a:xfrm>
          <a:prstGeom prst="rect">
            <a:avLst/>
          </a:prstGeom>
          <a:noFill/>
          <a:ln>
            <a:noFill/>
          </a:ln>
        </p:spPr>
        <p:txBody>
          <a:bodyPr lIns="0" tIns="0" rIns="0" bIns="0" anchor="ctr"/>
          <a:lstStyle/>
          <a:p>
            <a:pPr algn="ctr"/>
            <a:r>
              <a:rPr lang="en-US" sz="2800" b="1" dirty="0">
                <a:solidFill>
                  <a:srgbClr val="CC3300"/>
                </a:solidFill>
                <a:latin typeface="Droid Sans"/>
              </a:rPr>
              <a:t>REACT-NATIVE GÜNLÜĞÜ</a:t>
            </a:r>
            <a:endParaRPr sz="1400" dirty="0"/>
          </a:p>
        </p:txBody>
      </p:sp>
      <p:sp>
        <p:nvSpPr>
          <p:cNvPr id="48" name="CustomShape 3"/>
          <p:cNvSpPr/>
          <p:nvPr/>
        </p:nvSpPr>
        <p:spPr>
          <a:xfrm>
            <a:off x="122010" y="7160370"/>
            <a:ext cx="9955440" cy="402480"/>
          </a:xfrm>
          <a:prstGeom prst="rect">
            <a:avLst/>
          </a:prstGeom>
          <a:noFill/>
          <a:ln>
            <a:noFill/>
          </a:ln>
        </p:spPr>
        <p:txBody>
          <a:bodyPr lIns="90000" tIns="45000" rIns="90000" bIns="45000"/>
          <a:lstStyle/>
          <a:p>
            <a:pPr algn="ctr">
              <a:lnSpc>
                <a:spcPct val="100000"/>
              </a:lnSpc>
            </a:pPr>
            <a:r>
              <a:rPr lang="tr-TR" sz="2200" b="1" dirty="0" err="1">
                <a:solidFill>
                  <a:srgbClr val="FF3300"/>
                </a:solidFill>
                <a:latin typeface="Arial"/>
              </a:rPr>
              <a:t>Native</a:t>
            </a:r>
            <a:r>
              <a:rPr lang="tr-TR" sz="2200" b="1" dirty="0">
                <a:solidFill>
                  <a:srgbClr val="FF3300"/>
                </a:solidFill>
                <a:latin typeface="Arial"/>
              </a:rPr>
              <a:t> </a:t>
            </a:r>
            <a:r>
              <a:rPr lang="en-US" sz="2200" b="1" dirty="0">
                <a:solidFill>
                  <a:srgbClr val="FF3300"/>
                </a:solidFill>
                <a:latin typeface="Arial"/>
              </a:rPr>
              <a:t>Development</a:t>
            </a:r>
            <a:r>
              <a:rPr lang="tr-TR" sz="2200" b="1" dirty="0">
                <a:solidFill>
                  <a:srgbClr val="FF3300"/>
                </a:solidFill>
                <a:latin typeface="Arial"/>
              </a:rPr>
              <a:t> Tools</a:t>
            </a:r>
            <a:endParaRPr dirty="0"/>
          </a:p>
        </p:txBody>
      </p:sp>
      <p:pic>
        <p:nvPicPr>
          <p:cNvPr id="2" name="Resim 1"/>
          <p:cNvPicPr>
            <a:picLocks noChangeAspect="1"/>
          </p:cNvPicPr>
          <p:nvPr/>
        </p:nvPicPr>
        <p:blipFill rotWithShape="1">
          <a:blip r:embed="rId2"/>
          <a:srcRect t="12729"/>
          <a:stretch/>
        </p:blipFill>
        <p:spPr>
          <a:xfrm>
            <a:off x="1530045" y="1704623"/>
            <a:ext cx="7139370" cy="3919974"/>
          </a:xfrm>
          <a:prstGeom prst="rect">
            <a:avLst/>
          </a:prstGeom>
        </p:spPr>
      </p:pic>
    </p:spTree>
    <p:extLst>
      <p:ext uri="{BB962C8B-B14F-4D97-AF65-F5344CB8AC3E}">
        <p14:creationId xmlns:p14="http://schemas.microsoft.com/office/powerpoint/2010/main" val="300628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pic>
        <p:nvPicPr>
          <p:cNvPr id="50" name="Resim 49"/>
          <p:cNvPicPr/>
          <p:nvPr/>
        </p:nvPicPr>
        <p:blipFill>
          <a:blip r:embed="rId2"/>
          <a:stretch>
            <a:fillRect/>
          </a:stretch>
        </p:blipFill>
        <p:spPr>
          <a:xfrm>
            <a:off x="91440" y="2560320"/>
            <a:ext cx="9797760" cy="3314880"/>
          </a:xfrm>
          <a:prstGeom prst="rect">
            <a:avLst/>
          </a:prstGeom>
          <a:ln>
            <a:noFill/>
          </a:ln>
        </p:spPr>
      </p:pic>
      <p:sp>
        <p:nvSpPr>
          <p:cNvPr id="51" name="CustomShape 2"/>
          <p:cNvSpPr/>
          <p:nvPr/>
        </p:nvSpPr>
        <p:spPr>
          <a:xfrm>
            <a:off x="120960" y="1646280"/>
            <a:ext cx="9955440" cy="402480"/>
          </a:xfrm>
          <a:prstGeom prst="rect">
            <a:avLst/>
          </a:prstGeom>
          <a:noFill/>
          <a:ln>
            <a:noFill/>
          </a:ln>
        </p:spPr>
        <p:txBody>
          <a:bodyPr lIns="90000" tIns="45000" rIns="90000" bIns="45000"/>
          <a:lstStyle/>
          <a:p>
            <a:pPr algn="ctr">
              <a:lnSpc>
                <a:spcPct val="100000"/>
              </a:lnSpc>
            </a:pPr>
            <a:r>
              <a:rPr lang="en-US" sz="2200" b="1" dirty="0">
                <a:solidFill>
                  <a:srgbClr val="FF3300"/>
                </a:solidFill>
                <a:latin typeface="Arial"/>
              </a:rPr>
              <a:t>Angular</a:t>
            </a:r>
            <a:r>
              <a:rPr lang="en-US" sz="2200" dirty="0">
                <a:solidFill>
                  <a:srgbClr val="FF3300"/>
                </a:solidFill>
                <a:latin typeface="Arial"/>
              </a:rPr>
              <a:t> vs </a:t>
            </a:r>
            <a:r>
              <a:rPr lang="tr-TR" sz="2200" b="1" dirty="0" err="1">
                <a:solidFill>
                  <a:srgbClr val="FF3300"/>
                </a:solidFill>
                <a:latin typeface="Arial"/>
              </a:rPr>
              <a:t>React</a:t>
            </a:r>
            <a:r>
              <a:rPr lang="tr-TR" sz="2200" dirty="0">
                <a:solidFill>
                  <a:srgbClr val="FF3300"/>
                </a:solidFill>
                <a:latin typeface="Arial"/>
              </a:rPr>
              <a:t> </a:t>
            </a:r>
            <a:r>
              <a:rPr lang="tr-TR" sz="2200" dirty="0" err="1">
                <a:solidFill>
                  <a:srgbClr val="FF3300"/>
                </a:solidFill>
                <a:latin typeface="Arial"/>
              </a:rPr>
              <a:t>vs</a:t>
            </a:r>
            <a:r>
              <a:rPr lang="tr-TR" sz="2200" dirty="0">
                <a:solidFill>
                  <a:srgbClr val="FF3300"/>
                </a:solidFill>
                <a:latin typeface="Arial"/>
              </a:rPr>
              <a:t> </a:t>
            </a:r>
            <a:r>
              <a:rPr lang="en-US" sz="2200" b="1" dirty="0">
                <a:solidFill>
                  <a:srgbClr val="FF3300"/>
                </a:solidFill>
                <a:latin typeface="Arial"/>
              </a:rPr>
              <a:t>Vue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CustomShape 1"/>
          <p:cNvSpPr/>
          <p:nvPr/>
        </p:nvSpPr>
        <p:spPr>
          <a:xfrm>
            <a:off x="503640" y="301320"/>
            <a:ext cx="9068400" cy="1262160"/>
          </a:xfrm>
          <a:prstGeom prst="rect">
            <a:avLst/>
          </a:prstGeom>
          <a:noFill/>
          <a:ln>
            <a:noFill/>
          </a:ln>
        </p:spPr>
        <p:txBody>
          <a:bodyPr lIns="0" tIns="0" rIns="0" bIns="0" anchor="ctr"/>
          <a:lstStyle/>
          <a:p>
            <a:pPr algn="ctr"/>
            <a:r>
              <a:rPr lang="en-US" sz="3600" b="1" dirty="0">
                <a:solidFill>
                  <a:srgbClr val="CC3300"/>
                </a:solidFill>
                <a:latin typeface="Droid Sans"/>
              </a:rPr>
              <a:t>REACT-NATIVE GÜNLÜĞÜ</a:t>
            </a:r>
            <a:endParaRPr dirty="0"/>
          </a:p>
          <a:p>
            <a:pPr algn="ctr">
              <a:lnSpc>
                <a:spcPct val="100000"/>
              </a:lnSpc>
            </a:pPr>
            <a:r>
              <a:rPr lang="en-US" sz="3600" b="1" dirty="0">
                <a:solidFill>
                  <a:srgbClr val="CC3300"/>
                </a:solidFill>
                <a:latin typeface="Droid Sans"/>
              </a:rPr>
              <a:t>BAŞLAMADAN ÖNCE</a:t>
            </a:r>
            <a:endParaRPr dirty="0"/>
          </a:p>
        </p:txBody>
      </p:sp>
      <p:sp>
        <p:nvSpPr>
          <p:cNvPr id="53" name="CustomShape 2"/>
          <p:cNvSpPr/>
          <p:nvPr/>
        </p:nvSpPr>
        <p:spPr>
          <a:xfrm>
            <a:off x="182880" y="2131200"/>
            <a:ext cx="9432360" cy="4454640"/>
          </a:xfrm>
          <a:prstGeom prst="rect">
            <a:avLst/>
          </a:prstGeom>
          <a:noFill/>
          <a:ln>
            <a:noFill/>
          </a:ln>
        </p:spPr>
        <p:txBody>
          <a:bodyPr lIns="90000" tIns="45000" rIns="90000" bIns="45000"/>
          <a:lstStyle/>
          <a:p>
            <a:pPr algn="just">
              <a:lnSpc>
                <a:spcPct val="150000"/>
              </a:lnSpc>
            </a:pPr>
            <a:r>
              <a:rPr lang="en-US" sz="2200">
                <a:latin typeface="Arial"/>
              </a:rPr>
              <a:t>Uygulama geliştirmeden önce tek sayfalık bir uygulamaya (SPA) ihtiyacınız olup olmadığına veya çok sayfalı bir yaklaşım benimsemeye karar verdiğinize dair net bir karar vermelisiniz. Single Page App(SPA), Multi Page App (MPA). </a:t>
            </a:r>
            <a:endParaRPr/>
          </a:p>
          <a:p>
            <a:pPr algn="just">
              <a:lnSpc>
                <a:spcPct val="150000"/>
              </a:lnSpc>
            </a:pPr>
            <a:r>
              <a:rPr lang="en-US" sz="2200">
                <a:latin typeface="Arial"/>
              </a:rPr>
              <a:t>SPA, verileri bağımsız olarak talep eder ve sayfaları tarayıcıda doğrudan düzleştirir. Bunu, AngularJS, Ember.js, Meteor.js, Knockout.js gibi gelişmiş JavaScript frameworkleri sayesinde yapabiliriz.</a:t>
            </a:r>
            <a:endParaRPr/>
          </a:p>
          <a:p>
            <a:pPr algn="just">
              <a:lnSpc>
                <a:spcPct val="150000"/>
              </a:lnSpc>
            </a:pPr>
            <a:r>
              <a:rPr lang="en-US" sz="2200">
                <a:latin typeface="Arial"/>
              </a:rPr>
              <a:t>Tek sayfalı siteler, içeriğin kullanıcıya basit, kolay ve uygulanabilir bir şekilde sunulduğu tek ve rahat bir web alanında kullanıcıya yardımcı olur.</a:t>
            </a:r>
            <a:endParaRPr/>
          </a:p>
        </p:txBody>
      </p:sp>
      <p:sp>
        <p:nvSpPr>
          <p:cNvPr id="54" name="CustomShape 3"/>
          <p:cNvSpPr/>
          <p:nvPr/>
        </p:nvSpPr>
        <p:spPr>
          <a:xfrm>
            <a:off x="121320" y="1646640"/>
            <a:ext cx="9955440" cy="402480"/>
          </a:xfrm>
          <a:prstGeom prst="rect">
            <a:avLst/>
          </a:prstGeom>
          <a:noFill/>
          <a:ln>
            <a:noFill/>
          </a:ln>
        </p:spPr>
        <p:txBody>
          <a:bodyPr lIns="90000" tIns="45000" rIns="90000" bIns="45000"/>
          <a:lstStyle/>
          <a:p>
            <a:pPr algn="ctr">
              <a:lnSpc>
                <a:spcPct val="100000"/>
              </a:lnSpc>
            </a:pPr>
            <a:r>
              <a:rPr lang="en-US" sz="2200">
                <a:solidFill>
                  <a:srgbClr val="FF3300"/>
                </a:solidFill>
                <a:latin typeface="Arial"/>
              </a:rPr>
              <a:t> </a:t>
            </a:r>
            <a:r>
              <a:rPr lang="en-US" sz="2200" b="1">
                <a:solidFill>
                  <a:srgbClr val="FF3300"/>
                </a:solidFill>
                <a:latin typeface="Arial"/>
              </a:rPr>
              <a:t>React</a:t>
            </a:r>
            <a:r>
              <a:rPr lang="en-US" sz="2200">
                <a:solidFill>
                  <a:srgbClr val="FF3300"/>
                </a:solidFill>
                <a:latin typeface="Arial"/>
              </a:rPr>
              <a:t> vs </a:t>
            </a:r>
            <a:r>
              <a:rPr lang="en-US" sz="2200" b="1">
                <a:solidFill>
                  <a:srgbClr val="FF3300"/>
                </a:solidFill>
                <a:latin typeface="Arial"/>
              </a:rPr>
              <a:t>Angular</a:t>
            </a:r>
            <a:r>
              <a:rPr lang="en-US" sz="2200">
                <a:solidFill>
                  <a:srgbClr val="FF3300"/>
                </a:solidFill>
                <a:latin typeface="Arial"/>
              </a:rPr>
              <a:t> vs </a:t>
            </a:r>
            <a:r>
              <a:rPr lang="en-US" sz="2200" b="1">
                <a:solidFill>
                  <a:srgbClr val="FF3300"/>
                </a:solidFill>
                <a:latin typeface="Arial"/>
              </a:rPr>
              <a:t>Vue</a:t>
            </a:r>
            <a:endParaRPr/>
          </a:p>
        </p:txBody>
      </p:sp>
    </p:spTree>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24261</TotalTime>
  <Words>2886</Words>
  <Application>Microsoft Office PowerPoint</Application>
  <PresentationFormat>Özel</PresentationFormat>
  <Paragraphs>270</Paragraphs>
  <Slides>37</Slides>
  <Notes>1</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37</vt:i4>
      </vt:variant>
    </vt:vector>
  </HeadingPairs>
  <TitlesOfParts>
    <vt:vector size="46" baseType="lpstr">
      <vt:lpstr>Arial</vt:lpstr>
      <vt:lpstr>Calibri</vt:lpstr>
      <vt:lpstr>Century Gothic</vt:lpstr>
      <vt:lpstr>Courier New</vt:lpstr>
      <vt:lpstr>Droid Sans</vt:lpstr>
      <vt:lpstr>StarSymbol</vt:lpstr>
      <vt:lpstr>Wingdings</vt:lpstr>
      <vt:lpstr>Wingdings 3</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yavuz selim</cp:lastModifiedBy>
  <cp:revision>127</cp:revision>
  <dcterms:modified xsi:type="dcterms:W3CDTF">2020-02-10T11:55:41Z</dcterms:modified>
</cp:coreProperties>
</file>