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0" r:id="rId8"/>
    <p:sldId id="283" r:id="rId9"/>
    <p:sldId id="275"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0"/>
            <p14:sldId id="283"/>
            <p14:sldId id="275"/>
            <p14:sldId id="284"/>
            <p14:sldId id="285"/>
            <p14:sldId id="286"/>
            <p14:sldId id="287"/>
            <p14:sldId id="28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1/19/2024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1/19/2024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Middleware in MVC Core</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76A7C-03A1-BC77-48EF-A55FDA499A4F}"/>
              </a:ext>
            </a:extLst>
          </p:cNvPr>
          <p:cNvSpPr>
            <a:spLocks noGrp="1"/>
          </p:cNvSpPr>
          <p:nvPr>
            <p:ph type="title"/>
          </p:nvPr>
        </p:nvSpPr>
        <p:spPr/>
        <p:txBody>
          <a:bodyPr>
            <a:normAutofit fontScale="90000"/>
          </a:bodyPr>
          <a:lstStyle/>
          <a:p>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br>
            <a:r>
              <a:rPr lang="en-US" b="0" i="0" dirty="0">
                <a:solidFill>
                  <a:srgbClr val="212121"/>
                </a:solidFill>
                <a:effectLst/>
                <a:latin typeface="Roboto" panose="02000000000000000000" pitchFamily="2" charset="0"/>
              </a:rPr>
              <a:t> What is map Method</a:t>
            </a:r>
            <a:endParaRPr lang="en-US" dirty="0"/>
          </a:p>
        </p:txBody>
      </p:sp>
      <p:sp>
        <p:nvSpPr>
          <p:cNvPr id="11" name="TextBox 10">
            <a:extLst>
              <a:ext uri="{FF2B5EF4-FFF2-40B4-BE49-F238E27FC236}">
                <a16:creationId xmlns:a16="http://schemas.microsoft.com/office/drawing/2014/main" id="{138D5CFB-C8CF-DB44-85DC-DBD35C10B5E9}"/>
              </a:ext>
            </a:extLst>
          </p:cNvPr>
          <p:cNvSpPr txBox="1"/>
          <p:nvPr/>
        </p:nvSpPr>
        <p:spPr>
          <a:xfrm>
            <a:off x="318052" y="1245703"/>
            <a:ext cx="11052313" cy="2031325"/>
          </a:xfrm>
          <a:prstGeom prst="rect">
            <a:avLst/>
          </a:prstGeom>
          <a:noFill/>
        </p:spPr>
        <p:txBody>
          <a:bodyPr wrap="square">
            <a:spAutoFit/>
          </a:bodyPr>
          <a:lstStyle/>
          <a:p>
            <a:pPr algn="l"/>
            <a:r>
              <a:rPr lang="en-US" b="0" i="0" dirty="0">
                <a:solidFill>
                  <a:srgbClr val="212121"/>
                </a:solidFill>
                <a:effectLst/>
                <a:latin typeface="open sans" panose="020B0606030504020204" pitchFamily="34" charset="0"/>
              </a:rPr>
              <a:t>These extensions are used as a convention for branching the pipeline. The map branches the request pipeline based on matches of the given request path. If the request path starts with the given path, the branch is executed.</a:t>
            </a:r>
          </a:p>
          <a:p>
            <a:pPr algn="l"/>
            <a:endParaRPr lang="en-US" dirty="0">
              <a:solidFill>
                <a:srgbClr val="212121"/>
              </a:solidFill>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pPr algn="l"/>
            <a:endParaRPr lang="en-US" dirty="0">
              <a:solidFill>
                <a:srgbClr val="212121"/>
              </a:solidFill>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id="{BD46A778-3417-5BF3-9E86-887A8E48D503}"/>
              </a:ext>
            </a:extLst>
          </p:cNvPr>
          <p:cNvPicPr>
            <a:picLocks noChangeAspect="1"/>
          </p:cNvPicPr>
          <p:nvPr/>
        </p:nvPicPr>
        <p:blipFill>
          <a:blip r:embed="rId2"/>
          <a:stretch>
            <a:fillRect/>
          </a:stretch>
        </p:blipFill>
        <p:spPr>
          <a:xfrm>
            <a:off x="1498324" y="2544003"/>
            <a:ext cx="8122754" cy="4552950"/>
          </a:xfrm>
          <a:prstGeom prst="rect">
            <a:avLst/>
          </a:prstGeom>
        </p:spPr>
      </p:pic>
    </p:spTree>
    <p:extLst>
      <p:ext uri="{BB962C8B-B14F-4D97-AF65-F5344CB8AC3E}">
        <p14:creationId xmlns:p14="http://schemas.microsoft.com/office/powerpoint/2010/main" val="227505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358E-A22C-707A-4EA3-EF455F5046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29E68A-AAB0-5519-55DD-0614A172879E}"/>
              </a:ext>
            </a:extLst>
          </p:cNvPr>
          <p:cNvSpPr>
            <a:spLocks noGrp="1"/>
          </p:cNvSpPr>
          <p:nvPr>
            <p:ph sz="quarter" idx="10"/>
          </p:nvPr>
        </p:nvSpPr>
        <p:spPr>
          <a:xfrm>
            <a:off x="539495" y="1435608"/>
            <a:ext cx="10830869" cy="3977640"/>
          </a:xfrm>
        </p:spPr>
        <p:txBody>
          <a:bodyPr>
            <a:normAutofit/>
          </a:bodyPr>
          <a:lstStyle/>
          <a:p>
            <a:pPr algn="l"/>
            <a:r>
              <a:rPr lang="en-US" sz="1400" b="0" i="0" dirty="0">
                <a:solidFill>
                  <a:srgbClr val="212121"/>
                </a:solidFill>
                <a:effectLst/>
                <a:latin typeface="Arial" panose="020B0604020202020204" pitchFamily="34" charset="0"/>
                <a:cs typeface="Arial" panose="020B0604020202020204" pitchFamily="34" charset="0"/>
              </a:rPr>
              <a:t>In summary, every middleware component in ASP.NET Core.</a:t>
            </a:r>
          </a:p>
          <a:p>
            <a:pPr algn="l">
              <a:buFont typeface="Arial" panose="020B0604020202020204" pitchFamily="34" charset="0"/>
              <a:buChar char="•"/>
            </a:pPr>
            <a:r>
              <a:rPr lang="en-US" sz="1400" b="0" i="0" dirty="0">
                <a:solidFill>
                  <a:srgbClr val="212121"/>
                </a:solidFill>
                <a:effectLst/>
                <a:latin typeface="Arial" panose="020B0604020202020204" pitchFamily="34" charset="0"/>
                <a:cs typeface="Arial" panose="020B0604020202020204" pitchFamily="34" charset="0"/>
              </a:rPr>
              <a:t>Has access to both the incoming requests and the outgoing response.</a:t>
            </a:r>
          </a:p>
          <a:p>
            <a:pPr algn="l">
              <a:buFont typeface="Arial" panose="020B0604020202020204" pitchFamily="34" charset="0"/>
              <a:buChar char="•"/>
            </a:pPr>
            <a:r>
              <a:rPr lang="en-US" sz="1400" b="0" i="0" dirty="0">
                <a:solidFill>
                  <a:srgbClr val="212121"/>
                </a:solidFill>
                <a:effectLst/>
                <a:latin typeface="Arial" panose="020B0604020202020204" pitchFamily="34" charset="0"/>
                <a:cs typeface="Arial" panose="020B0604020202020204" pitchFamily="34" charset="0"/>
              </a:rPr>
              <a:t>May simply pass the request to the next piece of middleware in the pipeline.</a:t>
            </a:r>
          </a:p>
          <a:p>
            <a:pPr algn="l">
              <a:buFont typeface="Arial" panose="020B0604020202020204" pitchFamily="34" charset="0"/>
              <a:buChar char="•"/>
            </a:pPr>
            <a:r>
              <a:rPr lang="en-US" sz="1400" b="0" i="0" dirty="0">
                <a:solidFill>
                  <a:srgbClr val="212121"/>
                </a:solidFill>
                <a:effectLst/>
                <a:latin typeface="Arial" panose="020B0604020202020204" pitchFamily="34" charset="0"/>
                <a:cs typeface="Arial" panose="020B0604020202020204" pitchFamily="34" charset="0"/>
              </a:rPr>
              <a:t>May perform some processing logic and then pass that request to the next middleware for further processing.</a:t>
            </a:r>
          </a:p>
          <a:p>
            <a:pPr algn="l">
              <a:buFont typeface="Arial" panose="020B0604020202020204" pitchFamily="34" charset="0"/>
              <a:buChar char="•"/>
            </a:pPr>
            <a:r>
              <a:rPr lang="en-US" sz="1400" b="0" i="0" dirty="0">
                <a:solidFill>
                  <a:srgbClr val="212121"/>
                </a:solidFill>
                <a:effectLst/>
                <a:latin typeface="Arial" panose="020B0604020202020204" pitchFamily="34" charset="0"/>
                <a:cs typeface="Arial" panose="020B0604020202020204" pitchFamily="34" charset="0"/>
              </a:rPr>
              <a:t>May terminate(short-circuit) the request pipeline whenever required.</a:t>
            </a:r>
          </a:p>
          <a:p>
            <a:pPr algn="l">
              <a:buFont typeface="Arial" panose="020B0604020202020204" pitchFamily="34" charset="0"/>
              <a:buChar char="•"/>
            </a:pPr>
            <a:r>
              <a:rPr lang="en-US" sz="1400" b="0" i="0" dirty="0">
                <a:solidFill>
                  <a:srgbClr val="212121"/>
                </a:solidFill>
                <a:effectLst/>
                <a:latin typeface="Arial" panose="020B0604020202020204" pitchFamily="34" charset="0"/>
                <a:cs typeface="Arial" panose="020B0604020202020204" pitchFamily="34" charset="0"/>
              </a:rPr>
              <a:t>They are executed in the order they are added to the pipeline</a:t>
            </a:r>
          </a:p>
          <a:p>
            <a:endParaRPr lang="en-US" dirty="0"/>
          </a:p>
        </p:txBody>
      </p:sp>
    </p:spTree>
    <p:extLst>
      <p:ext uri="{BB962C8B-B14F-4D97-AF65-F5344CB8AC3E}">
        <p14:creationId xmlns:p14="http://schemas.microsoft.com/office/powerpoint/2010/main" val="187012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algn="l"/>
            <a:r>
              <a:rPr lang="en-US" b="0" i="0" dirty="0">
                <a:solidFill>
                  <a:srgbClr val="212121"/>
                </a:solidFill>
                <a:effectLst/>
                <a:latin typeface="Roboto" panose="020F0502020204030204" pitchFamily="2" charset="0"/>
              </a:rPr>
              <a:t>What is Middleware?</a:t>
            </a:r>
          </a:p>
        </p:txBody>
      </p:sp>
      <p:sp>
        <p:nvSpPr>
          <p:cNvPr id="38" name="Content Placeholder 17"/>
          <p:cNvSpPr txBox="1">
            <a:spLocks/>
          </p:cNvSpPr>
          <p:nvPr/>
        </p:nvSpPr>
        <p:spPr>
          <a:xfrm>
            <a:off x="574214" y="1617473"/>
            <a:ext cx="9477033"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dirty="0">
                <a:solidFill>
                  <a:srgbClr val="212121"/>
                </a:solidFill>
                <a:effectLst/>
                <a:latin typeface="Arial" panose="020B0604020202020204" pitchFamily="34" charset="0"/>
                <a:cs typeface="Arial" panose="020B0604020202020204" pitchFamily="34" charset="0"/>
              </a:rPr>
              <a:t>Middleware is a piece of code in an application pipeline used to handle requests and responses.</a:t>
            </a:r>
          </a:p>
          <a:p>
            <a:pPr algn="l"/>
            <a:r>
              <a:rPr lang="en-US" sz="1600" b="0" i="0" dirty="0">
                <a:solidFill>
                  <a:srgbClr val="212121"/>
                </a:solidFill>
                <a:effectLst/>
                <a:latin typeface="Arial" panose="020B0604020202020204" pitchFamily="34" charset="0"/>
                <a:cs typeface="Arial" panose="020B0604020202020204" pitchFamily="34" charset="0"/>
              </a:rPr>
              <a:t>For example, we may have a middleware component to authenticate a user, another piece of middleware to handle errors, and another middleware to serve static files such as JavaScript files, CSS files, images, etc.</a:t>
            </a:r>
          </a:p>
          <a:p>
            <a:pPr algn="l"/>
            <a:r>
              <a:rPr lang="en-US" sz="1600" b="0" i="0" dirty="0">
                <a:solidFill>
                  <a:srgbClr val="212121"/>
                </a:solidFill>
                <a:effectLst/>
                <a:latin typeface="Arial" panose="020B0604020202020204" pitchFamily="34" charset="0"/>
                <a:cs typeface="Arial" panose="020B0604020202020204" pitchFamily="34" charset="0"/>
              </a:rPr>
              <a:t>Middleware can be built-in as part of the .NET Core framework, added via NuGet packages, or can be custom middleware. These middleware components are configured as part of the application startup class in the configure method. Configure methods set up a request processing pipeline for an ASP.NET Core application. It consists of a sequence of request delegates called one after the other.</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A1C2ED-3612-E871-072F-8A7BB2B994BB}"/>
              </a:ext>
            </a:extLst>
          </p:cNvPr>
          <p:cNvSpPr>
            <a:spLocks noGrp="1"/>
          </p:cNvSpPr>
          <p:nvPr>
            <p:ph type="title"/>
          </p:nvPr>
        </p:nvSpPr>
        <p:spPr/>
        <p:txBody>
          <a:bodyPr/>
          <a:lstStyle/>
          <a:p>
            <a:r>
              <a:rPr lang="en-US" dirty="0"/>
              <a:t>Diagram</a:t>
            </a:r>
          </a:p>
        </p:txBody>
      </p:sp>
      <p:pic>
        <p:nvPicPr>
          <p:cNvPr id="6" name="Picture 5">
            <a:extLst>
              <a:ext uri="{FF2B5EF4-FFF2-40B4-BE49-F238E27FC236}">
                <a16:creationId xmlns:a16="http://schemas.microsoft.com/office/drawing/2014/main" id="{57493804-FA6B-5D4C-4690-6E404EAFC1A5}"/>
              </a:ext>
            </a:extLst>
          </p:cNvPr>
          <p:cNvPicPr>
            <a:picLocks noChangeAspect="1"/>
          </p:cNvPicPr>
          <p:nvPr/>
        </p:nvPicPr>
        <p:blipFill>
          <a:blip r:embed="rId2"/>
          <a:stretch>
            <a:fillRect/>
          </a:stretch>
        </p:blipFill>
        <p:spPr>
          <a:xfrm>
            <a:off x="521208" y="1898995"/>
            <a:ext cx="6701227" cy="3627162"/>
          </a:xfrm>
          <a:prstGeom prst="rect">
            <a:avLst/>
          </a:prstGeom>
        </p:spPr>
      </p:pic>
      <p:sp>
        <p:nvSpPr>
          <p:cNvPr id="8" name="TextBox 7">
            <a:extLst>
              <a:ext uri="{FF2B5EF4-FFF2-40B4-BE49-F238E27FC236}">
                <a16:creationId xmlns:a16="http://schemas.microsoft.com/office/drawing/2014/main" id="{2EAEA9D7-BBC9-ED87-D463-D4D3D3DE6688}"/>
              </a:ext>
            </a:extLst>
          </p:cNvPr>
          <p:cNvSpPr txBox="1"/>
          <p:nvPr/>
        </p:nvSpPr>
        <p:spPr>
          <a:xfrm>
            <a:off x="7398326" y="1898995"/>
            <a:ext cx="4793674" cy="4247317"/>
          </a:xfrm>
          <a:prstGeom prst="rect">
            <a:avLst/>
          </a:prstGeom>
          <a:noFill/>
        </p:spPr>
        <p:txBody>
          <a:bodyPr wrap="square">
            <a:spAutoFit/>
          </a:bodyPr>
          <a:lstStyle/>
          <a:p>
            <a:pPr algn="l"/>
            <a:r>
              <a:rPr lang="en-US" b="0" i="0" dirty="0">
                <a:solidFill>
                  <a:srgbClr val="212121"/>
                </a:solidFill>
                <a:effectLst/>
                <a:latin typeface="open sans" panose="020B0606030504020204" pitchFamily="34" charset="0"/>
              </a:rPr>
              <a:t>Generally, each middleware may handle the incoming requests and pass execution to the next middleware for further processing.</a:t>
            </a:r>
          </a:p>
          <a:p>
            <a:pPr algn="l"/>
            <a:r>
              <a:rPr lang="en-US" b="0" i="0" dirty="0">
                <a:solidFill>
                  <a:srgbClr val="212121"/>
                </a:solidFill>
                <a:effectLst/>
                <a:latin typeface="open sans" panose="020B0606030504020204" pitchFamily="34" charset="0"/>
              </a:rPr>
              <a:t>However, a middleware component can decide not to call the next piece of middleware in the pipeline. This is called short-circuiting or terminating the request pipeline. Short-circuiting is often desirable because it avoids unnecessary work. For example, if the request is for a static file like an image CSS file, JavaScript file, etc., these static files middleware can handle and serve that request and then short-circuit the rest of the pipeline.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9A0341-55D1-A6D3-1084-DD1B3D0F028B}"/>
              </a:ext>
            </a:extLst>
          </p:cNvPr>
          <p:cNvSpPr>
            <a:spLocks noGrp="1"/>
          </p:cNvSpPr>
          <p:nvPr>
            <p:ph type="title"/>
          </p:nvPr>
        </p:nvSpPr>
        <p:spPr/>
        <p:txBody>
          <a:bodyPr/>
          <a:lstStyle/>
          <a:p>
            <a:r>
              <a:rPr lang="en-US" dirty="0"/>
              <a:t>Example </a:t>
            </a:r>
          </a:p>
        </p:txBody>
      </p:sp>
      <p:pic>
        <p:nvPicPr>
          <p:cNvPr id="19" name="Picture 18">
            <a:extLst>
              <a:ext uri="{FF2B5EF4-FFF2-40B4-BE49-F238E27FC236}">
                <a16:creationId xmlns:a16="http://schemas.microsoft.com/office/drawing/2014/main" id="{7F0489B6-DC44-F7EB-DA04-AE287BAF8401}"/>
              </a:ext>
            </a:extLst>
          </p:cNvPr>
          <p:cNvPicPr>
            <a:picLocks noChangeAspect="1"/>
          </p:cNvPicPr>
          <p:nvPr/>
        </p:nvPicPr>
        <p:blipFill>
          <a:blip r:embed="rId2"/>
          <a:stretch>
            <a:fillRect/>
          </a:stretch>
        </p:blipFill>
        <p:spPr>
          <a:xfrm>
            <a:off x="965958" y="1437653"/>
            <a:ext cx="10815225" cy="5705475"/>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9A0341-55D1-A6D3-1084-DD1B3D0F028B}"/>
              </a:ext>
            </a:extLst>
          </p:cNvPr>
          <p:cNvSpPr>
            <a:spLocks noGrp="1"/>
          </p:cNvSpPr>
          <p:nvPr>
            <p:ph type="title"/>
          </p:nvPr>
        </p:nvSpPr>
        <p:spPr/>
        <p:txBody>
          <a:bodyPr/>
          <a:lstStyle/>
          <a:p>
            <a:r>
              <a:rPr lang="en-US" dirty="0"/>
              <a:t>Example </a:t>
            </a:r>
          </a:p>
        </p:txBody>
      </p:sp>
      <p:sp>
        <p:nvSpPr>
          <p:cNvPr id="3" name="TextBox 2">
            <a:extLst>
              <a:ext uri="{FF2B5EF4-FFF2-40B4-BE49-F238E27FC236}">
                <a16:creationId xmlns:a16="http://schemas.microsoft.com/office/drawing/2014/main" id="{529B64CA-F5C1-E8FF-D9DE-38E7A3E550CE}"/>
              </a:ext>
            </a:extLst>
          </p:cNvPr>
          <p:cNvSpPr txBox="1"/>
          <p:nvPr/>
        </p:nvSpPr>
        <p:spPr>
          <a:xfrm>
            <a:off x="159025" y="1397675"/>
            <a:ext cx="11436626" cy="4247317"/>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Middleware Ordering</a:t>
            </a:r>
          </a:p>
          <a:p>
            <a:pPr algn="l"/>
            <a:r>
              <a:rPr lang="en-US" b="0" i="0" dirty="0">
                <a:solidFill>
                  <a:srgbClr val="212121"/>
                </a:solidFill>
                <a:effectLst/>
                <a:latin typeface="open sans" panose="020B0606030504020204" pitchFamily="34" charset="0"/>
              </a:rPr>
              <a:t>Middleware components are executed in the order they are added to the pipeline, and care should be taken to add the middleware in the right order; otherwise, the application may not function as expected. This ordering is critical for security, performance, and functionality.</a:t>
            </a:r>
          </a:p>
          <a:p>
            <a:pPr algn="l"/>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The following middleware components are for common app scenarios in the recommended order.</a:t>
            </a:r>
          </a:p>
          <a:p>
            <a:pPr algn="l"/>
            <a:endParaRPr lang="en-US" dirty="0">
              <a:solidFill>
                <a:srgbClr val="212121"/>
              </a:solidFill>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pPr algn="l"/>
            <a:endParaRPr lang="en-US" dirty="0">
              <a:solidFill>
                <a:srgbClr val="212121"/>
              </a:solidFill>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pPr algn="l"/>
            <a:endParaRPr lang="en-US" dirty="0">
              <a:solidFill>
                <a:srgbClr val="212121"/>
              </a:solidFill>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pPr algn="l"/>
            <a:endParaRPr lang="en-US" b="0" i="0" dirty="0">
              <a:solidFill>
                <a:srgbClr val="212121"/>
              </a:solidFill>
              <a:effectLst/>
              <a:latin typeface="open sans" panose="020B0606030504020204" pitchFamily="34" charset="0"/>
            </a:endParaRPr>
          </a:p>
          <a:p>
            <a:br>
              <a:rPr lang="en-US" dirty="0"/>
            </a:br>
            <a:endParaRPr lang="en-US" dirty="0"/>
          </a:p>
        </p:txBody>
      </p:sp>
      <p:pic>
        <p:nvPicPr>
          <p:cNvPr id="5" name="Picture 4">
            <a:extLst>
              <a:ext uri="{FF2B5EF4-FFF2-40B4-BE49-F238E27FC236}">
                <a16:creationId xmlns:a16="http://schemas.microsoft.com/office/drawing/2014/main" id="{43FFD862-A939-4B97-FE12-ACBDF5824A3B}"/>
              </a:ext>
            </a:extLst>
          </p:cNvPr>
          <p:cNvPicPr>
            <a:picLocks noChangeAspect="1"/>
          </p:cNvPicPr>
          <p:nvPr/>
        </p:nvPicPr>
        <p:blipFill>
          <a:blip r:embed="rId2"/>
          <a:stretch>
            <a:fillRect/>
          </a:stretch>
        </p:blipFill>
        <p:spPr>
          <a:xfrm>
            <a:off x="3291300" y="3429000"/>
            <a:ext cx="7164665" cy="3190875"/>
          </a:xfrm>
          <a:prstGeom prst="rect">
            <a:avLst/>
          </a:prstGeom>
        </p:spPr>
      </p:pic>
    </p:spTree>
    <p:extLst>
      <p:ext uri="{BB962C8B-B14F-4D97-AF65-F5344CB8AC3E}">
        <p14:creationId xmlns:p14="http://schemas.microsoft.com/office/powerpoint/2010/main" val="258686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76A7C-03A1-BC77-48EF-A55FDA499A4F}"/>
              </a:ext>
            </a:extLst>
          </p:cNvPr>
          <p:cNvSpPr>
            <a:spLocks noGrp="1"/>
          </p:cNvSpPr>
          <p:nvPr>
            <p:ph type="title"/>
          </p:nvPr>
        </p:nvSpPr>
        <p:spPr/>
        <p:txBody>
          <a:bodyPr/>
          <a:lstStyle/>
          <a:p>
            <a:endParaRPr lang="en-US" dirty="0"/>
          </a:p>
        </p:txBody>
      </p:sp>
      <p:sp>
        <p:nvSpPr>
          <p:cNvPr id="11" name="TextBox 10">
            <a:extLst>
              <a:ext uri="{FF2B5EF4-FFF2-40B4-BE49-F238E27FC236}">
                <a16:creationId xmlns:a16="http://schemas.microsoft.com/office/drawing/2014/main" id="{138D5CFB-C8CF-DB44-85DC-DBD35C10B5E9}"/>
              </a:ext>
            </a:extLst>
          </p:cNvPr>
          <p:cNvSpPr txBox="1"/>
          <p:nvPr/>
        </p:nvSpPr>
        <p:spPr>
          <a:xfrm>
            <a:off x="318052" y="1245704"/>
            <a:ext cx="11728174"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The first configured middleware has received the request, modified it (if required), and passed control to the next middleware. Similarly, the first middleware is executed at the last while processing a response if the echo comes back down the tube. That’s why Exception-handling delegates need to be called early in the pipeline, so they can validate the result and display a possible exception in a browser and client-friendly way.</a:t>
            </a:r>
            <a:endParaRPr lang="en-US"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76A7C-03A1-BC77-48EF-A55FDA499A4F}"/>
              </a:ext>
            </a:extLst>
          </p:cNvPr>
          <p:cNvSpPr>
            <a:spLocks noGrp="1"/>
          </p:cNvSpPr>
          <p:nvPr>
            <p:ph type="title"/>
          </p:nvPr>
        </p:nvSpPr>
        <p:spPr/>
        <p:txBody>
          <a:bodyPr>
            <a:normAutofit fontScale="90000"/>
          </a:bodyPr>
          <a:lstStyle/>
          <a:p>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br>
            <a:r>
              <a:rPr lang="en-US" b="0" i="0" dirty="0">
                <a:solidFill>
                  <a:srgbClr val="212121"/>
                </a:solidFill>
                <a:effectLst/>
                <a:latin typeface="Roboto" panose="02000000000000000000" pitchFamily="2" charset="0"/>
              </a:rPr>
              <a:t> What is Run Method</a:t>
            </a:r>
            <a:endParaRPr lang="en-US" dirty="0"/>
          </a:p>
        </p:txBody>
      </p:sp>
      <p:sp>
        <p:nvSpPr>
          <p:cNvPr id="11" name="TextBox 10">
            <a:extLst>
              <a:ext uri="{FF2B5EF4-FFF2-40B4-BE49-F238E27FC236}">
                <a16:creationId xmlns:a16="http://schemas.microsoft.com/office/drawing/2014/main" id="{138D5CFB-C8CF-DB44-85DC-DBD35C10B5E9}"/>
              </a:ext>
            </a:extLst>
          </p:cNvPr>
          <p:cNvSpPr txBox="1"/>
          <p:nvPr/>
        </p:nvSpPr>
        <p:spPr>
          <a:xfrm>
            <a:off x="318052" y="1245704"/>
            <a:ext cx="11728174" cy="923330"/>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This middleware component may expose Run[Middleware] methods that are executed at the end of the pipeline. Generally, this acts as a terminal middleware and is added at the end of the request pipeline, as it cannot call the next middleware</a:t>
            </a:r>
            <a:endParaRPr lang="en-US" dirty="0"/>
          </a:p>
        </p:txBody>
      </p:sp>
    </p:spTree>
    <p:extLst>
      <p:ext uri="{BB962C8B-B14F-4D97-AF65-F5344CB8AC3E}">
        <p14:creationId xmlns:p14="http://schemas.microsoft.com/office/powerpoint/2010/main" val="26960961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76A7C-03A1-BC77-48EF-A55FDA499A4F}"/>
              </a:ext>
            </a:extLst>
          </p:cNvPr>
          <p:cNvSpPr>
            <a:spLocks noGrp="1"/>
          </p:cNvSpPr>
          <p:nvPr>
            <p:ph type="title"/>
          </p:nvPr>
        </p:nvSpPr>
        <p:spPr/>
        <p:txBody>
          <a:bodyPr>
            <a:normAutofit fontScale="90000"/>
          </a:bodyPr>
          <a:lstStyle/>
          <a:p>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br>
            <a:r>
              <a:rPr lang="en-US" b="0" i="0" dirty="0">
                <a:solidFill>
                  <a:srgbClr val="212121"/>
                </a:solidFill>
                <a:effectLst/>
                <a:latin typeface="Roboto" panose="02000000000000000000" pitchFamily="2" charset="0"/>
              </a:rPr>
              <a:t> What is Use Method</a:t>
            </a:r>
            <a:endParaRPr lang="en-US" dirty="0"/>
          </a:p>
        </p:txBody>
      </p:sp>
      <p:sp>
        <p:nvSpPr>
          <p:cNvPr id="11" name="TextBox 10">
            <a:extLst>
              <a:ext uri="{FF2B5EF4-FFF2-40B4-BE49-F238E27FC236}">
                <a16:creationId xmlns:a16="http://schemas.microsoft.com/office/drawing/2014/main" id="{138D5CFB-C8CF-DB44-85DC-DBD35C10B5E9}"/>
              </a:ext>
            </a:extLst>
          </p:cNvPr>
          <p:cNvSpPr txBox="1"/>
          <p:nvPr/>
        </p:nvSpPr>
        <p:spPr>
          <a:xfrm>
            <a:off x="318052" y="1245704"/>
            <a:ext cx="11728174" cy="923330"/>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This is used to configure multiple middleware, unlike </a:t>
            </a:r>
            <a:r>
              <a:rPr lang="en-US" b="0" i="0" dirty="0" err="1">
                <a:solidFill>
                  <a:srgbClr val="212121"/>
                </a:solidFill>
                <a:effectLst/>
                <a:latin typeface="open sans" panose="020B0606030504020204" pitchFamily="34" charset="0"/>
              </a:rPr>
              <a:t>app.Run</a:t>
            </a:r>
            <a:r>
              <a:rPr lang="en-US" b="0" i="0" dirty="0">
                <a:solidFill>
                  <a:srgbClr val="212121"/>
                </a:solidFill>
                <a:effectLst/>
                <a:latin typeface="open sans" panose="020B0606030504020204" pitchFamily="34" charset="0"/>
              </a:rPr>
              <a:t>(), We can include the next parameter into it, which calls the next request delegate in the pipeline. We can also short-circuit (terminate) the pipeline by not calling the next parameter. </a:t>
            </a:r>
            <a:endParaRPr lang="en-US" dirty="0"/>
          </a:p>
        </p:txBody>
      </p:sp>
    </p:spTree>
    <p:extLst>
      <p:ext uri="{BB962C8B-B14F-4D97-AF65-F5344CB8AC3E}">
        <p14:creationId xmlns:p14="http://schemas.microsoft.com/office/powerpoint/2010/main" val="8196055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76A7C-03A1-BC77-48EF-A55FDA499A4F}"/>
              </a:ext>
            </a:extLst>
          </p:cNvPr>
          <p:cNvSpPr>
            <a:spLocks noGrp="1"/>
          </p:cNvSpPr>
          <p:nvPr>
            <p:ph type="title"/>
          </p:nvPr>
        </p:nvSpPr>
        <p:spPr/>
        <p:txBody>
          <a:bodyPr>
            <a:normAutofit fontScale="90000"/>
          </a:bodyPr>
          <a:lstStyle/>
          <a:p>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br>
            <a:r>
              <a:rPr lang="en-US" b="0" i="0" dirty="0">
                <a:solidFill>
                  <a:srgbClr val="212121"/>
                </a:solidFill>
                <a:effectLst/>
                <a:latin typeface="Roboto" panose="02000000000000000000" pitchFamily="2" charset="0"/>
              </a:rPr>
              <a:t>Sample Program of Use and Run Method</a:t>
            </a:r>
            <a:endParaRPr lang="en-US" dirty="0"/>
          </a:p>
        </p:txBody>
      </p:sp>
      <p:sp>
        <p:nvSpPr>
          <p:cNvPr id="11" name="TextBox 10">
            <a:extLst>
              <a:ext uri="{FF2B5EF4-FFF2-40B4-BE49-F238E27FC236}">
                <a16:creationId xmlns:a16="http://schemas.microsoft.com/office/drawing/2014/main" id="{138D5CFB-C8CF-DB44-85DC-DBD35C10B5E9}"/>
              </a:ext>
            </a:extLst>
          </p:cNvPr>
          <p:cNvSpPr txBox="1"/>
          <p:nvPr/>
        </p:nvSpPr>
        <p:spPr>
          <a:xfrm>
            <a:off x="318052" y="1245704"/>
            <a:ext cx="11728174" cy="369332"/>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 </a:t>
            </a:r>
            <a:endParaRPr lang="en-US" dirty="0"/>
          </a:p>
        </p:txBody>
      </p:sp>
      <p:pic>
        <p:nvPicPr>
          <p:cNvPr id="3" name="Picture 2">
            <a:extLst>
              <a:ext uri="{FF2B5EF4-FFF2-40B4-BE49-F238E27FC236}">
                <a16:creationId xmlns:a16="http://schemas.microsoft.com/office/drawing/2014/main" id="{B48EB188-EC71-F29D-5879-38B31974560C}"/>
              </a:ext>
            </a:extLst>
          </p:cNvPr>
          <p:cNvPicPr>
            <a:picLocks noChangeAspect="1"/>
          </p:cNvPicPr>
          <p:nvPr/>
        </p:nvPicPr>
        <p:blipFill>
          <a:blip r:embed="rId2"/>
          <a:stretch>
            <a:fillRect/>
          </a:stretch>
        </p:blipFill>
        <p:spPr>
          <a:xfrm>
            <a:off x="1550505" y="2402081"/>
            <a:ext cx="10296939" cy="4455919"/>
          </a:xfrm>
          <a:prstGeom prst="rect">
            <a:avLst/>
          </a:prstGeom>
        </p:spPr>
      </p:pic>
    </p:spTree>
    <p:extLst>
      <p:ext uri="{BB962C8B-B14F-4D97-AF65-F5344CB8AC3E}">
        <p14:creationId xmlns:p14="http://schemas.microsoft.com/office/powerpoint/2010/main" val="28980265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{558E5545-9875-4916-9693-4E51BD44F05C}tf10001108_win32</Template>
  <TotalTime>63</TotalTime>
  <Words>640</Words>
  <Application>Microsoft Office PowerPoint</Application>
  <PresentationFormat>Widescreen</PresentationFormat>
  <Paragraphs>40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open sans</vt:lpstr>
      <vt:lpstr>Roboto</vt:lpstr>
      <vt:lpstr>Segoe UI</vt:lpstr>
      <vt:lpstr>Segoe UI Light</vt:lpstr>
      <vt:lpstr>Custom</vt:lpstr>
      <vt:lpstr>Middleware in MVC Core</vt:lpstr>
      <vt:lpstr>What is Middleware?</vt:lpstr>
      <vt:lpstr>Diagram</vt:lpstr>
      <vt:lpstr>Example </vt:lpstr>
      <vt:lpstr>Example </vt:lpstr>
      <vt:lpstr>PowerPoint Presentation</vt:lpstr>
      <vt:lpstr>     What is Run Method</vt:lpstr>
      <vt:lpstr>     What is Use Method</vt:lpstr>
      <vt:lpstr>    Sample Program of Use and Run Method</vt:lpstr>
      <vt:lpstr>     What is map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in MVC Core</dc:title>
  <dc:creator>LG</dc:creator>
  <cp:keywords/>
  <cp:lastModifiedBy>LG</cp:lastModifiedBy>
  <cp:revision>6</cp:revision>
  <dcterms:created xsi:type="dcterms:W3CDTF">2024-01-19T14:35:27Z</dcterms:created>
  <dcterms:modified xsi:type="dcterms:W3CDTF">2024-01-19T15:38:35Z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