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showGuides="1">
      <p:cViewPr varScale="1">
        <p:scale>
          <a:sx n="63" d="100"/>
          <a:sy n="63" d="100"/>
        </p:scale>
        <p:origin x="84"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dotnet/api/microsoft.aspnetcore.mvc.dataannotations.iattributeadapt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en-us/dotnet/api/microsoft.aspnetcore.mvc.dataannotations.iattributeadapt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microsoft.com/en-us/dotnet/api/microsoft.aspnetcore.mvc.taghelpers.anchortaghelper.a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Tag Helper In </a:t>
            </a:r>
            <a:r>
              <a:rPr lang="en-US" dirty="0" err="1" smtClean="0"/>
              <a:t>Mvc</a:t>
            </a:r>
            <a:r>
              <a:rPr lang="en-US" dirty="0" smtClean="0"/>
              <a:t> Core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8513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asp-host</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asp-host  attribute is for specifying a host name in your URL. For example</a:t>
            </a:r>
            <a:r>
              <a:rPr lang="en-US" dirty="0" smtClean="0"/>
              <a:t>:</a:t>
            </a:r>
          </a:p>
          <a:p>
            <a:pPr marL="0" indent="0">
              <a:buNone/>
            </a:pPr>
            <a:r>
              <a:rPr lang="en-US" dirty="0"/>
              <a:t>&lt;a asp-protocol="https"</a:t>
            </a:r>
          </a:p>
          <a:p>
            <a:pPr marL="0" indent="0">
              <a:buNone/>
            </a:pPr>
            <a:r>
              <a:rPr lang="en-US" dirty="0"/>
              <a:t>   asp-host="microsoft.com"</a:t>
            </a:r>
          </a:p>
          <a:p>
            <a:pPr marL="0" indent="0">
              <a:buNone/>
            </a:pPr>
            <a:r>
              <a:rPr lang="en-US" dirty="0"/>
              <a:t>   asp-controller="Home"</a:t>
            </a:r>
          </a:p>
          <a:p>
            <a:pPr marL="0" indent="0">
              <a:buNone/>
            </a:pPr>
            <a:r>
              <a:rPr lang="en-US" dirty="0"/>
              <a:t>   asp-action="About"&gt;About&lt;/a</a:t>
            </a:r>
            <a:r>
              <a:rPr lang="en-US" dirty="0" smtClean="0"/>
              <a:t>&gt;</a:t>
            </a:r>
          </a:p>
          <a:p>
            <a:pPr marL="0" indent="0">
              <a:buNone/>
            </a:pPr>
            <a:r>
              <a:rPr lang="pt-BR" dirty="0"/>
              <a:t>&lt;a href="https://microsoft.com/Home/About"&gt;About&lt;/a&gt;</a:t>
            </a:r>
            <a:endParaRPr lang="en-US" dirty="0"/>
          </a:p>
        </p:txBody>
      </p:sp>
    </p:spTree>
    <p:extLst>
      <p:ext uri="{BB962C8B-B14F-4D97-AF65-F5344CB8AC3E}">
        <p14:creationId xmlns:p14="http://schemas.microsoft.com/office/powerpoint/2010/main" val="190415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asp-page</a:t>
            </a:r>
          </a:p>
        </p:txBody>
      </p:sp>
      <p:sp>
        <p:nvSpPr>
          <p:cNvPr id="3" name="Content Placeholder 2"/>
          <p:cNvSpPr>
            <a:spLocks noGrp="1"/>
          </p:cNvSpPr>
          <p:nvPr>
            <p:ph idx="1"/>
          </p:nvPr>
        </p:nvSpPr>
        <p:spPr/>
        <p:txBody>
          <a:bodyPr/>
          <a:lstStyle/>
          <a:p>
            <a:pPr marL="0" indent="0">
              <a:buNone/>
            </a:pPr>
            <a:r>
              <a:rPr lang="en-US" dirty="0" smtClean="0"/>
              <a:t>The </a:t>
            </a:r>
            <a:r>
              <a:rPr lang="en-US" dirty="0"/>
              <a:t>asp-page attribute is used with Razor Pages. Use it to set an anchor tag's </a:t>
            </a:r>
            <a:r>
              <a:rPr lang="en-US" dirty="0" err="1"/>
              <a:t>href</a:t>
            </a:r>
            <a:r>
              <a:rPr lang="en-US" dirty="0"/>
              <a:t> attribute value to a specific page. Prefixing the page name with / creates a URL for a matching page from the root of the app</a:t>
            </a:r>
            <a:r>
              <a:rPr lang="en-US" dirty="0" smtClean="0"/>
              <a:t>:</a:t>
            </a:r>
          </a:p>
          <a:p>
            <a:pPr marL="0" indent="0">
              <a:buNone/>
            </a:pPr>
            <a:r>
              <a:rPr lang="en-US" dirty="0"/>
              <a:t>&lt;a asp-page</a:t>
            </a:r>
            <a:r>
              <a:rPr lang="en-US" dirty="0" smtClean="0"/>
              <a:t>="/privacy"&gt;privacy&lt;/</a:t>
            </a:r>
            <a:r>
              <a:rPr lang="en-US" dirty="0"/>
              <a:t>a</a:t>
            </a:r>
            <a:r>
              <a:rPr lang="en-US" dirty="0" smtClean="0"/>
              <a:t>&gt;</a:t>
            </a:r>
          </a:p>
          <a:p>
            <a:pPr marL="0" indent="0">
              <a:buNone/>
            </a:pPr>
            <a:r>
              <a:rPr lang="en-US" dirty="0"/>
              <a:t>&lt;a </a:t>
            </a:r>
            <a:r>
              <a:rPr lang="en-US" dirty="0" err="1"/>
              <a:t>href</a:t>
            </a:r>
            <a:r>
              <a:rPr lang="en-US" dirty="0" smtClean="0"/>
              <a:t>="/</a:t>
            </a:r>
            <a:r>
              <a:rPr lang="en-US" dirty="0"/>
              <a:t> privacy </a:t>
            </a:r>
            <a:r>
              <a:rPr lang="en-US" dirty="0" smtClean="0"/>
              <a:t>"&gt;</a:t>
            </a:r>
            <a:r>
              <a:rPr lang="en-US" dirty="0"/>
              <a:t> privacy </a:t>
            </a:r>
            <a:r>
              <a:rPr lang="en-US" dirty="0" smtClean="0"/>
              <a:t>&lt;/</a:t>
            </a:r>
            <a:r>
              <a:rPr lang="en-US" dirty="0"/>
              <a:t>a</a:t>
            </a:r>
            <a:r>
              <a:rPr lang="en-US" dirty="0" smtClean="0"/>
              <a:t>&gt;</a:t>
            </a:r>
            <a:endParaRPr lang="en-US" dirty="0"/>
          </a:p>
          <a:p>
            <a:endParaRPr lang="en-US" dirty="0"/>
          </a:p>
        </p:txBody>
      </p:sp>
    </p:spTree>
    <p:extLst>
      <p:ext uri="{BB962C8B-B14F-4D97-AF65-F5344CB8AC3E}">
        <p14:creationId xmlns:p14="http://schemas.microsoft.com/office/powerpoint/2010/main" val="400554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asp-page-handler</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asp-page-handler attribute is used with Razor Pages. It's intended for linking to specific page handlers.</a:t>
            </a:r>
          </a:p>
          <a:p>
            <a:pPr marL="0" indent="0">
              <a:buNone/>
            </a:pPr>
            <a:endParaRPr lang="en-US" dirty="0"/>
          </a:p>
          <a:p>
            <a:pPr marL="0" indent="0">
              <a:buNone/>
            </a:pPr>
            <a:r>
              <a:rPr lang="en-US" dirty="0"/>
              <a:t>Consider the following page handler:</a:t>
            </a:r>
          </a:p>
          <a:p>
            <a:pPr marL="0" indent="0">
              <a:buNone/>
            </a:pPr>
            <a:endParaRPr lang="en-US" dirty="0"/>
          </a:p>
          <a:p>
            <a:pPr marL="0" indent="0">
              <a:buNone/>
            </a:pPr>
            <a:r>
              <a:rPr lang="en-US" dirty="0"/>
              <a:t>public void </a:t>
            </a:r>
            <a:r>
              <a:rPr lang="en-US" dirty="0" err="1"/>
              <a:t>OnGetProfile</a:t>
            </a:r>
            <a:r>
              <a:rPr lang="en-US" dirty="0"/>
              <a:t>(</a:t>
            </a:r>
            <a:r>
              <a:rPr lang="en-US" dirty="0" err="1"/>
              <a:t>int</a:t>
            </a:r>
            <a:r>
              <a:rPr lang="en-US" dirty="0"/>
              <a:t> </a:t>
            </a:r>
            <a:r>
              <a:rPr lang="en-US" dirty="0" err="1" smtClean="0"/>
              <a:t>EmpId</a:t>
            </a:r>
            <a:r>
              <a:rPr lang="en-US" dirty="0"/>
              <a:t>)</a:t>
            </a:r>
          </a:p>
          <a:p>
            <a:pPr marL="0" indent="0">
              <a:buNone/>
            </a:pPr>
            <a:r>
              <a:rPr lang="en-US" dirty="0"/>
              <a:t>{</a:t>
            </a:r>
          </a:p>
          <a:p>
            <a:pPr marL="0" indent="0">
              <a:buNone/>
            </a:pPr>
            <a:r>
              <a:rPr lang="en-US" dirty="0"/>
              <a:t>    </a:t>
            </a:r>
            <a:r>
              <a:rPr lang="en-US" dirty="0" err="1"/>
              <a:t>ViewData</a:t>
            </a:r>
            <a:r>
              <a:rPr lang="en-US" dirty="0" smtClean="0"/>
              <a:t>[“</a:t>
            </a:r>
            <a:r>
              <a:rPr lang="en-US" dirty="0" err="1" smtClean="0"/>
              <a:t>EmpId</a:t>
            </a:r>
            <a:r>
              <a:rPr lang="en-US" dirty="0" smtClean="0"/>
              <a:t>"] </a:t>
            </a:r>
            <a:r>
              <a:rPr lang="en-US" dirty="0"/>
              <a:t>= </a:t>
            </a:r>
            <a:r>
              <a:rPr lang="en-US" dirty="0" err="1" smtClean="0"/>
              <a:t>EmpId</a:t>
            </a:r>
            <a:r>
              <a:rPr lang="en-US" dirty="0" smtClean="0"/>
              <a:t>;</a:t>
            </a:r>
            <a:endParaRPr lang="en-US" dirty="0"/>
          </a:p>
          <a:p>
            <a:pPr marL="0" indent="0">
              <a:buNone/>
            </a:pP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973588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&lt;a asp-page="/</a:t>
            </a:r>
            <a:r>
              <a:rPr lang="en-US" dirty="0" smtClean="0"/>
              <a:t>Attendee"   </a:t>
            </a:r>
            <a:r>
              <a:rPr lang="en-US" dirty="0"/>
              <a:t>asp-page-handler="</a:t>
            </a:r>
            <a:r>
              <a:rPr lang="en-US" dirty="0" smtClean="0"/>
              <a:t>Profile” </a:t>
            </a:r>
            <a:r>
              <a:rPr lang="en-US" dirty="0" smtClean="0"/>
              <a:t>asp-route-</a:t>
            </a:r>
            <a:r>
              <a:rPr lang="en-US" dirty="0" err="1" smtClean="0"/>
              <a:t>EmpId</a:t>
            </a:r>
            <a:r>
              <a:rPr lang="en-US" dirty="0" smtClean="0"/>
              <a:t>="</a:t>
            </a:r>
            <a:r>
              <a:rPr lang="en-US" dirty="0"/>
              <a:t>12"&gt;Attendee Profile&lt;/a</a:t>
            </a:r>
            <a:r>
              <a:rPr lang="en-US" dirty="0" smtClean="0"/>
              <a:t>&gt;</a:t>
            </a:r>
          </a:p>
          <a:p>
            <a:pPr marL="0" indent="0">
              <a:buNone/>
            </a:pPr>
            <a:endParaRPr lang="en-US" dirty="0"/>
          </a:p>
          <a:p>
            <a:pPr marL="0" indent="0">
              <a:buNone/>
            </a:pPr>
            <a:r>
              <a:rPr lang="en-US" dirty="0"/>
              <a:t>&lt;a </a:t>
            </a:r>
            <a:r>
              <a:rPr lang="en-US" dirty="0" err="1"/>
              <a:t>href</a:t>
            </a:r>
            <a:r>
              <a:rPr lang="en-US" dirty="0"/>
              <a:t>="/</a:t>
            </a:r>
            <a:r>
              <a:rPr lang="en-US" dirty="0" err="1" smtClean="0"/>
              <a:t>Attendee?EmpId</a:t>
            </a:r>
            <a:r>
              <a:rPr lang="en-US" dirty="0" smtClean="0"/>
              <a:t>=12&amp;handler=Profile</a:t>
            </a:r>
            <a:r>
              <a:rPr lang="en-US" dirty="0"/>
              <a:t>"&gt;Attendee Profile&lt;/a&gt;</a:t>
            </a:r>
          </a:p>
        </p:txBody>
      </p:sp>
    </p:spTree>
    <p:extLst>
      <p:ext uri="{BB962C8B-B14F-4D97-AF65-F5344CB8AC3E}">
        <p14:creationId xmlns:p14="http://schemas.microsoft.com/office/powerpoint/2010/main" val="351368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Helper</a:t>
            </a:r>
            <a:endParaRPr lang="en-US" dirty="0"/>
          </a:p>
        </p:txBody>
      </p:sp>
      <p:sp>
        <p:nvSpPr>
          <p:cNvPr id="3" name="Content Placeholder 2"/>
          <p:cNvSpPr>
            <a:spLocks noGrp="1"/>
          </p:cNvSpPr>
          <p:nvPr>
            <p:ph idx="1"/>
          </p:nvPr>
        </p:nvSpPr>
        <p:spPr/>
        <p:txBody>
          <a:bodyPr>
            <a:normAutofit/>
          </a:bodyPr>
          <a:lstStyle/>
          <a:p>
            <a:pPr marL="0" indent="0">
              <a:buNone/>
            </a:pPr>
            <a:r>
              <a:rPr lang="en-US" dirty="0"/>
              <a:t>The Input Tag Helper</a:t>
            </a:r>
          </a:p>
          <a:p>
            <a:pPr marL="0" indent="0">
              <a:buNone/>
            </a:pPr>
            <a:r>
              <a:rPr lang="en-US" dirty="0"/>
              <a:t>The Input Tag Helper binds an HTML &lt;input&gt; element to a model expression in your razor </a:t>
            </a:r>
            <a:r>
              <a:rPr lang="en-US" dirty="0" smtClean="0"/>
              <a:t>view.</a:t>
            </a:r>
          </a:p>
          <a:p>
            <a:pPr marL="0" indent="0">
              <a:buNone/>
            </a:pPr>
            <a:r>
              <a:rPr lang="en-US" dirty="0" smtClean="0"/>
              <a:t>Syntax</a:t>
            </a:r>
            <a:r>
              <a:rPr lang="en-US" dirty="0"/>
              <a:t>:</a:t>
            </a:r>
          </a:p>
          <a:p>
            <a:pPr marL="0" indent="0">
              <a:buNone/>
            </a:pPr>
            <a:r>
              <a:rPr lang="en-US" dirty="0" smtClean="0"/>
              <a:t>&lt;</a:t>
            </a:r>
            <a:r>
              <a:rPr lang="en-US" dirty="0"/>
              <a:t>input asp-for="&lt;Expression Name</a:t>
            </a:r>
            <a:r>
              <a:rPr lang="en-US" dirty="0" smtClean="0"/>
              <a:t>&gt;"&gt;</a:t>
            </a:r>
            <a:endParaRPr lang="en-US" dirty="0"/>
          </a:p>
        </p:txBody>
      </p:sp>
    </p:spTree>
    <p:extLst>
      <p:ext uri="{BB962C8B-B14F-4D97-AF65-F5344CB8AC3E}">
        <p14:creationId xmlns:p14="http://schemas.microsoft.com/office/powerpoint/2010/main" val="612734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Input Tag Helper:</a:t>
            </a:r>
          </a:p>
          <a:p>
            <a:pPr marL="0" indent="0">
              <a:buNone/>
            </a:pPr>
            <a:r>
              <a:rPr lang="en-US" dirty="0"/>
              <a:t>Generates the id and name HTML attributes for the expression name specified in the </a:t>
            </a:r>
            <a:r>
              <a:rPr lang="en-US" dirty="0" smtClean="0"/>
              <a:t>asp-for </a:t>
            </a:r>
            <a:r>
              <a:rPr lang="en-US" dirty="0"/>
              <a:t>attribute</a:t>
            </a:r>
            <a:r>
              <a:rPr lang="en-US" dirty="0" smtClean="0"/>
              <a:t>.</a:t>
            </a:r>
          </a:p>
          <a:p>
            <a:pPr marL="0" indent="0">
              <a:buNone/>
            </a:pPr>
            <a:r>
              <a:rPr lang="en-US" dirty="0" smtClean="0"/>
              <a:t> </a:t>
            </a:r>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Generates the </a:t>
            </a:r>
            <a:r>
              <a:rPr kumimoji="0" lang="en-US" sz="900" b="0" i="0" u="none" strike="noStrike" cap="none" normalizeH="0" baseline="0" smtClean="0">
                <a:ln>
                  <a:noFill/>
                </a:ln>
                <a:solidFill>
                  <a:srgbClr val="171717"/>
                </a:solidFill>
                <a:effectLst/>
                <a:latin typeface="SFMono-Regular"/>
              </a:rPr>
              <a:t>id</a:t>
            </a: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 and </a:t>
            </a:r>
            <a:r>
              <a:rPr kumimoji="0" lang="en-US" sz="900" b="0" i="0" u="none" strike="noStrike" cap="none" normalizeH="0" baseline="0" smtClean="0">
                <a:ln>
                  <a:noFill/>
                </a:ln>
                <a:solidFill>
                  <a:srgbClr val="171717"/>
                </a:solidFill>
                <a:effectLst/>
                <a:latin typeface="SFMono-Regular"/>
              </a:rPr>
              <a:t>name</a:t>
            </a: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 HTML attributes for the expression name specified in the </a:t>
            </a:r>
            <a:r>
              <a:rPr kumimoji="0" lang="en-US" sz="900" b="0" i="0" u="none" strike="noStrike" cap="none" normalizeH="0" baseline="0" smtClean="0">
                <a:ln>
                  <a:noFill/>
                </a:ln>
                <a:solidFill>
                  <a:srgbClr val="171717"/>
                </a:solidFill>
                <a:effectLst/>
                <a:latin typeface="SFMono-Regular"/>
              </a:rPr>
              <a:t>asp-for</a:t>
            </a: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 attribute. </a:t>
            </a:r>
            <a:r>
              <a:rPr kumimoji="0" lang="en-US" sz="12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1836"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Sets the HTML </a:t>
            </a:r>
            <a:r>
              <a:rPr kumimoji="0" lang="en-US" sz="900" b="0" i="0" u="none" strike="noStrike" cap="none" normalizeH="0" baseline="0" smtClean="0">
                <a:ln>
                  <a:noFill/>
                </a:ln>
                <a:solidFill>
                  <a:srgbClr val="171717"/>
                </a:solidFill>
                <a:effectLst/>
                <a:latin typeface="SFMono-Regular"/>
                <a:cs typeface="Segoe UI" panose="020B0502040204020203" pitchFamily="34" charset="0"/>
              </a:rPr>
              <a:t>type</a:t>
            </a: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 attribute value based on the model type and </a:t>
            </a: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hlinkClick r:id="rId2"/>
              </a:rPr>
              <a:t>data annotation</a:t>
            </a: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 attributes applied to the model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1194816" y="2967335"/>
            <a:ext cx="7949184" cy="2308324"/>
          </a:xfrm>
          <a:prstGeom prst="rect">
            <a:avLst/>
          </a:prstGeom>
        </p:spPr>
        <p:txBody>
          <a:bodyPr wrap="square">
            <a:spAutoFit/>
          </a:bodyPr>
          <a:lstStyle/>
          <a:p>
            <a:endParaRPr lang="en-US" dirty="0" smtClean="0"/>
          </a:p>
          <a:p>
            <a:endParaRPr lang="en-US" dirty="0"/>
          </a:p>
          <a:p>
            <a:r>
              <a:rPr lang="en-US" dirty="0" smtClean="0"/>
              <a:t>Sets </a:t>
            </a:r>
            <a:r>
              <a:rPr lang="en-US" dirty="0"/>
              <a:t>the HTML type attribute value based on the model type and data annotation attributes applied to the model </a:t>
            </a:r>
            <a:r>
              <a:rPr lang="en-US" dirty="0" smtClean="0"/>
              <a:t>property</a:t>
            </a:r>
          </a:p>
          <a:p>
            <a:endParaRPr lang="en-US" dirty="0" smtClean="0"/>
          </a:p>
          <a:p>
            <a:r>
              <a:rPr lang="en-US" dirty="0" smtClean="0"/>
              <a:t>Provides </a:t>
            </a:r>
            <a:r>
              <a:rPr lang="en-US" dirty="0"/>
              <a:t>strong typing. If the name of the property changes and you don't update the Tag Helper you'll get an error</a:t>
            </a:r>
          </a:p>
          <a:p>
            <a:endParaRPr lang="en-US" dirty="0"/>
          </a:p>
        </p:txBody>
      </p:sp>
    </p:spTree>
    <p:extLst>
      <p:ext uri="{BB962C8B-B14F-4D97-AF65-F5344CB8AC3E}">
        <p14:creationId xmlns:p14="http://schemas.microsoft.com/office/powerpoint/2010/main" val="309158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3049353"/>
              </p:ext>
            </p:extLst>
          </p:nvPr>
        </p:nvGraphicFramePr>
        <p:xfrm>
          <a:off x="2425699" y="2275999"/>
          <a:ext cx="8650132" cy="2926080"/>
        </p:xfrm>
        <a:graphic>
          <a:graphicData uri="http://schemas.openxmlformats.org/drawingml/2006/table">
            <a:tbl>
              <a:tblPr>
                <a:tableStyleId>{69C7853C-536D-4A76-A0AE-DD22124D55A5}</a:tableStyleId>
              </a:tblPr>
              <a:tblGrid>
                <a:gridCol w="4325066"/>
                <a:gridCol w="4325066"/>
              </a:tblGrid>
              <a:tr h="0">
                <a:tc>
                  <a:txBody>
                    <a:bodyPr/>
                    <a:lstStyle/>
                    <a:p>
                      <a:pPr algn="l" fontAlgn="t"/>
                      <a:r>
                        <a:rPr lang="en-US" dirty="0">
                          <a:effectLst/>
                        </a:rPr>
                        <a:t>Attribute</a:t>
                      </a:r>
                    </a:p>
                  </a:txBody>
                  <a:tcPr/>
                </a:tc>
                <a:tc>
                  <a:txBody>
                    <a:bodyPr/>
                    <a:lstStyle/>
                    <a:p>
                      <a:pPr algn="l" fontAlgn="t"/>
                      <a:r>
                        <a:rPr lang="en-US" dirty="0">
                          <a:effectLst/>
                        </a:rPr>
                        <a:t>Input Type</a:t>
                      </a:r>
                    </a:p>
                  </a:txBody>
                  <a:tcPr/>
                </a:tc>
              </a:tr>
              <a:tr h="0">
                <a:tc>
                  <a:txBody>
                    <a:bodyPr/>
                    <a:lstStyle/>
                    <a:p>
                      <a:pPr algn="l" fontAlgn="t"/>
                      <a:r>
                        <a:rPr lang="en-US">
                          <a:effectLst/>
                        </a:rPr>
                        <a:t>[EmailAddress]</a:t>
                      </a:r>
                    </a:p>
                  </a:txBody>
                  <a:tcPr/>
                </a:tc>
                <a:tc>
                  <a:txBody>
                    <a:bodyPr/>
                    <a:lstStyle/>
                    <a:p>
                      <a:pPr algn="l" fontAlgn="t"/>
                      <a:r>
                        <a:rPr lang="en-US" dirty="0">
                          <a:effectLst/>
                        </a:rPr>
                        <a:t>type="email"</a:t>
                      </a:r>
                    </a:p>
                  </a:txBody>
                  <a:tcPr/>
                </a:tc>
              </a:tr>
              <a:tr h="0">
                <a:tc>
                  <a:txBody>
                    <a:bodyPr/>
                    <a:lstStyle/>
                    <a:p>
                      <a:pPr algn="l" fontAlgn="t"/>
                      <a:r>
                        <a:rPr lang="en-US" dirty="0">
                          <a:effectLst/>
                        </a:rPr>
                        <a:t>[</a:t>
                      </a:r>
                      <a:r>
                        <a:rPr lang="en-US" dirty="0" err="1">
                          <a:effectLst/>
                        </a:rPr>
                        <a:t>Url</a:t>
                      </a:r>
                      <a:r>
                        <a:rPr lang="en-US" dirty="0">
                          <a:effectLst/>
                        </a:rPr>
                        <a:t>]</a:t>
                      </a:r>
                    </a:p>
                  </a:txBody>
                  <a:tcPr/>
                </a:tc>
                <a:tc>
                  <a:txBody>
                    <a:bodyPr/>
                    <a:lstStyle/>
                    <a:p>
                      <a:pPr algn="l" fontAlgn="t"/>
                      <a:r>
                        <a:rPr lang="en-US" dirty="0">
                          <a:effectLst/>
                        </a:rPr>
                        <a:t>type="</a:t>
                      </a:r>
                      <a:r>
                        <a:rPr lang="en-US" dirty="0" err="1">
                          <a:effectLst/>
                        </a:rPr>
                        <a:t>url</a:t>
                      </a:r>
                      <a:r>
                        <a:rPr lang="en-US" dirty="0">
                          <a:effectLst/>
                        </a:rPr>
                        <a:t>"</a:t>
                      </a:r>
                    </a:p>
                  </a:txBody>
                  <a:tcPr/>
                </a:tc>
              </a:tr>
              <a:tr h="0">
                <a:tc>
                  <a:txBody>
                    <a:bodyPr/>
                    <a:lstStyle/>
                    <a:p>
                      <a:pPr algn="l" fontAlgn="t"/>
                      <a:r>
                        <a:rPr lang="en-US" dirty="0">
                          <a:effectLst/>
                        </a:rPr>
                        <a:t>[</a:t>
                      </a:r>
                      <a:r>
                        <a:rPr lang="en-US" dirty="0" err="1">
                          <a:effectLst/>
                        </a:rPr>
                        <a:t>HiddenInput</a:t>
                      </a:r>
                      <a:r>
                        <a:rPr lang="en-US" dirty="0">
                          <a:effectLst/>
                        </a:rPr>
                        <a:t>]</a:t>
                      </a:r>
                    </a:p>
                  </a:txBody>
                  <a:tcPr/>
                </a:tc>
                <a:tc>
                  <a:txBody>
                    <a:bodyPr/>
                    <a:lstStyle/>
                    <a:p>
                      <a:pPr algn="l" fontAlgn="t"/>
                      <a:r>
                        <a:rPr lang="en-US">
                          <a:effectLst/>
                        </a:rPr>
                        <a:t>type="hidden"</a:t>
                      </a:r>
                    </a:p>
                  </a:txBody>
                  <a:tcPr/>
                </a:tc>
              </a:tr>
              <a:tr h="0">
                <a:tc>
                  <a:txBody>
                    <a:bodyPr/>
                    <a:lstStyle/>
                    <a:p>
                      <a:pPr algn="l" fontAlgn="t"/>
                      <a:r>
                        <a:rPr lang="en-US">
                          <a:effectLst/>
                        </a:rPr>
                        <a:t>[Phone]</a:t>
                      </a:r>
                    </a:p>
                  </a:txBody>
                  <a:tcPr/>
                </a:tc>
                <a:tc>
                  <a:txBody>
                    <a:bodyPr/>
                    <a:lstStyle/>
                    <a:p>
                      <a:pPr algn="l" fontAlgn="t"/>
                      <a:r>
                        <a:rPr lang="en-US">
                          <a:effectLst/>
                        </a:rPr>
                        <a:t>type="tel"</a:t>
                      </a:r>
                    </a:p>
                  </a:txBody>
                  <a:tcPr/>
                </a:tc>
              </a:tr>
              <a:tr h="0">
                <a:tc>
                  <a:txBody>
                    <a:bodyPr/>
                    <a:lstStyle/>
                    <a:p>
                      <a:pPr algn="l" fontAlgn="t"/>
                      <a:r>
                        <a:rPr lang="en-US">
                          <a:effectLst/>
                        </a:rPr>
                        <a:t>[DataType(DataType.Password)]</a:t>
                      </a:r>
                    </a:p>
                  </a:txBody>
                  <a:tcPr/>
                </a:tc>
                <a:tc>
                  <a:txBody>
                    <a:bodyPr/>
                    <a:lstStyle/>
                    <a:p>
                      <a:pPr algn="l" fontAlgn="t"/>
                      <a:r>
                        <a:rPr lang="en-US" dirty="0">
                          <a:effectLst/>
                        </a:rPr>
                        <a:t>type="password"</a:t>
                      </a:r>
                    </a:p>
                  </a:txBody>
                  <a:tcPr/>
                </a:tc>
              </a:tr>
              <a:tr h="0">
                <a:tc>
                  <a:txBody>
                    <a:bodyPr/>
                    <a:lstStyle/>
                    <a:p>
                      <a:pPr algn="l" fontAlgn="t"/>
                      <a:r>
                        <a:rPr lang="en-US">
                          <a:effectLst/>
                        </a:rPr>
                        <a:t>[DataType(DataType.Date)]</a:t>
                      </a:r>
                    </a:p>
                  </a:txBody>
                  <a:tcPr/>
                </a:tc>
                <a:tc>
                  <a:txBody>
                    <a:bodyPr/>
                    <a:lstStyle/>
                    <a:p>
                      <a:pPr algn="l" fontAlgn="t"/>
                      <a:r>
                        <a:rPr lang="en-US">
                          <a:effectLst/>
                        </a:rPr>
                        <a:t>type="date"</a:t>
                      </a:r>
                    </a:p>
                  </a:txBody>
                  <a:tcPr/>
                </a:tc>
              </a:tr>
              <a:tr h="0">
                <a:tc>
                  <a:txBody>
                    <a:bodyPr/>
                    <a:lstStyle/>
                    <a:p>
                      <a:pPr algn="l" fontAlgn="t"/>
                      <a:r>
                        <a:rPr lang="en-US">
                          <a:effectLst/>
                        </a:rPr>
                        <a:t>[DataType(DataType.Time)]</a:t>
                      </a:r>
                    </a:p>
                  </a:txBody>
                  <a:tcPr/>
                </a:tc>
                <a:tc>
                  <a:txBody>
                    <a:bodyPr/>
                    <a:lstStyle/>
                    <a:p>
                      <a:pPr algn="l" fontAlgn="t"/>
                      <a:r>
                        <a:rPr lang="en-US" dirty="0">
                          <a:effectLst/>
                        </a:rPr>
                        <a:t>type="time"</a:t>
                      </a:r>
                    </a:p>
                  </a:txBody>
                  <a:tcPr/>
                </a:tc>
              </a:tr>
            </a:tbl>
          </a:graphicData>
        </a:graphic>
      </p:graphicFrame>
      <p:sp>
        <p:nvSpPr>
          <p:cNvPr id="5"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The following table shows some common </a:t>
            </a: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hlinkClick r:id="rId2"/>
              </a:rPr>
              <a:t>data annotations</a:t>
            </a: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 attributes that the input tag helper will map to specific input types (not every validation attribute is listed):</a:t>
            </a:r>
            <a:endParaRPr kumimoji="0" lang="en-US" sz="1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1458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public class </a:t>
            </a:r>
            <a:r>
              <a:rPr lang="en-US" dirty="0" err="1"/>
              <a:t>RegisterViewModel</a:t>
            </a:r>
            <a:r>
              <a:rPr lang="en-US" dirty="0"/>
              <a:t> </a:t>
            </a:r>
            <a:endParaRPr lang="en-US" dirty="0" smtClean="0"/>
          </a:p>
          <a:p>
            <a:pPr marL="0" indent="0">
              <a:buNone/>
            </a:pPr>
            <a:r>
              <a:rPr lang="en-US" dirty="0" smtClean="0"/>
              <a:t>{</a:t>
            </a:r>
          </a:p>
          <a:p>
            <a:pPr marL="0" indent="0">
              <a:buNone/>
            </a:pPr>
            <a:r>
              <a:rPr lang="en-US" dirty="0" smtClean="0"/>
              <a:t>[</a:t>
            </a:r>
            <a:r>
              <a:rPr lang="en-US" dirty="0"/>
              <a:t>Required] </a:t>
            </a:r>
            <a:endParaRPr lang="en-US" dirty="0" smtClean="0"/>
          </a:p>
          <a:p>
            <a:pPr marL="0" indent="0">
              <a:buNone/>
            </a:pPr>
            <a:r>
              <a:rPr lang="en-US" dirty="0" smtClean="0"/>
              <a:t>[</a:t>
            </a:r>
            <a:r>
              <a:rPr lang="en-US" dirty="0" err="1"/>
              <a:t>EmailAddress</a:t>
            </a:r>
            <a:r>
              <a:rPr lang="en-US" dirty="0" smtClean="0"/>
              <a:t>]</a:t>
            </a:r>
          </a:p>
          <a:p>
            <a:pPr marL="0" indent="0">
              <a:buNone/>
            </a:pPr>
            <a:r>
              <a:rPr lang="en-US" dirty="0" smtClean="0"/>
              <a:t>[</a:t>
            </a:r>
            <a:r>
              <a:rPr lang="en-US" dirty="0"/>
              <a:t>Display(Name = "Email Address</a:t>
            </a:r>
            <a:r>
              <a:rPr lang="en-US" dirty="0" smtClean="0"/>
              <a:t>")] </a:t>
            </a:r>
          </a:p>
          <a:p>
            <a:pPr marL="0" indent="0">
              <a:buNone/>
            </a:pPr>
            <a:r>
              <a:rPr lang="en-US" dirty="0" smtClean="0"/>
              <a:t>public </a:t>
            </a:r>
            <a:r>
              <a:rPr lang="en-US" dirty="0"/>
              <a:t>string Email { get; set; </a:t>
            </a:r>
            <a:r>
              <a:rPr lang="en-US" dirty="0" smtClean="0"/>
              <a:t>}</a:t>
            </a:r>
          </a:p>
          <a:p>
            <a:pPr marL="0" indent="0">
              <a:buNone/>
            </a:pPr>
            <a:endParaRPr lang="en-US" dirty="0"/>
          </a:p>
          <a:p>
            <a:pPr marL="0" indent="0">
              <a:buNone/>
            </a:pPr>
            <a:r>
              <a:rPr lang="en-US" dirty="0" smtClean="0"/>
              <a:t> </a:t>
            </a:r>
            <a:r>
              <a:rPr lang="en-US" dirty="0"/>
              <a:t>[Required] </a:t>
            </a:r>
            <a:endParaRPr lang="en-US" dirty="0" smtClean="0"/>
          </a:p>
          <a:p>
            <a:pPr marL="0" indent="0">
              <a:buNone/>
            </a:pPr>
            <a:r>
              <a:rPr lang="en-US" dirty="0" smtClean="0"/>
              <a:t>[</a:t>
            </a:r>
            <a:r>
              <a:rPr lang="en-US" dirty="0" err="1"/>
              <a:t>DataType</a:t>
            </a:r>
            <a:r>
              <a:rPr lang="en-US" dirty="0"/>
              <a:t>(</a:t>
            </a:r>
            <a:r>
              <a:rPr lang="en-US" dirty="0" err="1"/>
              <a:t>DataType.Password</a:t>
            </a:r>
            <a:r>
              <a:rPr lang="en-US" dirty="0" smtClean="0"/>
              <a:t>)]</a:t>
            </a:r>
          </a:p>
          <a:p>
            <a:pPr marL="0" indent="0">
              <a:buNone/>
            </a:pPr>
            <a:r>
              <a:rPr lang="en-US" dirty="0" smtClean="0"/>
              <a:t>public </a:t>
            </a:r>
            <a:r>
              <a:rPr lang="en-US" dirty="0"/>
              <a:t>string Password { get; set; </a:t>
            </a:r>
            <a:r>
              <a:rPr lang="en-US" dirty="0" smtClean="0"/>
              <a:t>}</a:t>
            </a:r>
          </a:p>
          <a:p>
            <a:pPr marL="0" indent="0">
              <a:buNone/>
            </a:pPr>
            <a:r>
              <a:rPr lang="en-US" dirty="0" smtClean="0"/>
              <a:t> </a:t>
            </a:r>
            <a:r>
              <a:rPr lang="en-US" dirty="0"/>
              <a:t>}</a:t>
            </a:r>
          </a:p>
        </p:txBody>
      </p:sp>
    </p:spTree>
    <p:extLst>
      <p:ext uri="{BB962C8B-B14F-4D97-AF65-F5344CB8AC3E}">
        <p14:creationId xmlns:p14="http://schemas.microsoft.com/office/powerpoint/2010/main" val="3719970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@model </a:t>
            </a:r>
            <a:r>
              <a:rPr lang="en-US" dirty="0" err="1"/>
              <a:t>RegisterViewModel</a:t>
            </a:r>
            <a:endParaRPr lang="en-US" dirty="0"/>
          </a:p>
          <a:p>
            <a:pPr marL="0" indent="0">
              <a:buNone/>
            </a:pPr>
            <a:r>
              <a:rPr lang="en-US" dirty="0" smtClean="0"/>
              <a:t>&lt;</a:t>
            </a:r>
            <a:r>
              <a:rPr lang="en-US" dirty="0"/>
              <a:t>form asp-controller="Demo" asp-action="</a:t>
            </a:r>
            <a:r>
              <a:rPr lang="en-US" dirty="0" err="1" smtClean="0"/>
              <a:t>RegisterInput</a:t>
            </a:r>
            <a:r>
              <a:rPr lang="en-US" dirty="0" smtClean="0"/>
              <a:t>" method</a:t>
            </a:r>
            <a:r>
              <a:rPr lang="en-US" dirty="0"/>
              <a:t>="post"&gt;</a:t>
            </a:r>
          </a:p>
          <a:p>
            <a:pPr marL="0" indent="0">
              <a:buNone/>
            </a:pPr>
            <a:r>
              <a:rPr lang="en-US" dirty="0"/>
              <a:t>    Email:  &lt;input asp-for="Email" /&gt; &lt;</a:t>
            </a:r>
            <a:r>
              <a:rPr lang="en-US" dirty="0" err="1"/>
              <a:t>br</a:t>
            </a:r>
            <a:r>
              <a:rPr lang="en-US" dirty="0"/>
              <a:t> /&gt;</a:t>
            </a:r>
          </a:p>
          <a:p>
            <a:pPr marL="0" indent="0">
              <a:buNone/>
            </a:pPr>
            <a:r>
              <a:rPr lang="en-US" dirty="0"/>
              <a:t>    Password: &lt;input asp-for="Password" /&gt;&lt;</a:t>
            </a:r>
            <a:r>
              <a:rPr lang="en-US" dirty="0" err="1"/>
              <a:t>br</a:t>
            </a:r>
            <a:r>
              <a:rPr lang="en-US" dirty="0"/>
              <a:t> /&gt;</a:t>
            </a:r>
          </a:p>
          <a:p>
            <a:pPr marL="0" indent="0">
              <a:buNone/>
            </a:pPr>
            <a:r>
              <a:rPr lang="en-US" dirty="0"/>
              <a:t>    &lt;button type="submit"&gt;Register&lt;/button</a:t>
            </a:r>
            <a:r>
              <a:rPr lang="en-US" dirty="0" smtClean="0"/>
              <a:t>&gt;</a:t>
            </a:r>
          </a:p>
          <a:p>
            <a:pPr marL="0" indent="0">
              <a:buNone/>
            </a:pPr>
            <a:r>
              <a:rPr lang="en-US" dirty="0" smtClean="0"/>
              <a:t>&lt;/</a:t>
            </a:r>
            <a:r>
              <a:rPr lang="en-US" dirty="0"/>
              <a:t>form&gt;</a:t>
            </a:r>
          </a:p>
        </p:txBody>
      </p:sp>
    </p:spTree>
    <p:extLst>
      <p:ext uri="{BB962C8B-B14F-4D97-AF65-F5344CB8AC3E}">
        <p14:creationId xmlns:p14="http://schemas.microsoft.com/office/powerpoint/2010/main" val="3705716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Area Tag Helper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t>
            </a:r>
            <a:r>
              <a:rPr lang="en-US" dirty="0"/>
              <a:t>public class </a:t>
            </a:r>
            <a:r>
              <a:rPr lang="en-US" dirty="0" err="1"/>
              <a:t>DescriptionViewModel</a:t>
            </a:r>
            <a:endParaRPr lang="en-US" dirty="0"/>
          </a:p>
          <a:p>
            <a:pPr marL="0" indent="0">
              <a:buNone/>
            </a:pPr>
            <a:r>
              <a:rPr lang="en-US" dirty="0"/>
              <a:t>    {</a:t>
            </a:r>
          </a:p>
          <a:p>
            <a:pPr marL="0" indent="0">
              <a:buNone/>
            </a:pPr>
            <a:r>
              <a:rPr lang="en-US" dirty="0"/>
              <a:t>        [</a:t>
            </a:r>
            <a:r>
              <a:rPr lang="en-US" dirty="0" err="1"/>
              <a:t>MinLength</a:t>
            </a:r>
            <a:r>
              <a:rPr lang="en-US" dirty="0"/>
              <a:t>(5)]</a:t>
            </a:r>
          </a:p>
          <a:p>
            <a:pPr marL="0" indent="0">
              <a:buNone/>
            </a:pPr>
            <a:r>
              <a:rPr lang="en-US" dirty="0" smtClean="0"/>
              <a:t>        [</a:t>
            </a:r>
            <a:r>
              <a:rPr lang="en-US" dirty="0" err="1" smtClean="0"/>
              <a:t>MaxLength</a:t>
            </a:r>
            <a:r>
              <a:rPr lang="en-US" dirty="0" smtClean="0"/>
              <a:t>(1024)]</a:t>
            </a:r>
          </a:p>
          <a:p>
            <a:pPr marL="0" indent="0">
              <a:buNone/>
            </a:pPr>
            <a:r>
              <a:rPr lang="en-US" dirty="0" smtClean="0"/>
              <a:t>        public string Description { get; set; }</a:t>
            </a:r>
          </a:p>
          <a:p>
            <a:pPr marL="0" indent="0">
              <a:buNone/>
            </a:pPr>
            <a:r>
              <a:rPr lang="en-US" dirty="0" smtClean="0"/>
              <a:t>    }</a:t>
            </a:r>
            <a:endParaRPr lang="en-US" dirty="0"/>
          </a:p>
          <a:p>
            <a:pPr marL="0" indent="0">
              <a:buNone/>
            </a:pPr>
            <a:r>
              <a:rPr lang="en-US" dirty="0"/>
              <a:t>&lt;form asp-controller="Demo" asp-action="</a:t>
            </a:r>
            <a:r>
              <a:rPr lang="en-US" dirty="0" err="1"/>
              <a:t>RegisterTextArea</a:t>
            </a:r>
            <a:r>
              <a:rPr lang="en-US" dirty="0"/>
              <a:t>" method="post"&gt;</a:t>
            </a:r>
          </a:p>
          <a:p>
            <a:pPr marL="0" indent="0">
              <a:buNone/>
            </a:pPr>
            <a:r>
              <a:rPr lang="en-US" dirty="0"/>
              <a:t>    &lt;</a:t>
            </a:r>
            <a:r>
              <a:rPr lang="en-US" dirty="0" err="1"/>
              <a:t>textarea</a:t>
            </a:r>
            <a:r>
              <a:rPr lang="en-US" dirty="0"/>
              <a:t> asp-for="Description"&gt;&lt;/</a:t>
            </a:r>
            <a:r>
              <a:rPr lang="en-US" dirty="0" err="1"/>
              <a:t>textarea</a:t>
            </a:r>
            <a:r>
              <a:rPr lang="en-US" dirty="0"/>
              <a:t>&gt;</a:t>
            </a:r>
          </a:p>
          <a:p>
            <a:pPr marL="0" indent="0">
              <a:buNone/>
            </a:pPr>
            <a:r>
              <a:rPr lang="en-US" dirty="0"/>
              <a:t>    &lt;button type="submit"&gt;Test&lt;/button&gt;</a:t>
            </a:r>
          </a:p>
          <a:p>
            <a:pPr marL="0" indent="0">
              <a:buNone/>
            </a:pPr>
            <a:r>
              <a:rPr lang="en-US" dirty="0"/>
              <a:t>&lt;/form&gt;</a:t>
            </a:r>
          </a:p>
        </p:txBody>
      </p:sp>
    </p:spTree>
    <p:extLst>
      <p:ext uri="{BB962C8B-B14F-4D97-AF65-F5344CB8AC3E}">
        <p14:creationId xmlns:p14="http://schemas.microsoft.com/office/powerpoint/2010/main" val="170875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TagHelper</a:t>
            </a:r>
            <a:endParaRPr lang="en-US" dirty="0"/>
          </a:p>
        </p:txBody>
      </p:sp>
      <p:sp>
        <p:nvSpPr>
          <p:cNvPr id="3" name="Content Placeholder 2"/>
          <p:cNvSpPr>
            <a:spLocks noGrp="1"/>
          </p:cNvSpPr>
          <p:nvPr>
            <p:ph idx="1"/>
          </p:nvPr>
        </p:nvSpPr>
        <p:spPr/>
        <p:txBody>
          <a:bodyPr/>
          <a:lstStyle/>
          <a:p>
            <a:r>
              <a:rPr lang="en-US" dirty="0" smtClean="0"/>
              <a:t>Tag </a:t>
            </a:r>
            <a:r>
              <a:rPr lang="en-US" dirty="0"/>
              <a:t>Helpers enable server-side code to participate in creating and rendering HTML elements in Razor files</a:t>
            </a:r>
            <a:r>
              <a:rPr lang="en-US" dirty="0" smtClean="0"/>
              <a:t>.</a:t>
            </a:r>
          </a:p>
          <a:p>
            <a:r>
              <a:rPr lang="en-US" dirty="0" smtClean="0"/>
              <a:t>Faster</a:t>
            </a:r>
          </a:p>
          <a:p>
            <a:r>
              <a:rPr lang="en-US" dirty="0" smtClean="0"/>
              <a:t>Simple</a:t>
            </a:r>
          </a:p>
          <a:p>
            <a:endParaRPr lang="en-US" dirty="0"/>
          </a:p>
        </p:txBody>
      </p:sp>
    </p:spTree>
    <p:extLst>
      <p:ext uri="{BB962C8B-B14F-4D97-AF65-F5344CB8AC3E}">
        <p14:creationId xmlns:p14="http://schemas.microsoft.com/office/powerpoint/2010/main" val="957594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Validation Message Tag Helper</a:t>
            </a:r>
            <a:br>
              <a:rPr lang="en-US" b="1" dirty="0"/>
            </a:br>
            <a:endParaRPr lang="en-US" dirty="0"/>
          </a:p>
        </p:txBody>
      </p:sp>
      <p:sp>
        <p:nvSpPr>
          <p:cNvPr id="3" name="Content Placeholder 2"/>
          <p:cNvSpPr>
            <a:spLocks noGrp="1"/>
          </p:cNvSpPr>
          <p:nvPr>
            <p:ph idx="1"/>
          </p:nvPr>
        </p:nvSpPr>
        <p:spPr/>
        <p:txBody>
          <a:bodyPr/>
          <a:lstStyle/>
          <a:p>
            <a:r>
              <a:rPr lang="en-US" dirty="0"/>
              <a:t>Adds the </a:t>
            </a:r>
            <a:r>
              <a:rPr lang="en-US" dirty="0" smtClean="0"/>
              <a:t>HTML5  data-</a:t>
            </a:r>
            <a:r>
              <a:rPr lang="en-US" dirty="0" err="1" smtClean="0"/>
              <a:t>valmsg</a:t>
            </a:r>
            <a:r>
              <a:rPr lang="en-US" dirty="0" smtClean="0"/>
              <a:t>-for</a:t>
            </a:r>
            <a:r>
              <a:rPr lang="en-US" dirty="0"/>
              <a:t>="property" attribute to the span element, which attaches the validation error messages on the input field of the specified model property. When a client side validation error occurs, </a:t>
            </a:r>
            <a:r>
              <a:rPr lang="en-US" dirty="0" err="1"/>
              <a:t>jQuery</a:t>
            </a:r>
            <a:r>
              <a:rPr lang="en-US" dirty="0"/>
              <a:t> displays the error message in the &lt;span&gt; element</a:t>
            </a:r>
            <a:r>
              <a:rPr lang="en-US" dirty="0" smtClean="0"/>
              <a:t>.</a:t>
            </a:r>
          </a:p>
          <a:p>
            <a:r>
              <a:rPr lang="en-US" dirty="0"/>
              <a:t>&lt;span asp-validation-for="Email"&gt;&lt;/span&gt;</a:t>
            </a:r>
          </a:p>
        </p:txBody>
      </p:sp>
    </p:spTree>
    <p:extLst>
      <p:ext uri="{BB962C8B-B14F-4D97-AF65-F5344CB8AC3E}">
        <p14:creationId xmlns:p14="http://schemas.microsoft.com/office/powerpoint/2010/main" val="1859839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Select Tag Helper</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List&lt;</a:t>
            </a:r>
            <a:r>
              <a:rPr lang="en-US" dirty="0" err="1" smtClean="0"/>
              <a:t>EmpModel</a:t>
            </a:r>
            <a:r>
              <a:rPr lang="en-US" dirty="0"/>
              <a:t>&gt; </a:t>
            </a:r>
            <a:r>
              <a:rPr lang="en-US" dirty="0" err="1" smtClean="0"/>
              <a:t>listEmp</a:t>
            </a:r>
            <a:r>
              <a:rPr lang="en-US" dirty="0" smtClean="0"/>
              <a:t> </a:t>
            </a:r>
            <a:r>
              <a:rPr lang="en-US" dirty="0"/>
              <a:t>= </a:t>
            </a:r>
            <a:r>
              <a:rPr lang="en-US" dirty="0" err="1" smtClean="0"/>
              <a:t>GetAllEmployee</a:t>
            </a:r>
            <a:r>
              <a:rPr lang="en-US" dirty="0" smtClean="0"/>
              <a:t>();</a:t>
            </a:r>
          </a:p>
          <a:p>
            <a:pPr marL="0" indent="0">
              <a:buNone/>
            </a:pPr>
            <a:r>
              <a:rPr lang="en-US" dirty="0" err="1" smtClean="0"/>
              <a:t>ViewBag.Employees</a:t>
            </a:r>
            <a:r>
              <a:rPr lang="en-US" dirty="0"/>
              <a:t>=</a:t>
            </a:r>
            <a:r>
              <a:rPr lang="en-US" dirty="0" smtClean="0"/>
              <a:t>new</a:t>
            </a:r>
            <a:r>
              <a:rPr lang="en-US" dirty="0"/>
              <a:t> </a:t>
            </a:r>
            <a:r>
              <a:rPr lang="en-US" dirty="0" err="1" smtClean="0"/>
              <a:t>SelectList</a:t>
            </a:r>
            <a:r>
              <a:rPr lang="en-US" dirty="0" smtClean="0"/>
              <a:t>(</a:t>
            </a:r>
            <a:r>
              <a:rPr lang="en-US" dirty="0" err="1" smtClean="0"/>
              <a:t>listEmp</a:t>
            </a:r>
            <a:r>
              <a:rPr lang="en-US" dirty="0" smtClean="0"/>
              <a:t>,</a:t>
            </a:r>
            <a:r>
              <a:rPr lang="en-US" dirty="0"/>
              <a:t> </a:t>
            </a:r>
            <a:r>
              <a:rPr lang="en-US" dirty="0" smtClean="0"/>
              <a:t>“</a:t>
            </a:r>
            <a:r>
              <a:rPr lang="en-US" dirty="0" err="1" smtClean="0"/>
              <a:t>EmpId</a:t>
            </a:r>
            <a:r>
              <a:rPr lang="en-US" dirty="0" smtClean="0"/>
              <a:t>",</a:t>
            </a:r>
            <a:r>
              <a:rPr lang="en-US" dirty="0"/>
              <a:t> </a:t>
            </a:r>
            <a:r>
              <a:rPr lang="en-US" dirty="0" smtClean="0"/>
              <a:t>“</a:t>
            </a:r>
            <a:r>
              <a:rPr lang="en-US" dirty="0" err="1" smtClean="0"/>
              <a:t>EmpName</a:t>
            </a:r>
            <a:r>
              <a:rPr lang="en-US" dirty="0" smtClean="0"/>
              <a:t>")</a:t>
            </a:r>
          </a:p>
          <a:p>
            <a:pPr marL="0" indent="0">
              <a:buNone/>
            </a:pPr>
            <a:endParaRPr lang="en-US" dirty="0" smtClean="0"/>
          </a:p>
          <a:p>
            <a:pPr marL="0" indent="0">
              <a:buNone/>
            </a:pPr>
            <a:r>
              <a:rPr lang="en-US" dirty="0" smtClean="0"/>
              <a:t>&lt;</a:t>
            </a:r>
            <a:r>
              <a:rPr lang="en-US" dirty="0"/>
              <a:t>select id</a:t>
            </a:r>
            <a:r>
              <a:rPr lang="en-US" dirty="0" smtClean="0"/>
              <a:t>=“</a:t>
            </a:r>
            <a:r>
              <a:rPr lang="en-US" dirty="0" err="1" smtClean="0"/>
              <a:t>Emplist</a:t>
            </a:r>
            <a:r>
              <a:rPr lang="en-US" dirty="0" smtClean="0"/>
              <a:t>"</a:t>
            </a:r>
            <a:r>
              <a:rPr lang="en-US" b="1" dirty="0"/>
              <a:t> name</a:t>
            </a:r>
            <a:r>
              <a:rPr lang="en-US" dirty="0" smtClean="0"/>
              <a:t>=“</a:t>
            </a:r>
            <a:r>
              <a:rPr lang="en-US" dirty="0" err="1" smtClean="0"/>
              <a:t>EmpId</a:t>
            </a:r>
            <a:r>
              <a:rPr lang="en-US" dirty="0" smtClean="0"/>
              <a:t>"</a:t>
            </a:r>
            <a:r>
              <a:rPr lang="en-US" b="1" dirty="0"/>
              <a:t> asp-items</a:t>
            </a:r>
            <a:r>
              <a:rPr lang="en-US" dirty="0" smtClean="0"/>
              <a:t>="</a:t>
            </a:r>
            <a:r>
              <a:rPr lang="en-US" dirty="0" err="1" smtClean="0"/>
              <a:t>ViewBag.Employees</a:t>
            </a:r>
            <a:r>
              <a:rPr lang="en-US" dirty="0" smtClean="0"/>
              <a:t>"&gt;</a:t>
            </a:r>
            <a:endParaRPr lang="en-US" dirty="0"/>
          </a:p>
          <a:p>
            <a:pPr marL="0" indent="0">
              <a:buNone/>
            </a:pPr>
            <a:r>
              <a:rPr lang="en-US" dirty="0"/>
              <a:t>            &lt;option</a:t>
            </a:r>
            <a:r>
              <a:rPr lang="en-US" b="1" dirty="0"/>
              <a:t> value</a:t>
            </a:r>
            <a:r>
              <a:rPr lang="en-US" dirty="0"/>
              <a:t>="0"&gt;Please select&lt;/option&gt;</a:t>
            </a:r>
          </a:p>
          <a:p>
            <a:pPr marL="0" indent="0">
              <a:buNone/>
            </a:pPr>
            <a:r>
              <a:rPr lang="en-US" dirty="0"/>
              <a:t>   </a:t>
            </a:r>
            <a:r>
              <a:rPr lang="en-US" dirty="0" smtClean="0"/>
              <a:t>&lt;/</a:t>
            </a:r>
            <a:r>
              <a:rPr lang="en-US" dirty="0"/>
              <a:t>select&gt;</a:t>
            </a:r>
          </a:p>
          <a:p>
            <a:pPr marL="0" indent="0">
              <a:buNone/>
            </a:pPr>
            <a:endParaRPr lang="en-US" dirty="0"/>
          </a:p>
        </p:txBody>
      </p:sp>
    </p:spTree>
    <p:extLst>
      <p:ext uri="{BB962C8B-B14F-4D97-AF65-F5344CB8AC3E}">
        <p14:creationId xmlns:p14="http://schemas.microsoft.com/office/powerpoint/2010/main" val="2718223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public </a:t>
            </a:r>
            <a:r>
              <a:rPr lang="en-US" dirty="0" err="1"/>
              <a:t>enum</a:t>
            </a:r>
            <a:r>
              <a:rPr lang="en-US" dirty="0"/>
              <a:t> </a:t>
            </a:r>
            <a:r>
              <a:rPr lang="en-US" dirty="0" err="1"/>
              <a:t>CountryEnum</a:t>
            </a:r>
            <a:r>
              <a:rPr lang="en-US" dirty="0"/>
              <a:t> { </a:t>
            </a:r>
            <a:endParaRPr lang="en-US" dirty="0" smtClean="0"/>
          </a:p>
          <a:p>
            <a:pPr marL="0" indent="0">
              <a:buNone/>
            </a:pPr>
            <a:r>
              <a:rPr lang="en-US" dirty="0" smtClean="0"/>
              <a:t>[</a:t>
            </a:r>
            <a:r>
              <a:rPr lang="en-US" dirty="0"/>
              <a:t>Display(Name = "United Mexican States</a:t>
            </a:r>
            <a:r>
              <a:rPr lang="en-US" dirty="0" smtClean="0"/>
              <a:t>")]</a:t>
            </a:r>
          </a:p>
          <a:p>
            <a:pPr marL="0" indent="0">
              <a:buNone/>
            </a:pPr>
            <a:r>
              <a:rPr lang="en-US" dirty="0" smtClean="0"/>
              <a:t> </a:t>
            </a:r>
            <a:r>
              <a:rPr lang="en-US" dirty="0"/>
              <a:t>Mexico</a:t>
            </a:r>
            <a:r>
              <a:rPr lang="en-US" dirty="0" smtClean="0"/>
              <a:t>,</a:t>
            </a:r>
          </a:p>
          <a:p>
            <a:pPr marL="0" indent="0">
              <a:buNone/>
            </a:pPr>
            <a:r>
              <a:rPr lang="en-US" dirty="0" smtClean="0"/>
              <a:t> </a:t>
            </a:r>
            <a:r>
              <a:rPr lang="en-US" dirty="0"/>
              <a:t>[Display(Name = "United States of America")] </a:t>
            </a:r>
            <a:endParaRPr lang="en-US" dirty="0" smtClean="0"/>
          </a:p>
          <a:p>
            <a:pPr marL="0" indent="0">
              <a:buNone/>
            </a:pPr>
            <a:r>
              <a:rPr lang="en-US" dirty="0" err="1" smtClean="0"/>
              <a:t>USA,Canada</a:t>
            </a:r>
            <a:r>
              <a:rPr lang="en-US" dirty="0"/>
              <a:t>, </a:t>
            </a:r>
            <a:r>
              <a:rPr lang="en-US" dirty="0" err="1" smtClean="0"/>
              <a:t>France,Germany</a:t>
            </a:r>
            <a:r>
              <a:rPr lang="en-US" dirty="0"/>
              <a:t>, </a:t>
            </a:r>
            <a:r>
              <a:rPr lang="en-US" dirty="0" smtClean="0"/>
              <a:t>Spain }</a:t>
            </a:r>
          </a:p>
          <a:p>
            <a:pPr marL="0" indent="0">
              <a:buNone/>
            </a:pPr>
            <a:r>
              <a:rPr lang="en-US" dirty="0"/>
              <a:t>&lt;select asp-for="</a:t>
            </a:r>
            <a:r>
              <a:rPr lang="en-US" dirty="0" err="1"/>
              <a:t>EnumCountry</a:t>
            </a:r>
            <a:r>
              <a:rPr lang="en-US" dirty="0"/>
              <a:t>" asp-items="</a:t>
            </a:r>
            <a:r>
              <a:rPr lang="en-US" dirty="0" err="1"/>
              <a:t>Html.GetEnumSelectList</a:t>
            </a:r>
            <a:r>
              <a:rPr lang="en-US" dirty="0"/>
              <a:t>&lt;</a:t>
            </a:r>
            <a:r>
              <a:rPr lang="en-US" dirty="0" err="1"/>
              <a:t>CountryEnum</a:t>
            </a:r>
            <a:r>
              <a:rPr lang="en-US" dirty="0"/>
              <a:t>&gt;()"&gt; &lt;/select&gt; </a:t>
            </a:r>
          </a:p>
        </p:txBody>
      </p:sp>
    </p:spTree>
    <p:extLst>
      <p:ext uri="{BB962C8B-B14F-4D97-AF65-F5344CB8AC3E}">
        <p14:creationId xmlns:p14="http://schemas.microsoft.com/office/powerpoint/2010/main" val="3201240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 Tag Helper</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Image </a:t>
            </a:r>
            <a:r>
              <a:rPr lang="en-US" dirty="0"/>
              <a:t>Tag Helper enhances the &lt;</a:t>
            </a:r>
            <a:r>
              <a:rPr lang="en-US" dirty="0" err="1"/>
              <a:t>img</a:t>
            </a:r>
            <a:r>
              <a:rPr lang="en-US" dirty="0"/>
              <a:t>&gt; tag to provide cache-busting behavior for static image files.</a:t>
            </a:r>
          </a:p>
          <a:p>
            <a:endParaRPr lang="en-US" dirty="0"/>
          </a:p>
          <a:p>
            <a:r>
              <a:rPr lang="en-US" dirty="0"/>
              <a:t>A cache-busting string is a unique value representing the hash of the static image file appended to the asset's URL. The unique string prompts clients (and some proxies) to reload the image from the host web server and not from the client's cache.</a:t>
            </a:r>
          </a:p>
          <a:p>
            <a:endParaRPr lang="en-US" dirty="0"/>
          </a:p>
          <a:p>
            <a:r>
              <a:rPr lang="en-US" dirty="0"/>
              <a:t>If the image source (</a:t>
            </a:r>
            <a:r>
              <a:rPr lang="en-US" dirty="0" err="1"/>
              <a:t>src</a:t>
            </a:r>
            <a:r>
              <a:rPr lang="en-US" dirty="0"/>
              <a:t>) is a static file on the host web server:</a:t>
            </a:r>
          </a:p>
          <a:p>
            <a:endParaRPr lang="en-US" dirty="0"/>
          </a:p>
          <a:p>
            <a:r>
              <a:rPr lang="en-US" dirty="0"/>
              <a:t>A unique cache-busting string is appended as a query parameter to the image source.</a:t>
            </a:r>
          </a:p>
          <a:p>
            <a:r>
              <a:rPr lang="en-US" dirty="0"/>
              <a:t>If the file on the host web server changes, a unique request URL is generated that includes the updated request parameter.</a:t>
            </a:r>
          </a:p>
        </p:txBody>
      </p:sp>
    </p:spTree>
    <p:extLst>
      <p:ext uri="{BB962C8B-B14F-4D97-AF65-F5344CB8AC3E}">
        <p14:creationId xmlns:p14="http://schemas.microsoft.com/office/powerpoint/2010/main" val="3899340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&lt;</a:t>
            </a:r>
            <a:r>
              <a:rPr lang="en-US" dirty="0" err="1"/>
              <a:t>img</a:t>
            </a:r>
            <a:r>
              <a:rPr lang="en-US" dirty="0"/>
              <a:t> </a:t>
            </a:r>
            <a:r>
              <a:rPr lang="en-US" dirty="0" err="1"/>
              <a:t>src</a:t>
            </a:r>
            <a:r>
              <a:rPr lang="en-US" dirty="0"/>
              <a:t>="~/images/asplogo.png" asp-append-version="true</a:t>
            </a:r>
            <a:r>
              <a:rPr lang="en-US" dirty="0" smtClean="0"/>
              <a:t>"&gt;</a:t>
            </a:r>
          </a:p>
          <a:p>
            <a:r>
              <a:rPr lang="en-US" dirty="0"/>
              <a:t>&lt;</a:t>
            </a:r>
            <a:r>
              <a:rPr lang="en-US" dirty="0" err="1"/>
              <a:t>img</a:t>
            </a:r>
            <a:r>
              <a:rPr lang="en-US" dirty="0"/>
              <a:t> </a:t>
            </a:r>
            <a:r>
              <a:rPr lang="en-US" dirty="0" err="1"/>
              <a:t>src</a:t>
            </a:r>
            <a:r>
              <a:rPr lang="en-US" dirty="0"/>
              <a:t>="/images/</a:t>
            </a:r>
            <a:r>
              <a:rPr lang="en-US" dirty="0" err="1"/>
              <a:t>asplogo.png?v</a:t>
            </a:r>
            <a:r>
              <a:rPr lang="en-US" dirty="0"/>
              <a:t>=Kl_dqr9NVtnMdsM2MUg4qthUnWZm5T1fCEimBPWDNgM"&gt;</a:t>
            </a:r>
          </a:p>
        </p:txBody>
      </p:sp>
    </p:spTree>
    <p:extLst>
      <p:ext uri="{BB962C8B-B14F-4D97-AF65-F5344CB8AC3E}">
        <p14:creationId xmlns:p14="http://schemas.microsoft.com/office/powerpoint/2010/main" val="42130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Anchor Tag Helper in ASP.NET Core</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Anchor Tag Helper enhances the standard HTML anchor </a:t>
            </a:r>
            <a:endParaRPr lang="en-US" dirty="0" smtClean="0"/>
          </a:p>
          <a:p>
            <a:pPr marL="0" indent="0">
              <a:buNone/>
            </a:pPr>
            <a:r>
              <a:rPr lang="en-US" dirty="0" smtClean="0"/>
              <a:t>(&lt;</a:t>
            </a:r>
            <a:r>
              <a:rPr lang="en-US" dirty="0"/>
              <a:t>a ... &gt;&lt;/a&gt;) tag by adding new attributes. By convention, the attribute names are prefixed with asp-. The rendered anchor element's </a:t>
            </a:r>
            <a:r>
              <a:rPr lang="en-US" dirty="0" err="1"/>
              <a:t>href</a:t>
            </a:r>
            <a:r>
              <a:rPr lang="en-US" dirty="0"/>
              <a:t> attribute value is determined by the values of the asp- attributes</a:t>
            </a:r>
          </a:p>
        </p:txBody>
      </p:sp>
    </p:spTree>
    <p:extLst>
      <p:ext uri="{BB962C8B-B14F-4D97-AF65-F5344CB8AC3E}">
        <p14:creationId xmlns:p14="http://schemas.microsoft.com/office/powerpoint/2010/main" val="728974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Anchor Tag Helper attributes</a:t>
            </a:r>
            <a:br>
              <a:rPr lang="en-US" b="1" dirty="0"/>
            </a:br>
            <a:endParaRPr lang="en-US" dirty="0"/>
          </a:p>
        </p:txBody>
      </p:sp>
      <p:sp>
        <p:nvSpPr>
          <p:cNvPr id="3" name="Content Placeholder 2"/>
          <p:cNvSpPr>
            <a:spLocks noGrp="1"/>
          </p:cNvSpPr>
          <p:nvPr>
            <p:ph idx="1"/>
          </p:nvPr>
        </p:nvSpPr>
        <p:spPr/>
        <p:txBody>
          <a:bodyPr/>
          <a:lstStyle/>
          <a:p>
            <a:pPr marL="0" indent="0">
              <a:buNone/>
            </a:pPr>
            <a:r>
              <a:rPr lang="en-US" b="1" u="sng" dirty="0" smtClean="0"/>
              <a:t>asp-controller</a:t>
            </a:r>
          </a:p>
          <a:p>
            <a:r>
              <a:rPr lang="en-US" dirty="0" smtClean="0"/>
              <a:t>The </a:t>
            </a:r>
            <a:r>
              <a:rPr lang="en-US" dirty="0"/>
              <a:t>asp-controller attribute assigns the controller used for generating the URL. </a:t>
            </a:r>
          </a:p>
          <a:p>
            <a:pPr marL="0" indent="0">
              <a:buNone/>
            </a:pPr>
            <a:r>
              <a:rPr lang="en-US" b="1" u="sng" dirty="0" smtClean="0"/>
              <a:t>asp-action</a:t>
            </a:r>
            <a:endParaRPr lang="en-US" b="1" u="sng" dirty="0"/>
          </a:p>
          <a:p>
            <a:pPr marL="0" indent="0">
              <a:buNone/>
            </a:pPr>
            <a:r>
              <a:rPr lang="en-US" dirty="0" smtClean="0"/>
              <a:t>The </a:t>
            </a:r>
            <a:r>
              <a:rPr lang="en-US" dirty="0"/>
              <a:t>asp-action attribute value represents the controller action name included in the generated </a:t>
            </a:r>
            <a:r>
              <a:rPr lang="en-US" dirty="0" err="1"/>
              <a:t>href</a:t>
            </a:r>
            <a:endParaRPr lang="en-US" dirty="0"/>
          </a:p>
          <a:p>
            <a:pPr marL="0" indent="0">
              <a:buNone/>
            </a:pPr>
            <a:r>
              <a:rPr lang="en-US" dirty="0"/>
              <a:t/>
            </a:r>
            <a:br>
              <a:rPr lang="en-US" dirty="0"/>
            </a:br>
            <a:r>
              <a:rPr lang="en-US" dirty="0"/>
              <a:t>&lt;a asp-controller</a:t>
            </a:r>
            <a:r>
              <a:rPr lang="en-US" dirty="0" smtClean="0"/>
              <a:t>=“Home" </a:t>
            </a:r>
            <a:r>
              <a:rPr lang="en-US" dirty="0"/>
              <a:t>asp-action="Index</a:t>
            </a:r>
            <a:r>
              <a:rPr lang="en-US" dirty="0" smtClean="0"/>
              <a:t>"&gt;Home Page&lt;/</a:t>
            </a:r>
            <a:r>
              <a:rPr lang="en-US" dirty="0"/>
              <a:t>a</a:t>
            </a:r>
            <a:r>
              <a:rPr lang="en-US" dirty="0" smtClean="0"/>
              <a:t>&gt;</a:t>
            </a:r>
          </a:p>
          <a:p>
            <a:endParaRPr lang="en-US" dirty="0"/>
          </a:p>
          <a:p>
            <a:pPr marL="0" indent="0">
              <a:buNone/>
            </a:pPr>
            <a:endParaRPr lang="en-US" dirty="0"/>
          </a:p>
        </p:txBody>
      </p:sp>
      <p:sp>
        <p:nvSpPr>
          <p:cNvPr id="7" name="Rectangle 4"/>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The </a:t>
            </a:r>
            <a:r>
              <a:rPr kumimoji="0" lang="en-US" sz="12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hlinkClick r:id="rId2"/>
              </a:rPr>
              <a:t>asp-action</a:t>
            </a:r>
            <a:r>
              <a:rPr kumimoji="0" lang="en-US" sz="1200" b="0" i="0" u="none" strike="noStrike" cap="none" normalizeH="0" baseline="0" smtClean="0">
                <a:ln>
                  <a:noFill/>
                </a:ln>
                <a:solidFill>
                  <a:srgbClr val="171717"/>
                </a:solidFill>
                <a:effectLst/>
                <a:latin typeface="Segoe UI" panose="020B0502040204020203" pitchFamily="34" charset="0"/>
                <a:cs typeface="Segoe UI" panose="020B0502040204020203" pitchFamily="34" charset="0"/>
              </a:rPr>
              <a:t> attribute value represents the controller action name included in the generated </a:t>
            </a:r>
            <a:r>
              <a:rPr kumimoji="0" lang="en-US" sz="900" b="0" i="0" u="none" strike="noStrike" cap="none" normalizeH="0" baseline="0" smtClean="0">
                <a:ln>
                  <a:noFill/>
                </a:ln>
                <a:solidFill>
                  <a:srgbClr val="171717"/>
                </a:solidFill>
                <a:effectLst/>
                <a:latin typeface="SFMono-Regular"/>
              </a:rPr>
              <a:t>href</a:t>
            </a:r>
            <a:r>
              <a:rPr kumimoji="0" lang="en-US" sz="12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7131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asp-route</a:t>
            </a:r>
          </a:p>
        </p:txBody>
      </p:sp>
      <p:sp>
        <p:nvSpPr>
          <p:cNvPr id="3" name="Content Placeholder 2"/>
          <p:cNvSpPr>
            <a:spLocks noGrp="1"/>
          </p:cNvSpPr>
          <p:nvPr>
            <p:ph idx="1"/>
          </p:nvPr>
        </p:nvSpPr>
        <p:spPr/>
        <p:txBody>
          <a:bodyPr/>
          <a:lstStyle/>
          <a:p>
            <a:r>
              <a:rPr lang="en-US" dirty="0"/>
              <a:t>asp-route-{value}</a:t>
            </a:r>
          </a:p>
          <a:p>
            <a:r>
              <a:rPr lang="en-US" dirty="0"/>
              <a:t>The asp-route-{value} attribute enables a wildcard route prefix. Any value occupying the {value} placeholder is interpreted as a potential route parameter. If a default route isn't found, this route prefix is appended to the generated </a:t>
            </a:r>
            <a:r>
              <a:rPr lang="en-US" dirty="0" err="1"/>
              <a:t>href</a:t>
            </a:r>
            <a:r>
              <a:rPr lang="en-US" dirty="0"/>
              <a:t> attribute as a request parameter and value</a:t>
            </a:r>
            <a:r>
              <a:rPr lang="en-US" dirty="0" smtClean="0"/>
              <a:t>.</a:t>
            </a:r>
          </a:p>
          <a:p>
            <a:endParaRPr lang="en-US" dirty="0"/>
          </a:p>
          <a:p>
            <a:r>
              <a:rPr lang="en-US" dirty="0"/>
              <a:t>&lt;a asp-controller=“Home" asp-action="</a:t>
            </a:r>
            <a:r>
              <a:rPr lang="en-US" dirty="0" smtClean="0"/>
              <a:t>Index“ asp-route-id=“123" &gt;</a:t>
            </a:r>
            <a:r>
              <a:rPr lang="en-US" dirty="0"/>
              <a:t>Home Page&lt;/a</a:t>
            </a:r>
            <a:r>
              <a:rPr lang="en-US" dirty="0" smtClean="0"/>
              <a:t>&gt;</a:t>
            </a:r>
          </a:p>
          <a:p>
            <a:pPr marL="0" indent="0">
              <a:buNone/>
            </a:pPr>
            <a:r>
              <a:rPr lang="en-US" dirty="0" smtClean="0"/>
              <a:t>               &lt;</a:t>
            </a:r>
            <a:r>
              <a:rPr lang="en-US" dirty="0"/>
              <a:t>a </a:t>
            </a:r>
            <a:r>
              <a:rPr lang="en-US" dirty="0" err="1"/>
              <a:t>href</a:t>
            </a:r>
            <a:r>
              <a:rPr lang="en-US" dirty="0" smtClean="0"/>
              <a:t>="/Home/Index/123"&gt;Hello World&lt;/</a:t>
            </a:r>
            <a:r>
              <a:rPr lang="en-US" dirty="0"/>
              <a:t>a&gt;</a:t>
            </a:r>
          </a:p>
        </p:txBody>
      </p:sp>
    </p:spTree>
    <p:extLst>
      <p:ext uri="{BB962C8B-B14F-4D97-AF65-F5344CB8AC3E}">
        <p14:creationId xmlns:p14="http://schemas.microsoft.com/office/powerpoint/2010/main" val="337058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asp-route</a:t>
            </a:r>
            <a:br>
              <a:rPr lang="en-US" b="1" dirty="0"/>
            </a:br>
            <a:endParaRPr lang="en-US" dirty="0"/>
          </a:p>
        </p:txBody>
      </p:sp>
      <p:sp>
        <p:nvSpPr>
          <p:cNvPr id="3" name="Content Placeholder 2"/>
          <p:cNvSpPr>
            <a:spLocks noGrp="1"/>
          </p:cNvSpPr>
          <p:nvPr>
            <p:ph idx="1"/>
          </p:nvPr>
        </p:nvSpPr>
        <p:spPr/>
        <p:txBody>
          <a:bodyPr/>
          <a:lstStyle/>
          <a:p>
            <a:r>
              <a:rPr lang="en-US" dirty="0"/>
              <a:t>The asp-route attribute is used for creating a URL linking directly to a named route. Using routing attributes, a route can be </a:t>
            </a:r>
            <a:r>
              <a:rPr lang="en-US" dirty="0" smtClean="0"/>
              <a:t>named.</a:t>
            </a:r>
          </a:p>
          <a:p>
            <a:pPr marL="0" indent="0">
              <a:buNone/>
            </a:pPr>
            <a:r>
              <a:rPr lang="en-US" dirty="0" smtClean="0"/>
              <a:t>    [</a:t>
            </a:r>
            <a:r>
              <a:rPr lang="en-US" dirty="0"/>
              <a:t>Route</a:t>
            </a:r>
            <a:r>
              <a:rPr lang="en-US" dirty="0" smtClean="0"/>
              <a:t>("/Movie/Avengers", </a:t>
            </a:r>
            <a:r>
              <a:rPr lang="en-US" dirty="0"/>
              <a:t>Name = </a:t>
            </a:r>
            <a:r>
              <a:rPr lang="en-US" dirty="0" smtClean="0"/>
              <a:t>“Avengers")]</a:t>
            </a:r>
          </a:p>
          <a:p>
            <a:pPr marL="0" indent="0">
              <a:buNone/>
            </a:pPr>
            <a:endParaRPr lang="en-US" dirty="0" smtClean="0"/>
          </a:p>
          <a:p>
            <a:pPr marL="0" indent="0">
              <a:buNone/>
            </a:pPr>
            <a:r>
              <a:rPr lang="en-US" dirty="0"/>
              <a:t> </a:t>
            </a:r>
            <a:r>
              <a:rPr lang="en-US" dirty="0" smtClean="0"/>
              <a:t>              &lt;</a:t>
            </a:r>
            <a:r>
              <a:rPr lang="en-US" dirty="0"/>
              <a:t>a asp-route</a:t>
            </a:r>
            <a:r>
              <a:rPr lang="en-US" dirty="0" smtClean="0"/>
              <a:t>=“Avengers"&gt;Avengers Movie&lt;/</a:t>
            </a:r>
            <a:r>
              <a:rPr lang="en-US" dirty="0"/>
              <a:t>a&gt; </a:t>
            </a:r>
          </a:p>
        </p:txBody>
      </p:sp>
    </p:spTree>
    <p:extLst>
      <p:ext uri="{BB962C8B-B14F-4D97-AF65-F5344CB8AC3E}">
        <p14:creationId xmlns:p14="http://schemas.microsoft.com/office/powerpoint/2010/main" val="367958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asp-all-route-data</a:t>
            </a:r>
            <a:br>
              <a:rPr lang="en-US" b="1" dirty="0"/>
            </a:br>
            <a:endParaRPr lang="en-US" dirty="0"/>
          </a:p>
        </p:txBody>
      </p:sp>
      <p:sp>
        <p:nvSpPr>
          <p:cNvPr id="3" name="Content Placeholder 2"/>
          <p:cNvSpPr>
            <a:spLocks noGrp="1"/>
          </p:cNvSpPr>
          <p:nvPr>
            <p:ph idx="1"/>
          </p:nvPr>
        </p:nvSpPr>
        <p:spPr>
          <a:xfrm>
            <a:off x="573024" y="2052918"/>
            <a:ext cx="9476829" cy="4195481"/>
          </a:xfrm>
        </p:spPr>
        <p:txBody>
          <a:bodyPr>
            <a:normAutofit/>
          </a:bodyPr>
          <a:lstStyle/>
          <a:p>
            <a:pPr marL="0" indent="0">
              <a:buNone/>
            </a:pPr>
            <a:r>
              <a:rPr lang="en-US" dirty="0" smtClean="0"/>
              <a:t>The</a:t>
            </a:r>
            <a:r>
              <a:rPr lang="en-US" dirty="0"/>
              <a:t> asp-all-route-data </a:t>
            </a:r>
            <a:r>
              <a:rPr lang="en-US" dirty="0" smtClean="0"/>
              <a:t> attribute </a:t>
            </a:r>
            <a:r>
              <a:rPr lang="en-US" dirty="0"/>
              <a:t>supports the creation of a dictionary of key-value pairs. The key is the parameter name, and the value is the parameter value. </a:t>
            </a:r>
          </a:p>
          <a:p>
            <a:pPr marL="0" indent="0">
              <a:buNone/>
            </a:pPr>
            <a:r>
              <a:rPr lang="en-US" dirty="0" smtClean="0"/>
              <a:t>    @{</a:t>
            </a:r>
            <a:endParaRPr lang="en-US" dirty="0"/>
          </a:p>
          <a:p>
            <a:pPr marL="0" indent="0">
              <a:buNone/>
            </a:pPr>
            <a:r>
              <a:rPr lang="en-US" dirty="0" smtClean="0"/>
              <a:t>      </a:t>
            </a:r>
            <a:r>
              <a:rPr lang="en-US" dirty="0" err="1" smtClean="0"/>
              <a:t>var</a:t>
            </a:r>
            <a:r>
              <a:rPr lang="en-US" dirty="0" smtClean="0"/>
              <a:t> </a:t>
            </a:r>
            <a:r>
              <a:rPr lang="en-US" dirty="0" err="1" smtClean="0"/>
              <a:t>Emp</a:t>
            </a:r>
            <a:r>
              <a:rPr lang="en-US" dirty="0" smtClean="0"/>
              <a:t> </a:t>
            </a:r>
            <a:r>
              <a:rPr lang="en-US" dirty="0"/>
              <a:t>= new Dictionary&lt;string, string&gt;</a:t>
            </a:r>
          </a:p>
          <a:p>
            <a:pPr marL="0" indent="0">
              <a:buNone/>
            </a:pPr>
            <a:r>
              <a:rPr lang="en-US" dirty="0"/>
              <a:t>            </a:t>
            </a:r>
            <a:r>
              <a:rPr lang="en-US" dirty="0" smtClean="0"/>
              <a:t>{   </a:t>
            </a:r>
            <a:r>
              <a:rPr lang="en-US" dirty="0"/>
              <a:t>{ </a:t>
            </a:r>
            <a:r>
              <a:rPr lang="en-US" dirty="0" smtClean="0"/>
              <a:t>“</a:t>
            </a:r>
            <a:r>
              <a:rPr lang="en-US" dirty="0" err="1" smtClean="0"/>
              <a:t>EmpId</a:t>
            </a:r>
            <a:r>
              <a:rPr lang="en-US" dirty="0" smtClean="0"/>
              <a:t>", </a:t>
            </a:r>
            <a:r>
              <a:rPr lang="en-US" dirty="0"/>
              <a:t>"</a:t>
            </a:r>
            <a:r>
              <a:rPr lang="en-US" dirty="0" smtClean="0"/>
              <a:t>1211" </a:t>
            </a:r>
            <a:r>
              <a:rPr lang="en-US" dirty="0"/>
              <a:t>},</a:t>
            </a:r>
          </a:p>
          <a:p>
            <a:pPr marL="0" indent="0">
              <a:buNone/>
            </a:pPr>
            <a:r>
              <a:rPr lang="en-US" dirty="0"/>
              <a:t>                { </a:t>
            </a:r>
            <a:r>
              <a:rPr lang="en-US" dirty="0" smtClean="0"/>
              <a:t>“</a:t>
            </a:r>
            <a:r>
              <a:rPr lang="en-US" dirty="0" err="1" smtClean="0"/>
              <a:t>EmpName</a:t>
            </a:r>
            <a:r>
              <a:rPr lang="en-US" dirty="0" smtClean="0"/>
              <a:t>", “</a:t>
            </a:r>
            <a:r>
              <a:rPr lang="en-US" dirty="0" err="1" smtClean="0"/>
              <a:t>Jivan</a:t>
            </a:r>
            <a:r>
              <a:rPr lang="en-US" dirty="0" smtClean="0"/>
              <a:t>" </a:t>
            </a:r>
            <a:r>
              <a:rPr lang="en-US" dirty="0"/>
              <a:t>}</a:t>
            </a:r>
          </a:p>
          <a:p>
            <a:pPr marL="0" indent="0">
              <a:buNone/>
            </a:pPr>
            <a:r>
              <a:rPr lang="en-US" dirty="0"/>
              <a:t>            </a:t>
            </a:r>
            <a:r>
              <a:rPr lang="en-US" dirty="0" smtClean="0"/>
              <a:t>};}</a:t>
            </a:r>
            <a:endParaRPr lang="en-US" dirty="0"/>
          </a:p>
          <a:p>
            <a:pPr marL="0" indent="0">
              <a:buNone/>
            </a:pPr>
            <a:r>
              <a:rPr lang="en-US" dirty="0" smtClean="0"/>
              <a:t>&lt;</a:t>
            </a:r>
            <a:r>
              <a:rPr lang="en-US" dirty="0"/>
              <a:t>a asp-route</a:t>
            </a:r>
            <a:r>
              <a:rPr lang="en-US" dirty="0" smtClean="0"/>
              <a:t>=“employee“ asp-all-route-data=“</a:t>
            </a:r>
            <a:r>
              <a:rPr lang="en-US" dirty="0" err="1" smtClean="0"/>
              <a:t>Emp</a:t>
            </a:r>
            <a:r>
              <a:rPr lang="en-US" dirty="0" smtClean="0"/>
              <a:t>"&gt;</a:t>
            </a:r>
            <a:r>
              <a:rPr lang="en-US" dirty="0" err="1" smtClean="0"/>
              <a:t>EmpDetail</a:t>
            </a:r>
            <a:r>
              <a:rPr lang="en-US" dirty="0" smtClean="0"/>
              <a:t>&lt;/</a:t>
            </a:r>
            <a:r>
              <a:rPr lang="en-US" dirty="0"/>
              <a:t>a</a:t>
            </a:r>
            <a:r>
              <a:rPr lang="en-US" dirty="0" smtClean="0"/>
              <a:t>&gt;</a:t>
            </a:r>
          </a:p>
          <a:p>
            <a:pPr marL="0" indent="0">
              <a:buNone/>
            </a:pPr>
            <a:r>
              <a:rPr lang="en-US" dirty="0"/>
              <a:t>&lt;</a:t>
            </a:r>
            <a:r>
              <a:rPr lang="en-US" dirty="0" smtClean="0"/>
              <a:t>a </a:t>
            </a:r>
            <a:r>
              <a:rPr lang="en-US" dirty="0" err="1" smtClean="0"/>
              <a:t>href</a:t>
            </a:r>
            <a:r>
              <a:rPr lang="en-US" dirty="0" smtClean="0"/>
              <a:t>="/Home/</a:t>
            </a:r>
            <a:r>
              <a:rPr lang="en-US" dirty="0" err="1" smtClean="0"/>
              <a:t>Index?EmpId</a:t>
            </a:r>
            <a:r>
              <a:rPr lang="en-US" dirty="0" smtClean="0"/>
              <a:t>=1211&amp;EmpName=</a:t>
            </a:r>
            <a:r>
              <a:rPr lang="en-US" dirty="0" err="1" smtClean="0"/>
              <a:t>Jivan</a:t>
            </a:r>
            <a:r>
              <a:rPr lang="en-US" dirty="0" smtClean="0"/>
              <a:t>"&gt;</a:t>
            </a:r>
            <a:r>
              <a:rPr lang="en-US" dirty="0" err="1" smtClean="0"/>
              <a:t>EmpDetail</a:t>
            </a:r>
            <a:r>
              <a:rPr lang="en-US" dirty="0" smtClean="0"/>
              <a:t>&lt;/</a:t>
            </a:r>
            <a:r>
              <a:rPr lang="en-US" dirty="0"/>
              <a:t>a&gt;</a:t>
            </a:r>
          </a:p>
        </p:txBody>
      </p:sp>
    </p:spTree>
    <p:extLst>
      <p:ext uri="{BB962C8B-B14F-4D97-AF65-F5344CB8AC3E}">
        <p14:creationId xmlns:p14="http://schemas.microsoft.com/office/powerpoint/2010/main" val="278489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asp-fragment</a:t>
            </a:r>
          </a:p>
        </p:txBody>
      </p:sp>
      <p:sp>
        <p:nvSpPr>
          <p:cNvPr id="3" name="Content Placeholder 2"/>
          <p:cNvSpPr>
            <a:spLocks noGrp="1"/>
          </p:cNvSpPr>
          <p:nvPr>
            <p:ph idx="1"/>
          </p:nvPr>
        </p:nvSpPr>
        <p:spPr/>
        <p:txBody>
          <a:bodyPr/>
          <a:lstStyle/>
          <a:p>
            <a:pPr marL="0" indent="0">
              <a:buNone/>
            </a:pPr>
            <a:r>
              <a:rPr lang="en-US" dirty="0"/>
              <a:t>The  asp-fragment  attribute defines a URL fragment to append to the URL. The Anchor Tag Helper adds the hash character (#). Consider the following markup:</a:t>
            </a:r>
          </a:p>
          <a:p>
            <a:pPr marL="0" indent="0">
              <a:buNone/>
            </a:pPr>
            <a:r>
              <a:rPr lang="en-US" dirty="0"/>
              <a:t>&lt;a asp-controller</a:t>
            </a:r>
            <a:r>
              <a:rPr lang="en-US" dirty="0" smtClean="0"/>
              <a:t>=“Home"</a:t>
            </a:r>
            <a:endParaRPr lang="en-US" dirty="0"/>
          </a:p>
          <a:p>
            <a:pPr marL="0" indent="0">
              <a:buNone/>
            </a:pPr>
            <a:r>
              <a:rPr lang="en-US" dirty="0"/>
              <a:t>   asp-action</a:t>
            </a:r>
            <a:r>
              <a:rPr lang="en-US" dirty="0" smtClean="0"/>
              <a:t>=“Index"</a:t>
            </a:r>
            <a:endParaRPr lang="en-US" dirty="0"/>
          </a:p>
          <a:p>
            <a:pPr marL="0" indent="0">
              <a:buNone/>
            </a:pPr>
            <a:r>
              <a:rPr lang="en-US" dirty="0"/>
              <a:t>   asp-fragment</a:t>
            </a:r>
            <a:r>
              <a:rPr lang="en-US" dirty="0" smtClean="0"/>
              <a:t>=“Cargo"&gt;Home&lt;/</a:t>
            </a:r>
            <a:r>
              <a:rPr lang="en-US" dirty="0"/>
              <a:t>a</a:t>
            </a:r>
            <a:r>
              <a:rPr lang="en-US" dirty="0" smtClean="0"/>
              <a:t>&gt;</a:t>
            </a:r>
          </a:p>
          <a:p>
            <a:pPr marL="0" indent="0">
              <a:buNone/>
            </a:pPr>
            <a:r>
              <a:rPr lang="en-US" dirty="0"/>
              <a:t>&lt;a </a:t>
            </a:r>
            <a:r>
              <a:rPr lang="en-US" dirty="0" err="1"/>
              <a:t>href</a:t>
            </a:r>
            <a:r>
              <a:rPr lang="en-US" dirty="0" smtClean="0"/>
              <a:t>="/Home/</a:t>
            </a:r>
            <a:r>
              <a:rPr lang="en-US" dirty="0" err="1" smtClean="0"/>
              <a:t>Index#Cargo</a:t>
            </a:r>
            <a:r>
              <a:rPr lang="en-US" dirty="0" smtClean="0"/>
              <a:t>"&gt;Cargo&lt;/</a:t>
            </a:r>
            <a:r>
              <a:rPr lang="en-US" dirty="0"/>
              <a:t>a&gt;</a:t>
            </a:r>
            <a:br>
              <a:rPr lang="en-US" dirty="0"/>
            </a:br>
            <a:endParaRPr lang="en-US" dirty="0"/>
          </a:p>
        </p:txBody>
      </p:sp>
    </p:spTree>
    <p:extLst>
      <p:ext uri="{BB962C8B-B14F-4D97-AF65-F5344CB8AC3E}">
        <p14:creationId xmlns:p14="http://schemas.microsoft.com/office/powerpoint/2010/main" val="113479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asp-protocol</a:t>
            </a:r>
          </a:p>
        </p:txBody>
      </p:sp>
      <p:sp>
        <p:nvSpPr>
          <p:cNvPr id="3" name="Content Placeholder 2"/>
          <p:cNvSpPr>
            <a:spLocks noGrp="1"/>
          </p:cNvSpPr>
          <p:nvPr>
            <p:ph idx="1"/>
          </p:nvPr>
        </p:nvSpPr>
        <p:spPr/>
        <p:txBody>
          <a:bodyPr/>
          <a:lstStyle/>
          <a:p>
            <a:pPr marL="0" indent="0">
              <a:buNone/>
            </a:pPr>
            <a:r>
              <a:rPr lang="en-US" dirty="0" smtClean="0"/>
              <a:t>The </a:t>
            </a:r>
            <a:r>
              <a:rPr lang="en-US" dirty="0"/>
              <a:t>asp-protocol attribute is for specifying a protocol (such as https) in your URL</a:t>
            </a:r>
            <a:r>
              <a:rPr lang="en-US" dirty="0" smtClean="0"/>
              <a:t>.</a:t>
            </a:r>
          </a:p>
          <a:p>
            <a:pPr marL="0" indent="0">
              <a:buNone/>
            </a:pPr>
            <a:r>
              <a:rPr lang="en-US" dirty="0"/>
              <a:t>&lt;a asp-protocol="https"</a:t>
            </a:r>
          </a:p>
          <a:p>
            <a:pPr marL="0" indent="0">
              <a:buNone/>
            </a:pPr>
            <a:r>
              <a:rPr lang="en-US" dirty="0"/>
              <a:t>   asp-controller="Home"</a:t>
            </a:r>
          </a:p>
          <a:p>
            <a:pPr marL="0" indent="0">
              <a:buNone/>
            </a:pPr>
            <a:r>
              <a:rPr lang="en-US" dirty="0"/>
              <a:t>   asp-action="About"&gt;About&lt;/a</a:t>
            </a:r>
            <a:r>
              <a:rPr lang="en-US" dirty="0" smtClean="0"/>
              <a:t>&gt;</a:t>
            </a:r>
          </a:p>
          <a:p>
            <a:pPr marL="0" indent="0">
              <a:buNone/>
            </a:pPr>
            <a:r>
              <a:rPr lang="pt-BR" dirty="0"/>
              <a:t>&lt;a href="https://localhost/Home/About"&gt;About&lt;/a&gt;</a:t>
            </a:r>
            <a:endParaRPr lang="en-US" dirty="0"/>
          </a:p>
        </p:txBody>
      </p:sp>
    </p:spTree>
    <p:extLst>
      <p:ext uri="{BB962C8B-B14F-4D97-AF65-F5344CB8AC3E}">
        <p14:creationId xmlns:p14="http://schemas.microsoft.com/office/powerpoint/2010/main" val="2224321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228</TotalTime>
  <Words>1029</Words>
  <Application>Microsoft Office PowerPoint</Application>
  <PresentationFormat>Widescreen</PresentationFormat>
  <Paragraphs>158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Segoe UI</vt:lpstr>
      <vt:lpstr>SFMono-Regular</vt:lpstr>
      <vt:lpstr>Wingdings 3</vt:lpstr>
      <vt:lpstr>Ion</vt:lpstr>
      <vt:lpstr>Tag Helper In Mvc Core</vt:lpstr>
      <vt:lpstr>TagHelper</vt:lpstr>
      <vt:lpstr>Anchor Tag Helper in ASP.NET Core  </vt:lpstr>
      <vt:lpstr>Anchor Tag Helper attributes </vt:lpstr>
      <vt:lpstr>asp-route</vt:lpstr>
      <vt:lpstr>asp-route </vt:lpstr>
      <vt:lpstr>asp-all-route-data </vt:lpstr>
      <vt:lpstr>asp-fragment</vt:lpstr>
      <vt:lpstr>asp-protocol</vt:lpstr>
      <vt:lpstr>asp-host  </vt:lpstr>
      <vt:lpstr>asp-page</vt:lpstr>
      <vt:lpstr>asp-page-handler</vt:lpstr>
      <vt:lpstr>PowerPoint Presentation</vt:lpstr>
      <vt:lpstr>Input Tag Helper</vt:lpstr>
      <vt:lpstr>PowerPoint Presentation</vt:lpstr>
      <vt:lpstr>PowerPoint Presentation</vt:lpstr>
      <vt:lpstr>PowerPoint Presentation</vt:lpstr>
      <vt:lpstr>PowerPoint Presentation</vt:lpstr>
      <vt:lpstr>Text Area Tag Helper</vt:lpstr>
      <vt:lpstr>The Validation Message Tag Helper </vt:lpstr>
      <vt:lpstr>The Select Tag Helper  </vt:lpstr>
      <vt:lpstr>PowerPoint Presentation</vt:lpstr>
      <vt:lpstr>Image Tag Helper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 Helper In Mvc Core</dc:title>
  <dc:creator>Azam</dc:creator>
  <cp:lastModifiedBy>Azam</cp:lastModifiedBy>
  <cp:revision>21</cp:revision>
  <dcterms:created xsi:type="dcterms:W3CDTF">2022-10-20T19:48:59Z</dcterms:created>
  <dcterms:modified xsi:type="dcterms:W3CDTF">2022-10-21T04:12:05Z</dcterms:modified>
</cp:coreProperties>
</file>