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81" r:id="rId3"/>
    <p:sldId id="282" r:id="rId4"/>
    <p:sldId id="273" r:id="rId5"/>
    <p:sldId id="283" r:id="rId6"/>
    <p:sldId id="306" r:id="rId7"/>
    <p:sldId id="305" r:id="rId8"/>
    <p:sldId id="297" r:id="rId9"/>
    <p:sldId id="298" r:id="rId10"/>
    <p:sldId id="299" r:id="rId11"/>
    <p:sldId id="296" r:id="rId12"/>
    <p:sldId id="292" r:id="rId13"/>
    <p:sldId id="286" r:id="rId14"/>
    <p:sldId id="288" r:id="rId15"/>
    <p:sldId id="290" r:id="rId16"/>
    <p:sldId id="284" r:id="rId17"/>
    <p:sldId id="304"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19"/>
    <p:restoredTop sz="91541"/>
  </p:normalViewPr>
  <p:slideViewPr>
    <p:cSldViewPr snapToGrid="0">
      <p:cViewPr varScale="1">
        <p:scale>
          <a:sx n="115" d="100"/>
          <a:sy n="115" d="100"/>
        </p:scale>
        <p:origin x="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FE2AC3-3F30-4598-9B02-6D2946147734}" type="doc">
      <dgm:prSet loTypeId="urn:microsoft.com/office/officeart/2018/2/layout/IconCircleList" loCatId="icon" qsTypeId="urn:microsoft.com/office/officeart/2005/8/quickstyle/simple1" qsCatId="simple" csTypeId="urn:microsoft.com/office/officeart/2005/8/colors/accent1_1" csCatId="accent1" phldr="1"/>
      <dgm:spPr/>
      <dgm:t>
        <a:bodyPr/>
        <a:lstStyle/>
        <a:p>
          <a:endParaRPr lang="en-US"/>
        </a:p>
      </dgm:t>
    </dgm:pt>
    <dgm:pt modelId="{8D25DE25-1BD1-4E70-8EF1-5A00C50039DF}">
      <dgm:prSet custT="1"/>
      <dgm:spPr/>
      <dgm:t>
        <a:bodyPr/>
        <a:lstStyle/>
        <a:p>
          <a:pPr>
            <a:lnSpc>
              <a:spcPct val="100000"/>
            </a:lnSpc>
          </a:pPr>
          <a:r>
            <a:rPr lang="en-US" sz="1800" dirty="0"/>
            <a:t>Alzheimer’s Disease ranks seventh among the leading causes of death in the United States and the sixth leading cause of death among adults 65 years or older. (WHO)</a:t>
          </a:r>
        </a:p>
      </dgm:t>
    </dgm:pt>
    <dgm:pt modelId="{A991B9C5-1D1D-474F-B588-B29B9DC9DD0C}" type="parTrans" cxnId="{0D7D1A93-1D82-49FD-A248-D61067DF9033}">
      <dgm:prSet/>
      <dgm:spPr/>
      <dgm:t>
        <a:bodyPr/>
        <a:lstStyle/>
        <a:p>
          <a:endParaRPr lang="en-US" sz="1800"/>
        </a:p>
      </dgm:t>
    </dgm:pt>
    <dgm:pt modelId="{284B2B8E-1070-4EE1-B614-4AA99E68BB66}" type="sibTrans" cxnId="{0D7D1A93-1D82-49FD-A248-D61067DF9033}">
      <dgm:prSet/>
      <dgm:spPr/>
      <dgm:t>
        <a:bodyPr/>
        <a:lstStyle/>
        <a:p>
          <a:pPr>
            <a:lnSpc>
              <a:spcPct val="100000"/>
            </a:lnSpc>
          </a:pPr>
          <a:endParaRPr lang="en-US" sz="1800"/>
        </a:p>
      </dgm:t>
    </dgm:pt>
    <dgm:pt modelId="{A622CB90-6FA2-4CA8-B810-3FEE26F76E0D}">
      <dgm:prSet custT="1"/>
      <dgm:spPr/>
      <dgm:t>
        <a:bodyPr/>
        <a:lstStyle/>
        <a:p>
          <a:pPr algn="just">
            <a:lnSpc>
              <a:spcPct val="100000"/>
            </a:lnSpc>
          </a:pPr>
          <a:r>
            <a:rPr lang="en-US" sz="1800" dirty="0"/>
            <a:t>1 in 3 older adults die with Alzheimer’s or another dementia. The number of people living with Alzheimer's is projected to double from 6.9 million in 2020 to nearly 14 million people by 2060. (AA)</a:t>
          </a:r>
        </a:p>
      </dgm:t>
    </dgm:pt>
    <dgm:pt modelId="{14843121-934A-4705-959E-EADC20B175DB}" type="parTrans" cxnId="{3EB5D27B-5E92-4108-88E8-9340A5723FBA}">
      <dgm:prSet/>
      <dgm:spPr/>
      <dgm:t>
        <a:bodyPr/>
        <a:lstStyle/>
        <a:p>
          <a:endParaRPr lang="en-US" sz="1800"/>
        </a:p>
      </dgm:t>
    </dgm:pt>
    <dgm:pt modelId="{B0F3D7FA-90A4-40ED-8D36-4E1E6E4AF4A6}" type="sibTrans" cxnId="{3EB5D27B-5E92-4108-88E8-9340A5723FBA}">
      <dgm:prSet/>
      <dgm:spPr/>
      <dgm:t>
        <a:bodyPr/>
        <a:lstStyle/>
        <a:p>
          <a:pPr>
            <a:lnSpc>
              <a:spcPct val="100000"/>
            </a:lnSpc>
          </a:pPr>
          <a:endParaRPr lang="en-US" sz="1800"/>
        </a:p>
      </dgm:t>
    </dgm:pt>
    <dgm:pt modelId="{B3CB9927-934B-4B0A-96B5-4D2A16B489C1}">
      <dgm:prSet custT="1"/>
      <dgm:spPr/>
      <dgm:t>
        <a:bodyPr/>
        <a:lstStyle/>
        <a:p>
          <a:pPr>
            <a:lnSpc>
              <a:spcPct val="100000"/>
            </a:lnSpc>
          </a:pPr>
          <a:r>
            <a:rPr lang="en-US" sz="1800" dirty="0"/>
            <a:t>Alzheimer’s Disease not only devastates cognitive function but also places a heavy emotional and financial toll on patients and caregivers. Estimated that health and long-term care costs for people living with Alzheimer’s and other dementias are projected to reach $360 billion by the end of 2024.(AA)</a:t>
          </a:r>
        </a:p>
      </dgm:t>
    </dgm:pt>
    <dgm:pt modelId="{3482577E-7092-4DE0-98C4-42393D6CB9B1}" type="parTrans" cxnId="{99CC3875-97C7-41EB-BFE5-AE9AD2815747}">
      <dgm:prSet/>
      <dgm:spPr/>
      <dgm:t>
        <a:bodyPr/>
        <a:lstStyle/>
        <a:p>
          <a:endParaRPr lang="en-US" sz="1800"/>
        </a:p>
      </dgm:t>
    </dgm:pt>
    <dgm:pt modelId="{5975C120-D72E-42A1-AE66-9B2343D5E119}" type="sibTrans" cxnId="{99CC3875-97C7-41EB-BFE5-AE9AD2815747}">
      <dgm:prSet/>
      <dgm:spPr/>
      <dgm:t>
        <a:bodyPr/>
        <a:lstStyle/>
        <a:p>
          <a:endParaRPr lang="en-US" sz="1800"/>
        </a:p>
      </dgm:t>
    </dgm:pt>
    <dgm:pt modelId="{C568D623-68FA-4FF4-81C2-6D290C8F5AC8}">
      <dgm:prSet custT="1"/>
      <dgm:spPr/>
      <dgm:t>
        <a:bodyPr/>
        <a:lstStyle/>
        <a:p>
          <a:pPr algn="just">
            <a:lnSpc>
              <a:spcPct val="100000"/>
            </a:lnSpc>
          </a:pPr>
          <a:r>
            <a:rPr lang="en-US" sz="1800" dirty="0"/>
            <a:t>Between 2000 and 2021, deaths from heart diseases have decreased 2.1% while deaths from Alzheimer’s Disease have increased 141%. </a:t>
          </a:r>
          <a:r>
            <a:rPr lang="en-US" sz="1800" b="0" dirty="0"/>
            <a:t>Alzheimer’s disease is a type of brain disease caused by damage to nerve cells (neurons) in the brain. The brain’s neurons are essential to all human activity, including thinking, talking and walking. </a:t>
          </a:r>
        </a:p>
      </dgm:t>
    </dgm:pt>
    <dgm:pt modelId="{F1C3DDD7-0603-49CE-8089-51B34AAB7D03}" type="parTrans" cxnId="{7D50ACD4-64FD-49F7-AB35-4FC0473D431E}">
      <dgm:prSet/>
      <dgm:spPr/>
      <dgm:t>
        <a:bodyPr/>
        <a:lstStyle/>
        <a:p>
          <a:endParaRPr lang="en-US"/>
        </a:p>
      </dgm:t>
    </dgm:pt>
    <dgm:pt modelId="{58BB7A87-8FEC-40C3-B21D-5DAAB71A3381}" type="sibTrans" cxnId="{7D50ACD4-64FD-49F7-AB35-4FC0473D431E}">
      <dgm:prSet/>
      <dgm:spPr/>
      <dgm:t>
        <a:bodyPr/>
        <a:lstStyle/>
        <a:p>
          <a:pPr>
            <a:lnSpc>
              <a:spcPct val="100000"/>
            </a:lnSpc>
          </a:pPr>
          <a:endParaRPr lang="en-US"/>
        </a:p>
      </dgm:t>
    </dgm:pt>
    <dgm:pt modelId="{41E1EA34-10EE-4A5D-90A1-AC08F119199C}" type="pres">
      <dgm:prSet presAssocID="{21FE2AC3-3F30-4598-9B02-6D2946147734}" presName="root" presStyleCnt="0">
        <dgm:presLayoutVars>
          <dgm:dir/>
          <dgm:resizeHandles val="exact"/>
        </dgm:presLayoutVars>
      </dgm:prSet>
      <dgm:spPr/>
    </dgm:pt>
    <dgm:pt modelId="{D94CA069-7B49-4433-8FC5-913079FEE77C}" type="pres">
      <dgm:prSet presAssocID="{21FE2AC3-3F30-4598-9B02-6D2946147734}" presName="container" presStyleCnt="0">
        <dgm:presLayoutVars>
          <dgm:dir/>
          <dgm:resizeHandles val="exact"/>
        </dgm:presLayoutVars>
      </dgm:prSet>
      <dgm:spPr/>
    </dgm:pt>
    <dgm:pt modelId="{ABB4D5F6-910F-41E7-8C1D-256FF97C175C}" type="pres">
      <dgm:prSet presAssocID="{C568D623-68FA-4FF4-81C2-6D290C8F5AC8}" presName="compNode" presStyleCnt="0"/>
      <dgm:spPr/>
    </dgm:pt>
    <dgm:pt modelId="{0CC0E0E4-FA74-4BFB-963F-054A64F93836}" type="pres">
      <dgm:prSet presAssocID="{C568D623-68FA-4FF4-81C2-6D290C8F5AC8}" presName="iconBgRect" presStyleLbl="bgShp" presStyleIdx="0" presStyleCnt="4"/>
      <dgm:spPr>
        <a:solidFill>
          <a:schemeClr val="accent1"/>
        </a:solidFill>
      </dgm:spPr>
    </dgm:pt>
    <dgm:pt modelId="{87B1E859-21E5-4D06-ACB7-8EE7AF3DBBF6}" type="pres">
      <dgm:prSet presAssocID="{C568D623-68FA-4FF4-81C2-6D290C8F5AC8}"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FCFDFEC3-AFC8-4DC6-85E0-9338CF1809F5}" type="pres">
      <dgm:prSet presAssocID="{C568D623-68FA-4FF4-81C2-6D290C8F5AC8}" presName="spaceRect" presStyleCnt="0"/>
      <dgm:spPr/>
    </dgm:pt>
    <dgm:pt modelId="{EE0C35F0-6947-4113-9050-ECB2C8B28092}" type="pres">
      <dgm:prSet presAssocID="{C568D623-68FA-4FF4-81C2-6D290C8F5AC8}" presName="textRect" presStyleLbl="revTx" presStyleIdx="0" presStyleCnt="4" custScaleX="125772" custLinFactNeighborX="12567" custLinFactNeighborY="4106">
        <dgm:presLayoutVars>
          <dgm:chMax val="1"/>
          <dgm:chPref val="1"/>
        </dgm:presLayoutVars>
      </dgm:prSet>
      <dgm:spPr/>
    </dgm:pt>
    <dgm:pt modelId="{94E92463-0CFC-43D5-BA8F-62978AC05C8C}" type="pres">
      <dgm:prSet presAssocID="{58BB7A87-8FEC-40C3-B21D-5DAAB71A3381}" presName="sibTrans" presStyleLbl="sibTrans2D1" presStyleIdx="0" presStyleCnt="0"/>
      <dgm:spPr/>
    </dgm:pt>
    <dgm:pt modelId="{1D4E5763-5D41-4AFB-9125-308BFAA5CC2E}" type="pres">
      <dgm:prSet presAssocID="{8D25DE25-1BD1-4E70-8EF1-5A00C50039DF}" presName="compNode" presStyleCnt="0"/>
      <dgm:spPr/>
    </dgm:pt>
    <dgm:pt modelId="{03E08C71-CBD2-4A50-B3B3-EFF66A93F5E4}" type="pres">
      <dgm:prSet presAssocID="{8D25DE25-1BD1-4E70-8EF1-5A00C50039DF}" presName="iconBgRect" presStyleLbl="bgShp" presStyleIdx="1" presStyleCnt="4"/>
      <dgm:spPr>
        <a:solidFill>
          <a:schemeClr val="accent1"/>
        </a:solidFill>
      </dgm:spPr>
    </dgm:pt>
    <dgm:pt modelId="{F18DF5AC-237A-41A5-A591-EF3B02547E08}" type="pres">
      <dgm:prSet presAssocID="{8D25DE25-1BD1-4E70-8EF1-5A00C50039DF}"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lobe with solid fill"/>
        </a:ext>
      </dgm:extLst>
    </dgm:pt>
    <dgm:pt modelId="{14FEF0E9-169B-44B4-9EF1-57C8960FB0DB}" type="pres">
      <dgm:prSet presAssocID="{8D25DE25-1BD1-4E70-8EF1-5A00C50039DF}" presName="spaceRect" presStyleCnt="0"/>
      <dgm:spPr/>
    </dgm:pt>
    <dgm:pt modelId="{E7A93098-28BB-4220-B8AF-CA9CB75F871E}" type="pres">
      <dgm:prSet presAssocID="{8D25DE25-1BD1-4E70-8EF1-5A00C50039DF}" presName="textRect" presStyleLbl="revTx" presStyleIdx="1" presStyleCnt="4" custLinFactNeighborX="-3052" custLinFactNeighborY="-17102">
        <dgm:presLayoutVars>
          <dgm:chMax val="1"/>
          <dgm:chPref val="1"/>
        </dgm:presLayoutVars>
      </dgm:prSet>
      <dgm:spPr/>
    </dgm:pt>
    <dgm:pt modelId="{7621B505-63E6-498E-80EC-610F0B6E5DEA}" type="pres">
      <dgm:prSet presAssocID="{284B2B8E-1070-4EE1-B614-4AA99E68BB66}" presName="sibTrans" presStyleLbl="sibTrans2D1" presStyleIdx="0" presStyleCnt="0"/>
      <dgm:spPr/>
    </dgm:pt>
    <dgm:pt modelId="{EE437899-F707-4D27-AD8A-68FB31DEF475}" type="pres">
      <dgm:prSet presAssocID="{A622CB90-6FA2-4CA8-B810-3FEE26F76E0D}" presName="compNode" presStyleCnt="0"/>
      <dgm:spPr/>
    </dgm:pt>
    <dgm:pt modelId="{95E0FB3F-A967-4B48-A298-EE6B60833CB9}" type="pres">
      <dgm:prSet presAssocID="{A622CB90-6FA2-4CA8-B810-3FEE26F76E0D}" presName="iconBgRect" presStyleLbl="bgShp" presStyleIdx="2" presStyleCnt="4"/>
      <dgm:spPr>
        <a:solidFill>
          <a:schemeClr val="accent1"/>
        </a:solidFill>
      </dgm:spPr>
    </dgm:pt>
    <dgm:pt modelId="{BCBC4C30-D65E-433C-AB41-61465FA3CB8E}" type="pres">
      <dgm:prSet presAssocID="{A622CB90-6FA2-4CA8-B810-3FEE26F76E0D}"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63292D44-4CA6-4A35-AA77-C3C544135547}" type="pres">
      <dgm:prSet presAssocID="{A622CB90-6FA2-4CA8-B810-3FEE26F76E0D}" presName="spaceRect" presStyleCnt="0"/>
      <dgm:spPr/>
    </dgm:pt>
    <dgm:pt modelId="{ED30708B-0A58-4C8E-B3CC-4BC63D2FD095}" type="pres">
      <dgm:prSet presAssocID="{A622CB90-6FA2-4CA8-B810-3FEE26F76E0D}" presName="textRect" presStyleLbl="revTx" presStyleIdx="2" presStyleCnt="4" custScaleX="120480" custLinFactNeighborX="9835" custLinFactNeighborY="6300">
        <dgm:presLayoutVars>
          <dgm:chMax val="1"/>
          <dgm:chPref val="1"/>
        </dgm:presLayoutVars>
      </dgm:prSet>
      <dgm:spPr/>
    </dgm:pt>
    <dgm:pt modelId="{7313977B-3597-4271-B972-2A762AE12D19}" type="pres">
      <dgm:prSet presAssocID="{B0F3D7FA-90A4-40ED-8D36-4E1E6E4AF4A6}" presName="sibTrans" presStyleLbl="sibTrans2D1" presStyleIdx="0" presStyleCnt="0"/>
      <dgm:spPr/>
    </dgm:pt>
    <dgm:pt modelId="{011ACE9C-7D18-4377-A7E0-6E95AEEF65C8}" type="pres">
      <dgm:prSet presAssocID="{B3CB9927-934B-4B0A-96B5-4D2A16B489C1}" presName="compNode" presStyleCnt="0"/>
      <dgm:spPr/>
    </dgm:pt>
    <dgm:pt modelId="{792C9F0E-5286-4DEE-9C14-20AD4DE1D29B}" type="pres">
      <dgm:prSet presAssocID="{B3CB9927-934B-4B0A-96B5-4D2A16B489C1}" presName="iconBgRect" presStyleLbl="bgShp" presStyleIdx="3" presStyleCnt="4"/>
      <dgm:spPr>
        <a:solidFill>
          <a:schemeClr val="accent1"/>
        </a:solidFill>
      </dgm:spPr>
    </dgm:pt>
    <dgm:pt modelId="{FA73327F-CB63-4B23-AA89-C28D40F15E8F}" type="pres">
      <dgm:prSet presAssocID="{B3CB9927-934B-4B0A-96B5-4D2A16B489C1}"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llar with solid fill"/>
        </a:ext>
      </dgm:extLst>
    </dgm:pt>
    <dgm:pt modelId="{2EB9DF08-145E-4304-8821-53CEF854ED51}" type="pres">
      <dgm:prSet presAssocID="{B3CB9927-934B-4B0A-96B5-4D2A16B489C1}" presName="spaceRect" presStyleCnt="0"/>
      <dgm:spPr/>
    </dgm:pt>
    <dgm:pt modelId="{E410C728-98E1-49DA-B2D6-639C19E6C867}" type="pres">
      <dgm:prSet presAssocID="{B3CB9927-934B-4B0A-96B5-4D2A16B489C1}" presName="textRect" presStyleLbl="revTx" presStyleIdx="3" presStyleCnt="4" custScaleX="108017">
        <dgm:presLayoutVars>
          <dgm:chMax val="1"/>
          <dgm:chPref val="1"/>
        </dgm:presLayoutVars>
      </dgm:prSet>
      <dgm:spPr/>
    </dgm:pt>
  </dgm:ptLst>
  <dgm:cxnLst>
    <dgm:cxn modelId="{3EADBC11-E2C5-475E-B1E5-3A36BE0A018D}" type="presOf" srcId="{58BB7A87-8FEC-40C3-B21D-5DAAB71A3381}" destId="{94E92463-0CFC-43D5-BA8F-62978AC05C8C}" srcOrd="0" destOrd="0" presId="urn:microsoft.com/office/officeart/2018/2/layout/IconCircleList"/>
    <dgm:cxn modelId="{F7E47E5E-4B38-4680-9CB5-323BE2192C5C}" type="presOf" srcId="{284B2B8E-1070-4EE1-B614-4AA99E68BB66}" destId="{7621B505-63E6-498E-80EC-610F0B6E5DEA}" srcOrd="0" destOrd="0" presId="urn:microsoft.com/office/officeart/2018/2/layout/IconCircleList"/>
    <dgm:cxn modelId="{99CC3875-97C7-41EB-BFE5-AE9AD2815747}" srcId="{21FE2AC3-3F30-4598-9B02-6D2946147734}" destId="{B3CB9927-934B-4B0A-96B5-4D2A16B489C1}" srcOrd="3" destOrd="0" parTransId="{3482577E-7092-4DE0-98C4-42393D6CB9B1}" sibTransId="{5975C120-D72E-42A1-AE66-9B2343D5E119}"/>
    <dgm:cxn modelId="{3EB5D27B-5E92-4108-88E8-9340A5723FBA}" srcId="{21FE2AC3-3F30-4598-9B02-6D2946147734}" destId="{A622CB90-6FA2-4CA8-B810-3FEE26F76E0D}" srcOrd="2" destOrd="0" parTransId="{14843121-934A-4705-959E-EADC20B175DB}" sibTransId="{B0F3D7FA-90A4-40ED-8D36-4E1E6E4AF4A6}"/>
    <dgm:cxn modelId="{0D7D1A93-1D82-49FD-A248-D61067DF9033}" srcId="{21FE2AC3-3F30-4598-9B02-6D2946147734}" destId="{8D25DE25-1BD1-4E70-8EF1-5A00C50039DF}" srcOrd="1" destOrd="0" parTransId="{A991B9C5-1D1D-474F-B588-B29B9DC9DD0C}" sibTransId="{284B2B8E-1070-4EE1-B614-4AA99E68BB66}"/>
    <dgm:cxn modelId="{AB7E5A98-BAB7-438A-BF68-19FE59F785A5}" type="presOf" srcId="{B3CB9927-934B-4B0A-96B5-4D2A16B489C1}" destId="{E410C728-98E1-49DA-B2D6-639C19E6C867}" srcOrd="0" destOrd="0" presId="urn:microsoft.com/office/officeart/2018/2/layout/IconCircleList"/>
    <dgm:cxn modelId="{2665D299-6505-47CB-80D7-4E46AD033632}" type="presOf" srcId="{8D25DE25-1BD1-4E70-8EF1-5A00C50039DF}" destId="{E7A93098-28BB-4220-B8AF-CA9CB75F871E}" srcOrd="0" destOrd="0" presId="urn:microsoft.com/office/officeart/2018/2/layout/IconCircleList"/>
    <dgm:cxn modelId="{12A3C49F-D63E-410A-A014-2A47E4964631}" type="presOf" srcId="{B0F3D7FA-90A4-40ED-8D36-4E1E6E4AF4A6}" destId="{7313977B-3597-4271-B972-2A762AE12D19}" srcOrd="0" destOrd="0" presId="urn:microsoft.com/office/officeart/2018/2/layout/IconCircleList"/>
    <dgm:cxn modelId="{BD4450AB-E367-4645-BE1A-3F3E2A7012B2}" type="presOf" srcId="{21FE2AC3-3F30-4598-9B02-6D2946147734}" destId="{41E1EA34-10EE-4A5D-90A1-AC08F119199C}" srcOrd="0" destOrd="0" presId="urn:microsoft.com/office/officeart/2018/2/layout/IconCircleList"/>
    <dgm:cxn modelId="{3DE997B5-E6F0-4EBE-AAB1-6F1472239E10}" type="presOf" srcId="{C568D623-68FA-4FF4-81C2-6D290C8F5AC8}" destId="{EE0C35F0-6947-4113-9050-ECB2C8B28092}" srcOrd="0" destOrd="0" presId="urn:microsoft.com/office/officeart/2018/2/layout/IconCircleList"/>
    <dgm:cxn modelId="{7D50ACD4-64FD-49F7-AB35-4FC0473D431E}" srcId="{21FE2AC3-3F30-4598-9B02-6D2946147734}" destId="{C568D623-68FA-4FF4-81C2-6D290C8F5AC8}" srcOrd="0" destOrd="0" parTransId="{F1C3DDD7-0603-49CE-8089-51B34AAB7D03}" sibTransId="{58BB7A87-8FEC-40C3-B21D-5DAAB71A3381}"/>
    <dgm:cxn modelId="{6D560CE0-22BC-4EF9-9348-A2D148BADA9E}" type="presOf" srcId="{A622CB90-6FA2-4CA8-B810-3FEE26F76E0D}" destId="{ED30708B-0A58-4C8E-B3CC-4BC63D2FD095}" srcOrd="0" destOrd="0" presId="urn:microsoft.com/office/officeart/2018/2/layout/IconCircleList"/>
    <dgm:cxn modelId="{96837FC5-E584-4AB2-A493-1495D2DC613E}" type="presParOf" srcId="{41E1EA34-10EE-4A5D-90A1-AC08F119199C}" destId="{D94CA069-7B49-4433-8FC5-913079FEE77C}" srcOrd="0" destOrd="0" presId="urn:microsoft.com/office/officeart/2018/2/layout/IconCircleList"/>
    <dgm:cxn modelId="{BF82D682-E7CC-4BD8-AE2D-449B2D8B57CD}" type="presParOf" srcId="{D94CA069-7B49-4433-8FC5-913079FEE77C}" destId="{ABB4D5F6-910F-41E7-8C1D-256FF97C175C}" srcOrd="0" destOrd="0" presId="urn:microsoft.com/office/officeart/2018/2/layout/IconCircleList"/>
    <dgm:cxn modelId="{18EDDB66-E556-4A23-A068-4D8BA41915FC}" type="presParOf" srcId="{ABB4D5F6-910F-41E7-8C1D-256FF97C175C}" destId="{0CC0E0E4-FA74-4BFB-963F-054A64F93836}" srcOrd="0" destOrd="0" presId="urn:microsoft.com/office/officeart/2018/2/layout/IconCircleList"/>
    <dgm:cxn modelId="{AAE7CDD6-6F18-44C6-AA08-EDF65974AE12}" type="presParOf" srcId="{ABB4D5F6-910F-41E7-8C1D-256FF97C175C}" destId="{87B1E859-21E5-4D06-ACB7-8EE7AF3DBBF6}" srcOrd="1" destOrd="0" presId="urn:microsoft.com/office/officeart/2018/2/layout/IconCircleList"/>
    <dgm:cxn modelId="{FE4B7189-FEE1-4FA4-91F7-B5BFE34CC979}" type="presParOf" srcId="{ABB4D5F6-910F-41E7-8C1D-256FF97C175C}" destId="{FCFDFEC3-AFC8-4DC6-85E0-9338CF1809F5}" srcOrd="2" destOrd="0" presId="urn:microsoft.com/office/officeart/2018/2/layout/IconCircleList"/>
    <dgm:cxn modelId="{6845A24D-7FAB-4003-88DE-1BF4E43A8E0B}" type="presParOf" srcId="{ABB4D5F6-910F-41E7-8C1D-256FF97C175C}" destId="{EE0C35F0-6947-4113-9050-ECB2C8B28092}" srcOrd="3" destOrd="0" presId="urn:microsoft.com/office/officeart/2018/2/layout/IconCircleList"/>
    <dgm:cxn modelId="{E23E2007-BF4E-4037-800B-99C82028315D}" type="presParOf" srcId="{D94CA069-7B49-4433-8FC5-913079FEE77C}" destId="{94E92463-0CFC-43D5-BA8F-62978AC05C8C}" srcOrd="1" destOrd="0" presId="urn:microsoft.com/office/officeart/2018/2/layout/IconCircleList"/>
    <dgm:cxn modelId="{6E30175F-A12F-494A-BE1C-85CB83C5E2CE}" type="presParOf" srcId="{D94CA069-7B49-4433-8FC5-913079FEE77C}" destId="{1D4E5763-5D41-4AFB-9125-308BFAA5CC2E}" srcOrd="2" destOrd="0" presId="urn:microsoft.com/office/officeart/2018/2/layout/IconCircleList"/>
    <dgm:cxn modelId="{4815996A-A787-4485-840C-55D05054D390}" type="presParOf" srcId="{1D4E5763-5D41-4AFB-9125-308BFAA5CC2E}" destId="{03E08C71-CBD2-4A50-B3B3-EFF66A93F5E4}" srcOrd="0" destOrd="0" presId="urn:microsoft.com/office/officeart/2018/2/layout/IconCircleList"/>
    <dgm:cxn modelId="{99C5F31D-4992-4054-9E29-78AFFFDCEB28}" type="presParOf" srcId="{1D4E5763-5D41-4AFB-9125-308BFAA5CC2E}" destId="{F18DF5AC-237A-41A5-A591-EF3B02547E08}" srcOrd="1" destOrd="0" presId="urn:microsoft.com/office/officeart/2018/2/layout/IconCircleList"/>
    <dgm:cxn modelId="{FB93F2AF-5F21-4D7C-9136-257D0C4304DF}" type="presParOf" srcId="{1D4E5763-5D41-4AFB-9125-308BFAA5CC2E}" destId="{14FEF0E9-169B-44B4-9EF1-57C8960FB0DB}" srcOrd="2" destOrd="0" presId="urn:microsoft.com/office/officeart/2018/2/layout/IconCircleList"/>
    <dgm:cxn modelId="{2AE47FB4-57C5-46D7-8971-9CB5F6802BD2}" type="presParOf" srcId="{1D4E5763-5D41-4AFB-9125-308BFAA5CC2E}" destId="{E7A93098-28BB-4220-B8AF-CA9CB75F871E}" srcOrd="3" destOrd="0" presId="urn:microsoft.com/office/officeart/2018/2/layout/IconCircleList"/>
    <dgm:cxn modelId="{C94C58EF-75FB-40FD-B550-3EF1A25B6CE0}" type="presParOf" srcId="{D94CA069-7B49-4433-8FC5-913079FEE77C}" destId="{7621B505-63E6-498E-80EC-610F0B6E5DEA}" srcOrd="3" destOrd="0" presId="urn:microsoft.com/office/officeart/2018/2/layout/IconCircleList"/>
    <dgm:cxn modelId="{5755A618-E42F-4B7A-B216-07E073E60FF9}" type="presParOf" srcId="{D94CA069-7B49-4433-8FC5-913079FEE77C}" destId="{EE437899-F707-4D27-AD8A-68FB31DEF475}" srcOrd="4" destOrd="0" presId="urn:microsoft.com/office/officeart/2018/2/layout/IconCircleList"/>
    <dgm:cxn modelId="{152EAE84-6B67-44F9-BDA0-DDEAE87A6E31}" type="presParOf" srcId="{EE437899-F707-4D27-AD8A-68FB31DEF475}" destId="{95E0FB3F-A967-4B48-A298-EE6B60833CB9}" srcOrd="0" destOrd="0" presId="urn:microsoft.com/office/officeart/2018/2/layout/IconCircleList"/>
    <dgm:cxn modelId="{E52F1B60-DB0E-4E27-B502-62DEFE92DE18}" type="presParOf" srcId="{EE437899-F707-4D27-AD8A-68FB31DEF475}" destId="{BCBC4C30-D65E-433C-AB41-61465FA3CB8E}" srcOrd="1" destOrd="0" presId="urn:microsoft.com/office/officeart/2018/2/layout/IconCircleList"/>
    <dgm:cxn modelId="{4B808211-3F8C-4427-9FC7-77A570D63201}" type="presParOf" srcId="{EE437899-F707-4D27-AD8A-68FB31DEF475}" destId="{63292D44-4CA6-4A35-AA77-C3C544135547}" srcOrd="2" destOrd="0" presId="urn:microsoft.com/office/officeart/2018/2/layout/IconCircleList"/>
    <dgm:cxn modelId="{B7030492-ED17-4103-AFCE-E86FBF07BA8E}" type="presParOf" srcId="{EE437899-F707-4D27-AD8A-68FB31DEF475}" destId="{ED30708B-0A58-4C8E-B3CC-4BC63D2FD095}" srcOrd="3" destOrd="0" presId="urn:microsoft.com/office/officeart/2018/2/layout/IconCircleList"/>
    <dgm:cxn modelId="{41472FD2-8BB5-45BB-9268-EFEBEC47FC8D}" type="presParOf" srcId="{D94CA069-7B49-4433-8FC5-913079FEE77C}" destId="{7313977B-3597-4271-B972-2A762AE12D19}" srcOrd="5" destOrd="0" presId="urn:microsoft.com/office/officeart/2018/2/layout/IconCircleList"/>
    <dgm:cxn modelId="{E40AEBFC-8EE8-46C3-973D-E803BE5E03D1}" type="presParOf" srcId="{D94CA069-7B49-4433-8FC5-913079FEE77C}" destId="{011ACE9C-7D18-4377-A7E0-6E95AEEF65C8}" srcOrd="6" destOrd="0" presId="urn:microsoft.com/office/officeart/2018/2/layout/IconCircleList"/>
    <dgm:cxn modelId="{8D6E3E6D-551A-4975-B2E6-85C6E7EEAA06}" type="presParOf" srcId="{011ACE9C-7D18-4377-A7E0-6E95AEEF65C8}" destId="{792C9F0E-5286-4DEE-9C14-20AD4DE1D29B}" srcOrd="0" destOrd="0" presId="urn:microsoft.com/office/officeart/2018/2/layout/IconCircleList"/>
    <dgm:cxn modelId="{87C245FA-34DE-4DB5-90EB-8EB0C33D05FD}" type="presParOf" srcId="{011ACE9C-7D18-4377-A7E0-6E95AEEF65C8}" destId="{FA73327F-CB63-4B23-AA89-C28D40F15E8F}" srcOrd="1" destOrd="0" presId="urn:microsoft.com/office/officeart/2018/2/layout/IconCircleList"/>
    <dgm:cxn modelId="{E00E4708-AAB2-4D37-9402-D458CF925281}" type="presParOf" srcId="{011ACE9C-7D18-4377-A7E0-6E95AEEF65C8}" destId="{2EB9DF08-145E-4304-8821-53CEF854ED51}" srcOrd="2" destOrd="0" presId="urn:microsoft.com/office/officeart/2018/2/layout/IconCircleList"/>
    <dgm:cxn modelId="{FEB1949A-A89F-4939-8783-63DE91597823}" type="presParOf" srcId="{011ACE9C-7D18-4377-A7E0-6E95AEEF65C8}" destId="{E410C728-98E1-49DA-B2D6-639C19E6C86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C0E0E4-FA74-4BFB-963F-054A64F93836}">
      <dsp:nvSpPr>
        <dsp:cNvPr id="0" name=""/>
        <dsp:cNvSpPr/>
      </dsp:nvSpPr>
      <dsp:spPr>
        <a:xfrm>
          <a:off x="154357" y="472196"/>
          <a:ext cx="1429926" cy="1429926"/>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87B1E859-21E5-4D06-ACB7-8EE7AF3DBBF6}">
      <dsp:nvSpPr>
        <dsp:cNvPr id="0" name=""/>
        <dsp:cNvSpPr/>
      </dsp:nvSpPr>
      <dsp:spPr>
        <a:xfrm>
          <a:off x="454641" y="772481"/>
          <a:ext cx="829357" cy="82935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0C35F0-6947-4113-9050-ECB2C8B28092}">
      <dsp:nvSpPr>
        <dsp:cNvPr id="0" name=""/>
        <dsp:cNvSpPr/>
      </dsp:nvSpPr>
      <dsp:spPr>
        <a:xfrm>
          <a:off x="1879944" y="530909"/>
          <a:ext cx="4239197" cy="1429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US" sz="1800" kern="1200" dirty="0"/>
            <a:t>Between 2000 and 2021, deaths from heart diseases have decreased 2.1% while deaths from Alzheimer’s Disease have increased 141%. </a:t>
          </a:r>
          <a:r>
            <a:rPr lang="en-US" sz="1800" b="0" kern="1200" dirty="0"/>
            <a:t>Alzheimer’s disease is a type of brain disease caused by damage to nerve cells (neurons) in the brain. The brain’s neurons are essential to all human activity, including thinking, talking and walking. </a:t>
          </a:r>
        </a:p>
      </dsp:txBody>
      <dsp:txXfrm>
        <a:off x="1879944" y="530909"/>
        <a:ext cx="4239197" cy="1429926"/>
      </dsp:txXfrm>
    </dsp:sp>
    <dsp:sp modelId="{03E08C71-CBD2-4A50-B3B3-EFF66A93F5E4}">
      <dsp:nvSpPr>
        <dsp:cNvPr id="0" name=""/>
        <dsp:cNvSpPr/>
      </dsp:nvSpPr>
      <dsp:spPr>
        <a:xfrm>
          <a:off x="6282857" y="472196"/>
          <a:ext cx="1429926" cy="1429926"/>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F18DF5AC-237A-41A5-A591-EF3B02547E08}">
      <dsp:nvSpPr>
        <dsp:cNvPr id="0" name=""/>
        <dsp:cNvSpPr/>
      </dsp:nvSpPr>
      <dsp:spPr>
        <a:xfrm>
          <a:off x="6583142" y="772481"/>
          <a:ext cx="829357" cy="82935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A93098-28BB-4220-B8AF-CA9CB75F871E}">
      <dsp:nvSpPr>
        <dsp:cNvPr id="0" name=""/>
        <dsp:cNvSpPr/>
      </dsp:nvSpPr>
      <dsp:spPr>
        <a:xfrm>
          <a:off x="7916328" y="227650"/>
          <a:ext cx="3370541" cy="1429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Alzheimer’s Disease ranks seventh among the leading causes of death in the United States and the sixth leading cause of death among adults 65 years or older. (WHO)</a:t>
          </a:r>
        </a:p>
      </dsp:txBody>
      <dsp:txXfrm>
        <a:off x="7916328" y="227650"/>
        <a:ext cx="3370541" cy="1429926"/>
      </dsp:txXfrm>
    </dsp:sp>
    <dsp:sp modelId="{95E0FB3F-A967-4B48-A298-EE6B60833CB9}">
      <dsp:nvSpPr>
        <dsp:cNvPr id="0" name=""/>
        <dsp:cNvSpPr/>
      </dsp:nvSpPr>
      <dsp:spPr>
        <a:xfrm>
          <a:off x="154357" y="2681306"/>
          <a:ext cx="1429926" cy="1429926"/>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BCBC4C30-D65E-433C-AB41-61465FA3CB8E}">
      <dsp:nvSpPr>
        <dsp:cNvPr id="0" name=""/>
        <dsp:cNvSpPr/>
      </dsp:nvSpPr>
      <dsp:spPr>
        <a:xfrm>
          <a:off x="454641" y="2981591"/>
          <a:ext cx="829357" cy="82935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30708B-0A58-4C8E-B3CC-4BC63D2FD095}">
      <dsp:nvSpPr>
        <dsp:cNvPr id="0" name=""/>
        <dsp:cNvSpPr/>
      </dsp:nvSpPr>
      <dsp:spPr>
        <a:xfrm>
          <a:off x="1877046" y="2771391"/>
          <a:ext cx="4060828" cy="1429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US" sz="1800" kern="1200" dirty="0"/>
            <a:t>1 in 3 older adults die with Alzheimer’s or another dementia. The number of people living with Alzheimer's is projected to double from 6.9 million in 2020 to nearly 14 million people by 2060. (AA)</a:t>
          </a:r>
        </a:p>
      </dsp:txBody>
      <dsp:txXfrm>
        <a:off x="1877046" y="2771391"/>
        <a:ext cx="4060828" cy="1429926"/>
      </dsp:txXfrm>
    </dsp:sp>
    <dsp:sp modelId="{792C9F0E-5286-4DEE-9C14-20AD4DE1D29B}">
      <dsp:nvSpPr>
        <dsp:cNvPr id="0" name=""/>
        <dsp:cNvSpPr/>
      </dsp:nvSpPr>
      <dsp:spPr>
        <a:xfrm>
          <a:off x="6193673" y="2681306"/>
          <a:ext cx="1429926" cy="1429926"/>
        </a:xfrm>
        <a:prstGeom prst="ellipse">
          <a:avLst/>
        </a:prstGeom>
        <a:solidFill>
          <a:schemeClr val="accent1"/>
        </a:solidFill>
        <a:ln>
          <a:noFill/>
        </a:ln>
        <a:effectLst/>
      </dsp:spPr>
      <dsp:style>
        <a:lnRef idx="0">
          <a:scrgbClr r="0" g="0" b="0"/>
        </a:lnRef>
        <a:fillRef idx="1">
          <a:scrgbClr r="0" g="0" b="0"/>
        </a:fillRef>
        <a:effectRef idx="0">
          <a:scrgbClr r="0" g="0" b="0"/>
        </a:effectRef>
        <a:fontRef idx="minor"/>
      </dsp:style>
    </dsp:sp>
    <dsp:sp modelId="{FA73327F-CB63-4B23-AA89-C28D40F15E8F}">
      <dsp:nvSpPr>
        <dsp:cNvPr id="0" name=""/>
        <dsp:cNvSpPr/>
      </dsp:nvSpPr>
      <dsp:spPr>
        <a:xfrm>
          <a:off x="6493957" y="2981591"/>
          <a:ext cx="829357" cy="82935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10C728-98E1-49DA-B2D6-639C19E6C867}">
      <dsp:nvSpPr>
        <dsp:cNvPr id="0" name=""/>
        <dsp:cNvSpPr/>
      </dsp:nvSpPr>
      <dsp:spPr>
        <a:xfrm>
          <a:off x="7794904" y="2681306"/>
          <a:ext cx="3640757" cy="1429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Alzheimer’s Disease not only devastates cognitive function but also places a heavy emotional and financial toll on patients and caregivers. Estimated that health and long-term care costs for people living with Alzheimer’s and other dementias are projected to reach $360 billion by the end of 2024.(AA)</a:t>
          </a:r>
        </a:p>
      </dsp:txBody>
      <dsp:txXfrm>
        <a:off x="7794904" y="2681306"/>
        <a:ext cx="3640757" cy="14299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7300D-85D7-8942-9348-5AA97278C8E5}"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C603F-1293-5744-AD71-5F20CCA95C0C}" type="slidenum">
              <a:rPr lang="en-US" smtClean="0"/>
              <a:t>‹#›</a:t>
            </a:fld>
            <a:endParaRPr lang="en-US"/>
          </a:p>
        </p:txBody>
      </p:sp>
    </p:spTree>
    <p:extLst>
      <p:ext uri="{BB962C8B-B14F-4D97-AF65-F5344CB8AC3E}">
        <p14:creationId xmlns:p14="http://schemas.microsoft.com/office/powerpoint/2010/main" val="160557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t>
            </a:r>
            <a:r>
              <a:rPr lang="en-US" b="0" i="0" u="none" strike="noStrike" dirty="0">
                <a:solidFill>
                  <a:srgbClr val="374151"/>
                </a:solidFill>
                <a:effectLst/>
                <a:latin typeface="Söhne"/>
              </a:rPr>
              <a:t>The use of 'male' and 'female' as gender categories is solely based on the available data and not intended to imply any bias. The dataset may lack representation of non-binary or other gender identities. We acknowledge this limitation in our data collection.</a:t>
            </a:r>
            <a:endParaRPr lang="en-US" dirty="0"/>
          </a:p>
          <a:p>
            <a:endParaRPr lang="en-US" dirty="0"/>
          </a:p>
        </p:txBody>
      </p:sp>
      <p:sp>
        <p:nvSpPr>
          <p:cNvPr id="4" name="Slide Number Placeholder 3"/>
          <p:cNvSpPr>
            <a:spLocks noGrp="1"/>
          </p:cNvSpPr>
          <p:nvPr>
            <p:ph type="sldNum" sz="quarter" idx="5"/>
          </p:nvPr>
        </p:nvSpPr>
        <p:spPr/>
        <p:txBody>
          <a:bodyPr/>
          <a:lstStyle/>
          <a:p>
            <a:fld id="{A7EC603F-1293-5744-AD71-5F20CCA95C0C}" type="slidenum">
              <a:rPr lang="en-US" smtClean="0"/>
              <a:t>5</a:t>
            </a:fld>
            <a:endParaRPr lang="en-US"/>
          </a:p>
        </p:txBody>
      </p:sp>
    </p:spTree>
    <p:extLst>
      <p:ext uri="{BB962C8B-B14F-4D97-AF65-F5344CB8AC3E}">
        <p14:creationId xmlns:p14="http://schemas.microsoft.com/office/powerpoint/2010/main" val="339815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2/7/25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2/7/25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2/7/25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2/7/25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2/7/25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868A-C36D-79E1-E049-B22F50C9D156}"/>
              </a:ext>
            </a:extLst>
          </p:cNvPr>
          <p:cNvSpPr>
            <a:spLocks noGrp="1"/>
          </p:cNvSpPr>
          <p:nvPr>
            <p:ph type="ctrTitle"/>
          </p:nvPr>
        </p:nvSpPr>
        <p:spPr>
          <a:xfrm>
            <a:off x="581191" y="1102993"/>
            <a:ext cx="10993549" cy="1475013"/>
          </a:xfrm>
        </p:spPr>
        <p:txBody>
          <a:bodyPr>
            <a:normAutofit fontScale="90000"/>
          </a:bodyPr>
          <a:lstStyle/>
          <a:p>
            <a:br>
              <a:rPr lang="en-US"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n-US" b="1"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700" b="1" kern="100" dirty="0">
                <a:effectLst/>
                <a:latin typeface="+mn-lt"/>
                <a:ea typeface="Aptos" panose="020B0004020202020204" pitchFamily="34" charset="0"/>
                <a:cs typeface="Times New Roman" panose="02020603050405020304" pitchFamily="18" charset="0"/>
              </a:rPr>
              <a:t>Econ 6915 Healthcare Analytics</a:t>
            </a:r>
            <a:br>
              <a:rPr lang="en-US" sz="2700" b="1" kern="100" dirty="0">
                <a:effectLst/>
                <a:latin typeface="+mn-lt"/>
                <a:ea typeface="Aptos" panose="020B0004020202020204" pitchFamily="34" charset="0"/>
                <a:cs typeface="Times New Roman" panose="02020603050405020304" pitchFamily="18" charset="0"/>
              </a:rPr>
            </a:br>
            <a:r>
              <a:rPr lang="en-US" sz="2700" b="1" kern="100" dirty="0">
                <a:effectLst/>
                <a:latin typeface="+mn-lt"/>
                <a:ea typeface="Aptos" panose="020B0004020202020204" pitchFamily="34" charset="0"/>
                <a:cs typeface="Times New Roman" panose="02020603050405020304" pitchFamily="18" charset="0"/>
              </a:rPr>
              <a:t>Class Project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3CE9C5D2-BD04-FDC1-7071-695C8AF713C5}"/>
              </a:ext>
            </a:extLst>
          </p:cNvPr>
          <p:cNvSpPr>
            <a:spLocks noGrp="1"/>
          </p:cNvSpPr>
          <p:nvPr>
            <p:ph type="subTitle" idx="1"/>
          </p:nvPr>
        </p:nvSpPr>
        <p:spPr>
          <a:xfrm>
            <a:off x="581191" y="2187101"/>
            <a:ext cx="10993546" cy="590321"/>
          </a:xfrm>
        </p:spPr>
        <p:txBody>
          <a:bodyPr/>
          <a:lstStyle/>
          <a:p>
            <a:r>
              <a:rPr lang="en-US" dirty="0"/>
              <a:t> BY:  YAW DAPAA [Y00884095]</a:t>
            </a:r>
          </a:p>
        </p:txBody>
      </p:sp>
      <p:sp>
        <p:nvSpPr>
          <p:cNvPr id="4" name="Title 1">
            <a:extLst>
              <a:ext uri="{FF2B5EF4-FFF2-40B4-BE49-F238E27FC236}">
                <a16:creationId xmlns:a16="http://schemas.microsoft.com/office/drawing/2014/main" id="{FCC2E74A-95CA-49DF-554A-4C0587E1D7AB}"/>
              </a:ext>
            </a:extLst>
          </p:cNvPr>
          <p:cNvSpPr txBox="1">
            <a:spLocks/>
          </p:cNvSpPr>
          <p:nvPr/>
        </p:nvSpPr>
        <p:spPr>
          <a:xfrm>
            <a:off x="581191" y="4478218"/>
            <a:ext cx="9483835" cy="1475013"/>
          </a:xfrm>
          <a:prstGeom prst="rect">
            <a:avLst/>
          </a:prstGeom>
          <a:effectLst/>
        </p:spPr>
        <p:txBody>
          <a:bodyPr vert="horz" lIns="91440" tIns="45720" rIns="91440" bIns="45720" rtlCol="0" anchor="b">
            <a:normAutofit fontScale="975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100" b="1" kern="100" dirty="0">
                <a:solidFill>
                  <a:schemeClr val="bg1"/>
                </a:solidFill>
                <a:ea typeface="Aptos" panose="020B0004020202020204" pitchFamily="34" charset="0"/>
                <a:cs typeface="Times New Roman" panose="02020603050405020304" pitchFamily="18" charset="0"/>
              </a:rPr>
              <a:t>Alzheimer’s Disease </a:t>
            </a:r>
          </a:p>
          <a:p>
            <a:r>
              <a:rPr lang="en-US" sz="4100" b="1" kern="100" dirty="0">
                <a:solidFill>
                  <a:schemeClr val="bg1"/>
                </a:solidFill>
                <a:ea typeface="Aptos" panose="020B0004020202020204" pitchFamily="34" charset="0"/>
                <a:cs typeface="Times New Roman" panose="02020603050405020304" pitchFamily="18" charset="0"/>
              </a:rPr>
              <a:t>Diagnosis Prediction</a:t>
            </a:r>
          </a:p>
          <a:p>
            <a:endParaRPr lang="en-US" dirty="0">
              <a:solidFill>
                <a:schemeClr val="bg1"/>
              </a:solidFill>
            </a:endParaRPr>
          </a:p>
        </p:txBody>
      </p:sp>
      <p:pic>
        <p:nvPicPr>
          <p:cNvPr id="1026" name="Picture 2" descr="Alzheimer's disease - Symptoms and causes - Mayo Clinic">
            <a:extLst>
              <a:ext uri="{FF2B5EF4-FFF2-40B4-BE49-F238E27FC236}">
                <a16:creationId xmlns:a16="http://schemas.microsoft.com/office/drawing/2014/main" id="{256F1594-4768-9778-913C-7B1E09807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130" y="2280127"/>
            <a:ext cx="3291618" cy="298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38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46EE1B-5261-80BE-8340-ED3CA2AF0ACE}"/>
              </a:ext>
            </a:extLst>
          </p:cNvPr>
          <p:cNvSpPr>
            <a:spLocks noGrp="1"/>
          </p:cNvSpPr>
          <p:nvPr>
            <p:ph type="title"/>
          </p:nvPr>
        </p:nvSpPr>
        <p:spPr>
          <a:xfrm>
            <a:off x="385227" y="383606"/>
            <a:ext cx="6023678" cy="1013800"/>
          </a:xfrm>
        </p:spPr>
        <p:txBody>
          <a:bodyPr>
            <a:normAutofit fontScale="90000"/>
          </a:bodyPr>
          <a:lstStyle/>
          <a:p>
            <a:r>
              <a:rPr lang="en-US" sz="3200" b="1" dirty="0">
                <a:solidFill>
                  <a:srgbClr val="FFFFFF"/>
                </a:solidFill>
              </a:rPr>
              <a:t>Target Variable Summary</a:t>
            </a:r>
          </a:p>
        </p:txBody>
      </p:sp>
      <p:sp>
        <p:nvSpPr>
          <p:cNvPr id="27" name="Rectangle 26">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8F3853A2-C03A-1529-069C-C1D637B759DD}"/>
              </a:ext>
            </a:extLst>
          </p:cNvPr>
          <p:cNvSpPr>
            <a:spLocks noGrp="1"/>
          </p:cNvSpPr>
          <p:nvPr>
            <p:ph idx="1"/>
          </p:nvPr>
        </p:nvSpPr>
        <p:spPr>
          <a:xfrm>
            <a:off x="570098" y="1781012"/>
            <a:ext cx="5097055" cy="3887016"/>
          </a:xfrm>
        </p:spPr>
        <p:txBody>
          <a:bodyPr>
            <a:normAutofit/>
          </a:bodyPr>
          <a:lstStyle/>
          <a:p>
            <a:pPr>
              <a:lnSpc>
                <a:spcPct val="90000"/>
              </a:lnSpc>
            </a:pPr>
            <a:r>
              <a:rPr lang="en-US" dirty="0">
                <a:solidFill>
                  <a:schemeClr val="tx1"/>
                </a:solidFill>
              </a:rPr>
              <a:t>760 out of 2,149, approximately 35.4% of the patients have been diagnosed with Alzheimer’s, while around 1,389 out of 2,149, representing 64.6% were not diagnosed. </a:t>
            </a:r>
          </a:p>
          <a:p>
            <a:pPr>
              <a:lnSpc>
                <a:spcPct val="90000"/>
              </a:lnSpc>
            </a:pPr>
            <a:r>
              <a:rPr lang="en-US" dirty="0">
                <a:solidFill>
                  <a:schemeClr val="tx1"/>
                </a:solidFill>
              </a:rPr>
              <a:t>“No Diagnosis” forms the majority, indicating that a larger proportion of the dataset does not have an Alzheimer’s disease diagnosis. </a:t>
            </a:r>
          </a:p>
          <a:p>
            <a:pPr>
              <a:lnSpc>
                <a:spcPct val="90000"/>
              </a:lnSpc>
            </a:pPr>
            <a:r>
              <a:rPr lang="en-US" b="0" i="0" u="none" strike="noStrike" dirty="0">
                <a:effectLst/>
                <a:latin typeface="system-ui"/>
              </a:rPr>
              <a:t>This confirms our previous observation in the Categorical Feature Distribution that the data is skewed heavily towards individuals without Alzheimer's Disease.</a:t>
            </a:r>
          </a:p>
        </p:txBody>
      </p:sp>
      <p:pic>
        <p:nvPicPr>
          <p:cNvPr id="4" name="Content Placeholder 3" descr="A diagram of a diagnose&#10;&#10;Description automatically generated">
            <a:extLst>
              <a:ext uri="{FF2B5EF4-FFF2-40B4-BE49-F238E27FC236}">
                <a16:creationId xmlns:a16="http://schemas.microsoft.com/office/drawing/2014/main" id="{66F49103-A8E9-3DE8-6E67-FD168D21F6D6}"/>
              </a:ext>
            </a:extLst>
          </p:cNvPr>
          <p:cNvPicPr>
            <a:picLocks noChangeAspect="1"/>
          </p:cNvPicPr>
          <p:nvPr/>
        </p:nvPicPr>
        <p:blipFill>
          <a:blip r:embed="rId2"/>
          <a:stretch>
            <a:fillRect/>
          </a:stretch>
        </p:blipFill>
        <p:spPr>
          <a:xfrm>
            <a:off x="6571818" y="625384"/>
            <a:ext cx="5100708" cy="5589818"/>
          </a:xfrm>
          <a:prstGeom prst="rect">
            <a:avLst/>
          </a:prstGeom>
        </p:spPr>
      </p:pic>
    </p:spTree>
    <p:extLst>
      <p:ext uri="{BB962C8B-B14F-4D97-AF65-F5344CB8AC3E}">
        <p14:creationId xmlns:p14="http://schemas.microsoft.com/office/powerpoint/2010/main" val="28102780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E0040B-FCBF-60C5-8406-890F1A35EC3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1114214-C214-A056-ED55-9DA9BD6DF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D21EA550-2664-AEAA-1755-EA7F2F56E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0DEF3CC2-6057-282B-52B5-0414F39F8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00F5E1A2-5FAA-B2E0-B789-B65B17C39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C19994A9-A024-23F1-4890-20678B93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Rectangle 35">
            <a:extLst>
              <a:ext uri="{FF2B5EF4-FFF2-40B4-BE49-F238E27FC236}">
                <a16:creationId xmlns:a16="http://schemas.microsoft.com/office/drawing/2014/main" id="{C71BB339-04C6-E701-775D-C631805F3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8969D3-FAF6-5003-B826-808A2471F438}"/>
              </a:ext>
            </a:extLst>
          </p:cNvPr>
          <p:cNvSpPr>
            <a:spLocks noGrp="1"/>
          </p:cNvSpPr>
          <p:nvPr>
            <p:ph type="title"/>
          </p:nvPr>
        </p:nvSpPr>
        <p:spPr>
          <a:xfrm>
            <a:off x="-187837" y="1287206"/>
            <a:ext cx="4874150" cy="3779995"/>
          </a:xfrm>
        </p:spPr>
        <p:txBody>
          <a:bodyPr vert="horz" lIns="91440" tIns="45720" rIns="91440" bIns="45720" rtlCol="0" anchor="ctr">
            <a:normAutofit/>
          </a:bodyPr>
          <a:lstStyle/>
          <a:p>
            <a:pPr algn="r"/>
            <a:r>
              <a:rPr lang="en-US" sz="4400" b="1" dirty="0">
                <a:solidFill>
                  <a:srgbClr val="FFFFFF"/>
                </a:solidFill>
              </a:rPr>
              <a:t>PREDICTIVE</a:t>
            </a:r>
            <a:br>
              <a:rPr lang="en-US" sz="4400" b="1" dirty="0">
                <a:solidFill>
                  <a:srgbClr val="FFFFFF"/>
                </a:solidFill>
              </a:rPr>
            </a:br>
            <a:r>
              <a:rPr lang="en-US" sz="4400" b="1" dirty="0">
                <a:solidFill>
                  <a:srgbClr val="FFFFFF"/>
                </a:solidFill>
              </a:rPr>
              <a:t>MODELING</a:t>
            </a:r>
          </a:p>
        </p:txBody>
      </p:sp>
      <p:sp>
        <p:nvSpPr>
          <p:cNvPr id="38" name="Rectangle 37">
            <a:extLst>
              <a:ext uri="{FF2B5EF4-FFF2-40B4-BE49-F238E27FC236}">
                <a16:creationId xmlns:a16="http://schemas.microsoft.com/office/drawing/2014/main" id="{F92EE550-3C90-4DDD-1274-05A3D1210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Pipette adding DNA sample to a petri dish">
            <a:extLst>
              <a:ext uri="{FF2B5EF4-FFF2-40B4-BE49-F238E27FC236}">
                <a16:creationId xmlns:a16="http://schemas.microsoft.com/office/drawing/2014/main" id="{6C13B4B4-4483-E2F9-7860-407C1C8214A4}"/>
              </a:ext>
            </a:extLst>
          </p:cNvPr>
          <p:cNvPicPr>
            <a:picLocks noChangeAspect="1"/>
          </p:cNvPicPr>
          <p:nvPr/>
        </p:nvPicPr>
        <p:blipFill>
          <a:blip r:embed="rId2"/>
          <a:srcRect r="9919" b="3"/>
          <a:stretch/>
        </p:blipFill>
        <p:spPr>
          <a:xfrm>
            <a:off x="4874150" y="437158"/>
            <a:ext cx="7086151" cy="5899650"/>
          </a:xfrm>
          <a:prstGeom prst="rect">
            <a:avLst/>
          </a:prstGeom>
        </p:spPr>
      </p:pic>
    </p:spTree>
    <p:extLst>
      <p:ext uri="{BB962C8B-B14F-4D97-AF65-F5344CB8AC3E}">
        <p14:creationId xmlns:p14="http://schemas.microsoft.com/office/powerpoint/2010/main" val="302365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123A9-17D8-EEE1-0D48-66AAC3615E55}"/>
              </a:ext>
            </a:extLst>
          </p:cNvPr>
          <p:cNvSpPr>
            <a:spLocks noGrp="1"/>
          </p:cNvSpPr>
          <p:nvPr>
            <p:ph type="title"/>
          </p:nvPr>
        </p:nvSpPr>
        <p:spPr/>
        <p:txBody>
          <a:bodyPr/>
          <a:lstStyle/>
          <a:p>
            <a:r>
              <a:rPr lang="en-US" dirty="0"/>
              <a:t>LOGISTIC REGRESSION grid search – </a:t>
            </a:r>
            <a:br>
              <a:rPr lang="en-US" dirty="0"/>
            </a:br>
            <a:r>
              <a:rPr lang="en-US" dirty="0"/>
              <a:t>REPORT &amp; CONFUSION MATRIX</a:t>
            </a:r>
          </a:p>
        </p:txBody>
      </p:sp>
      <p:pic>
        <p:nvPicPr>
          <p:cNvPr id="4" name="Content Placeholder 3">
            <a:extLst>
              <a:ext uri="{FF2B5EF4-FFF2-40B4-BE49-F238E27FC236}">
                <a16:creationId xmlns:a16="http://schemas.microsoft.com/office/drawing/2014/main" id="{214AEFC5-865B-3A50-B3A3-63E78CD978D4}"/>
              </a:ext>
            </a:extLst>
          </p:cNvPr>
          <p:cNvPicPr>
            <a:picLocks noGrp="1" noChangeAspect="1"/>
          </p:cNvPicPr>
          <p:nvPr>
            <p:ph idx="1"/>
          </p:nvPr>
        </p:nvPicPr>
        <p:blipFill>
          <a:blip r:embed="rId2"/>
          <a:stretch>
            <a:fillRect/>
          </a:stretch>
        </p:blipFill>
        <p:spPr>
          <a:xfrm>
            <a:off x="581192" y="1848300"/>
            <a:ext cx="6415000" cy="3293745"/>
          </a:xfrm>
          <a:prstGeom prst="rect">
            <a:avLst/>
          </a:prstGeom>
        </p:spPr>
      </p:pic>
      <p:pic>
        <p:nvPicPr>
          <p:cNvPr id="5" name="Picture 4">
            <a:extLst>
              <a:ext uri="{FF2B5EF4-FFF2-40B4-BE49-F238E27FC236}">
                <a16:creationId xmlns:a16="http://schemas.microsoft.com/office/drawing/2014/main" id="{F4464A57-4168-7655-371D-994C9C6F77C4}"/>
              </a:ext>
            </a:extLst>
          </p:cNvPr>
          <p:cNvPicPr>
            <a:picLocks noChangeAspect="1"/>
          </p:cNvPicPr>
          <p:nvPr/>
        </p:nvPicPr>
        <p:blipFill>
          <a:blip r:embed="rId3"/>
          <a:srcRect b="5742"/>
          <a:stretch/>
        </p:blipFill>
        <p:spPr>
          <a:xfrm>
            <a:off x="6682951" y="2249804"/>
            <a:ext cx="5253073" cy="3657600"/>
          </a:xfrm>
          <a:prstGeom prst="rect">
            <a:avLst/>
          </a:prstGeom>
        </p:spPr>
      </p:pic>
    </p:spTree>
    <p:extLst>
      <p:ext uri="{BB962C8B-B14F-4D97-AF65-F5344CB8AC3E}">
        <p14:creationId xmlns:p14="http://schemas.microsoft.com/office/powerpoint/2010/main" val="394598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99D149-8DED-4E5E-7A9B-1DD2C943D122}"/>
              </a:ext>
            </a:extLst>
          </p:cNvPr>
          <p:cNvPicPr>
            <a:picLocks noChangeAspect="1"/>
          </p:cNvPicPr>
          <p:nvPr/>
        </p:nvPicPr>
        <p:blipFill>
          <a:blip r:embed="rId2"/>
          <a:srcRect t="1" b="2396"/>
          <a:stretch/>
        </p:blipFill>
        <p:spPr>
          <a:xfrm>
            <a:off x="6463446" y="2145026"/>
            <a:ext cx="5493943" cy="3657600"/>
          </a:xfrm>
          <a:prstGeom prst="rect">
            <a:avLst/>
          </a:prstGeom>
        </p:spPr>
      </p:pic>
      <p:sp>
        <p:nvSpPr>
          <p:cNvPr id="2" name="Title 1">
            <a:extLst>
              <a:ext uri="{FF2B5EF4-FFF2-40B4-BE49-F238E27FC236}">
                <a16:creationId xmlns:a16="http://schemas.microsoft.com/office/drawing/2014/main" id="{F4EA29D1-911E-E0CE-26A1-AB2249993630}"/>
              </a:ext>
            </a:extLst>
          </p:cNvPr>
          <p:cNvSpPr>
            <a:spLocks noGrp="1"/>
          </p:cNvSpPr>
          <p:nvPr>
            <p:ph type="title"/>
          </p:nvPr>
        </p:nvSpPr>
        <p:spPr/>
        <p:txBody>
          <a:bodyPr/>
          <a:lstStyle/>
          <a:p>
            <a:r>
              <a:rPr lang="en-US" dirty="0"/>
              <a:t>K-NEAREST NEIGHBOR GRID SEARCH – </a:t>
            </a:r>
            <a:br>
              <a:rPr lang="en-US" dirty="0"/>
            </a:br>
            <a:r>
              <a:rPr lang="en-US" dirty="0"/>
              <a:t>REPORT &amp; CONFUSION MATRIX</a:t>
            </a:r>
          </a:p>
        </p:txBody>
      </p:sp>
      <p:pic>
        <p:nvPicPr>
          <p:cNvPr id="10" name="Content Placeholder 9">
            <a:extLst>
              <a:ext uri="{FF2B5EF4-FFF2-40B4-BE49-F238E27FC236}">
                <a16:creationId xmlns:a16="http://schemas.microsoft.com/office/drawing/2014/main" id="{E4A80B9E-3076-4E63-0C82-59997366E242}"/>
              </a:ext>
            </a:extLst>
          </p:cNvPr>
          <p:cNvPicPr>
            <a:picLocks noGrp="1" noChangeAspect="1"/>
          </p:cNvPicPr>
          <p:nvPr>
            <p:ph idx="1"/>
          </p:nvPr>
        </p:nvPicPr>
        <p:blipFill>
          <a:blip r:embed="rId3"/>
          <a:stretch>
            <a:fillRect/>
          </a:stretch>
        </p:blipFill>
        <p:spPr>
          <a:xfrm>
            <a:off x="100546" y="2145026"/>
            <a:ext cx="6118699" cy="3272793"/>
          </a:xfrm>
          <a:prstGeom prst="rect">
            <a:avLst/>
          </a:prstGeom>
        </p:spPr>
      </p:pic>
    </p:spTree>
    <p:extLst>
      <p:ext uri="{BB962C8B-B14F-4D97-AF65-F5344CB8AC3E}">
        <p14:creationId xmlns:p14="http://schemas.microsoft.com/office/powerpoint/2010/main" val="239958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BEB4E-9B98-ED87-EB87-2B756FE17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7018D0-CBE4-BF67-E18D-81DB49DA375A}"/>
              </a:ext>
            </a:extLst>
          </p:cNvPr>
          <p:cNvSpPr>
            <a:spLocks noGrp="1"/>
          </p:cNvSpPr>
          <p:nvPr>
            <p:ph type="title"/>
          </p:nvPr>
        </p:nvSpPr>
        <p:spPr/>
        <p:txBody>
          <a:bodyPr/>
          <a:lstStyle/>
          <a:p>
            <a:r>
              <a:rPr lang="en-US" dirty="0"/>
              <a:t>DECISION TREE GRID SEARCH – </a:t>
            </a:r>
            <a:br>
              <a:rPr lang="en-US" dirty="0"/>
            </a:br>
            <a:r>
              <a:rPr lang="en-US" dirty="0"/>
              <a:t>REPORT &amp; CONFUSION MATRIX </a:t>
            </a:r>
          </a:p>
        </p:txBody>
      </p:sp>
      <p:pic>
        <p:nvPicPr>
          <p:cNvPr id="4" name="Content Placeholder 3">
            <a:extLst>
              <a:ext uri="{FF2B5EF4-FFF2-40B4-BE49-F238E27FC236}">
                <a16:creationId xmlns:a16="http://schemas.microsoft.com/office/drawing/2014/main" id="{6BC9B048-74A2-7271-33D4-625E4E71A940}"/>
              </a:ext>
            </a:extLst>
          </p:cNvPr>
          <p:cNvPicPr>
            <a:picLocks noGrp="1" noChangeAspect="1"/>
          </p:cNvPicPr>
          <p:nvPr>
            <p:ph idx="1"/>
          </p:nvPr>
        </p:nvPicPr>
        <p:blipFill>
          <a:blip r:embed="rId2"/>
          <a:stretch>
            <a:fillRect/>
          </a:stretch>
        </p:blipFill>
        <p:spPr>
          <a:xfrm>
            <a:off x="466892" y="2393054"/>
            <a:ext cx="6018453" cy="3168015"/>
          </a:xfrm>
          <a:prstGeom prst="rect">
            <a:avLst/>
          </a:prstGeom>
        </p:spPr>
      </p:pic>
      <p:pic>
        <p:nvPicPr>
          <p:cNvPr id="5" name="Picture 4">
            <a:extLst>
              <a:ext uri="{FF2B5EF4-FFF2-40B4-BE49-F238E27FC236}">
                <a16:creationId xmlns:a16="http://schemas.microsoft.com/office/drawing/2014/main" id="{FE26C605-F78E-D935-DA97-8E69EF110AEF}"/>
              </a:ext>
            </a:extLst>
          </p:cNvPr>
          <p:cNvPicPr>
            <a:picLocks noChangeAspect="1"/>
          </p:cNvPicPr>
          <p:nvPr/>
        </p:nvPicPr>
        <p:blipFill>
          <a:blip r:embed="rId3"/>
          <a:srcRect b="6692"/>
          <a:stretch/>
        </p:blipFill>
        <p:spPr>
          <a:xfrm>
            <a:off x="6734007" y="2318384"/>
            <a:ext cx="5226602" cy="3657600"/>
          </a:xfrm>
          <a:prstGeom prst="rect">
            <a:avLst/>
          </a:prstGeom>
        </p:spPr>
      </p:pic>
    </p:spTree>
    <p:extLst>
      <p:ext uri="{BB962C8B-B14F-4D97-AF65-F5344CB8AC3E}">
        <p14:creationId xmlns:p14="http://schemas.microsoft.com/office/powerpoint/2010/main" val="337132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D14E1-69B5-385E-2942-49AE915A9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6ACFF-9405-9366-ABCA-E96E3D7C103F}"/>
              </a:ext>
            </a:extLst>
          </p:cNvPr>
          <p:cNvSpPr>
            <a:spLocks noGrp="1"/>
          </p:cNvSpPr>
          <p:nvPr>
            <p:ph type="title"/>
          </p:nvPr>
        </p:nvSpPr>
        <p:spPr/>
        <p:txBody>
          <a:bodyPr/>
          <a:lstStyle/>
          <a:p>
            <a:r>
              <a:rPr lang="en-US" dirty="0"/>
              <a:t>RANDOM FOREST GRID SEARCH – </a:t>
            </a:r>
            <a:br>
              <a:rPr lang="en-US" dirty="0"/>
            </a:br>
            <a:r>
              <a:rPr lang="en-US" dirty="0"/>
              <a:t>REPORT &amp; CONFUSION MATRIX</a:t>
            </a:r>
          </a:p>
        </p:txBody>
      </p:sp>
      <p:pic>
        <p:nvPicPr>
          <p:cNvPr id="4" name="Content Placeholder 3">
            <a:extLst>
              <a:ext uri="{FF2B5EF4-FFF2-40B4-BE49-F238E27FC236}">
                <a16:creationId xmlns:a16="http://schemas.microsoft.com/office/drawing/2014/main" id="{86A1B84A-B74E-D90D-BC67-F8ED7E2E5DC8}"/>
              </a:ext>
            </a:extLst>
          </p:cNvPr>
          <p:cNvPicPr>
            <a:picLocks noGrp="1" noChangeAspect="1"/>
          </p:cNvPicPr>
          <p:nvPr>
            <p:ph idx="1"/>
          </p:nvPr>
        </p:nvPicPr>
        <p:blipFill>
          <a:blip r:embed="rId2"/>
          <a:stretch>
            <a:fillRect/>
          </a:stretch>
        </p:blipFill>
        <p:spPr>
          <a:xfrm>
            <a:off x="581192" y="2272665"/>
            <a:ext cx="6110809" cy="3145155"/>
          </a:xfrm>
          <a:prstGeom prst="rect">
            <a:avLst/>
          </a:prstGeom>
        </p:spPr>
      </p:pic>
      <p:pic>
        <p:nvPicPr>
          <p:cNvPr id="5" name="Picture 4">
            <a:extLst>
              <a:ext uri="{FF2B5EF4-FFF2-40B4-BE49-F238E27FC236}">
                <a16:creationId xmlns:a16="http://schemas.microsoft.com/office/drawing/2014/main" id="{5AFBFB7D-74C7-CD4D-B0D7-AD0238D4D449}"/>
              </a:ext>
            </a:extLst>
          </p:cNvPr>
          <p:cNvPicPr>
            <a:picLocks noChangeAspect="1"/>
          </p:cNvPicPr>
          <p:nvPr/>
        </p:nvPicPr>
        <p:blipFill>
          <a:blip r:embed="rId3"/>
          <a:srcRect b="5885"/>
          <a:stretch/>
        </p:blipFill>
        <p:spPr>
          <a:xfrm>
            <a:off x="6781807" y="2192654"/>
            <a:ext cx="5319536" cy="3657600"/>
          </a:xfrm>
          <a:prstGeom prst="rect">
            <a:avLst/>
          </a:prstGeom>
        </p:spPr>
      </p:pic>
    </p:spTree>
    <p:extLst>
      <p:ext uri="{BB962C8B-B14F-4D97-AF65-F5344CB8AC3E}">
        <p14:creationId xmlns:p14="http://schemas.microsoft.com/office/powerpoint/2010/main" val="311052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1BD0D-DD07-7683-39CD-1D1ACF76D608}"/>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RESULTS</a:t>
            </a:r>
          </a:p>
        </p:txBody>
      </p:sp>
      <p:sp>
        <p:nvSpPr>
          <p:cNvPr id="9" name="TextBox 8">
            <a:extLst>
              <a:ext uri="{FF2B5EF4-FFF2-40B4-BE49-F238E27FC236}">
                <a16:creationId xmlns:a16="http://schemas.microsoft.com/office/drawing/2014/main" id="{C3CE2689-2043-A55C-8AAE-88D802895852}"/>
              </a:ext>
            </a:extLst>
          </p:cNvPr>
          <p:cNvSpPr txBox="1"/>
          <p:nvPr/>
        </p:nvSpPr>
        <p:spPr>
          <a:xfrm>
            <a:off x="5508297" y="2116190"/>
            <a:ext cx="5840730" cy="1938992"/>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effectLst/>
              </a:rPr>
              <a:t>Random Forest Grid Search performed the best in terms of the weighted average among the other models. </a:t>
            </a:r>
          </a:p>
          <a:p>
            <a:pPr marL="285750" indent="-285750">
              <a:buFont typeface="Arial" panose="020B0604020202020204" pitchFamily="34" charset="0"/>
              <a:buChar char="•"/>
            </a:pPr>
            <a:endParaRPr lang="en-US" sz="2400" b="0" i="0" dirty="0">
              <a:effectLst/>
            </a:endParaRPr>
          </a:p>
          <a:p>
            <a:pPr marL="285750" indent="-285750">
              <a:buFont typeface="Arial" panose="020B0604020202020204" pitchFamily="34" charset="0"/>
              <a:buChar char="•"/>
            </a:pPr>
            <a:r>
              <a:rPr lang="en-US" sz="2400" dirty="0"/>
              <a:t>It has the highest of 94.18%</a:t>
            </a:r>
            <a:endParaRPr lang="en-US" sz="2400" b="0" i="0" dirty="0">
              <a:effectLst/>
            </a:endParaRPr>
          </a:p>
        </p:txBody>
      </p:sp>
    </p:spTree>
    <p:extLst>
      <p:ext uri="{BB962C8B-B14F-4D97-AF65-F5344CB8AC3E}">
        <p14:creationId xmlns:p14="http://schemas.microsoft.com/office/powerpoint/2010/main" val="2416348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BAE70-47EC-957C-E2B7-E2873D475C6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FA0DA8-AA40-65C9-1E32-2B7911581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544EB6E-6F76-1788-4A32-84B948E21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FA8F8-D582-7B09-1230-E87E1AA3FF07}"/>
              </a:ext>
            </a:extLst>
          </p:cNvPr>
          <p:cNvSpPr>
            <a:spLocks noGrp="1"/>
          </p:cNvSpPr>
          <p:nvPr>
            <p:ph type="title"/>
          </p:nvPr>
        </p:nvSpPr>
        <p:spPr>
          <a:xfrm>
            <a:off x="490581" y="1113764"/>
            <a:ext cx="4174743" cy="4624327"/>
          </a:xfrm>
        </p:spPr>
        <p:txBody>
          <a:bodyPr anchor="ctr">
            <a:normAutofit/>
          </a:bodyPr>
          <a:lstStyle/>
          <a:p>
            <a:r>
              <a:rPr lang="en-US" sz="3200" dirty="0">
                <a:solidFill>
                  <a:srgbClr val="FFFFFF"/>
                </a:solidFill>
              </a:rPr>
              <a:t>RECOMMENDATIONS</a:t>
            </a:r>
          </a:p>
        </p:txBody>
      </p:sp>
      <p:sp>
        <p:nvSpPr>
          <p:cNvPr id="9" name="TextBox 8">
            <a:extLst>
              <a:ext uri="{FF2B5EF4-FFF2-40B4-BE49-F238E27FC236}">
                <a16:creationId xmlns:a16="http://schemas.microsoft.com/office/drawing/2014/main" id="{C5A30480-ABA5-4A04-88E5-16D4BC236E64}"/>
              </a:ext>
            </a:extLst>
          </p:cNvPr>
          <p:cNvSpPr txBox="1"/>
          <p:nvPr/>
        </p:nvSpPr>
        <p:spPr>
          <a:xfrm>
            <a:off x="5155905" y="855992"/>
            <a:ext cx="5840730" cy="5139869"/>
          </a:xfrm>
          <a:prstGeom prst="rect">
            <a:avLst/>
          </a:prstGeom>
          <a:noFill/>
        </p:spPr>
        <p:txBody>
          <a:bodyPr wrap="square" rtlCol="0">
            <a:spAutoFit/>
          </a:bodyPr>
          <a:lstStyle/>
          <a:p>
            <a:r>
              <a:rPr lang="en-US" sz="1600" b="1" dirty="0">
                <a:solidFill>
                  <a:srgbClr val="0E0E0E"/>
                </a:solidFill>
                <a:effectLst/>
              </a:rPr>
              <a:t>Memory Training </a:t>
            </a:r>
            <a:r>
              <a:rPr lang="en-US" sz="1600" dirty="0">
                <a:solidFill>
                  <a:srgbClr val="0E0E0E"/>
                </a:solidFill>
                <a:effectLst/>
              </a:rPr>
              <a:t>Programs that reinforce recall through exercises, repetition, or visual aids.</a:t>
            </a:r>
          </a:p>
          <a:p>
            <a:endParaRPr lang="en-US" sz="1600" dirty="0">
              <a:solidFill>
                <a:srgbClr val="0E0E0E"/>
              </a:solidFill>
            </a:endParaRPr>
          </a:p>
          <a:p>
            <a:r>
              <a:rPr lang="en-US" sz="1600" b="1" dirty="0">
                <a:solidFill>
                  <a:srgbClr val="0E0E0E"/>
                </a:solidFill>
                <a:effectLst/>
              </a:rPr>
              <a:t>Brain-Stimulating Activities</a:t>
            </a:r>
            <a:endParaRPr lang="en-US" sz="1600" dirty="0">
              <a:solidFill>
                <a:srgbClr val="0E0E0E"/>
              </a:solidFill>
              <a:effectLst/>
            </a:endParaRPr>
          </a:p>
          <a:p>
            <a:r>
              <a:rPr lang="en-US" sz="1600" dirty="0">
                <a:solidFill>
                  <a:srgbClr val="0E0E0E"/>
                </a:solidFill>
                <a:effectLst/>
              </a:rPr>
              <a:t>Crossword puzzles, reading, or learning new skills can support cognitive function.</a:t>
            </a:r>
          </a:p>
          <a:p>
            <a:endParaRPr lang="en-US" sz="1600" dirty="0">
              <a:solidFill>
                <a:srgbClr val="0E0E0E"/>
              </a:solidFill>
            </a:endParaRPr>
          </a:p>
          <a:p>
            <a:r>
              <a:rPr lang="en-US" sz="1600" b="1" dirty="0">
                <a:solidFill>
                  <a:srgbClr val="0E0E0E"/>
                </a:solidFill>
                <a:effectLst/>
              </a:rPr>
              <a:t>Physical Exercise:</a:t>
            </a:r>
            <a:endParaRPr lang="en-US" sz="1600" dirty="0">
              <a:solidFill>
                <a:srgbClr val="0E0E0E"/>
              </a:solidFill>
              <a:effectLst/>
            </a:endParaRPr>
          </a:p>
          <a:p>
            <a:r>
              <a:rPr lang="en-US" sz="1600" dirty="0">
                <a:solidFill>
                  <a:srgbClr val="0E0E0E"/>
                </a:solidFill>
                <a:effectLst/>
              </a:rPr>
              <a:t>Regular exercise improves blood flow to the brain, reduces stress, and promotes physical health. Examples: Walking, yoga, or tai chi (especially for balance and relaxation).</a:t>
            </a:r>
            <a:br>
              <a:rPr lang="en-US" sz="1600" dirty="0">
                <a:solidFill>
                  <a:srgbClr val="0E0E0E"/>
                </a:solidFill>
                <a:effectLst/>
              </a:rPr>
            </a:br>
            <a:endParaRPr lang="en-US" sz="1600" dirty="0">
              <a:solidFill>
                <a:srgbClr val="0E0E0E"/>
              </a:solidFill>
              <a:effectLst/>
            </a:endParaRPr>
          </a:p>
          <a:p>
            <a:r>
              <a:rPr lang="en-US" sz="1600" b="1" dirty="0">
                <a:solidFill>
                  <a:srgbClr val="0E0E0E"/>
                </a:solidFill>
                <a:effectLst/>
              </a:rPr>
              <a:t>Social Engagement:</a:t>
            </a:r>
            <a:endParaRPr lang="en-US" sz="1600" dirty="0">
              <a:solidFill>
                <a:srgbClr val="0E0E0E"/>
              </a:solidFill>
              <a:effectLst/>
            </a:endParaRPr>
          </a:p>
          <a:p>
            <a:r>
              <a:rPr lang="en-US" sz="1600" dirty="0">
                <a:solidFill>
                  <a:srgbClr val="0E0E0E"/>
                </a:solidFill>
                <a:effectLst/>
              </a:rPr>
              <a:t>Social activities like spending time with friends or participating in group programs can combat isolation and enhance mood.</a:t>
            </a:r>
          </a:p>
          <a:p>
            <a:endParaRPr lang="en-US" sz="1600" dirty="0">
              <a:solidFill>
                <a:srgbClr val="0E0E0E"/>
              </a:solidFill>
            </a:endParaRPr>
          </a:p>
          <a:p>
            <a:r>
              <a:rPr lang="en-US" sz="1600" b="1" dirty="0">
                <a:solidFill>
                  <a:srgbClr val="0E0E0E"/>
                </a:solidFill>
                <a:effectLst/>
                <a:latin typeface=".AppleSystemUIFont"/>
              </a:rPr>
              <a:t>Cholinesterase Inhibitors</a:t>
            </a:r>
            <a:r>
              <a:rPr lang="en-US" sz="1600" b="1" dirty="0">
                <a:solidFill>
                  <a:srgbClr val="0E0E0E"/>
                </a:solidFill>
                <a:latin typeface=".AppleSystemUIFont"/>
              </a:rPr>
              <a:t>: </a:t>
            </a:r>
            <a:r>
              <a:rPr lang="en-US" sz="1600" dirty="0">
                <a:solidFill>
                  <a:srgbClr val="0E0E0E"/>
                </a:solidFill>
                <a:effectLst/>
                <a:latin typeface=".AppleSystemUIFont"/>
              </a:rPr>
              <a:t>These medications boost neurotransmitter levels to improve memory and thinking.</a:t>
            </a:r>
          </a:p>
          <a:p>
            <a:endParaRPr lang="en-US" sz="1600" dirty="0">
              <a:solidFill>
                <a:srgbClr val="0E0E0E"/>
              </a:solidFill>
              <a:effectLst/>
            </a:endParaRPr>
          </a:p>
          <a:p>
            <a:endParaRPr lang="en-US" sz="1200" dirty="0">
              <a:solidFill>
                <a:srgbClr val="0E0E0E"/>
              </a:solidFill>
              <a:effectLst/>
            </a:endParaRPr>
          </a:p>
          <a:p>
            <a:endParaRPr lang="en-US" sz="1200" dirty="0">
              <a:solidFill>
                <a:srgbClr val="0E0E0E"/>
              </a:solidFill>
              <a:effectLst/>
            </a:endParaRPr>
          </a:p>
        </p:txBody>
      </p:sp>
    </p:spTree>
    <p:extLst>
      <p:ext uri="{BB962C8B-B14F-4D97-AF65-F5344CB8AC3E}">
        <p14:creationId xmlns:p14="http://schemas.microsoft.com/office/powerpoint/2010/main" val="18466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15FE6-426E-CE94-F2FE-9D90B514C5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8570424-E518-48BF-2619-F3C60CEA58E9}"/>
              </a:ext>
            </a:extLst>
          </p:cNvPr>
          <p:cNvSpPr>
            <a:spLocks noGrp="1"/>
          </p:cNvSpPr>
          <p:nvPr>
            <p:ph type="subTitle" idx="1"/>
          </p:nvPr>
        </p:nvSpPr>
        <p:spPr/>
        <p:txBody>
          <a:bodyPr/>
          <a:lstStyle/>
          <a:p>
            <a:endParaRPr lang="en-US" dirty="0"/>
          </a:p>
        </p:txBody>
      </p:sp>
      <p:sp>
        <p:nvSpPr>
          <p:cNvPr id="4" name="Title 1">
            <a:extLst>
              <a:ext uri="{FF2B5EF4-FFF2-40B4-BE49-F238E27FC236}">
                <a16:creationId xmlns:a16="http://schemas.microsoft.com/office/drawing/2014/main" id="{DFAF1EDC-179A-ACA1-3643-4890D6070623}"/>
              </a:ext>
            </a:extLst>
          </p:cNvPr>
          <p:cNvSpPr txBox="1">
            <a:spLocks/>
          </p:cNvSpPr>
          <p:nvPr/>
        </p:nvSpPr>
        <p:spPr>
          <a:xfrm>
            <a:off x="952252" y="4114814"/>
            <a:ext cx="9483835" cy="1475013"/>
          </a:xfrm>
          <a:prstGeom prst="rect">
            <a:avLst/>
          </a:prstGeom>
          <a:effectLst/>
        </p:spPr>
        <p:txBody>
          <a:bodyPr vert="horz" lIns="91440" tIns="45720" rIns="91440" bIns="45720" rtlCol="0" anchor="b">
            <a:normAutofit fontScale="900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100" b="1" kern="100" dirty="0">
                <a:solidFill>
                  <a:schemeClr val="bg1"/>
                </a:solidFill>
                <a:ea typeface="Aptos" panose="020B0004020202020204" pitchFamily="34" charset="0"/>
                <a:cs typeface="Times New Roman" panose="02020603050405020304" pitchFamily="18" charset="0"/>
              </a:rPr>
              <a:t>THANK YOU! </a:t>
            </a:r>
          </a:p>
          <a:p>
            <a:endParaRPr lang="en-US" sz="4100" b="1" kern="100" dirty="0">
              <a:solidFill>
                <a:schemeClr val="bg1"/>
              </a:solidFill>
              <a:ea typeface="Aptos" panose="020B0004020202020204" pitchFamily="34" charset="0"/>
              <a:cs typeface="Times New Roman" panose="02020603050405020304" pitchFamily="18" charset="0"/>
            </a:endParaRPr>
          </a:p>
          <a:p>
            <a:r>
              <a:rPr lang="en-US" sz="4100" b="1" kern="100" dirty="0">
                <a:solidFill>
                  <a:schemeClr val="bg1"/>
                </a:solidFill>
                <a:ea typeface="Aptos" panose="020B0004020202020204" pitchFamily="34" charset="0"/>
                <a:cs typeface="Times New Roman" panose="02020603050405020304" pitchFamily="18" charset="0"/>
              </a:rPr>
              <a:t>MEDAASE!</a:t>
            </a:r>
          </a:p>
          <a:p>
            <a:endParaRPr lang="en-US" dirty="0">
              <a:solidFill>
                <a:schemeClr val="bg1"/>
              </a:solidFill>
            </a:endParaRPr>
          </a:p>
        </p:txBody>
      </p:sp>
      <p:sp>
        <p:nvSpPr>
          <p:cNvPr id="6" name="Title 5">
            <a:extLst>
              <a:ext uri="{FF2B5EF4-FFF2-40B4-BE49-F238E27FC236}">
                <a16:creationId xmlns:a16="http://schemas.microsoft.com/office/drawing/2014/main" id="{CEEC1AC9-D0A2-5600-CAC1-22804CE8E9DD}"/>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40346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44BF-DA4C-4AA9-3329-600D6874905D}"/>
              </a:ext>
            </a:extLst>
          </p:cNvPr>
          <p:cNvSpPr>
            <a:spLocks noGrp="1"/>
          </p:cNvSpPr>
          <p:nvPr>
            <p:ph type="title"/>
          </p:nvPr>
        </p:nvSpPr>
        <p:spPr/>
        <p:txBody>
          <a:bodyPr>
            <a:normAutofit/>
          </a:bodyPr>
          <a:lstStyle/>
          <a:p>
            <a:r>
              <a:rPr lang="en-US" sz="4800" b="1" dirty="0"/>
              <a:t>Introduction</a:t>
            </a:r>
            <a:endParaRPr lang="en-US" sz="4800" dirty="0"/>
          </a:p>
        </p:txBody>
      </p:sp>
      <p:sp>
        <p:nvSpPr>
          <p:cNvPr id="7" name="Rectangle 6" descr="Brain in head">
            <a:extLst>
              <a:ext uri="{FF2B5EF4-FFF2-40B4-BE49-F238E27FC236}">
                <a16:creationId xmlns:a16="http://schemas.microsoft.com/office/drawing/2014/main" id="{F41158F3-4369-FD6D-E1A9-19EAD4E2D7F1}"/>
              </a:ext>
            </a:extLst>
          </p:cNvPr>
          <p:cNvSpPr/>
          <p:nvPr/>
        </p:nvSpPr>
        <p:spPr>
          <a:xfrm>
            <a:off x="1096369" y="1880999"/>
            <a:ext cx="956137" cy="9561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76217535-AAEA-0D94-6962-DCE9067F91AB}"/>
              </a:ext>
            </a:extLst>
          </p:cNvPr>
          <p:cNvSpPr/>
          <p:nvPr/>
        </p:nvSpPr>
        <p:spPr>
          <a:xfrm>
            <a:off x="1430568" y="6041895"/>
            <a:ext cx="2886494" cy="91399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1" name="Rectangle 10" descr="Head with Gears">
            <a:extLst>
              <a:ext uri="{FF2B5EF4-FFF2-40B4-BE49-F238E27FC236}">
                <a16:creationId xmlns:a16="http://schemas.microsoft.com/office/drawing/2014/main" id="{3C6812E6-669A-3A32-B576-DD64553B6EC0}"/>
              </a:ext>
            </a:extLst>
          </p:cNvPr>
          <p:cNvSpPr/>
          <p:nvPr/>
        </p:nvSpPr>
        <p:spPr>
          <a:xfrm>
            <a:off x="1096369" y="3151501"/>
            <a:ext cx="956137" cy="95613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5" name="Rectangle 14" descr="Brain">
            <a:extLst>
              <a:ext uri="{FF2B5EF4-FFF2-40B4-BE49-F238E27FC236}">
                <a16:creationId xmlns:a16="http://schemas.microsoft.com/office/drawing/2014/main" id="{E07F466C-3CD7-12E3-2AC1-F0D7B38489CE}"/>
              </a:ext>
            </a:extLst>
          </p:cNvPr>
          <p:cNvSpPr/>
          <p:nvPr/>
        </p:nvSpPr>
        <p:spPr>
          <a:xfrm>
            <a:off x="1096369" y="4503028"/>
            <a:ext cx="956137" cy="956137"/>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Rectangle 18" descr="Statistics">
            <a:extLst>
              <a:ext uri="{FF2B5EF4-FFF2-40B4-BE49-F238E27FC236}">
                <a16:creationId xmlns:a16="http://schemas.microsoft.com/office/drawing/2014/main" id="{2DE6C6AE-FCF8-AE82-8C00-4ACC1C9DDE1F}"/>
              </a:ext>
            </a:extLst>
          </p:cNvPr>
          <p:cNvSpPr/>
          <p:nvPr/>
        </p:nvSpPr>
        <p:spPr>
          <a:xfrm>
            <a:off x="1096369" y="5710413"/>
            <a:ext cx="956137" cy="956137"/>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3" name="TextBox 22">
            <a:extLst>
              <a:ext uri="{FF2B5EF4-FFF2-40B4-BE49-F238E27FC236}">
                <a16:creationId xmlns:a16="http://schemas.microsoft.com/office/drawing/2014/main" id="{16B978A1-E1F8-09C4-1E04-5DDA068079F3}"/>
              </a:ext>
            </a:extLst>
          </p:cNvPr>
          <p:cNvSpPr txBox="1"/>
          <p:nvPr/>
        </p:nvSpPr>
        <p:spPr>
          <a:xfrm>
            <a:off x="2658155" y="2032085"/>
            <a:ext cx="8924758" cy="40250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622300">
              <a:lnSpc>
                <a:spcPct val="100000"/>
              </a:lnSpc>
              <a:spcBef>
                <a:spcPct val="0"/>
              </a:spcBef>
              <a:spcAft>
                <a:spcPct val="35000"/>
              </a:spcAft>
              <a:buNone/>
            </a:pPr>
            <a:r>
              <a:rPr lang="en-US" kern="1200" dirty="0"/>
              <a:t>The aim of this project is to leverage on health data to develop a predictive model for Alzheimer’s Disease diagnosis.</a:t>
            </a:r>
          </a:p>
        </p:txBody>
      </p:sp>
      <p:sp>
        <p:nvSpPr>
          <p:cNvPr id="24" name="TextBox 23">
            <a:extLst>
              <a:ext uri="{FF2B5EF4-FFF2-40B4-BE49-F238E27FC236}">
                <a16:creationId xmlns:a16="http://schemas.microsoft.com/office/drawing/2014/main" id="{85AA3270-CD06-6E31-BD2B-F4BFC79272EE}"/>
              </a:ext>
            </a:extLst>
          </p:cNvPr>
          <p:cNvSpPr txBox="1"/>
          <p:nvPr/>
        </p:nvSpPr>
        <p:spPr>
          <a:xfrm>
            <a:off x="2658155" y="3035841"/>
            <a:ext cx="9121139" cy="9139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622300">
              <a:lnSpc>
                <a:spcPct val="100000"/>
              </a:lnSpc>
              <a:spcBef>
                <a:spcPct val="0"/>
              </a:spcBef>
              <a:spcAft>
                <a:spcPct val="35000"/>
              </a:spcAft>
              <a:buNone/>
            </a:pPr>
            <a:r>
              <a:rPr lang="en-US" dirty="0"/>
              <a:t>This p</a:t>
            </a:r>
            <a:r>
              <a:rPr lang="en-US" kern="1200" dirty="0"/>
              <a:t>redictive model is to identify patients at risk of developing Alzheimer’s at an early stage, enabling interventions that may slow disease progression. </a:t>
            </a:r>
          </a:p>
          <a:p>
            <a:pPr marL="0" lvl="0" indent="0" defTabSz="622300">
              <a:lnSpc>
                <a:spcPct val="100000"/>
              </a:lnSpc>
              <a:spcBef>
                <a:spcPct val="0"/>
              </a:spcBef>
              <a:spcAft>
                <a:spcPct val="35000"/>
              </a:spcAft>
              <a:buNone/>
            </a:pPr>
            <a:r>
              <a:rPr lang="en-US" kern="1200" dirty="0"/>
              <a:t>The insights derived could potentially provide clinicians with an evidence-based tool for diagnosing Alzheimer’s Disease earlier and more accurately.</a:t>
            </a:r>
          </a:p>
        </p:txBody>
      </p:sp>
      <p:sp>
        <p:nvSpPr>
          <p:cNvPr id="25" name="TextBox 24">
            <a:extLst>
              <a:ext uri="{FF2B5EF4-FFF2-40B4-BE49-F238E27FC236}">
                <a16:creationId xmlns:a16="http://schemas.microsoft.com/office/drawing/2014/main" id="{62F9A725-C247-07AB-293D-46434BEEBA5B}"/>
              </a:ext>
            </a:extLst>
          </p:cNvPr>
          <p:cNvSpPr txBox="1"/>
          <p:nvPr/>
        </p:nvSpPr>
        <p:spPr>
          <a:xfrm>
            <a:off x="2658155" y="4606619"/>
            <a:ext cx="9121139" cy="9139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622300">
              <a:lnSpc>
                <a:spcPct val="100000"/>
              </a:lnSpc>
              <a:spcBef>
                <a:spcPct val="0"/>
              </a:spcBef>
              <a:spcAft>
                <a:spcPct val="35000"/>
              </a:spcAft>
              <a:buNone/>
            </a:pPr>
            <a:r>
              <a:rPr lang="en-US" b="1" kern="1200" dirty="0"/>
              <a:t>Research Question: </a:t>
            </a:r>
          </a:p>
          <a:p>
            <a:pPr marL="0" lvl="0" indent="0" defTabSz="622300">
              <a:lnSpc>
                <a:spcPct val="100000"/>
              </a:lnSpc>
              <a:spcBef>
                <a:spcPct val="0"/>
              </a:spcBef>
              <a:spcAft>
                <a:spcPct val="35000"/>
              </a:spcAft>
              <a:buNone/>
            </a:pPr>
            <a:r>
              <a:rPr lang="en-US" kern="1200" dirty="0"/>
              <a:t>How the combination of lifestyle, cognitive, and clinical factors most accurately predicts the likelihood of an Alzheimer’s Disease diagnosis?</a:t>
            </a:r>
          </a:p>
        </p:txBody>
      </p:sp>
      <p:sp>
        <p:nvSpPr>
          <p:cNvPr id="26" name="TextBox 25">
            <a:extLst>
              <a:ext uri="{FF2B5EF4-FFF2-40B4-BE49-F238E27FC236}">
                <a16:creationId xmlns:a16="http://schemas.microsoft.com/office/drawing/2014/main" id="{949F7026-8D9D-C57D-FFD5-E007126A6D56}"/>
              </a:ext>
            </a:extLst>
          </p:cNvPr>
          <p:cNvSpPr txBox="1"/>
          <p:nvPr/>
        </p:nvSpPr>
        <p:spPr>
          <a:xfrm>
            <a:off x="2658155" y="5770824"/>
            <a:ext cx="4368426" cy="91399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622300">
              <a:lnSpc>
                <a:spcPct val="100000"/>
              </a:lnSpc>
              <a:spcBef>
                <a:spcPct val="0"/>
              </a:spcBef>
              <a:spcAft>
                <a:spcPct val="35000"/>
              </a:spcAft>
              <a:buNone/>
            </a:pPr>
            <a:r>
              <a:rPr lang="en-US" b="1" kern="1200" dirty="0"/>
              <a:t>Data:</a:t>
            </a:r>
          </a:p>
          <a:p>
            <a:pPr marL="0" lvl="0" indent="0" defTabSz="622300">
              <a:lnSpc>
                <a:spcPct val="100000"/>
              </a:lnSpc>
              <a:spcBef>
                <a:spcPct val="0"/>
              </a:spcBef>
              <a:spcAft>
                <a:spcPct val="35000"/>
              </a:spcAft>
              <a:buNone/>
            </a:pPr>
            <a:r>
              <a:rPr lang="en-US" kern="1200" dirty="0"/>
              <a:t>2149 occurrences </a:t>
            </a:r>
            <a:r>
              <a:rPr lang="en-US" dirty="0"/>
              <a:t>with</a:t>
            </a:r>
            <a:r>
              <a:rPr lang="en-US" kern="1200" dirty="0"/>
              <a:t> 34 features</a:t>
            </a:r>
          </a:p>
        </p:txBody>
      </p:sp>
      <p:sp>
        <p:nvSpPr>
          <p:cNvPr id="27" name="TextBox 26">
            <a:extLst>
              <a:ext uri="{FF2B5EF4-FFF2-40B4-BE49-F238E27FC236}">
                <a16:creationId xmlns:a16="http://schemas.microsoft.com/office/drawing/2014/main" id="{845361A3-C6E2-036A-3C5D-33A395EBB8E3}"/>
              </a:ext>
            </a:extLst>
          </p:cNvPr>
          <p:cNvSpPr txBox="1"/>
          <p:nvPr/>
        </p:nvSpPr>
        <p:spPr>
          <a:xfrm>
            <a:off x="8038926" y="5766237"/>
            <a:ext cx="3056705" cy="7375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defTabSz="622300">
              <a:lnSpc>
                <a:spcPct val="100000"/>
              </a:lnSpc>
              <a:spcBef>
                <a:spcPct val="0"/>
              </a:spcBef>
              <a:spcAft>
                <a:spcPct val="35000"/>
              </a:spcAft>
              <a:buNone/>
            </a:pPr>
            <a:r>
              <a:rPr lang="en-US" b="1" kern="1200" dirty="0"/>
              <a:t>Data source:</a:t>
            </a:r>
          </a:p>
          <a:p>
            <a:pPr marL="0" lvl="0" indent="0" defTabSz="622300">
              <a:lnSpc>
                <a:spcPct val="100000"/>
              </a:lnSpc>
              <a:spcBef>
                <a:spcPct val="0"/>
              </a:spcBef>
              <a:spcAft>
                <a:spcPct val="35000"/>
              </a:spcAft>
              <a:buNone/>
            </a:pPr>
            <a:r>
              <a:rPr lang="en-US" kern="1200" dirty="0"/>
              <a:t>Kaggle (CDC)</a:t>
            </a:r>
          </a:p>
        </p:txBody>
      </p:sp>
      <p:cxnSp>
        <p:nvCxnSpPr>
          <p:cNvPr id="29" name="Straight Connector 28">
            <a:extLst>
              <a:ext uri="{FF2B5EF4-FFF2-40B4-BE49-F238E27FC236}">
                <a16:creationId xmlns:a16="http://schemas.microsoft.com/office/drawing/2014/main" id="{BAA56FAF-D7CB-D6F7-2300-01F113E97902}"/>
              </a:ext>
            </a:extLst>
          </p:cNvPr>
          <p:cNvCxnSpPr>
            <a:cxnSpLocks/>
          </p:cNvCxnSpPr>
          <p:nvPr/>
        </p:nvCxnSpPr>
        <p:spPr>
          <a:xfrm>
            <a:off x="3086100" y="2837136"/>
            <a:ext cx="6903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06F1E3-5F5B-BA2B-A397-1EB350902BFC}"/>
              </a:ext>
            </a:extLst>
          </p:cNvPr>
          <p:cNvCxnSpPr>
            <a:cxnSpLocks/>
          </p:cNvCxnSpPr>
          <p:nvPr/>
        </p:nvCxnSpPr>
        <p:spPr>
          <a:xfrm>
            <a:off x="3086100" y="4429324"/>
            <a:ext cx="6903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E1F433E-4C22-6C54-E093-BCD786F90418}"/>
              </a:ext>
            </a:extLst>
          </p:cNvPr>
          <p:cNvCxnSpPr>
            <a:cxnSpLocks/>
          </p:cNvCxnSpPr>
          <p:nvPr/>
        </p:nvCxnSpPr>
        <p:spPr>
          <a:xfrm>
            <a:off x="3086100" y="5669553"/>
            <a:ext cx="6903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925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1900-3811-90F7-8628-33FB881C17E4}"/>
              </a:ext>
            </a:extLst>
          </p:cNvPr>
          <p:cNvSpPr>
            <a:spLocks noGrp="1"/>
          </p:cNvSpPr>
          <p:nvPr>
            <p:ph type="title"/>
          </p:nvPr>
        </p:nvSpPr>
        <p:spPr/>
        <p:txBody>
          <a:bodyPr>
            <a:normAutofit/>
          </a:bodyPr>
          <a:lstStyle/>
          <a:p>
            <a:r>
              <a:rPr lang="en-US" sz="4800" b="1" dirty="0"/>
              <a:t>insight Statement</a:t>
            </a:r>
            <a:endParaRPr lang="en-US" sz="4800" dirty="0"/>
          </a:p>
        </p:txBody>
      </p:sp>
      <p:graphicFrame>
        <p:nvGraphicFramePr>
          <p:cNvPr id="6" name="Content Placeholder 2">
            <a:extLst>
              <a:ext uri="{FF2B5EF4-FFF2-40B4-BE49-F238E27FC236}">
                <a16:creationId xmlns:a16="http://schemas.microsoft.com/office/drawing/2014/main" id="{76D56D31-7EB7-AA5F-9EF7-99ABA908ACD0}"/>
              </a:ext>
            </a:extLst>
          </p:cNvPr>
          <p:cNvGraphicFramePr>
            <a:graphicFrameLocks/>
          </p:cNvGraphicFramePr>
          <p:nvPr>
            <p:extLst>
              <p:ext uri="{D42A27DB-BD31-4B8C-83A1-F6EECF244321}">
                <p14:modId xmlns:p14="http://schemas.microsoft.com/office/powerpoint/2010/main" val="2674410213"/>
              </p:ext>
            </p:extLst>
          </p:nvPr>
        </p:nvGraphicFramePr>
        <p:xfrm>
          <a:off x="300990" y="2080260"/>
          <a:ext cx="11590020" cy="4583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02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06E1CA-B3AD-F7E9-3E6D-CD7D4812922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29BB052-5E26-F67B-A8B9-0742BBF66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D27EE5C7-EC07-5B74-3527-C6600560F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034FD5E5-0416-B14D-7E9C-0859B39B8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D1B7C42-8BF2-28DF-F926-B16975FFD5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53A1789D-B74E-5901-9BB4-5E98A329F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Rectangle 35">
            <a:extLst>
              <a:ext uri="{FF2B5EF4-FFF2-40B4-BE49-F238E27FC236}">
                <a16:creationId xmlns:a16="http://schemas.microsoft.com/office/drawing/2014/main" id="{EDC9BE2D-E832-E5DB-2A6F-8E15C14FC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6AAEF6-3E24-CB16-DB1D-436E30006D01}"/>
              </a:ext>
            </a:extLst>
          </p:cNvPr>
          <p:cNvSpPr>
            <a:spLocks noGrp="1"/>
          </p:cNvSpPr>
          <p:nvPr>
            <p:ph type="title"/>
          </p:nvPr>
        </p:nvSpPr>
        <p:spPr>
          <a:xfrm>
            <a:off x="-187837" y="1287206"/>
            <a:ext cx="4874150" cy="3779995"/>
          </a:xfrm>
        </p:spPr>
        <p:txBody>
          <a:bodyPr vert="horz" lIns="91440" tIns="45720" rIns="91440" bIns="45720" rtlCol="0" anchor="ctr">
            <a:normAutofit/>
          </a:bodyPr>
          <a:lstStyle/>
          <a:p>
            <a:pPr algn="r"/>
            <a:r>
              <a:rPr lang="en-US" sz="4400" b="1" dirty="0">
                <a:solidFill>
                  <a:srgbClr val="FFFFFF"/>
                </a:solidFill>
              </a:rPr>
              <a:t>EXPLORATORY DATA </a:t>
            </a:r>
            <a:br>
              <a:rPr lang="en-US" sz="4400" b="1" dirty="0">
                <a:solidFill>
                  <a:srgbClr val="FFFFFF"/>
                </a:solidFill>
              </a:rPr>
            </a:br>
            <a:r>
              <a:rPr lang="en-US" sz="4400" b="1" dirty="0">
                <a:solidFill>
                  <a:srgbClr val="FFFFFF"/>
                </a:solidFill>
              </a:rPr>
              <a:t>ANALYSIS</a:t>
            </a:r>
          </a:p>
        </p:txBody>
      </p:sp>
      <p:sp>
        <p:nvSpPr>
          <p:cNvPr id="38" name="Rectangle 37">
            <a:extLst>
              <a:ext uri="{FF2B5EF4-FFF2-40B4-BE49-F238E27FC236}">
                <a16:creationId xmlns:a16="http://schemas.microsoft.com/office/drawing/2014/main" id="{D65C37FC-B18D-9EF7-D73B-D06DD1D8D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Pipette adding DNA sample to a petri dish">
            <a:extLst>
              <a:ext uri="{FF2B5EF4-FFF2-40B4-BE49-F238E27FC236}">
                <a16:creationId xmlns:a16="http://schemas.microsoft.com/office/drawing/2014/main" id="{7B38FD0F-6922-63C1-497A-14C5959B68CA}"/>
              </a:ext>
            </a:extLst>
          </p:cNvPr>
          <p:cNvPicPr>
            <a:picLocks noChangeAspect="1"/>
          </p:cNvPicPr>
          <p:nvPr/>
        </p:nvPicPr>
        <p:blipFill>
          <a:blip r:embed="rId2"/>
          <a:srcRect r="9919" b="3"/>
          <a:stretch/>
        </p:blipFill>
        <p:spPr>
          <a:xfrm>
            <a:off x="4874150" y="437158"/>
            <a:ext cx="7086151" cy="5899650"/>
          </a:xfrm>
          <a:prstGeom prst="rect">
            <a:avLst/>
          </a:prstGeom>
        </p:spPr>
      </p:pic>
    </p:spTree>
    <p:extLst>
      <p:ext uri="{BB962C8B-B14F-4D97-AF65-F5344CB8AC3E}">
        <p14:creationId xmlns:p14="http://schemas.microsoft.com/office/powerpoint/2010/main" val="171475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0C95-552D-F34B-5BF8-5F1113C2AC71}"/>
              </a:ext>
            </a:extLst>
          </p:cNvPr>
          <p:cNvSpPr>
            <a:spLocks noGrp="1"/>
          </p:cNvSpPr>
          <p:nvPr>
            <p:ph type="title"/>
          </p:nvPr>
        </p:nvSpPr>
        <p:spPr/>
        <p:txBody>
          <a:bodyPr>
            <a:normAutofit/>
          </a:bodyPr>
          <a:lstStyle/>
          <a:p>
            <a:r>
              <a:rPr lang="en-US" sz="4800" b="1" dirty="0"/>
              <a:t>Visualization of FEATURES</a:t>
            </a:r>
            <a:endParaRPr lang="en-US" sz="4800" dirty="0"/>
          </a:p>
        </p:txBody>
      </p:sp>
      <p:sp>
        <p:nvSpPr>
          <p:cNvPr id="5" name="TextBox 4">
            <a:extLst>
              <a:ext uri="{FF2B5EF4-FFF2-40B4-BE49-F238E27FC236}">
                <a16:creationId xmlns:a16="http://schemas.microsoft.com/office/drawing/2014/main" id="{F7E66F69-BA59-D48E-146F-ACB3572685DC}"/>
              </a:ext>
            </a:extLst>
          </p:cNvPr>
          <p:cNvSpPr txBox="1"/>
          <p:nvPr/>
        </p:nvSpPr>
        <p:spPr>
          <a:xfrm>
            <a:off x="581192" y="5715679"/>
            <a:ext cx="5957465" cy="923330"/>
          </a:xfrm>
          <a:prstGeom prst="rect">
            <a:avLst/>
          </a:prstGeom>
          <a:noFill/>
        </p:spPr>
        <p:txBody>
          <a:bodyPr wrap="none" rtlCol="0">
            <a:spAutoFit/>
          </a:bodyPr>
          <a:lstStyle/>
          <a:p>
            <a:r>
              <a:rPr lang="en-US" dirty="0"/>
              <a:t>Age distribution of patients ranges from 60 years to 90 years, </a:t>
            </a:r>
          </a:p>
          <a:p>
            <a:r>
              <a:rPr lang="en-US" dirty="0"/>
              <a:t>since this age group represents people who are highly likely </a:t>
            </a:r>
          </a:p>
          <a:p>
            <a:r>
              <a:rPr lang="en-US" dirty="0"/>
              <a:t>to be diagnosed with Alzheimer’s disease</a:t>
            </a:r>
          </a:p>
        </p:txBody>
      </p:sp>
      <p:pic>
        <p:nvPicPr>
          <p:cNvPr id="6" name="Picture 5">
            <a:extLst>
              <a:ext uri="{FF2B5EF4-FFF2-40B4-BE49-F238E27FC236}">
                <a16:creationId xmlns:a16="http://schemas.microsoft.com/office/drawing/2014/main" id="{6A8EB202-E6D3-8599-80AB-E0135BEEC770}"/>
              </a:ext>
            </a:extLst>
          </p:cNvPr>
          <p:cNvPicPr>
            <a:picLocks noChangeAspect="1"/>
          </p:cNvPicPr>
          <p:nvPr/>
        </p:nvPicPr>
        <p:blipFill>
          <a:blip r:embed="rId3"/>
          <a:stretch>
            <a:fillRect/>
          </a:stretch>
        </p:blipFill>
        <p:spPr>
          <a:xfrm>
            <a:off x="443559" y="1833497"/>
            <a:ext cx="5684340" cy="3882182"/>
          </a:xfrm>
          <a:prstGeom prst="rect">
            <a:avLst/>
          </a:prstGeom>
        </p:spPr>
      </p:pic>
      <p:pic>
        <p:nvPicPr>
          <p:cNvPr id="8" name="Picture 7">
            <a:extLst>
              <a:ext uri="{FF2B5EF4-FFF2-40B4-BE49-F238E27FC236}">
                <a16:creationId xmlns:a16="http://schemas.microsoft.com/office/drawing/2014/main" id="{39D0F10F-9CEC-37C3-1653-8DEBA203BE82}"/>
              </a:ext>
            </a:extLst>
          </p:cNvPr>
          <p:cNvPicPr>
            <a:picLocks noChangeAspect="1"/>
          </p:cNvPicPr>
          <p:nvPr/>
        </p:nvPicPr>
        <p:blipFill>
          <a:blip r:embed="rId4"/>
          <a:srcRect r="7775" b="13110"/>
          <a:stretch/>
        </p:blipFill>
        <p:spPr>
          <a:xfrm>
            <a:off x="6960857" y="2060688"/>
            <a:ext cx="5018552" cy="3427799"/>
          </a:xfrm>
          <a:prstGeom prst="rect">
            <a:avLst/>
          </a:prstGeom>
        </p:spPr>
      </p:pic>
      <p:sp>
        <p:nvSpPr>
          <p:cNvPr id="9" name="TextBox 8">
            <a:extLst>
              <a:ext uri="{FF2B5EF4-FFF2-40B4-BE49-F238E27FC236}">
                <a16:creationId xmlns:a16="http://schemas.microsoft.com/office/drawing/2014/main" id="{780099C9-019B-F2E4-6320-7208B754E6B9}"/>
              </a:ext>
            </a:extLst>
          </p:cNvPr>
          <p:cNvSpPr txBox="1"/>
          <p:nvPr/>
        </p:nvSpPr>
        <p:spPr>
          <a:xfrm>
            <a:off x="7719237" y="5715679"/>
            <a:ext cx="3501792" cy="646331"/>
          </a:xfrm>
          <a:prstGeom prst="rect">
            <a:avLst/>
          </a:prstGeom>
          <a:noFill/>
        </p:spPr>
        <p:txBody>
          <a:bodyPr wrap="none" rtlCol="0">
            <a:spAutoFit/>
          </a:bodyPr>
          <a:lstStyle/>
          <a:p>
            <a:r>
              <a:rPr lang="en-US" dirty="0"/>
              <a:t>Both females and males are equally </a:t>
            </a:r>
          </a:p>
          <a:p>
            <a:r>
              <a:rPr lang="en-US" dirty="0"/>
              <a:t>represented across the dataset.</a:t>
            </a:r>
          </a:p>
        </p:txBody>
      </p:sp>
    </p:spTree>
    <p:extLst>
      <p:ext uri="{BB962C8B-B14F-4D97-AF65-F5344CB8AC3E}">
        <p14:creationId xmlns:p14="http://schemas.microsoft.com/office/powerpoint/2010/main" val="181435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E9B3-EAAC-1778-CEEA-5E79FC3070AF}"/>
              </a:ext>
            </a:extLst>
          </p:cNvPr>
          <p:cNvSpPr>
            <a:spLocks noGrp="1"/>
          </p:cNvSpPr>
          <p:nvPr>
            <p:ph type="title"/>
          </p:nvPr>
        </p:nvSpPr>
        <p:spPr/>
        <p:txBody>
          <a:bodyPr/>
          <a:lstStyle/>
          <a:p>
            <a:r>
              <a:rPr lang="en-US" sz="2800" b="1" dirty="0">
                <a:solidFill>
                  <a:srgbClr val="FFFFFF"/>
                </a:solidFill>
              </a:rPr>
              <a:t>EXPLORATORY DATA ANALYSIS cont’d</a:t>
            </a:r>
            <a:endParaRPr lang="en-US" dirty="0"/>
          </a:p>
        </p:txBody>
      </p:sp>
      <p:pic>
        <p:nvPicPr>
          <p:cNvPr id="4" name="Content Placeholder 3">
            <a:extLst>
              <a:ext uri="{FF2B5EF4-FFF2-40B4-BE49-F238E27FC236}">
                <a16:creationId xmlns:a16="http://schemas.microsoft.com/office/drawing/2014/main" id="{672D380F-4C1C-4F1A-F506-D88D6032E512}"/>
              </a:ext>
            </a:extLst>
          </p:cNvPr>
          <p:cNvPicPr>
            <a:picLocks noGrp="1" noChangeAspect="1"/>
          </p:cNvPicPr>
          <p:nvPr>
            <p:ph idx="1"/>
          </p:nvPr>
        </p:nvPicPr>
        <p:blipFill>
          <a:blip r:embed="rId2"/>
          <a:stretch>
            <a:fillRect/>
          </a:stretch>
        </p:blipFill>
        <p:spPr>
          <a:xfrm>
            <a:off x="510308" y="2149327"/>
            <a:ext cx="5425216" cy="3678238"/>
          </a:xfrm>
          <a:prstGeom prst="rect">
            <a:avLst/>
          </a:prstGeom>
        </p:spPr>
      </p:pic>
      <p:pic>
        <p:nvPicPr>
          <p:cNvPr id="5" name="Picture 4">
            <a:extLst>
              <a:ext uri="{FF2B5EF4-FFF2-40B4-BE49-F238E27FC236}">
                <a16:creationId xmlns:a16="http://schemas.microsoft.com/office/drawing/2014/main" id="{8C0881AE-1D01-D75F-883D-F8CA0D2CF17D}"/>
              </a:ext>
            </a:extLst>
          </p:cNvPr>
          <p:cNvPicPr>
            <a:picLocks noChangeAspect="1"/>
          </p:cNvPicPr>
          <p:nvPr/>
        </p:nvPicPr>
        <p:blipFill>
          <a:blip r:embed="rId3"/>
          <a:stretch>
            <a:fillRect/>
          </a:stretch>
        </p:blipFill>
        <p:spPr>
          <a:xfrm>
            <a:off x="6096000" y="2149327"/>
            <a:ext cx="5343582" cy="3678238"/>
          </a:xfrm>
          <a:prstGeom prst="rect">
            <a:avLst/>
          </a:prstGeom>
        </p:spPr>
      </p:pic>
    </p:spTree>
    <p:extLst>
      <p:ext uri="{BB962C8B-B14F-4D97-AF65-F5344CB8AC3E}">
        <p14:creationId xmlns:p14="http://schemas.microsoft.com/office/powerpoint/2010/main" val="402675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9660-8AC1-01E8-737B-6DF8F61E6555}"/>
              </a:ext>
            </a:extLst>
          </p:cNvPr>
          <p:cNvSpPr>
            <a:spLocks noGrp="1"/>
          </p:cNvSpPr>
          <p:nvPr>
            <p:ph type="title"/>
          </p:nvPr>
        </p:nvSpPr>
        <p:spPr>
          <a:xfrm>
            <a:off x="581192" y="617346"/>
            <a:ext cx="11029616" cy="1013800"/>
          </a:xfrm>
        </p:spPr>
        <p:txBody>
          <a:bodyPr/>
          <a:lstStyle/>
          <a:p>
            <a:endParaRPr lang="en-US"/>
          </a:p>
        </p:txBody>
      </p:sp>
      <p:pic>
        <p:nvPicPr>
          <p:cNvPr id="16" name="Picture 15">
            <a:extLst>
              <a:ext uri="{FF2B5EF4-FFF2-40B4-BE49-F238E27FC236}">
                <a16:creationId xmlns:a16="http://schemas.microsoft.com/office/drawing/2014/main" id="{D270C807-A2A5-0F94-8AC4-D7B007F01199}"/>
              </a:ext>
            </a:extLst>
          </p:cNvPr>
          <p:cNvPicPr>
            <a:picLocks noChangeAspect="1"/>
          </p:cNvPicPr>
          <p:nvPr/>
        </p:nvPicPr>
        <p:blipFill>
          <a:blip r:embed="rId2"/>
          <a:stretch>
            <a:fillRect/>
          </a:stretch>
        </p:blipFill>
        <p:spPr>
          <a:xfrm>
            <a:off x="8047889" y="3429000"/>
            <a:ext cx="3838146" cy="3291840"/>
          </a:xfrm>
          <a:prstGeom prst="rect">
            <a:avLst/>
          </a:prstGeom>
        </p:spPr>
      </p:pic>
      <p:pic>
        <p:nvPicPr>
          <p:cNvPr id="17" name="Picture 16">
            <a:extLst>
              <a:ext uri="{FF2B5EF4-FFF2-40B4-BE49-F238E27FC236}">
                <a16:creationId xmlns:a16="http://schemas.microsoft.com/office/drawing/2014/main" id="{DE06E8A8-1B54-956A-E551-18A6B372DC1D}"/>
              </a:ext>
            </a:extLst>
          </p:cNvPr>
          <p:cNvPicPr>
            <a:picLocks noChangeAspect="1"/>
          </p:cNvPicPr>
          <p:nvPr/>
        </p:nvPicPr>
        <p:blipFill>
          <a:blip r:embed="rId3"/>
          <a:stretch>
            <a:fillRect/>
          </a:stretch>
        </p:blipFill>
        <p:spPr>
          <a:xfrm>
            <a:off x="8353854" y="-14774"/>
            <a:ext cx="3838146" cy="3291840"/>
          </a:xfrm>
          <a:prstGeom prst="rect">
            <a:avLst/>
          </a:prstGeom>
        </p:spPr>
      </p:pic>
      <p:pic>
        <p:nvPicPr>
          <p:cNvPr id="18" name="Picture 17">
            <a:extLst>
              <a:ext uri="{FF2B5EF4-FFF2-40B4-BE49-F238E27FC236}">
                <a16:creationId xmlns:a16="http://schemas.microsoft.com/office/drawing/2014/main" id="{CCE8574A-D067-E77C-E946-EC2D7A613F74}"/>
              </a:ext>
            </a:extLst>
          </p:cNvPr>
          <p:cNvPicPr>
            <a:picLocks noChangeAspect="1"/>
          </p:cNvPicPr>
          <p:nvPr/>
        </p:nvPicPr>
        <p:blipFill>
          <a:blip r:embed="rId4"/>
          <a:stretch>
            <a:fillRect/>
          </a:stretch>
        </p:blipFill>
        <p:spPr>
          <a:xfrm>
            <a:off x="0" y="0"/>
            <a:ext cx="3838146" cy="3291840"/>
          </a:xfrm>
          <a:prstGeom prst="rect">
            <a:avLst/>
          </a:prstGeom>
        </p:spPr>
      </p:pic>
      <p:pic>
        <p:nvPicPr>
          <p:cNvPr id="19" name="Picture 18">
            <a:extLst>
              <a:ext uri="{FF2B5EF4-FFF2-40B4-BE49-F238E27FC236}">
                <a16:creationId xmlns:a16="http://schemas.microsoft.com/office/drawing/2014/main" id="{3C8D6276-AB2F-8EC0-05D1-8DDB6F7A386B}"/>
              </a:ext>
            </a:extLst>
          </p:cNvPr>
          <p:cNvPicPr>
            <a:picLocks noChangeAspect="1"/>
          </p:cNvPicPr>
          <p:nvPr/>
        </p:nvPicPr>
        <p:blipFill>
          <a:blip r:embed="rId5"/>
          <a:stretch>
            <a:fillRect/>
          </a:stretch>
        </p:blipFill>
        <p:spPr>
          <a:xfrm>
            <a:off x="4209743" y="3003"/>
            <a:ext cx="3838146" cy="3291840"/>
          </a:xfrm>
          <a:prstGeom prst="rect">
            <a:avLst/>
          </a:prstGeom>
        </p:spPr>
      </p:pic>
      <p:pic>
        <p:nvPicPr>
          <p:cNvPr id="20" name="Picture 19">
            <a:extLst>
              <a:ext uri="{FF2B5EF4-FFF2-40B4-BE49-F238E27FC236}">
                <a16:creationId xmlns:a16="http://schemas.microsoft.com/office/drawing/2014/main" id="{7B758F28-E0D1-7863-88DD-884CB75AF034}"/>
              </a:ext>
            </a:extLst>
          </p:cNvPr>
          <p:cNvPicPr>
            <a:picLocks noChangeAspect="1"/>
          </p:cNvPicPr>
          <p:nvPr/>
        </p:nvPicPr>
        <p:blipFill>
          <a:blip r:embed="rId6"/>
          <a:stretch>
            <a:fillRect/>
          </a:stretch>
        </p:blipFill>
        <p:spPr>
          <a:xfrm>
            <a:off x="15369" y="3363770"/>
            <a:ext cx="3838146" cy="3291840"/>
          </a:xfrm>
          <a:prstGeom prst="rect">
            <a:avLst/>
          </a:prstGeom>
        </p:spPr>
      </p:pic>
      <p:pic>
        <p:nvPicPr>
          <p:cNvPr id="21" name="Picture 20">
            <a:extLst>
              <a:ext uri="{FF2B5EF4-FFF2-40B4-BE49-F238E27FC236}">
                <a16:creationId xmlns:a16="http://schemas.microsoft.com/office/drawing/2014/main" id="{7D3CE83F-F852-CE69-040A-FE856A771C15}"/>
              </a:ext>
            </a:extLst>
          </p:cNvPr>
          <p:cNvPicPr>
            <a:picLocks noChangeAspect="1"/>
          </p:cNvPicPr>
          <p:nvPr/>
        </p:nvPicPr>
        <p:blipFill>
          <a:blip r:embed="rId7"/>
          <a:stretch>
            <a:fillRect/>
          </a:stretch>
        </p:blipFill>
        <p:spPr>
          <a:xfrm>
            <a:off x="4128742" y="3291840"/>
            <a:ext cx="3838146" cy="3291840"/>
          </a:xfrm>
          <a:prstGeom prst="rect">
            <a:avLst/>
          </a:prstGeom>
        </p:spPr>
      </p:pic>
    </p:spTree>
    <p:extLst>
      <p:ext uri="{BB962C8B-B14F-4D97-AF65-F5344CB8AC3E}">
        <p14:creationId xmlns:p14="http://schemas.microsoft.com/office/powerpoint/2010/main" val="266873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A568E8-726C-B230-1863-A3D91214A728}"/>
              </a:ext>
            </a:extLst>
          </p:cNvPr>
          <p:cNvPicPr>
            <a:picLocks noGrp="1" noChangeAspect="1"/>
          </p:cNvPicPr>
          <p:nvPr>
            <p:ph idx="1"/>
          </p:nvPr>
        </p:nvPicPr>
        <p:blipFill>
          <a:blip r:embed="rId2"/>
          <a:stretch>
            <a:fillRect/>
          </a:stretch>
        </p:blipFill>
        <p:spPr>
          <a:xfrm>
            <a:off x="227278" y="85999"/>
            <a:ext cx="8873865" cy="6515873"/>
          </a:xfrm>
          <a:prstGeom prst="rect">
            <a:avLst/>
          </a:prstGeom>
        </p:spPr>
      </p:pic>
      <p:pic>
        <p:nvPicPr>
          <p:cNvPr id="5" name="Picture 4">
            <a:extLst>
              <a:ext uri="{FF2B5EF4-FFF2-40B4-BE49-F238E27FC236}">
                <a16:creationId xmlns:a16="http://schemas.microsoft.com/office/drawing/2014/main" id="{2BEAD140-66E3-10CC-1625-D5FAE4EE18C7}"/>
              </a:ext>
            </a:extLst>
          </p:cNvPr>
          <p:cNvPicPr>
            <a:picLocks noChangeAspect="1"/>
          </p:cNvPicPr>
          <p:nvPr/>
        </p:nvPicPr>
        <p:blipFill>
          <a:blip r:embed="rId3"/>
          <a:stretch>
            <a:fillRect/>
          </a:stretch>
        </p:blipFill>
        <p:spPr>
          <a:xfrm>
            <a:off x="9076766" y="381971"/>
            <a:ext cx="3015436" cy="5604159"/>
          </a:xfrm>
          <a:prstGeom prst="rect">
            <a:avLst/>
          </a:prstGeom>
        </p:spPr>
      </p:pic>
    </p:spTree>
    <p:extLst>
      <p:ext uri="{BB962C8B-B14F-4D97-AF65-F5344CB8AC3E}">
        <p14:creationId xmlns:p14="http://schemas.microsoft.com/office/powerpoint/2010/main" val="238315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E3E0-2216-183F-F64B-EF54BC10C3DA}"/>
              </a:ext>
            </a:extLst>
          </p:cNvPr>
          <p:cNvSpPr>
            <a:spLocks noGrp="1"/>
          </p:cNvSpPr>
          <p:nvPr>
            <p:ph type="title"/>
          </p:nvPr>
        </p:nvSpPr>
        <p:spPr/>
        <p:txBody>
          <a:bodyPr>
            <a:normAutofit/>
          </a:bodyPr>
          <a:lstStyle/>
          <a:p>
            <a:r>
              <a:rPr lang="en-US" sz="4000" b="1" i="0" u="none" strike="noStrike" dirty="0">
                <a:effectLst/>
              </a:rPr>
              <a:t>Correlation Analysis Summary</a:t>
            </a:r>
            <a:endParaRPr lang="en-US" sz="4000" dirty="0"/>
          </a:p>
        </p:txBody>
      </p:sp>
      <p:sp>
        <p:nvSpPr>
          <p:cNvPr id="3" name="Content Placeholder 2">
            <a:extLst>
              <a:ext uri="{FF2B5EF4-FFF2-40B4-BE49-F238E27FC236}">
                <a16:creationId xmlns:a16="http://schemas.microsoft.com/office/drawing/2014/main" id="{68AEA4E3-A05D-280A-F905-6A1AD0B63E8E}"/>
              </a:ext>
            </a:extLst>
          </p:cNvPr>
          <p:cNvSpPr>
            <a:spLocks noGrp="1"/>
          </p:cNvSpPr>
          <p:nvPr>
            <p:ph idx="1"/>
          </p:nvPr>
        </p:nvSpPr>
        <p:spPr>
          <a:xfrm>
            <a:off x="445770" y="1828800"/>
            <a:ext cx="11372850" cy="4949190"/>
          </a:xfrm>
        </p:spPr>
        <p:txBody>
          <a:bodyPr>
            <a:normAutofit fontScale="92500"/>
          </a:bodyPr>
          <a:lstStyle/>
          <a:p>
            <a:r>
              <a:rPr lang="en-US" dirty="0">
                <a:solidFill>
                  <a:schemeClr val="tx1"/>
                </a:solidFill>
              </a:rPr>
              <a:t>This shows the relationships between all independent variables and dependent variable (Diagnosis).</a:t>
            </a:r>
          </a:p>
          <a:p>
            <a:pPr marL="0" indent="0" algn="l">
              <a:buNone/>
            </a:pPr>
            <a:endParaRPr lang="en-US" b="1" i="0" u="none" strike="noStrike" dirty="0">
              <a:effectLst/>
            </a:endParaRPr>
          </a:p>
          <a:p>
            <a:pPr algn="l"/>
            <a:r>
              <a:rPr lang="en-US" b="1" i="0" u="none" strike="noStrike" dirty="0">
                <a:effectLst/>
              </a:rPr>
              <a:t>Strong Correlations:</a:t>
            </a:r>
          </a:p>
          <a:p>
            <a:pPr algn="l">
              <a:buFont typeface="Arial" panose="020B0604020202020204" pitchFamily="34" charset="0"/>
              <a:buChar char="•"/>
            </a:pPr>
            <a:r>
              <a:rPr lang="en-US" b="0" i="0" u="none" strike="noStrike" dirty="0">
                <a:effectLst/>
              </a:rPr>
              <a:t>Functional Assessment,  ADL (Activities of Daily Living) and MMSE (Mini-Mental State Examination) are </a:t>
            </a:r>
            <a:r>
              <a:rPr lang="en-US" b="1" i="0" u="none" strike="noStrike" dirty="0">
                <a:effectLst/>
              </a:rPr>
              <a:t>negatively</a:t>
            </a:r>
            <a:r>
              <a:rPr lang="en-US" b="0" i="0" u="none" strike="noStrike" dirty="0">
                <a:effectLst/>
              </a:rPr>
              <a:t> correlated with the Diagnosis of Alzheimer's disease, with correlation coefficients of -0.36, -0.33, and -0.24 respectively. </a:t>
            </a:r>
          </a:p>
          <a:p>
            <a:pPr algn="l">
              <a:buFont typeface="Arial" panose="020B0604020202020204" pitchFamily="34" charset="0"/>
              <a:buChar char="•"/>
            </a:pPr>
            <a:r>
              <a:rPr lang="en-US" b="0" i="0" u="none" strike="noStrike" dirty="0">
                <a:effectLst/>
              </a:rPr>
              <a:t>This indicates that lower scores in these assessments are associated with a higher likelihood of an Alzheimer's diagnosis.</a:t>
            </a:r>
          </a:p>
          <a:p>
            <a:pPr algn="l">
              <a:buFont typeface="Arial" panose="020B0604020202020204" pitchFamily="34" charset="0"/>
              <a:buChar char="•"/>
            </a:pPr>
            <a:r>
              <a:rPr lang="en-US" b="0" i="0" u="none" strike="noStrike" dirty="0">
                <a:effectLst/>
              </a:rPr>
              <a:t>Behavioral Problems and Memory Complaints are </a:t>
            </a:r>
            <a:r>
              <a:rPr lang="en-US" b="1" i="0" u="none" strike="noStrike" dirty="0">
                <a:effectLst/>
              </a:rPr>
              <a:t>positively</a:t>
            </a:r>
            <a:r>
              <a:rPr lang="en-US" b="0" i="0" u="none" strike="noStrike" dirty="0">
                <a:effectLst/>
              </a:rPr>
              <a:t> correlated with the Diagnosis of Alzheimer's disease, with correlation coefficients of 0.22 and 0.30 respectively.  </a:t>
            </a:r>
          </a:p>
          <a:p>
            <a:pPr algn="l">
              <a:buFont typeface="Arial" panose="020B0604020202020204" pitchFamily="34" charset="0"/>
              <a:buChar char="•"/>
            </a:pPr>
            <a:r>
              <a:rPr lang="en-US" b="0" i="0" u="none" strike="noStrike" dirty="0">
                <a:effectLst/>
              </a:rPr>
              <a:t>This means the presence of these issues is associated with a higher likelihood of an Alzheimer's diagnosis.</a:t>
            </a:r>
          </a:p>
          <a:p>
            <a:pPr marL="0" indent="0" algn="l">
              <a:buNone/>
            </a:pPr>
            <a:endParaRPr lang="en-US" b="0" i="0" u="none" strike="noStrike" dirty="0">
              <a:effectLst/>
            </a:endParaRPr>
          </a:p>
          <a:p>
            <a:pPr algn="l"/>
            <a:r>
              <a:rPr lang="en-US" b="1" i="0" u="none" strike="noStrike" dirty="0">
                <a:effectLst/>
              </a:rPr>
              <a:t>Weak Correlations:</a:t>
            </a:r>
          </a:p>
          <a:p>
            <a:pPr algn="l">
              <a:buFont typeface="Arial" panose="020B0604020202020204" pitchFamily="34" charset="0"/>
              <a:buChar char="•"/>
            </a:pPr>
            <a:r>
              <a:rPr lang="en-US" b="0" i="0" u="none" strike="noStrike" dirty="0">
                <a:effectLst/>
              </a:rPr>
              <a:t>Most lifestyle and health factors like BMI,  Alcohol Consumption and Smoking exhibit weak correlations with Diagnosis. </a:t>
            </a:r>
          </a:p>
          <a:p>
            <a:pPr algn="l">
              <a:buFont typeface="Arial" panose="020B0604020202020204" pitchFamily="34" charset="0"/>
              <a:buChar char="•"/>
            </a:pPr>
            <a:r>
              <a:rPr lang="en-US" b="0" i="0" u="none" strike="noStrike" dirty="0">
                <a:effectLst/>
              </a:rPr>
              <a:t>Also, some medical history features like Hypertension and Diabetes show low correlation, suggesting less direct association.</a:t>
            </a:r>
          </a:p>
        </p:txBody>
      </p:sp>
    </p:spTree>
    <p:extLst>
      <p:ext uri="{BB962C8B-B14F-4D97-AF65-F5344CB8AC3E}">
        <p14:creationId xmlns:p14="http://schemas.microsoft.com/office/powerpoint/2010/main" val="209576064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25015</TotalTime>
  <Words>835</Words>
  <Application>Microsoft Macintosh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.AppleSystemUIFont</vt:lpstr>
      <vt:lpstr>Aptos</vt:lpstr>
      <vt:lpstr>Arial</vt:lpstr>
      <vt:lpstr>Gill Sans MT</vt:lpstr>
      <vt:lpstr>Söhne</vt:lpstr>
      <vt:lpstr>system-ui</vt:lpstr>
      <vt:lpstr>Times New Roman</vt:lpstr>
      <vt:lpstr>Wingdings 2</vt:lpstr>
      <vt:lpstr>Dividend</vt:lpstr>
      <vt:lpstr>    Econ 6915 Healthcare Analytics Class Project </vt:lpstr>
      <vt:lpstr>Introduction</vt:lpstr>
      <vt:lpstr>insight Statement</vt:lpstr>
      <vt:lpstr>EXPLORATORY DATA  ANALYSIS</vt:lpstr>
      <vt:lpstr>Visualization of FEATURES</vt:lpstr>
      <vt:lpstr>EXPLORATORY DATA ANALYSIS cont’d</vt:lpstr>
      <vt:lpstr>PowerPoint Presentation</vt:lpstr>
      <vt:lpstr>PowerPoint Presentation</vt:lpstr>
      <vt:lpstr>Correlation Analysis Summary</vt:lpstr>
      <vt:lpstr>Target Variable Summary</vt:lpstr>
      <vt:lpstr>PREDICTIVE MODELING</vt:lpstr>
      <vt:lpstr>LOGISTIC REGRESSION grid search –  REPORT &amp; CONFUSION MATRIX</vt:lpstr>
      <vt:lpstr>K-NEAREST NEIGHBOR GRID SEARCH –  REPORT &amp; CONFUSION MATRIX</vt:lpstr>
      <vt:lpstr>DECISION TREE GRID SEARCH –  REPORT &amp; CONFUSION MATRIX </vt:lpstr>
      <vt:lpstr>RANDOM FOREST GRID SEARCH –  REPORT &amp; CONFUSION MATRIX</vt:lpstr>
      <vt:lpstr>RESULTS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Yaw A Dapaa</dc:creator>
  <cp:lastModifiedBy>Yaw A Dapaa</cp:lastModifiedBy>
  <cp:revision>40</cp:revision>
  <dcterms:created xsi:type="dcterms:W3CDTF">2024-10-19T00:18:27Z</dcterms:created>
  <dcterms:modified xsi:type="dcterms:W3CDTF">2025-02-07T21:29:46Z</dcterms:modified>
</cp:coreProperties>
</file>