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88149250_2145x1620.jpg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1169517375_2880x1920.jpg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184386109_2439x1626.jpg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1169517375_2880x1920.jpg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69517375_2880x1920.jpg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84386109_2439x1626.jpg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988149250_2145x1620.jpg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BSCAN聚类算法优化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DBSCAN聚类算法优化</a:t>
            </a:r>
          </a:p>
        </p:txBody>
      </p:sp>
      <p:sp>
        <p:nvSpPr>
          <p:cNvPr id="152" name="By Group 4…"/>
          <p:cNvSpPr txBox="1"/>
          <p:nvPr>
            <p:ph type="subTitle" sz="half" idx="1"/>
          </p:nvPr>
        </p:nvSpPr>
        <p:spPr>
          <a:xfrm>
            <a:off x="1270000" y="7411542"/>
            <a:ext cx="21844001" cy="3482726"/>
          </a:xfrm>
          <a:prstGeom prst="rect">
            <a:avLst/>
          </a:prstGeom>
        </p:spPr>
        <p:txBody>
          <a:bodyPr/>
          <a:lstStyle/>
          <a:p>
            <a:pPr>
              <a:defRPr sz="4000"/>
            </a:pPr>
            <a:r>
              <a:t>By Group 4</a:t>
            </a:r>
          </a:p>
          <a:p>
            <a:pPr>
              <a:defRPr sz="3500"/>
            </a:pPr>
            <a:r>
              <a:t>18340032 邓俊锋    18340040 冯大纬    18340045 关雅雯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BSCAN"/>
          <p:cNvSpPr txBox="1"/>
          <p:nvPr>
            <p:ph type="body" sz="half" idx="1"/>
          </p:nvPr>
        </p:nvSpPr>
        <p:spPr>
          <a:xfrm>
            <a:off x="1269999" y="-309392"/>
            <a:ext cx="21844001" cy="3902870"/>
          </a:xfrm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DBSCAN</a:t>
            </a:r>
          </a:p>
        </p:txBody>
      </p:sp>
      <p:pic>
        <p:nvPicPr>
          <p:cNvPr id="1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0098" y="4738203"/>
            <a:ext cx="6166731" cy="6205273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DBSCAN是一个基于密度的聚类算法，能够把具有足够高密度的区域划分为簇。"/>
          <p:cNvSpPr txBox="1"/>
          <p:nvPr/>
        </p:nvSpPr>
        <p:spPr>
          <a:xfrm>
            <a:off x="2525108" y="2876327"/>
            <a:ext cx="20363742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45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DBSCAN是一个基于密度的聚类算法，能够把具有足够高密度的区域划分为簇。</a:t>
            </a: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846070" y="6269091"/>
            <a:ext cx="7708515" cy="5560569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优点：可在噪声的空间数据库中发现任意形状的聚类"/>
          <p:cNvSpPr txBox="1"/>
          <p:nvPr/>
        </p:nvSpPr>
        <p:spPr>
          <a:xfrm>
            <a:off x="1186413" y="11571895"/>
            <a:ext cx="112141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8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优点：可在</a:t>
            </a:r>
            <a:r>
              <a:rPr b="1"/>
              <a:t>噪声</a:t>
            </a:r>
            <a:r>
              <a:t>的空间数据库中发现</a:t>
            </a:r>
            <a:r>
              <a:rPr b="1"/>
              <a:t>任意形状</a:t>
            </a:r>
            <a:r>
              <a:t>的聚类</a:t>
            </a:r>
          </a:p>
        </p:txBody>
      </p:sp>
      <p:sp>
        <p:nvSpPr>
          <p:cNvPr id="159" name="实现：核心点不断找邻域内的密度可达点，将其归为一簇…"/>
          <p:cNvSpPr txBox="1"/>
          <p:nvPr/>
        </p:nvSpPr>
        <p:spPr>
          <a:xfrm>
            <a:off x="11296250" y="4584021"/>
            <a:ext cx="12179301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8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实现：核心点不断找</a:t>
            </a:r>
            <a:r>
              <a:rPr b="1"/>
              <a:t>邻域</a:t>
            </a:r>
            <a:r>
              <a:t>内的</a:t>
            </a:r>
            <a:r>
              <a:rPr b="1"/>
              <a:t>密度可达点</a:t>
            </a:r>
            <a:r>
              <a:t>，将其归为一簇</a:t>
            </a:r>
          </a:p>
          <a:p>
            <a:pPr algn="l" defTabSz="457200">
              <a:defRPr sz="38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时间复杂度：O(|D|^2)，D为数据集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优化"/>
          <p:cNvSpPr txBox="1"/>
          <p:nvPr>
            <p:ph type="body" sz="half" idx="1"/>
          </p:nvPr>
        </p:nvSpPr>
        <p:spPr>
          <a:xfrm>
            <a:off x="1270000" y="-214605"/>
            <a:ext cx="21844000" cy="3902870"/>
          </a:xfrm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优化</a:t>
            </a:r>
          </a:p>
        </p:txBody>
      </p:sp>
      <p:sp>
        <p:nvSpPr>
          <p:cNvPr id="162" name="Hybrid-DBSCAN"/>
          <p:cNvSpPr txBox="1"/>
          <p:nvPr/>
        </p:nvSpPr>
        <p:spPr>
          <a:xfrm>
            <a:off x="1533825" y="5261621"/>
            <a:ext cx="605561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Hybrid-DBSCAN</a:t>
            </a:r>
          </a:p>
        </p:txBody>
      </p:sp>
      <p:sp>
        <p:nvSpPr>
          <p:cNvPr id="163" name="OpenMP + CUDA：多核CPU和GPU共享存储的优化DBSCAN聚类算法"/>
          <p:cNvSpPr txBox="1"/>
          <p:nvPr/>
        </p:nvSpPr>
        <p:spPr>
          <a:xfrm>
            <a:off x="2373454" y="3139936"/>
            <a:ext cx="1996884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50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OpenMP + CUDA：多核CPU和GPU共享存储的优化DBSCAN聚类算法</a:t>
            </a:r>
          </a:p>
        </p:txBody>
      </p:sp>
      <p:sp>
        <p:nvSpPr>
          <p:cNvPr id="164" name="由论文Clustering Throughput Optimization on the GPU(2017)、…"/>
          <p:cNvSpPr txBox="1"/>
          <p:nvPr/>
        </p:nvSpPr>
        <p:spPr>
          <a:xfrm>
            <a:off x="8907747" y="5187070"/>
            <a:ext cx="1458244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i="1" sz="3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i="0"/>
              <a:t>由</a:t>
            </a:r>
            <a:r>
              <a:t>论文Clustering Throughput Optimization on the GPU(2017)</a:t>
            </a:r>
            <a:r>
              <a:rPr i="0"/>
              <a:t>、</a:t>
            </a:r>
            <a:endParaRPr i="0"/>
          </a:p>
          <a:p>
            <a:pPr algn="l" defTabSz="457200">
              <a:defRPr i="1" sz="3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 Hybrid Approach for Optimizing Parallel Clustering Throughput using the GPU(2018) 提出</a:t>
            </a:r>
          </a:p>
        </p:txBody>
      </p:sp>
      <p:sp>
        <p:nvSpPr>
          <p:cNvPr id="165" name="1. 网格索引：减少距离运算"/>
          <p:cNvSpPr txBox="1"/>
          <p:nvPr/>
        </p:nvSpPr>
        <p:spPr>
          <a:xfrm>
            <a:off x="2384422" y="7569914"/>
            <a:ext cx="62671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1. 网格索引：减少距离运算</a:t>
            </a:r>
          </a:p>
        </p:txBody>
      </p:sp>
      <p:sp>
        <p:nvSpPr>
          <p:cNvPr id="166" name="2. CUDA并行计算各点邻域"/>
          <p:cNvSpPr txBox="1"/>
          <p:nvPr/>
        </p:nvSpPr>
        <p:spPr>
          <a:xfrm>
            <a:off x="2407790" y="8906680"/>
            <a:ext cx="622046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2. CUDA并行计算各点邻域</a:t>
            </a:r>
          </a:p>
        </p:txBody>
      </p:sp>
      <p:sp>
        <p:nvSpPr>
          <p:cNvPr id="167" name="3. 批处理，OpenMP并行各批，增量式调用CUDA…"/>
          <p:cNvSpPr txBox="1"/>
          <p:nvPr/>
        </p:nvSpPr>
        <p:spPr>
          <a:xfrm>
            <a:off x="2370327" y="10409324"/>
            <a:ext cx="11366501" cy="153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4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3. 批处理，OpenMP并行各批，增量式调用CUDA</a:t>
            </a:r>
          </a:p>
          <a:p>
            <a:pPr>
              <a:defRPr b="1" sz="4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（能处理超出显存限制的中间结果集）</a:t>
            </a:r>
          </a:p>
        </p:txBody>
      </p:sp>
      <p:sp>
        <p:nvSpPr>
          <p:cNvPr id="168" name="Line"/>
          <p:cNvSpPr/>
          <p:nvPr/>
        </p:nvSpPr>
        <p:spPr>
          <a:xfrm>
            <a:off x="5579927" y="4658803"/>
            <a:ext cx="13224146" cy="1"/>
          </a:xfrm>
          <a:prstGeom prst="line">
            <a:avLst/>
          </a:prstGeom>
          <a:ln w="38100">
            <a:solidFill>
              <a:srgbClr val="9040F8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9" name="多个CUDA stream，重叠GPU-Host数据传输和GPU运算"/>
          <p:cNvSpPr txBox="1"/>
          <p:nvPr/>
        </p:nvSpPr>
        <p:spPr>
          <a:xfrm>
            <a:off x="9824602" y="8995580"/>
            <a:ext cx="982294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多个CUDA stream，重叠GPU-Host数据传输和GPU运算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优化"/>
          <p:cNvSpPr txBox="1"/>
          <p:nvPr>
            <p:ph type="body" sz="half" idx="1"/>
          </p:nvPr>
        </p:nvSpPr>
        <p:spPr>
          <a:xfrm>
            <a:off x="1270000" y="-214605"/>
            <a:ext cx="21844001" cy="3902870"/>
          </a:xfrm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优化</a:t>
            </a:r>
          </a:p>
        </p:txBody>
      </p:sp>
      <p:sp>
        <p:nvSpPr>
          <p:cNvPr id="172" name="OpenMP + CUDA：多核CPU和GPU共享存储的优化DBSCAN聚类算法"/>
          <p:cNvSpPr txBox="1"/>
          <p:nvPr/>
        </p:nvSpPr>
        <p:spPr>
          <a:xfrm>
            <a:off x="2373454" y="3139936"/>
            <a:ext cx="1996884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50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OpenMP + CUDA：多核CPU和GPU共享存储的优化DBSCAN聚类算法</a:t>
            </a:r>
          </a:p>
        </p:txBody>
      </p:sp>
      <p:sp>
        <p:nvSpPr>
          <p:cNvPr id="173" name="BPS-DBSCAN"/>
          <p:cNvSpPr txBox="1"/>
          <p:nvPr/>
        </p:nvSpPr>
        <p:spPr>
          <a:xfrm>
            <a:off x="1775296" y="5629341"/>
            <a:ext cx="5210557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BPS-DBSCAN</a:t>
            </a:r>
          </a:p>
        </p:txBody>
      </p:sp>
      <p:sp>
        <p:nvSpPr>
          <p:cNvPr id="174" name="由论文Hybrid CPU/GPU Clustering in Shared Memory on the Billion Point Scale(2019)提出"/>
          <p:cNvSpPr txBox="1"/>
          <p:nvPr/>
        </p:nvSpPr>
        <p:spPr>
          <a:xfrm>
            <a:off x="8952954" y="5821490"/>
            <a:ext cx="1449202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i="1" sz="3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i="0"/>
              <a:t>由</a:t>
            </a:r>
            <a:r>
              <a:t>论文Hybrid CPU/GPU Clustering in Shared Memory on the Billion Point Scale(2019)提出</a:t>
            </a:r>
          </a:p>
        </p:txBody>
      </p:sp>
      <p:sp>
        <p:nvSpPr>
          <p:cNvPr id="175" name="2. DenseBox算法：大幅减少距离计算"/>
          <p:cNvSpPr txBox="1"/>
          <p:nvPr/>
        </p:nvSpPr>
        <p:spPr>
          <a:xfrm>
            <a:off x="2426815" y="9221490"/>
            <a:ext cx="874166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2. DenseBox算法：大幅减少距离计算</a:t>
            </a:r>
          </a:p>
        </p:txBody>
      </p:sp>
      <p:sp>
        <p:nvSpPr>
          <p:cNvPr id="176" name="1. 基于Hybrid-DBSCAN"/>
          <p:cNvSpPr txBox="1"/>
          <p:nvPr/>
        </p:nvSpPr>
        <p:spPr>
          <a:xfrm>
            <a:off x="2405623" y="7931882"/>
            <a:ext cx="565607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1. 基于Hybrid-DBSCAN</a:t>
            </a:r>
          </a:p>
        </p:txBody>
      </p:sp>
      <p:sp>
        <p:nvSpPr>
          <p:cNvPr id="177" name="3. 数据分块（能处理超出内存限制的数据集）"/>
          <p:cNvSpPr txBox="1"/>
          <p:nvPr/>
        </p:nvSpPr>
        <p:spPr>
          <a:xfrm>
            <a:off x="2447033" y="10582965"/>
            <a:ext cx="103311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3. 数据分块（能处理超出内存限制的数据集）</a:t>
            </a:r>
          </a:p>
        </p:txBody>
      </p:sp>
      <p:sp>
        <p:nvSpPr>
          <p:cNvPr id="178" name="Line"/>
          <p:cNvSpPr/>
          <p:nvPr/>
        </p:nvSpPr>
        <p:spPr>
          <a:xfrm>
            <a:off x="5579927" y="4658803"/>
            <a:ext cx="13224146" cy="1"/>
          </a:xfrm>
          <a:prstGeom prst="line">
            <a:avLst/>
          </a:prstGeom>
          <a:ln w="38100">
            <a:solidFill>
              <a:srgbClr val="9040F8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9" name="DenseBox内的所有点必然互为邻居…"/>
          <p:cNvSpPr txBox="1"/>
          <p:nvPr/>
        </p:nvSpPr>
        <p:spPr>
          <a:xfrm>
            <a:off x="12200523" y="9038164"/>
            <a:ext cx="6161152" cy="11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30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DenseBox内的所有点必然互为邻居</a:t>
            </a:r>
          </a:p>
          <a:p>
            <a:pPr>
              <a:defRPr b="1" sz="30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要点：多个DenseBox的merge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实现及性能"/>
          <p:cNvSpPr txBox="1"/>
          <p:nvPr>
            <p:ph type="body" sz="half" idx="1"/>
          </p:nvPr>
        </p:nvSpPr>
        <p:spPr>
          <a:xfrm>
            <a:off x="1530664" y="-475269"/>
            <a:ext cx="21844001" cy="3902869"/>
          </a:xfrm>
          <a:prstGeom prst="rect">
            <a:avLst/>
          </a:prstGeom>
        </p:spPr>
        <p:txBody>
          <a:bodyPr/>
          <a:lstStyle/>
          <a:p>
            <a:pPr/>
            <a:r>
              <a:t>实现及性能</a:t>
            </a:r>
          </a:p>
        </p:txBody>
      </p:sp>
      <p:sp>
        <p:nvSpPr>
          <p:cNvPr id="182" name="Hybrid-DBSCAN"/>
          <p:cNvSpPr txBox="1"/>
          <p:nvPr/>
        </p:nvSpPr>
        <p:spPr>
          <a:xfrm>
            <a:off x="9424857" y="3208516"/>
            <a:ext cx="605561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Hybrid-DBSCAN</a:t>
            </a:r>
          </a:p>
        </p:txBody>
      </p:sp>
      <p:sp>
        <p:nvSpPr>
          <p:cNvPr id="183" name="BPS-DBSCAN"/>
          <p:cNvSpPr txBox="1"/>
          <p:nvPr/>
        </p:nvSpPr>
        <p:spPr>
          <a:xfrm>
            <a:off x="17865418" y="3208516"/>
            <a:ext cx="5210557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BPS-DBSCAN</a:t>
            </a:r>
          </a:p>
        </p:txBody>
      </p:sp>
      <p:sp>
        <p:nvSpPr>
          <p:cNvPr id="184" name="Original-DBSCAN"/>
          <p:cNvSpPr txBox="1"/>
          <p:nvPr/>
        </p:nvSpPr>
        <p:spPr>
          <a:xfrm>
            <a:off x="1166855" y="3208516"/>
            <a:ext cx="650519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Original-DBSCAN</a:t>
            </a:r>
          </a:p>
        </p:txBody>
      </p:sp>
      <p:sp>
        <p:nvSpPr>
          <p:cNvPr id="185" name="Line"/>
          <p:cNvSpPr/>
          <p:nvPr/>
        </p:nvSpPr>
        <p:spPr>
          <a:xfrm>
            <a:off x="10982796" y="4421835"/>
            <a:ext cx="10738355" cy="1"/>
          </a:xfrm>
          <a:prstGeom prst="line">
            <a:avLst/>
          </a:prstGeom>
          <a:ln w="38100">
            <a:solidFill>
              <a:srgbClr val="9040F8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6" name="最大数据集规模为2400000"/>
          <p:cNvSpPr txBox="1"/>
          <p:nvPr/>
        </p:nvSpPr>
        <p:spPr>
          <a:xfrm>
            <a:off x="13995138" y="4615856"/>
            <a:ext cx="5208931" cy="679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最大数据集规模为2400000</a:t>
            </a:r>
          </a:p>
        </p:txBody>
      </p:sp>
      <p:sp>
        <p:nvSpPr>
          <p:cNvPr id="187" name="Line"/>
          <p:cNvSpPr/>
          <p:nvPr/>
        </p:nvSpPr>
        <p:spPr>
          <a:xfrm>
            <a:off x="2768012" y="4421835"/>
            <a:ext cx="4724688" cy="1"/>
          </a:xfrm>
          <a:prstGeom prst="line">
            <a:avLst/>
          </a:prstGeom>
          <a:ln w="38100">
            <a:solidFill>
              <a:srgbClr val="9040F8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8" name="（以测试的个人机器为准）"/>
          <p:cNvSpPr txBox="1"/>
          <p:nvPr/>
        </p:nvSpPr>
        <p:spPr>
          <a:xfrm>
            <a:off x="9957114" y="2147373"/>
            <a:ext cx="49911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（以测试的个人机器为准）</a:t>
            </a:r>
          </a:p>
        </p:txBody>
      </p:sp>
      <p:sp>
        <p:nvSpPr>
          <p:cNvPr id="189" name="最大数据集规模为100000"/>
          <p:cNvSpPr txBox="1"/>
          <p:nvPr/>
        </p:nvSpPr>
        <p:spPr>
          <a:xfrm>
            <a:off x="2674633" y="4615856"/>
            <a:ext cx="4911446" cy="679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最大数据集规模为100000</a:t>
            </a:r>
          </a:p>
        </p:txBody>
      </p:sp>
      <p:pic>
        <p:nvPicPr>
          <p:cNvPr id="1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72945" y="5470532"/>
            <a:ext cx="6822401" cy="7043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88199" y="5667348"/>
            <a:ext cx="6682217" cy="7043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82444" y="5683604"/>
            <a:ext cx="6895824" cy="70105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