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embeddedFontLst>
    <p:embeddedFont>
      <p:font typeface="Oswald Medium"/>
      <p:regular r:id="rId19"/>
      <p:bold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  <p15:guide id="3" pos="1980">
          <p15:clr>
            <a:srgbClr val="A4A3A4"/>
          </p15:clr>
        </p15:guide>
        <p15:guide id="4" pos="56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A23C9C-1B3F-428A-A2D3-980F314A049B}">
  <a:tblStyle styleId="{6AA23C9C-1B3F-428A-A2D3-980F314A04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3840"/>
        <p:guide pos="1980"/>
        <p:guide pos="567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Medium-bold.fntdata"/><Relationship Id="rId11" Type="http://schemas.openxmlformats.org/officeDocument/2006/relationships/slide" Target="slides/slide5.xml"/><Relationship Id="rId22" Type="http://schemas.openxmlformats.org/officeDocument/2006/relationships/font" Target="fonts/Oswald-bold.fntdata"/><Relationship Id="rId10" Type="http://schemas.openxmlformats.org/officeDocument/2006/relationships/slide" Target="slides/slide4.xml"/><Relationship Id="rId21" Type="http://schemas.openxmlformats.org/officeDocument/2006/relationships/font" Target="fonts/Oswald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OswaldMedium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f39ca060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f39ca06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f0a053e6f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f0a053e6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d63316691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d6331669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d796e5343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d796e534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ec519845c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ec519845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d796e5343_1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d796e5343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f39ca0608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f39ca060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-mask-right">
  <p:cSld name="Image-mask-righ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>
            <p:ph idx="2" type="pic"/>
          </p:nvPr>
        </p:nvSpPr>
        <p:spPr>
          <a:xfrm>
            <a:off x="6679159" y="1"/>
            <a:ext cx="5512759" cy="687970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 rot="10800000">
            <a:off x="11897450" y="425584"/>
            <a:ext cx="29455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845684" y="240918"/>
            <a:ext cx="30424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b="0" i="0" sz="14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2"/>
          <p:cNvSpPr/>
          <p:nvPr>
            <p:ph idx="3" type="pic"/>
          </p:nvPr>
        </p:nvSpPr>
        <p:spPr>
          <a:xfrm>
            <a:off x="5699692" y="4000500"/>
            <a:ext cx="2339408" cy="2339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/>
        </p:nvSpPr>
        <p:spPr>
          <a:xfrm>
            <a:off x="11131826" y="252432"/>
            <a:ext cx="765624" cy="323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800" u="none" cap="none" strike="noStrike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1800" u="none" cap="none" strike="noStrike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3"/>
          <p:cNvCxnSpPr/>
          <p:nvPr/>
        </p:nvCxnSpPr>
        <p:spPr>
          <a:xfrm rot="10800000">
            <a:off x="11897450" y="425584"/>
            <a:ext cx="29455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/>
        </p:nvSpPr>
        <p:spPr>
          <a:xfrm>
            <a:off x="11131826" y="252432"/>
            <a:ext cx="765624" cy="323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845684" y="240918"/>
            <a:ext cx="30424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b="0" i="0" sz="14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-images">
  <p:cSld name="Square-image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>
            <p:ph idx="2" type="pic"/>
          </p:nvPr>
        </p:nvSpPr>
        <p:spPr>
          <a:xfrm>
            <a:off x="5208588" y="1879600"/>
            <a:ext cx="1339850" cy="168433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/>
          <p:nvPr>
            <p:ph idx="3" type="pic"/>
          </p:nvPr>
        </p:nvSpPr>
        <p:spPr>
          <a:xfrm>
            <a:off x="8815388" y="1879600"/>
            <a:ext cx="1339850" cy="168433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/>
          <p:nvPr>
            <p:ph idx="4" type="pic"/>
          </p:nvPr>
        </p:nvSpPr>
        <p:spPr>
          <a:xfrm>
            <a:off x="5208588" y="4279900"/>
            <a:ext cx="1339850" cy="168433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/>
          <p:nvPr>
            <p:ph idx="5" type="pic"/>
          </p:nvPr>
        </p:nvSpPr>
        <p:spPr>
          <a:xfrm>
            <a:off x="8815388" y="4279900"/>
            <a:ext cx="1339850" cy="168433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 rot="10800000">
            <a:off x="11897450" y="425584"/>
            <a:ext cx="29455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" name="Google Shape;27;p4"/>
          <p:cNvSpPr txBox="1"/>
          <p:nvPr/>
        </p:nvSpPr>
        <p:spPr>
          <a:xfrm>
            <a:off x="11131826" y="252432"/>
            <a:ext cx="765624" cy="323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45684" y="240918"/>
            <a:ext cx="30424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b="0" i="0" sz="14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8446576" y="0"/>
            <a:ext cx="3745423" cy="6869927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"/>
          <p:cNvSpPr/>
          <p:nvPr>
            <p:ph idx="2" type="pic"/>
          </p:nvPr>
        </p:nvSpPr>
        <p:spPr>
          <a:xfrm>
            <a:off x="8446574" y="-1"/>
            <a:ext cx="3745425" cy="181625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2" name="Google Shape;32;p5"/>
          <p:cNvCxnSpPr/>
          <p:nvPr/>
        </p:nvCxnSpPr>
        <p:spPr>
          <a:xfrm rot="10800000">
            <a:off x="11897450" y="425584"/>
            <a:ext cx="29455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" name="Google Shape;33;p5"/>
          <p:cNvSpPr txBox="1"/>
          <p:nvPr/>
        </p:nvSpPr>
        <p:spPr>
          <a:xfrm>
            <a:off x="11131826" y="252432"/>
            <a:ext cx="765624" cy="323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45684" y="240918"/>
            <a:ext cx="30424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b="0" i="0" sz="14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seño personalizado">
  <p:cSld name="1_Diseño personalizado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 rot="10800000">
            <a:off x="-11876" y="-4751"/>
            <a:ext cx="5512842" cy="6886943"/>
          </a:xfrm>
          <a:custGeom>
            <a:rect b="b" l="l" r="r" t="t"/>
            <a:pathLst>
              <a:path extrusionOk="0" h="6886943" w="5512842">
                <a:moveTo>
                  <a:pt x="3429000" y="6882192"/>
                </a:moveTo>
                <a:cubicBezTo>
                  <a:pt x="1535214" y="6882192"/>
                  <a:pt x="0" y="5346978"/>
                  <a:pt x="0" y="3453192"/>
                </a:cubicBezTo>
                <a:cubicBezTo>
                  <a:pt x="0" y="1559406"/>
                  <a:pt x="1535214" y="24192"/>
                  <a:pt x="3429000" y="24192"/>
                </a:cubicBezTo>
                <a:lnTo>
                  <a:pt x="5510455" y="0"/>
                </a:lnTo>
                <a:cubicBezTo>
                  <a:pt x="5504913" y="2280458"/>
                  <a:pt x="5516880" y="4606485"/>
                  <a:pt x="5511338" y="6886943"/>
                </a:cubicBezTo>
                <a:lnTo>
                  <a:pt x="3429000" y="6882192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/>
          <p:nvPr>
            <p:ph idx="2" type="pic"/>
          </p:nvPr>
        </p:nvSpPr>
        <p:spPr>
          <a:xfrm>
            <a:off x="8239799" y="1701021"/>
            <a:ext cx="3098799" cy="4047066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 rot="10800000">
            <a:off x="11897450" y="425584"/>
            <a:ext cx="29455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" name="Google Shape;39;p6"/>
          <p:cNvSpPr txBox="1"/>
          <p:nvPr/>
        </p:nvSpPr>
        <p:spPr>
          <a:xfrm>
            <a:off x="11131826" y="252432"/>
            <a:ext cx="765624" cy="323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45684" y="240918"/>
            <a:ext cx="30424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b="0" i="0" sz="14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rcle-images">
  <p:cSld name="Circle-image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>
            <p:ph idx="2" type="pic"/>
          </p:nvPr>
        </p:nvSpPr>
        <p:spPr>
          <a:xfrm>
            <a:off x="1070812" y="1323038"/>
            <a:ext cx="1593087" cy="1593087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7"/>
          <p:cNvSpPr/>
          <p:nvPr>
            <p:ph idx="3" type="pic"/>
          </p:nvPr>
        </p:nvSpPr>
        <p:spPr>
          <a:xfrm>
            <a:off x="4006847" y="1323038"/>
            <a:ext cx="1593087" cy="1593087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/>
          <p:nvPr>
            <p:ph idx="4" type="pic"/>
          </p:nvPr>
        </p:nvSpPr>
        <p:spPr>
          <a:xfrm>
            <a:off x="6924250" y="1323038"/>
            <a:ext cx="1593087" cy="1593087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/>
          <p:nvPr>
            <p:ph idx="5" type="pic"/>
          </p:nvPr>
        </p:nvSpPr>
        <p:spPr>
          <a:xfrm>
            <a:off x="9710042" y="1323038"/>
            <a:ext cx="1593087" cy="1593087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 rot="10800000">
            <a:off x="11897450" y="425584"/>
            <a:ext cx="29455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" name="Google Shape;47;p7"/>
          <p:cNvSpPr txBox="1"/>
          <p:nvPr/>
        </p:nvSpPr>
        <p:spPr>
          <a:xfrm>
            <a:off x="11131826" y="252432"/>
            <a:ext cx="765624" cy="323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845684" y="240918"/>
            <a:ext cx="30424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b="0" i="0" sz="14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-mask-right-2">
  <p:cSld name="Image-mask-right-2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>
            <p:ph idx="2" type="pic"/>
          </p:nvPr>
        </p:nvSpPr>
        <p:spPr>
          <a:xfrm>
            <a:off x="6679159" y="1"/>
            <a:ext cx="5512759" cy="687970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1" name="Google Shape;51;p8"/>
          <p:cNvCxnSpPr/>
          <p:nvPr/>
        </p:nvCxnSpPr>
        <p:spPr>
          <a:xfrm rot="10800000">
            <a:off x="11897450" y="425584"/>
            <a:ext cx="29455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" name="Google Shape;52;p8"/>
          <p:cNvSpPr txBox="1"/>
          <p:nvPr/>
        </p:nvSpPr>
        <p:spPr>
          <a:xfrm>
            <a:off x="11131826" y="252432"/>
            <a:ext cx="765624" cy="323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845684" y="240918"/>
            <a:ext cx="30424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b="0" i="0" sz="14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swald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flextrade.com/wp-content/uploads/2015/01/Predicting-Intraday-Trading-Volume-and-Percentages.pdf" TargetMode="External"/><Relationship Id="rId4" Type="http://schemas.openxmlformats.org/officeDocument/2006/relationships/hyperlink" Target="https://towardsdatascience.com/an-algorithm-to-find-the-best-moving-average-for-stock-trading-1b024672299c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D0D0D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 rot="10800000">
            <a:off x="-1879274" y="0"/>
            <a:ext cx="3321011" cy="3321011"/>
          </a:xfrm>
          <a:prstGeom prst="chord">
            <a:avLst>
              <a:gd fmla="val 5847326" name="adj1"/>
              <a:gd fmla="val 15735010" name="adj2"/>
            </a:avLst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0"/>
          <p:cNvSpPr/>
          <p:nvPr/>
        </p:nvSpPr>
        <p:spPr>
          <a:xfrm>
            <a:off x="6017621" y="-50971"/>
            <a:ext cx="6174383" cy="6886943"/>
          </a:xfrm>
          <a:custGeom>
            <a:rect b="b" l="l" r="r" t="t"/>
            <a:pathLst>
              <a:path extrusionOk="0" h="6886943" w="5512842">
                <a:moveTo>
                  <a:pt x="3429000" y="6882192"/>
                </a:moveTo>
                <a:cubicBezTo>
                  <a:pt x="1535214" y="6882192"/>
                  <a:pt x="0" y="5346978"/>
                  <a:pt x="0" y="3453192"/>
                </a:cubicBezTo>
                <a:cubicBezTo>
                  <a:pt x="0" y="1559406"/>
                  <a:pt x="1535214" y="24192"/>
                  <a:pt x="3429000" y="24192"/>
                </a:cubicBezTo>
                <a:lnTo>
                  <a:pt x="5510455" y="0"/>
                </a:lnTo>
                <a:cubicBezTo>
                  <a:pt x="5504913" y="2280458"/>
                  <a:pt x="5516880" y="4606485"/>
                  <a:pt x="5511338" y="6886943"/>
                </a:cubicBezTo>
                <a:lnTo>
                  <a:pt x="3429000" y="6882192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0"/>
          <p:cNvSpPr txBox="1"/>
          <p:nvPr/>
        </p:nvSpPr>
        <p:spPr>
          <a:xfrm>
            <a:off x="586468" y="2056167"/>
            <a:ext cx="5113222" cy="1023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85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0"/>
          <p:cNvSpPr/>
          <p:nvPr/>
        </p:nvSpPr>
        <p:spPr>
          <a:xfrm>
            <a:off x="9711559" y="474768"/>
            <a:ext cx="1814823" cy="568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0"/>
          <p:cNvSpPr txBox="1"/>
          <p:nvPr/>
        </p:nvSpPr>
        <p:spPr>
          <a:xfrm>
            <a:off x="1054450" y="5707427"/>
            <a:ext cx="3581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</a:rPr>
              <a:t>Yakunina Kseniia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7" name="Google Shape;67;p10"/>
          <p:cNvCxnSpPr/>
          <p:nvPr/>
        </p:nvCxnSpPr>
        <p:spPr>
          <a:xfrm rot="10800000">
            <a:off x="726621" y="3843228"/>
            <a:ext cx="0" cy="2171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" name="Google Shape;68;p10"/>
          <p:cNvCxnSpPr/>
          <p:nvPr/>
        </p:nvCxnSpPr>
        <p:spPr>
          <a:xfrm rot="10800000">
            <a:off x="11711426" y="1204297"/>
            <a:ext cx="0" cy="91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" name="Google Shape;69;p10"/>
          <p:cNvSpPr/>
          <p:nvPr/>
        </p:nvSpPr>
        <p:spPr>
          <a:xfrm>
            <a:off x="495380" y="732575"/>
            <a:ext cx="56712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Volume Estimation </a:t>
            </a:r>
            <a:endParaRPr sz="80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70" name="Google Shape;70;p10"/>
          <p:cNvSpPr/>
          <p:nvPr/>
        </p:nvSpPr>
        <p:spPr>
          <a:xfrm>
            <a:off x="5465025" y="3752775"/>
            <a:ext cx="2541000" cy="2446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" name="Google Shape;71;p10"/>
          <p:cNvCxnSpPr/>
          <p:nvPr/>
        </p:nvCxnSpPr>
        <p:spPr>
          <a:xfrm flipH="1" rot="10800000">
            <a:off x="5917246" y="4783655"/>
            <a:ext cx="733200" cy="721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2" name="Google Shape;72;p10"/>
          <p:cNvCxnSpPr/>
          <p:nvPr/>
        </p:nvCxnSpPr>
        <p:spPr>
          <a:xfrm>
            <a:off x="6613034" y="4847890"/>
            <a:ext cx="567000" cy="4398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3" name="Google Shape;73;p10"/>
          <p:cNvCxnSpPr/>
          <p:nvPr/>
        </p:nvCxnSpPr>
        <p:spPr>
          <a:xfrm flipH="1" rot="10800000">
            <a:off x="7114474" y="4418161"/>
            <a:ext cx="507300" cy="8361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/>
        </p:nvSpPr>
        <p:spPr>
          <a:xfrm>
            <a:off x="2302925" y="2967300"/>
            <a:ext cx="7755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/>
          </a:p>
        </p:txBody>
      </p:sp>
      <p:pic>
        <p:nvPicPr>
          <p:cNvPr id="161" name="Google Shape;16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700" y="671513"/>
            <a:ext cx="11534600" cy="59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9"/>
          <p:cNvSpPr txBox="1"/>
          <p:nvPr/>
        </p:nvSpPr>
        <p:spPr>
          <a:xfrm>
            <a:off x="4680875" y="163625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>
                <a:latin typeface="Oswald"/>
                <a:ea typeface="Oswald"/>
                <a:cs typeface="Oswald"/>
                <a:sym typeface="Oswald"/>
              </a:rPr>
              <a:t>Prediction on test data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6665375" y="31350"/>
            <a:ext cx="5526624" cy="6886943"/>
          </a:xfrm>
          <a:custGeom>
            <a:rect b="b" l="l" r="r" t="t"/>
            <a:pathLst>
              <a:path extrusionOk="0" h="6886943" w="5512842">
                <a:moveTo>
                  <a:pt x="3429000" y="6882192"/>
                </a:moveTo>
                <a:cubicBezTo>
                  <a:pt x="1535214" y="6882192"/>
                  <a:pt x="0" y="5346978"/>
                  <a:pt x="0" y="3453192"/>
                </a:cubicBezTo>
                <a:cubicBezTo>
                  <a:pt x="0" y="1559406"/>
                  <a:pt x="1535214" y="24192"/>
                  <a:pt x="3429000" y="24192"/>
                </a:cubicBezTo>
                <a:lnTo>
                  <a:pt x="5510455" y="0"/>
                </a:lnTo>
                <a:cubicBezTo>
                  <a:pt x="5504913" y="2280458"/>
                  <a:pt x="5516880" y="4606485"/>
                  <a:pt x="5511338" y="6886943"/>
                </a:cubicBezTo>
                <a:lnTo>
                  <a:pt x="3429000" y="688219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8" name="Google Shape;168;p20"/>
          <p:cNvSpPr txBox="1"/>
          <p:nvPr/>
        </p:nvSpPr>
        <p:spPr>
          <a:xfrm>
            <a:off x="324350" y="1948250"/>
            <a:ext cx="6154500" cy="3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</a:rPr>
              <a:t>It is beneficial to use timestamp markers like “day of the week” and “day of the month” for volume estimation.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</a:rPr>
              <a:t>The good  window day of volume estimation is 2,6 and 25.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</a:rPr>
              <a:t>The moving average of window 2 don’t removes noise from data and don’t reveal the trend.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</a:rPr>
              <a:t>The 6 and 25 window have very similar results, but 25 prediction on out-sample data better follows the tops.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8377385" y="3725246"/>
            <a:ext cx="3042300" cy="13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2595290" y="938544"/>
            <a:ext cx="1388400" cy="96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1789500" y="215250"/>
            <a:ext cx="3000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Conclusion</a:t>
            </a:r>
            <a:endParaRPr b="1" sz="3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72" name="Google Shape;172;p20"/>
          <p:cNvCxnSpPr/>
          <p:nvPr/>
        </p:nvCxnSpPr>
        <p:spPr>
          <a:xfrm flipH="1" rot="10800000">
            <a:off x="8919896" y="3282605"/>
            <a:ext cx="733200" cy="721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3" name="Google Shape;173;p20"/>
          <p:cNvCxnSpPr/>
          <p:nvPr/>
        </p:nvCxnSpPr>
        <p:spPr>
          <a:xfrm>
            <a:off x="9615684" y="3346840"/>
            <a:ext cx="567000" cy="4398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4" name="Google Shape;174;p20"/>
          <p:cNvCxnSpPr/>
          <p:nvPr/>
        </p:nvCxnSpPr>
        <p:spPr>
          <a:xfrm flipH="1" rot="10800000">
            <a:off x="10117124" y="2917111"/>
            <a:ext cx="507300" cy="8361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020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/>
        </p:nvSpPr>
        <p:spPr>
          <a:xfrm>
            <a:off x="4237950" y="494875"/>
            <a:ext cx="371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chemeClr val="lt1"/>
                </a:solidFill>
              </a:rPr>
              <a:t>References</a:t>
            </a:r>
            <a:endParaRPr b="1" sz="4800"/>
          </a:p>
        </p:txBody>
      </p:sp>
      <p:cxnSp>
        <p:nvCxnSpPr>
          <p:cNvPr id="180" name="Google Shape;180;p21"/>
          <p:cNvCxnSpPr/>
          <p:nvPr/>
        </p:nvCxnSpPr>
        <p:spPr>
          <a:xfrm>
            <a:off x="4332246" y="1555753"/>
            <a:ext cx="3070200" cy="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1" name="Google Shape;181;p21"/>
          <p:cNvSpPr txBox="1"/>
          <p:nvPr/>
        </p:nvSpPr>
        <p:spPr>
          <a:xfrm>
            <a:off x="1989875" y="2463675"/>
            <a:ext cx="70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"/>
          <p:cNvSpPr txBox="1"/>
          <p:nvPr/>
        </p:nvSpPr>
        <p:spPr>
          <a:xfrm>
            <a:off x="994950" y="1895125"/>
            <a:ext cx="9297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hlinkClick r:id="rId3"/>
              </a:rPr>
              <a:t>https://flextrade.com/wp-content/uploads/2015/01/Predicting-Intraday-Trading-Volume-and-Percentages.pdf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hlinkClick r:id="rId4"/>
              </a:rPr>
              <a:t>https://towardsdatascience.com/an-algorithm-to-find-the-best-moving-average-for-stock-trading-1b024672299c</a:t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>
            <a:off x="0" y="743537"/>
            <a:ext cx="12192000" cy="18543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1172690" y="3265606"/>
            <a:ext cx="858900" cy="8589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0" name="Google Shape;80;p11"/>
          <p:cNvCxnSpPr/>
          <p:nvPr/>
        </p:nvCxnSpPr>
        <p:spPr>
          <a:xfrm>
            <a:off x="1608406" y="3978778"/>
            <a:ext cx="0" cy="604911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" name="Google Shape;81;p11"/>
          <p:cNvSpPr txBox="1"/>
          <p:nvPr/>
        </p:nvSpPr>
        <p:spPr>
          <a:xfrm>
            <a:off x="0" y="1217659"/>
            <a:ext cx="12192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rgbClr val="0C0C0C"/>
                </a:solidFill>
              </a:rPr>
              <a:t>Methodology:</a:t>
            </a:r>
            <a:endParaRPr b="1" sz="4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 txBox="1"/>
          <p:nvPr/>
        </p:nvSpPr>
        <p:spPr>
          <a:xfrm>
            <a:off x="319150" y="4792175"/>
            <a:ext cx="25785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</a:rPr>
              <a:t>Stocks: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</a:rPr>
              <a:t>Apple inc., Nike,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</a:rPr>
              <a:t>Johnson</a:t>
            </a:r>
            <a:r>
              <a:rPr lang="es-ES" sz="1600">
                <a:solidFill>
                  <a:schemeClr val="dk1"/>
                </a:solidFill>
              </a:rPr>
              <a:t> &amp; J</a:t>
            </a:r>
            <a:r>
              <a:rPr lang="es-ES" sz="1600">
                <a:solidFill>
                  <a:schemeClr val="dk1"/>
                </a:solidFill>
              </a:rPr>
              <a:t>ohnson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</a:rPr>
              <a:t>for 5 years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6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83" name="Google Shape;83;p11"/>
          <p:cNvSpPr txBox="1"/>
          <p:nvPr/>
        </p:nvSpPr>
        <p:spPr>
          <a:xfrm>
            <a:off x="3449293" y="4899084"/>
            <a:ext cx="19734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6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</a:rPr>
              <a:t>Adding an additional time-based features</a:t>
            </a:r>
            <a:endParaRPr/>
          </a:p>
        </p:txBody>
      </p:sp>
      <p:sp>
        <p:nvSpPr>
          <p:cNvPr id="84" name="Google Shape;84;p11"/>
          <p:cNvSpPr txBox="1"/>
          <p:nvPr/>
        </p:nvSpPr>
        <p:spPr>
          <a:xfrm>
            <a:off x="6136950" y="4693049"/>
            <a:ext cx="2578500" cy="17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</a:rPr>
              <a:t>Prediction with SMA with </a:t>
            </a:r>
            <a:r>
              <a:rPr lang="es-ES" sz="1600">
                <a:solidFill>
                  <a:schemeClr val="dk1"/>
                </a:solidFill>
              </a:rPr>
              <a:t>different</a:t>
            </a:r>
            <a:r>
              <a:rPr lang="es-ES" sz="1600">
                <a:solidFill>
                  <a:schemeClr val="dk1"/>
                </a:solidFill>
              </a:rPr>
              <a:t> windows</a:t>
            </a:r>
            <a:endParaRPr b="1" sz="1900"/>
          </a:p>
          <a:p>
            <a:pPr indent="0" lvl="0" marL="0" marR="0" rtl="0" algn="ctr">
              <a:lnSpc>
                <a:spcPct val="16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85" name="Google Shape;85;p11"/>
          <p:cNvSpPr txBox="1"/>
          <p:nvPr/>
        </p:nvSpPr>
        <p:spPr>
          <a:xfrm>
            <a:off x="9230556" y="4899033"/>
            <a:ext cx="20871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6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</a:rPr>
              <a:t>Results Evaluation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1"/>
          <p:cNvSpPr/>
          <p:nvPr/>
        </p:nvSpPr>
        <p:spPr>
          <a:xfrm>
            <a:off x="4000296" y="3265606"/>
            <a:ext cx="858982" cy="858982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7" name="Google Shape;87;p11"/>
          <p:cNvCxnSpPr/>
          <p:nvPr/>
        </p:nvCxnSpPr>
        <p:spPr>
          <a:xfrm>
            <a:off x="4436012" y="3978778"/>
            <a:ext cx="0" cy="604911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11"/>
          <p:cNvSpPr/>
          <p:nvPr/>
        </p:nvSpPr>
        <p:spPr>
          <a:xfrm>
            <a:off x="6996715" y="3265606"/>
            <a:ext cx="858982" cy="858982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9" name="Google Shape;89;p11"/>
          <p:cNvCxnSpPr/>
          <p:nvPr/>
        </p:nvCxnSpPr>
        <p:spPr>
          <a:xfrm>
            <a:off x="7432431" y="3978778"/>
            <a:ext cx="0" cy="604911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" name="Google Shape;90;p11"/>
          <p:cNvSpPr/>
          <p:nvPr/>
        </p:nvSpPr>
        <p:spPr>
          <a:xfrm>
            <a:off x="9838389" y="3265606"/>
            <a:ext cx="858982" cy="858982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04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1" name="Google Shape;91;p11"/>
          <p:cNvCxnSpPr/>
          <p:nvPr/>
        </p:nvCxnSpPr>
        <p:spPr>
          <a:xfrm>
            <a:off x="10274105" y="3978778"/>
            <a:ext cx="0" cy="604911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" name="Google Shape;92;p11"/>
          <p:cNvCxnSpPr/>
          <p:nvPr/>
        </p:nvCxnSpPr>
        <p:spPr>
          <a:xfrm>
            <a:off x="4969800" y="2148650"/>
            <a:ext cx="2252400" cy="1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/>
        </p:nvSpPr>
        <p:spPr>
          <a:xfrm>
            <a:off x="2302925" y="2967300"/>
            <a:ext cx="7755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/>
          </a:p>
        </p:txBody>
      </p:sp>
      <p:pic>
        <p:nvPicPr>
          <p:cNvPr id="98" name="Google Shape;9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00" y="652525"/>
            <a:ext cx="11461175" cy="59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2"/>
          <p:cNvSpPr txBox="1"/>
          <p:nvPr/>
        </p:nvSpPr>
        <p:spPr>
          <a:xfrm>
            <a:off x="4645463" y="113725"/>
            <a:ext cx="3070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>
                <a:latin typeface="Oswald"/>
                <a:ea typeface="Oswald"/>
                <a:cs typeface="Oswald"/>
                <a:sym typeface="Oswald"/>
              </a:rPr>
              <a:t>Data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/>
          <p:nvPr/>
        </p:nvSpPr>
        <p:spPr>
          <a:xfrm rot="10800000">
            <a:off x="-1" y="-14476"/>
            <a:ext cx="5512842" cy="6886943"/>
          </a:xfrm>
          <a:custGeom>
            <a:rect b="b" l="l" r="r" t="t"/>
            <a:pathLst>
              <a:path extrusionOk="0" h="6886943" w="5512842">
                <a:moveTo>
                  <a:pt x="3429000" y="6882192"/>
                </a:moveTo>
                <a:cubicBezTo>
                  <a:pt x="1535214" y="6882192"/>
                  <a:pt x="0" y="5346978"/>
                  <a:pt x="0" y="3453192"/>
                </a:cubicBezTo>
                <a:cubicBezTo>
                  <a:pt x="0" y="1559406"/>
                  <a:pt x="1535214" y="24192"/>
                  <a:pt x="3429000" y="24192"/>
                </a:cubicBezTo>
                <a:lnTo>
                  <a:pt x="5510455" y="0"/>
                </a:lnTo>
                <a:cubicBezTo>
                  <a:pt x="5504913" y="2280458"/>
                  <a:pt x="5516880" y="4606485"/>
                  <a:pt x="5511338" y="6886943"/>
                </a:cubicBezTo>
                <a:lnTo>
                  <a:pt x="3429000" y="688219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374000" y="1667000"/>
            <a:ext cx="42618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5907601" y="1667000"/>
            <a:ext cx="5845200" cy="3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2"/>
                </a:solidFill>
              </a:rPr>
              <a:t>Worked :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solidFill>
                  <a:schemeClr val="lt1"/>
                </a:solidFill>
              </a:rPr>
              <a:t>Day of the week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solidFill>
                  <a:schemeClr val="lt1"/>
                </a:solidFill>
              </a:rPr>
              <a:t>Quarter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solidFill>
                  <a:schemeClr val="lt1"/>
                </a:solidFill>
              </a:rPr>
              <a:t>Day of the month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solidFill>
                  <a:schemeClr val="lt1"/>
                </a:solidFill>
              </a:rPr>
              <a:t>Simple Moving average with different windows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2"/>
                </a:solidFill>
              </a:rPr>
              <a:t>Not worked :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solidFill>
                  <a:schemeClr val="lt1"/>
                </a:solidFill>
              </a:rPr>
              <a:t>VWAP - Volume-weighted average price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solidFill>
                  <a:schemeClr val="lt1"/>
                </a:solidFill>
              </a:rPr>
              <a:t>Day of the Year 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solidFill>
                  <a:schemeClr val="lt1"/>
                </a:solidFill>
              </a:rPr>
              <a:t>Friday marker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107" name="Google Shape;107;p13"/>
          <p:cNvSpPr txBox="1"/>
          <p:nvPr/>
        </p:nvSpPr>
        <p:spPr>
          <a:xfrm>
            <a:off x="774425" y="2992300"/>
            <a:ext cx="3611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/>
              <a:t>New Features</a:t>
            </a:r>
            <a:endParaRPr b="1" sz="4000"/>
          </a:p>
        </p:txBody>
      </p:sp>
      <p:sp>
        <p:nvSpPr>
          <p:cNvPr id="108" name="Google Shape;108;p13"/>
          <p:cNvSpPr/>
          <p:nvPr/>
        </p:nvSpPr>
        <p:spPr>
          <a:xfrm rot="5400000">
            <a:off x="8910737" y="5414511"/>
            <a:ext cx="3321000" cy="3321000"/>
          </a:xfrm>
          <a:prstGeom prst="chord">
            <a:avLst>
              <a:gd fmla="val 5847326" name="adj1"/>
              <a:gd fmla="val 15735010" name="adj2"/>
            </a:avLst>
          </a:prstGeom>
          <a:solidFill>
            <a:srgbClr val="262626">
              <a:alpha val="670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/>
        </p:nvSpPr>
        <p:spPr>
          <a:xfrm>
            <a:off x="2302925" y="2967300"/>
            <a:ext cx="7755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/>
          </a:p>
        </p:txBody>
      </p:sp>
      <p:pic>
        <p:nvPicPr>
          <p:cNvPr id="114" name="Google Shape;11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50" y="1408650"/>
            <a:ext cx="11580252" cy="404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4"/>
          <p:cNvSpPr txBox="1"/>
          <p:nvPr/>
        </p:nvSpPr>
        <p:spPr>
          <a:xfrm>
            <a:off x="3741750" y="295700"/>
            <a:ext cx="4708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>
                <a:latin typeface="Oswald"/>
                <a:ea typeface="Oswald"/>
                <a:cs typeface="Oswald"/>
                <a:sym typeface="Oswald"/>
              </a:rPr>
              <a:t>MAPE on In-sample data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/>
        </p:nvSpPr>
        <p:spPr>
          <a:xfrm>
            <a:off x="2302925" y="2967300"/>
            <a:ext cx="7755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/>
          </a:p>
        </p:txBody>
      </p:sp>
      <p:pic>
        <p:nvPicPr>
          <p:cNvPr id="121" name="Google Shape;12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25" y="692750"/>
            <a:ext cx="11691150" cy="59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 txBox="1"/>
          <p:nvPr/>
        </p:nvSpPr>
        <p:spPr>
          <a:xfrm>
            <a:off x="4680875" y="136475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>
                <a:latin typeface="Oswald"/>
                <a:ea typeface="Oswald"/>
                <a:cs typeface="Oswald"/>
                <a:sym typeface="Oswald"/>
              </a:rPr>
              <a:t>MAPE on In-sample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020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/>
        </p:nvSpPr>
        <p:spPr>
          <a:xfrm>
            <a:off x="4558836" y="2053404"/>
            <a:ext cx="19305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1727256" y="4319881"/>
            <a:ext cx="1930512" cy="3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4467575" y="190650"/>
            <a:ext cx="278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Results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30" name="Google Shape;130;p16"/>
          <p:cNvCxnSpPr/>
          <p:nvPr/>
        </p:nvCxnSpPr>
        <p:spPr>
          <a:xfrm rot="10800000">
            <a:off x="11878971" y="2528678"/>
            <a:ext cx="0" cy="2171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16"/>
          <p:cNvSpPr txBox="1"/>
          <p:nvPr/>
        </p:nvSpPr>
        <p:spPr>
          <a:xfrm>
            <a:off x="2127125" y="1661575"/>
            <a:ext cx="27858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Stock :  Apple,  R2 : 0.45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Stock :  Nike,    R2 : 0.81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Stock :  J&amp;J,     R2 : 0.89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1385300" y="1067888"/>
            <a:ext cx="396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</a:rPr>
              <a:t>OLS  model without modification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7253375" y="1661575"/>
            <a:ext cx="27858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Stock :  Apple,  R2 : 0.47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Stock :  Nike,    R2 : 0.84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lt1"/>
                </a:solidFill>
              </a:rPr>
              <a:t>Stock :  J&amp;J,     R2 : 0.91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6370900" y="1067888"/>
            <a:ext cx="437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</a:rPr>
              <a:t>OLS model with modification</a:t>
            </a:r>
            <a:endParaRPr sz="1600"/>
          </a:p>
        </p:txBody>
      </p:sp>
      <p:cxnSp>
        <p:nvCxnSpPr>
          <p:cNvPr id="135" name="Google Shape;135;p16"/>
          <p:cNvCxnSpPr/>
          <p:nvPr/>
        </p:nvCxnSpPr>
        <p:spPr>
          <a:xfrm rot="10800000">
            <a:off x="5855225" y="1831813"/>
            <a:ext cx="10500" cy="555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36" name="Google Shape;136;p16"/>
          <p:cNvGraphicFramePr/>
          <p:nvPr/>
        </p:nvGraphicFramePr>
        <p:xfrm>
          <a:off x="928700" y="3670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{6AA23C9C-1B3F-428A-A2D3-980F314A049B}</a:tableStyleId>
              </a:tblPr>
              <a:tblGrid>
                <a:gridCol w="646450"/>
                <a:gridCol w="521675"/>
                <a:gridCol w="610375"/>
                <a:gridCol w="612225"/>
              </a:tblGrid>
              <a:tr h="41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Window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R^2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F-test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MAPE </a:t>
                      </a:r>
                      <a:r>
                        <a:rPr lang="es-ES" sz="700">
                          <a:solidFill>
                            <a:schemeClr val="lt1"/>
                          </a:solidFill>
                        </a:rPr>
                        <a:t>test data</a:t>
                      </a:r>
                      <a:endParaRPr sz="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2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0.85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602.0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0.11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6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0.66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203.7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0.18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12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0.6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141.9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0.2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18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0.56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128.1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0.24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25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0.54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119.9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0.23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28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0.54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117.1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0.25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50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0.5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104.3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0.25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100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0.5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96.0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0.26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7" name="Google Shape;137;p16"/>
          <p:cNvSpPr txBox="1"/>
          <p:nvPr/>
        </p:nvSpPr>
        <p:spPr>
          <a:xfrm>
            <a:off x="5349200" y="3176950"/>
            <a:ext cx="122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</a:rPr>
              <a:t>Nike</a:t>
            </a:r>
            <a:endParaRPr sz="1600">
              <a:solidFill>
                <a:schemeClr val="lt1"/>
              </a:solidFill>
            </a:endParaRPr>
          </a:p>
        </p:txBody>
      </p:sp>
      <p:graphicFrame>
        <p:nvGraphicFramePr>
          <p:cNvPr id="138" name="Google Shape;138;p16"/>
          <p:cNvGraphicFramePr/>
          <p:nvPr/>
        </p:nvGraphicFramePr>
        <p:xfrm>
          <a:off x="4730850" y="3680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{6AA23C9C-1B3F-428A-A2D3-980F314A049B}</a:tableStyleId>
              </a:tblPr>
              <a:tblGrid>
                <a:gridCol w="681325"/>
                <a:gridCol w="681325"/>
                <a:gridCol w="681325"/>
                <a:gridCol w="681325"/>
              </a:tblGrid>
              <a:tr h="39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Window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R^2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F-test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MAPE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>
                          <a:solidFill>
                            <a:schemeClr val="lt1"/>
                          </a:solidFill>
                        </a:rPr>
                        <a:t>test data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2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0.78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358.8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0.14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2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6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0.48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94.8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0.22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12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0.41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71.7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0.25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18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0.38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63.5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0.29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25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0.37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60.4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0.28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28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0.37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59.4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0.28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50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0.36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58.0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0.27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100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0.37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56.4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0.27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9" name="Google Shape;139;p16"/>
          <p:cNvSpPr txBox="1"/>
          <p:nvPr/>
        </p:nvSpPr>
        <p:spPr>
          <a:xfrm>
            <a:off x="1772700" y="3239725"/>
            <a:ext cx="827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</a:rPr>
              <a:t>Apple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8529250" y="3163350"/>
            <a:ext cx="239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</a:rPr>
              <a:t>Jhonson &amp; Jhonson</a:t>
            </a:r>
            <a:endParaRPr sz="1600">
              <a:solidFill>
                <a:schemeClr val="lt1"/>
              </a:solidFill>
            </a:endParaRPr>
          </a:p>
        </p:txBody>
      </p:sp>
      <p:graphicFrame>
        <p:nvGraphicFramePr>
          <p:cNvPr id="141" name="Google Shape;141;p16"/>
          <p:cNvGraphicFramePr/>
          <p:nvPr/>
        </p:nvGraphicFramePr>
        <p:xfrm>
          <a:off x="8529250" y="37570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{6AA23C9C-1B3F-428A-A2D3-980F314A049B}</a:tableStyleId>
              </a:tblPr>
              <a:tblGrid>
                <a:gridCol w="657000"/>
                <a:gridCol w="538350"/>
                <a:gridCol w="597675"/>
                <a:gridCol w="597675"/>
              </a:tblGrid>
              <a:tr h="25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Window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R^2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F-test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MAPE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>
                          <a:solidFill>
                            <a:schemeClr val="lt1"/>
                          </a:solidFill>
                        </a:rPr>
                        <a:t>test data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2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0.82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4</a:t>
                      </a: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58.3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0.13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5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6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0.63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176.4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0.17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12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0.57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138.8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0.2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18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0.56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130.6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0.23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25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0.56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127.2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0.17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28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0.55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125.7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0.18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50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0.54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119.3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0.21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100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0.54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110.0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>
                          <a:solidFill>
                            <a:schemeClr val="lt1"/>
                          </a:solidFill>
                        </a:rPr>
                        <a:t>0.23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/>
        </p:nvSpPr>
        <p:spPr>
          <a:xfrm>
            <a:off x="2302925" y="2967300"/>
            <a:ext cx="7755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/>
          </a:p>
        </p:txBody>
      </p:sp>
      <p:pic>
        <p:nvPicPr>
          <p:cNvPr id="147" name="Google Shape;14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2575"/>
            <a:ext cx="11829051" cy="605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7"/>
          <p:cNvSpPr txBox="1"/>
          <p:nvPr/>
        </p:nvSpPr>
        <p:spPr>
          <a:xfrm>
            <a:off x="3923725" y="181975"/>
            <a:ext cx="4481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>
                <a:latin typeface="Oswald"/>
                <a:ea typeface="Oswald"/>
                <a:cs typeface="Oswald"/>
                <a:sym typeface="Oswald"/>
              </a:rPr>
              <a:t>Autocorrelation plot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/>
        </p:nvSpPr>
        <p:spPr>
          <a:xfrm>
            <a:off x="2302925" y="2967300"/>
            <a:ext cx="7755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/>
          </a:p>
        </p:txBody>
      </p:sp>
      <p:pic>
        <p:nvPicPr>
          <p:cNvPr id="154" name="Google Shape;15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100" y="690025"/>
            <a:ext cx="11415801" cy="586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 txBox="1"/>
          <p:nvPr/>
        </p:nvSpPr>
        <p:spPr>
          <a:xfrm>
            <a:off x="4919225" y="182125"/>
            <a:ext cx="252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>
                <a:latin typeface="Oswald"/>
                <a:ea typeface="Oswald"/>
                <a:cs typeface="Oswald"/>
                <a:sym typeface="Oswald"/>
              </a:rPr>
              <a:t>Prediction on test data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Personalizados 20">
      <a:dk1>
        <a:srgbClr val="0B0742"/>
      </a:dk1>
      <a:lt1>
        <a:srgbClr val="FFFFFF"/>
      </a:lt1>
      <a:dk2>
        <a:srgbClr val="5E72EB"/>
      </a:dk2>
      <a:lt2>
        <a:srgbClr val="E7E6E6"/>
      </a:lt2>
      <a:accent1>
        <a:srgbClr val="5E72EB"/>
      </a:accent1>
      <a:accent2>
        <a:srgbClr val="120C6E"/>
      </a:accent2>
      <a:accent3>
        <a:srgbClr val="FDC094"/>
      </a:accent3>
      <a:accent4>
        <a:srgbClr val="CECECE"/>
      </a:accent4>
      <a:accent5>
        <a:srgbClr val="262626"/>
      </a:accent5>
      <a:accent6>
        <a:srgbClr val="7F7F7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