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8" r:id="rId3"/>
    <p:sldId id="277" r:id="rId4"/>
    <p:sldId id="279" r:id="rId5"/>
    <p:sldId id="280" r:id="rId6"/>
    <p:sldId id="257" r:id="rId7"/>
    <p:sldId id="258" r:id="rId8"/>
    <p:sldId id="259" r:id="rId9"/>
    <p:sldId id="276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B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129D9-B24A-43F9-8AE9-A05FA8DB7FC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6DF183-40E9-4339-80A5-A4B446B02458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b="1" dirty="0" err="1" smtClean="0">
              <a:solidFill>
                <a:schemeClr val="bg1"/>
              </a:solidFill>
            </a:rPr>
            <a:t>Forus</a:t>
          </a:r>
          <a:endParaRPr lang="zh-CN" altLang="en-US" b="1" dirty="0">
            <a:solidFill>
              <a:schemeClr val="bg1"/>
            </a:solidFill>
          </a:endParaRPr>
        </a:p>
      </dgm:t>
    </dgm:pt>
    <dgm:pt modelId="{6B3F6879-045F-49D4-AD2B-D2B099F1768E}" type="par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2ED0FCBC-769F-4FD0-B4D1-8F630AF6E931}" type="sib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E4EF870B-79D3-443E-88C4-E5CBF880A9F0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力求规范</a:t>
          </a:r>
          <a:endParaRPr lang="zh-CN" altLang="en-US" b="1" dirty="0">
            <a:solidFill>
              <a:schemeClr val="bg1"/>
            </a:solidFill>
          </a:endParaRPr>
        </a:p>
      </dgm:t>
    </dgm:pt>
    <dgm:pt modelId="{602400DD-B2EA-4404-99DF-AEC963E4142F}" type="par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FC542B2D-9D14-46DE-BE40-4238CE9391DD}" type="sib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0F18B6A8-A373-4376-9087-42FB9D1200AE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注重过程</a:t>
          </a:r>
          <a:endParaRPr lang="zh-CN" altLang="en-US" b="1" dirty="0">
            <a:solidFill>
              <a:schemeClr val="bg1"/>
            </a:solidFill>
          </a:endParaRPr>
        </a:p>
      </dgm:t>
    </dgm:pt>
    <dgm:pt modelId="{2DCAC61B-2E6A-4911-BAC3-653170B4DA87}" type="par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B784D3B1-23E5-4535-BF15-BD07131B1A50}" type="sib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315B3988-28CC-452D-BAD6-F9BA13337E9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分工协作</a:t>
          </a:r>
          <a:endParaRPr lang="zh-CN" altLang="en-US" b="1" dirty="0">
            <a:solidFill>
              <a:schemeClr val="bg1"/>
            </a:solidFill>
          </a:endParaRPr>
        </a:p>
      </dgm:t>
    </dgm:pt>
    <dgm:pt modelId="{AA05DC51-6DB6-4501-838D-B1C77BBDB06C}" type="par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70FFB8F0-47E8-4DE9-BC84-77E9CEB71AAA}" type="sib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1ECCC522-EFD1-4E0C-A43D-402E6284A74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勇于探索</a:t>
          </a:r>
          <a:endParaRPr lang="zh-CN" altLang="en-US" b="1" dirty="0">
            <a:solidFill>
              <a:schemeClr val="bg1"/>
            </a:solidFill>
          </a:endParaRPr>
        </a:p>
      </dgm:t>
    </dgm:pt>
    <dgm:pt modelId="{63B8BE54-1D32-48CE-B771-23616B2CB6AE}" type="par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A827BB9-7C94-4697-ACDB-EB0979BA6CC0}" type="sib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2718765-72D0-462D-BEFC-B0B1DF0A3394}" type="pres">
      <dgm:prSet presAssocID="{76C129D9-B24A-43F9-8AE9-A05FA8DB7F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FFB061-4ED8-49AD-912E-2D64E31D71BF}" type="pres">
      <dgm:prSet presAssocID="{EF6DF183-40E9-4339-80A5-A4B446B0245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179C8D8-C332-4901-937B-FE077CBC0E04}" type="pres">
      <dgm:prSet presAssocID="{E4EF870B-79D3-443E-88C4-E5CBF880A9F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F664B-FF73-48C0-905F-2154A632BB99}" type="pres">
      <dgm:prSet presAssocID="{E4EF870B-79D3-443E-88C4-E5CBF880A9F0}" presName="dummy" presStyleCnt="0"/>
      <dgm:spPr/>
    </dgm:pt>
    <dgm:pt modelId="{8EE34F9C-E7C1-4442-91D1-0218192FCD70}" type="pres">
      <dgm:prSet presAssocID="{FC542B2D-9D14-46DE-BE40-4238CE9391D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1B6803A-4B74-434A-BB22-2F51E91CA591}" type="pres">
      <dgm:prSet presAssocID="{0F18B6A8-A373-4376-9087-42FB9D1200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4E3011-2782-43EA-839B-E02D20550CB9}" type="pres">
      <dgm:prSet presAssocID="{0F18B6A8-A373-4376-9087-42FB9D1200AE}" presName="dummy" presStyleCnt="0"/>
      <dgm:spPr/>
    </dgm:pt>
    <dgm:pt modelId="{076201C9-CBE0-4518-A569-B024299924C1}" type="pres">
      <dgm:prSet presAssocID="{B784D3B1-23E5-4535-BF15-BD07131B1A5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094580F-6A97-4C02-8F9A-E27436D72327}" type="pres">
      <dgm:prSet presAssocID="{315B3988-28CC-452D-BAD6-F9BA13337E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ACBFD-7C04-4113-AC9C-73129E5439FE}" type="pres">
      <dgm:prSet presAssocID="{315B3988-28CC-452D-BAD6-F9BA13337E94}" presName="dummy" presStyleCnt="0"/>
      <dgm:spPr/>
    </dgm:pt>
    <dgm:pt modelId="{13D00EA3-F3FE-48C2-80F7-EA1C1067FA40}" type="pres">
      <dgm:prSet presAssocID="{70FFB8F0-47E8-4DE9-BC84-77E9CEB71AA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B2085B2-5829-4BFF-AD25-E174EE00E4F0}" type="pres">
      <dgm:prSet presAssocID="{1ECCC522-EFD1-4E0C-A43D-402E6284A7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DB41A-0750-4C8B-B5E7-471E35318D4A}" type="pres">
      <dgm:prSet presAssocID="{1ECCC522-EFD1-4E0C-A43D-402E6284A747}" presName="dummy" presStyleCnt="0"/>
      <dgm:spPr/>
    </dgm:pt>
    <dgm:pt modelId="{97E17FF5-F644-4A46-AC2D-24A3141B77A1}" type="pres">
      <dgm:prSet presAssocID="{4A827BB9-7C94-4697-ACDB-EB0979BA6CC0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5D462C6-CC20-4977-A68D-B352976BBF97}" type="presOf" srcId="{0F18B6A8-A373-4376-9087-42FB9D1200AE}" destId="{21B6803A-4B74-434A-BB22-2F51E91CA591}" srcOrd="0" destOrd="0" presId="urn:microsoft.com/office/officeart/2005/8/layout/radial6"/>
    <dgm:cxn modelId="{44519D31-449F-4401-B5D5-CBD5653916C2}" type="presOf" srcId="{B784D3B1-23E5-4535-BF15-BD07131B1A50}" destId="{076201C9-CBE0-4518-A569-B024299924C1}" srcOrd="0" destOrd="0" presId="urn:microsoft.com/office/officeart/2005/8/layout/radial6"/>
    <dgm:cxn modelId="{3004FB95-D2A2-4EBA-9C5C-742DDE41740C}" srcId="{EF6DF183-40E9-4339-80A5-A4B446B02458}" destId="{315B3988-28CC-452D-BAD6-F9BA13337E94}" srcOrd="2" destOrd="0" parTransId="{AA05DC51-6DB6-4501-838D-B1C77BBDB06C}" sibTransId="{70FFB8F0-47E8-4DE9-BC84-77E9CEB71AAA}"/>
    <dgm:cxn modelId="{40F6B30C-54B9-4DC2-BBC6-B6709569578B}" type="presOf" srcId="{4A827BB9-7C94-4697-ACDB-EB0979BA6CC0}" destId="{97E17FF5-F644-4A46-AC2D-24A3141B77A1}" srcOrd="0" destOrd="0" presId="urn:microsoft.com/office/officeart/2005/8/layout/radial6"/>
    <dgm:cxn modelId="{F5826D84-AAAB-43AD-A919-CB8766EF8982}" type="presOf" srcId="{FC542B2D-9D14-46DE-BE40-4238CE9391DD}" destId="{8EE34F9C-E7C1-4442-91D1-0218192FCD70}" srcOrd="0" destOrd="0" presId="urn:microsoft.com/office/officeart/2005/8/layout/radial6"/>
    <dgm:cxn modelId="{02E10F77-C56C-4718-AC8F-FCB1036C23A5}" type="presOf" srcId="{1ECCC522-EFD1-4E0C-A43D-402E6284A747}" destId="{4B2085B2-5829-4BFF-AD25-E174EE00E4F0}" srcOrd="0" destOrd="0" presId="urn:microsoft.com/office/officeart/2005/8/layout/radial6"/>
    <dgm:cxn modelId="{E5CCBFE6-C894-4CB5-8CEF-3B8B0E7661D3}" srcId="{EF6DF183-40E9-4339-80A5-A4B446B02458}" destId="{E4EF870B-79D3-443E-88C4-E5CBF880A9F0}" srcOrd="0" destOrd="0" parTransId="{602400DD-B2EA-4404-99DF-AEC963E4142F}" sibTransId="{FC542B2D-9D14-46DE-BE40-4238CE9391DD}"/>
    <dgm:cxn modelId="{DEDE493B-B221-4C96-AB44-B8AD45330A6C}" type="presOf" srcId="{76C129D9-B24A-43F9-8AE9-A05FA8DB7FCF}" destId="{42718765-72D0-462D-BEFC-B0B1DF0A3394}" srcOrd="0" destOrd="0" presId="urn:microsoft.com/office/officeart/2005/8/layout/radial6"/>
    <dgm:cxn modelId="{D7DC0D7D-608B-45C5-A28A-8775099F4623}" srcId="{EF6DF183-40E9-4339-80A5-A4B446B02458}" destId="{0F18B6A8-A373-4376-9087-42FB9D1200AE}" srcOrd="1" destOrd="0" parTransId="{2DCAC61B-2E6A-4911-BAC3-653170B4DA87}" sibTransId="{B784D3B1-23E5-4535-BF15-BD07131B1A50}"/>
    <dgm:cxn modelId="{4EF5E257-0323-443A-A344-0BF442F6CAB3}" type="presOf" srcId="{315B3988-28CC-452D-BAD6-F9BA13337E94}" destId="{5094580F-6A97-4C02-8F9A-E27436D72327}" srcOrd="0" destOrd="0" presId="urn:microsoft.com/office/officeart/2005/8/layout/radial6"/>
    <dgm:cxn modelId="{20E17262-49A4-40F6-B22C-A7019123F9D3}" srcId="{76C129D9-B24A-43F9-8AE9-A05FA8DB7FCF}" destId="{EF6DF183-40E9-4339-80A5-A4B446B02458}" srcOrd="0" destOrd="0" parTransId="{6B3F6879-045F-49D4-AD2B-D2B099F1768E}" sibTransId="{2ED0FCBC-769F-4FD0-B4D1-8F630AF6E931}"/>
    <dgm:cxn modelId="{9164E5DB-0A71-4FD3-A02F-9C79251E80E7}" type="presOf" srcId="{E4EF870B-79D3-443E-88C4-E5CBF880A9F0}" destId="{3179C8D8-C332-4901-937B-FE077CBC0E04}" srcOrd="0" destOrd="0" presId="urn:microsoft.com/office/officeart/2005/8/layout/radial6"/>
    <dgm:cxn modelId="{3F11A3B9-EA8D-4810-81E0-BB3E5F5410B6}" type="presOf" srcId="{EF6DF183-40E9-4339-80A5-A4B446B02458}" destId="{0CFFB061-4ED8-49AD-912E-2D64E31D71BF}" srcOrd="0" destOrd="0" presId="urn:microsoft.com/office/officeart/2005/8/layout/radial6"/>
    <dgm:cxn modelId="{DE7468EE-C7B4-4E55-AED9-2536E0FF5E32}" type="presOf" srcId="{70FFB8F0-47E8-4DE9-BC84-77E9CEB71AAA}" destId="{13D00EA3-F3FE-48C2-80F7-EA1C1067FA40}" srcOrd="0" destOrd="0" presId="urn:microsoft.com/office/officeart/2005/8/layout/radial6"/>
    <dgm:cxn modelId="{78E5E8D4-68D6-4C21-8B6C-4EE2313DF799}" srcId="{EF6DF183-40E9-4339-80A5-A4B446B02458}" destId="{1ECCC522-EFD1-4E0C-A43D-402E6284A747}" srcOrd="3" destOrd="0" parTransId="{63B8BE54-1D32-48CE-B771-23616B2CB6AE}" sibTransId="{4A827BB9-7C94-4697-ACDB-EB0979BA6CC0}"/>
    <dgm:cxn modelId="{0660E991-7A24-4055-AA3D-62BE5D19C706}" type="presParOf" srcId="{42718765-72D0-462D-BEFC-B0B1DF0A3394}" destId="{0CFFB061-4ED8-49AD-912E-2D64E31D71BF}" srcOrd="0" destOrd="0" presId="urn:microsoft.com/office/officeart/2005/8/layout/radial6"/>
    <dgm:cxn modelId="{B916C220-5F0F-42EB-8AC9-D1A99502DB9E}" type="presParOf" srcId="{42718765-72D0-462D-BEFC-B0B1DF0A3394}" destId="{3179C8D8-C332-4901-937B-FE077CBC0E04}" srcOrd="1" destOrd="0" presId="urn:microsoft.com/office/officeart/2005/8/layout/radial6"/>
    <dgm:cxn modelId="{39D1B754-0E14-4497-83A7-F85951935BEB}" type="presParOf" srcId="{42718765-72D0-462D-BEFC-B0B1DF0A3394}" destId="{496F664B-FF73-48C0-905F-2154A632BB99}" srcOrd="2" destOrd="0" presId="urn:microsoft.com/office/officeart/2005/8/layout/radial6"/>
    <dgm:cxn modelId="{5446289E-D951-4850-8352-052CC75644E4}" type="presParOf" srcId="{42718765-72D0-462D-BEFC-B0B1DF0A3394}" destId="{8EE34F9C-E7C1-4442-91D1-0218192FCD70}" srcOrd="3" destOrd="0" presId="urn:microsoft.com/office/officeart/2005/8/layout/radial6"/>
    <dgm:cxn modelId="{1B53191C-1C59-4043-B345-1F5AED345AE1}" type="presParOf" srcId="{42718765-72D0-462D-BEFC-B0B1DF0A3394}" destId="{21B6803A-4B74-434A-BB22-2F51E91CA591}" srcOrd="4" destOrd="0" presId="urn:microsoft.com/office/officeart/2005/8/layout/radial6"/>
    <dgm:cxn modelId="{42E087EC-1CB6-4F6D-9E69-BEC19F9E8B17}" type="presParOf" srcId="{42718765-72D0-462D-BEFC-B0B1DF0A3394}" destId="{274E3011-2782-43EA-839B-E02D20550CB9}" srcOrd="5" destOrd="0" presId="urn:microsoft.com/office/officeart/2005/8/layout/radial6"/>
    <dgm:cxn modelId="{BEDC9FAD-343D-4556-A3BD-6ED7381A6A4A}" type="presParOf" srcId="{42718765-72D0-462D-BEFC-B0B1DF0A3394}" destId="{076201C9-CBE0-4518-A569-B024299924C1}" srcOrd="6" destOrd="0" presId="urn:microsoft.com/office/officeart/2005/8/layout/radial6"/>
    <dgm:cxn modelId="{F5CCB213-1CA9-47D0-B32C-534D6EB2D487}" type="presParOf" srcId="{42718765-72D0-462D-BEFC-B0B1DF0A3394}" destId="{5094580F-6A97-4C02-8F9A-E27436D72327}" srcOrd="7" destOrd="0" presId="urn:microsoft.com/office/officeart/2005/8/layout/radial6"/>
    <dgm:cxn modelId="{D5C3616E-03ED-402C-AE2B-C70E7A8E78FF}" type="presParOf" srcId="{42718765-72D0-462D-BEFC-B0B1DF0A3394}" destId="{3F1ACBFD-7C04-4113-AC9C-73129E5439FE}" srcOrd="8" destOrd="0" presId="urn:microsoft.com/office/officeart/2005/8/layout/radial6"/>
    <dgm:cxn modelId="{74F0DEEA-E121-4847-98E4-B92FBAAFE797}" type="presParOf" srcId="{42718765-72D0-462D-BEFC-B0B1DF0A3394}" destId="{13D00EA3-F3FE-48C2-80F7-EA1C1067FA40}" srcOrd="9" destOrd="0" presId="urn:microsoft.com/office/officeart/2005/8/layout/radial6"/>
    <dgm:cxn modelId="{2D2278A9-1B29-498B-A890-272981638459}" type="presParOf" srcId="{42718765-72D0-462D-BEFC-B0B1DF0A3394}" destId="{4B2085B2-5829-4BFF-AD25-E174EE00E4F0}" srcOrd="10" destOrd="0" presId="urn:microsoft.com/office/officeart/2005/8/layout/radial6"/>
    <dgm:cxn modelId="{BE4F8198-E386-406C-947C-CEF3E08DAA77}" type="presParOf" srcId="{42718765-72D0-462D-BEFC-B0B1DF0A3394}" destId="{BC5DB41A-0750-4C8B-B5E7-471E35318D4A}" srcOrd="11" destOrd="0" presId="urn:microsoft.com/office/officeart/2005/8/layout/radial6"/>
    <dgm:cxn modelId="{C1D20E41-F24D-46F5-845E-67B1E373DFD9}" type="presParOf" srcId="{42718765-72D0-462D-BEFC-B0B1DF0A3394}" destId="{97E17FF5-F644-4A46-AC2D-24A3141B77A1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&#37197;&#32622;&#31649;&#29702;/&#25991;&#26723;&#31649;&#29702;&#34920;.xls" TargetMode="External"/><Relationship Id="rId2" Type="http://schemas.openxmlformats.org/officeDocument/2006/relationships/hyperlink" Target="../../../../&#39033;&#30446;&#30456;&#20851;&#25991;&#26723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1&#35745;&#21010;/Sherry&#39033;&#30446;&#35745;&#21010;_2009-10-07_Forus.pdf" TargetMode="External"/><Relationship Id="rId2" Type="http://schemas.openxmlformats.org/officeDocument/2006/relationships/hyperlink" Target="http://localhost:8080/opproject/servi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../&#24037;&#26102;&#32479;&#35745;/Sherry&#21270;&#22918;&#21697;&#38144;&#21806;&#31995;&#32479;&#24037;&#26102;&#32479;&#35745;(Schedule)_2010-01-14_Forus.pdf" TargetMode="External"/><Relationship Id="rId5" Type="http://schemas.openxmlformats.org/officeDocument/2006/relationships/hyperlink" Target="../&#24037;&#26102;&#32479;&#35745;/Sherry&#21270;&#22918;&#21697;&#38144;&#21806;&#31995;&#32479;&#24037;&#26102;&#32479;&#35745;_2010-01-14_Forus.pdf" TargetMode="External"/><Relationship Id="rId4" Type="http://schemas.openxmlformats.org/officeDocument/2006/relationships/hyperlink" Target="../../1&#35745;&#21010;/Sherry&#39033;&#30446;&#35745;&#21010;&#65288;Schedule&#65289;_2009-10-07_Forus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&#39033;&#30446;&#26368;&#32456;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&#36136;&#37327;&#20445;&#35777;/&#35780;&#23457;&#38382;&#39064;&#35760;&#24405;/&#35814;&#32454;&#35774;&#35745;&#35780;&#23457;&#38382;&#39064;&#35760;&#24405;&#34920;_2009-11-26_Forus.doc" TargetMode="External"/><Relationship Id="rId2" Type="http://schemas.openxmlformats.org/officeDocument/2006/relationships/hyperlink" Target="../../&#36136;&#37327;&#20445;&#35777;/&#36719;&#20214;&#38382;&#39064;&#25253;&#21578;&#21333;/&#35814;&#32454;&#35774;&#35745;&#35780;&#23457;&#38382;&#39064;&#25253;&#21578;&#21333;_2009-11-26_Forus.doc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&#39033;&#30446;&#32479;&#35745;/&#20195;&#30721;&#37327;&#32479;&#35745;.doc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0&#31435;&#39033;/&#23567;&#32452;&#25104;&#21592;&#20449;&#24687;/Forus&#25253;&#21517;&#34920;_2009_09_28.xls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851648" cy="18288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</a:t>
            </a:r>
          </a:p>
          <a:p>
            <a:pPr algn="l"/>
            <a:r>
              <a:rPr lang="en-US" altLang="zh-CN" dirty="0" smtClean="0"/>
              <a:t>                                                                </a:t>
            </a:r>
            <a:r>
              <a:rPr lang="en-US" altLang="zh-CN" b="1" dirty="0" err="1" smtClean="0">
                <a:solidFill>
                  <a:schemeClr val="bg1"/>
                </a:solidFill>
              </a:rPr>
              <a:t>Forus</a:t>
            </a:r>
            <a:r>
              <a:rPr lang="zh-CN" altLang="en-US" b="1" dirty="0" smtClean="0">
                <a:solidFill>
                  <a:schemeClr val="bg1"/>
                </a:solidFill>
              </a:rPr>
              <a:t>项目小组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                                                                    2010-01-15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6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建立配置管理库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69727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根据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的要求建立配置管理库：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配置库目录"/>
              </a:rPr>
              <a:t>明确目录层次结构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文档管理表"/>
              </a:rPr>
              <a:t> 注意文档管理记录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工作过程小组及时发现问题并讨论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项目进行过程不断调整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60015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随着项目和课程的进行，我们不断调整：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增加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、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等配置项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删除不需要的部分配置项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不断摸索，寻找适合我们的方式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建立工时管理系统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746160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架设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One point Project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系统进行管理：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系统展示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项目计划"/>
              </a:rPr>
              <a:t>制定工作计划和安排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file" tooltip="打开工程时间进度"/>
              </a:rPr>
              <a:t>不断调整并记录时间安排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7851648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在技术方面不断学习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845526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.NET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是一种较成熟的技术，我们需要学习的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东西相对多一点，尝试采用较高层次技术：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展示程序目录结构"/>
              </a:rPr>
              <a:t>设计一种比较好的架构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使用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MemberShip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权限管理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采用映射机制进行数据显示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91440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程序架构的特色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59214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抽取公共模块，以方便复用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使用实体类进行数据传递，增加灵活性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对异常控制，避免暴露系统错误信息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三层架构，方便后期维护和二次开发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全部配置信息在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web.config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中统一管理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290"/>
            <a:ext cx="72961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部分代码展示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571736" y="500042"/>
            <a:ext cx="4143404" cy="98584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映射机制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162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28"/>
            <a:ext cx="616267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数据访问层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714612" y="857232"/>
            <a:ext cx="392909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质量保证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759214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整个项目开发过程中时刻监控产品质量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及时发现项目开发过程中的问题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记录项目开发过程中问题，为以后参考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详细设计评审报告单"/>
              </a:rPr>
              <a:t>详细设计评审报告单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详细设计评审记录表"/>
              </a:rPr>
              <a:t>详细设计评审记录表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36" y="785794"/>
            <a:ext cx="332422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风险管理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及时发现问题并讨论解决方案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估计潜在风险并提前预防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维护风险库为后期的项目开发做积累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</a:t>
            </a:r>
            <a:r>
              <a:rPr lang="zh-CN" altLang="en-US" dirty="0" smtClean="0">
                <a:solidFill>
                  <a:srgbClr val="FFC000"/>
                </a:solidFill>
              </a:rPr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841608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基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本实现项目初期定义的全部需求，达到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预期的目标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实现电子商务基本要求（除银行接口部分）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共实现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个模块，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个大功能点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文档按性质装订成册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本，共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743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页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SVN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版本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提交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更新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935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488" y="785794"/>
            <a:ext cx="3681410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项目监控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每个阶段相应角色主要负责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每周至少一次会议，总结并做小计划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及时发现问题并与组员讨论解决方案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4612" y="714356"/>
            <a:ext cx="3467096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注重积累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143116"/>
            <a:ext cx="800411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制作文档模板，并在开发过程中不断维护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将程序中的公共模块抽取并维护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的标准基本符合可重复级的要求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71600"/>
            <a:ext cx="8858280" cy="1828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化妆品销售系统展示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</a:t>
            </a:r>
            <a:r>
              <a:rPr lang="zh-CN" altLang="en-US" dirty="0" smtClean="0">
                <a:solidFill>
                  <a:srgbClr val="FFC000"/>
                </a:solidFill>
              </a:rPr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798487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代码量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统计                     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数据统计文档"/>
              </a:rPr>
              <a:t>查看详细数据信息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项目代码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行数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（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不包含测试）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：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程序行总数：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29002 (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共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163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个文件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23555 (80.77%)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注释行总数：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2564 (8.79%)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空白行总数：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3045 (10.44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%)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</a:t>
            </a:r>
            <a:r>
              <a:rPr lang="zh-CN" altLang="en-US" dirty="0" smtClean="0">
                <a:solidFill>
                  <a:srgbClr val="FFC000"/>
                </a:solidFill>
              </a:rPr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597747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代码量统计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测试代码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程序行总数：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2077 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共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个文件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1087 (52.34%)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注释行总数：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784 (37.75%)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空白行总数：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206 (9.92%)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7851648" cy="111442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9256" y="714356"/>
            <a:ext cx="18085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SVN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状态</a:t>
            </a:r>
          </a:p>
        </p:txBody>
      </p:sp>
      <p:pic>
        <p:nvPicPr>
          <p:cNvPr id="6" name="图片 5" descr="1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28" y="1571612"/>
            <a:ext cx="3439872" cy="1660399"/>
          </a:xfrm>
          <a:prstGeom prst="rect">
            <a:avLst/>
          </a:prstGeom>
        </p:spPr>
      </p:pic>
      <p:pic>
        <p:nvPicPr>
          <p:cNvPr id="7" name="图片 6" descr="2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4071942"/>
            <a:ext cx="5475966" cy="2643206"/>
          </a:xfrm>
          <a:prstGeom prst="rect">
            <a:avLst/>
          </a:prstGeom>
        </p:spPr>
      </p:pic>
      <p:pic>
        <p:nvPicPr>
          <p:cNvPr id="8" name="图片 7" descr="3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1612"/>
            <a:ext cx="5031968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42976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099328" cy="18288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Frous</a:t>
            </a:r>
            <a:r>
              <a:rPr lang="zh-CN" altLang="en-US" dirty="0" smtClean="0">
                <a:solidFill>
                  <a:srgbClr val="FFC000"/>
                </a:solidFill>
              </a:rPr>
              <a:t>项目小组成立及立项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80898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项目小组成立伊始便着手制定自己的规范：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/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人员角色分工表"/>
              </a:rPr>
              <a:t>明确人员角色分工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明确文档命名规范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将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能力成熟度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模型与项目开发结合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215370" cy="111442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确定</a:t>
            </a:r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能力成熟度模型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500306"/>
            <a:ext cx="821537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dirty="0" smtClean="0">
                <a:latin typeface="Calibri" pitchFamily="34" charset="0"/>
              </a:rPr>
              <a:t>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在我们看来，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级的组织经常碰壁，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的组织开始知道壁垒在哪里，而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开始在为他们的竞争对手设置壁垒。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——John Major</a:t>
            </a:r>
          </a:p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（摩托罗拉软件方案部前高级副总裁）</a:t>
            </a:r>
            <a:endParaRPr lang="en-US" altLang="zh-CN" sz="28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8794" y="642918"/>
            <a:ext cx="5610236" cy="1057284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的五个级别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728" y="2071678"/>
            <a:ext cx="271464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初始级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已定义级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优化级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4942" y="2000240"/>
            <a:ext cx="22365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可重复级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受管理级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自定义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453</TotalTime>
  <Words>646</Words>
  <PresentationFormat>全屏显示(4:3)</PresentationFormat>
  <Paragraphs>99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流畅</vt:lpstr>
      <vt:lpstr>Sherry化妆品销售系统</vt:lpstr>
      <vt:lpstr>我们的工作</vt:lpstr>
      <vt:lpstr>我们的工作</vt:lpstr>
      <vt:lpstr>我们的工作</vt:lpstr>
      <vt:lpstr>我们的工作</vt:lpstr>
      <vt:lpstr>我们的特色</vt:lpstr>
      <vt:lpstr>Frous项目小组成立及立项</vt:lpstr>
      <vt:lpstr>确定CMM能力成熟度模型</vt:lpstr>
      <vt:lpstr>CMM的五个级别</vt:lpstr>
      <vt:lpstr>建立配置管理库</vt:lpstr>
      <vt:lpstr>项目进行过程不断调整</vt:lpstr>
      <vt:lpstr>建立工时管理系统</vt:lpstr>
      <vt:lpstr>在技术方面不断学习</vt:lpstr>
      <vt:lpstr>程序架构的特色</vt:lpstr>
      <vt:lpstr>幻灯片 15</vt:lpstr>
      <vt:lpstr>映射机制</vt:lpstr>
      <vt:lpstr>幻灯片 17</vt:lpstr>
      <vt:lpstr>质量保证</vt:lpstr>
      <vt:lpstr>风险管理</vt:lpstr>
      <vt:lpstr>项目监控</vt:lpstr>
      <vt:lpstr>注重积累</vt:lpstr>
      <vt:lpstr>Sherry化妆品销售系统展示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Sherry化妆品销售系统</dc:title>
  <cp:lastModifiedBy>acer</cp:lastModifiedBy>
  <cp:revision>74</cp:revision>
  <dcterms:modified xsi:type="dcterms:W3CDTF">2010-01-20T14:49:45Z</dcterms:modified>
</cp:coreProperties>
</file>