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3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3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4" name="PlaceHolder 2"/>
          <p:cNvSpPr>
            <a:spLocks noGrp="1"/>
          </p:cNvSpPr>
          <p:nvPr>
            <p:ph type="subTitle"/>
          </p:nvPr>
        </p:nvSpPr>
        <p:spPr>
          <a:xfrm>
            <a:off x="457200" y="1203480"/>
            <a:ext cx="8229240" cy="2982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457200" y="205200"/>
            <a:ext cx="8229240" cy="39812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3" name="PlaceHolder 2"/>
          <p:cNvSpPr>
            <a:spLocks noGrp="1"/>
          </p:cNvSpPr>
          <p:nvPr>
            <p:ph type="subTitle"/>
          </p:nvPr>
        </p:nvSpPr>
        <p:spPr>
          <a:xfrm>
            <a:off x="457200" y="1203480"/>
            <a:ext cx="8229240" cy="2982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8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05200"/>
            <a:ext cx="8229240" cy="39812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 name="Google Shape;6;p1"/>
          <p:cNvPicPr/>
          <p:nvPr/>
        </p:nvPicPr>
        <p:blipFill>
          <a:blip r:embed="rId14"/>
          <a:stretch/>
        </p:blipFill>
        <p:spPr>
          <a:xfrm>
            <a:off x="8140680" y="4217400"/>
            <a:ext cx="636840" cy="694440"/>
          </a:xfrm>
          <a:prstGeom prst="rect">
            <a:avLst/>
          </a:prstGeom>
          <a:ln>
            <a:noFill/>
          </a:ln>
        </p:spPr>
      </p:pic>
      <p:sp>
        <p:nvSpPr>
          <p:cNvPr id="13" name="CustomShape 1"/>
          <p:cNvSpPr/>
          <p:nvPr/>
        </p:nvSpPr>
        <p:spPr>
          <a:xfrm>
            <a:off x="7007760" y="3177000"/>
            <a:ext cx="561240" cy="360"/>
          </a:xfrm>
          <a:custGeom>
            <a:avLst/>
            <a:gdLst/>
            <a:ahLst/>
            <a:cxnLst/>
            <a:rect l="l" t="t" r="r" b="b"/>
            <a:pathLst>
              <a:path w="21600" h="21600">
                <a:moveTo>
                  <a:pt x="0" y="0"/>
                </a:moveTo>
                <a:lnTo>
                  <a:pt x="21600" y="21600"/>
                </a:lnTo>
              </a:path>
            </a:pathLst>
          </a:custGeom>
          <a:noFill/>
          <a:ln w="76320">
            <a:solidFill>
              <a:srgbClr val="B3A77D"/>
            </a:solidFill>
            <a:round/>
          </a:ln>
        </p:spPr>
        <p:style>
          <a:lnRef idx="0">
            <a:scrgbClr r="0" g="0" b="0"/>
          </a:lnRef>
          <a:fillRef idx="0">
            <a:scrgbClr r="0" g="0" b="0"/>
          </a:fillRef>
          <a:effectRef idx="0">
            <a:scrgbClr r="0" g="0" b="0"/>
          </a:effectRef>
          <a:fontRef idx="minor"/>
        </p:style>
      </p:sp>
      <p:sp>
        <p:nvSpPr>
          <p:cNvPr id="2" name="CustomShape 2"/>
          <p:cNvSpPr/>
          <p:nvPr/>
        </p:nvSpPr>
        <p:spPr>
          <a:xfrm>
            <a:off x="1575000" y="3158280"/>
            <a:ext cx="561240" cy="360"/>
          </a:xfrm>
          <a:custGeom>
            <a:avLst/>
            <a:gdLst/>
            <a:ahLst/>
            <a:cxnLst/>
            <a:rect l="l" t="t" r="r" b="b"/>
            <a:pathLst>
              <a:path w="21600" h="21600">
                <a:moveTo>
                  <a:pt x="0" y="0"/>
                </a:moveTo>
                <a:lnTo>
                  <a:pt x="21600" y="21600"/>
                </a:lnTo>
              </a:path>
            </a:pathLst>
          </a:custGeom>
          <a:noFill/>
          <a:ln w="76320">
            <a:solidFill>
              <a:srgbClr val="B3A77D"/>
            </a:solidFill>
            <a:round/>
          </a:ln>
        </p:spPr>
        <p:style>
          <a:lnRef idx="0">
            <a:scrgbClr r="0" g="0" b="0"/>
          </a:lnRef>
          <a:fillRef idx="0">
            <a:scrgbClr r="0" g="0" b="0"/>
          </a:fillRef>
          <a:effectRef idx="0">
            <a:scrgbClr r="0" g="0" b="0"/>
          </a:effectRef>
          <a:fontRef idx="minor"/>
        </p:style>
      </p:sp>
      <p:grpSp>
        <p:nvGrpSpPr>
          <p:cNvPr id="3" name="Group 3"/>
          <p:cNvGrpSpPr/>
          <p:nvPr/>
        </p:nvGrpSpPr>
        <p:grpSpPr>
          <a:xfrm>
            <a:off x="1005120" y="1021680"/>
            <a:ext cx="7135560" cy="152640"/>
            <a:chOff x="1005120" y="1021680"/>
            <a:chExt cx="7135560" cy="152640"/>
          </a:xfrm>
        </p:grpSpPr>
        <p:sp>
          <p:nvSpPr>
            <p:cNvPr id="4" name="CustomShape 4"/>
            <p:cNvSpPr/>
            <p:nvPr/>
          </p:nvSpPr>
          <p:spPr>
            <a:xfrm rot="10800000">
              <a:off x="1005120" y="1021680"/>
              <a:ext cx="7135560" cy="360"/>
            </a:xfrm>
            <a:custGeom>
              <a:avLst/>
              <a:gdLst/>
              <a:ahLst/>
              <a:cxnLst/>
              <a:rect l="l" t="t" r="r" b="b"/>
              <a:pathLst>
                <a:path w="21600" h="21600">
                  <a:moveTo>
                    <a:pt x="0" y="0"/>
                  </a:moveTo>
                  <a:lnTo>
                    <a:pt x="21600" y="21600"/>
                  </a:lnTo>
                </a:path>
              </a:pathLst>
            </a:custGeom>
            <a:noFill/>
            <a:ln w="76320">
              <a:solidFill>
                <a:srgbClr val="4DB6AC"/>
              </a:solidFill>
              <a:round/>
            </a:ln>
          </p:spPr>
          <p:style>
            <a:lnRef idx="0">
              <a:scrgbClr r="0" g="0" b="0"/>
            </a:lnRef>
            <a:fillRef idx="0">
              <a:scrgbClr r="0" g="0" b="0"/>
            </a:fillRef>
            <a:effectRef idx="0">
              <a:scrgbClr r="0" g="0" b="0"/>
            </a:effectRef>
            <a:fontRef idx="minor"/>
          </p:style>
        </p:sp>
        <p:sp>
          <p:nvSpPr>
            <p:cNvPr id="5" name="CustomShape 5"/>
            <p:cNvSpPr/>
            <p:nvPr/>
          </p:nvSpPr>
          <p:spPr>
            <a:xfrm rot="10800000">
              <a:off x="1005120" y="1173960"/>
              <a:ext cx="7135560" cy="360"/>
            </a:xfrm>
            <a:custGeom>
              <a:avLst/>
              <a:gdLst/>
              <a:ahLst/>
              <a:cxnLst/>
              <a:rect l="l" t="t" r="r" b="b"/>
              <a:pathLst>
                <a:path w="21600" h="21600">
                  <a:moveTo>
                    <a:pt x="0" y="0"/>
                  </a:moveTo>
                  <a:lnTo>
                    <a:pt x="21600" y="21600"/>
                  </a:lnTo>
                </a:path>
              </a:pathLst>
            </a:custGeom>
            <a:noFill/>
            <a:ln w="9360">
              <a:solidFill>
                <a:srgbClr val="4DB6AC"/>
              </a:solidFill>
              <a:round/>
            </a:ln>
          </p:spPr>
          <p:style>
            <a:lnRef idx="0">
              <a:scrgbClr r="0" g="0" b="0"/>
            </a:lnRef>
            <a:fillRef idx="0">
              <a:scrgbClr r="0" g="0" b="0"/>
            </a:fillRef>
            <a:effectRef idx="0">
              <a:scrgbClr r="0" g="0" b="0"/>
            </a:effectRef>
            <a:fontRef idx="minor"/>
          </p:style>
        </p:sp>
      </p:grpSp>
      <p:grpSp>
        <p:nvGrpSpPr>
          <p:cNvPr id="6" name="Group 6"/>
          <p:cNvGrpSpPr/>
          <p:nvPr/>
        </p:nvGrpSpPr>
        <p:grpSpPr>
          <a:xfrm>
            <a:off x="1004040" y="3969000"/>
            <a:ext cx="7135560" cy="153000"/>
            <a:chOff x="1004040" y="3969000"/>
            <a:chExt cx="7135560" cy="153000"/>
          </a:xfrm>
        </p:grpSpPr>
        <p:sp>
          <p:nvSpPr>
            <p:cNvPr id="7" name="CustomShape 7"/>
            <p:cNvSpPr/>
            <p:nvPr/>
          </p:nvSpPr>
          <p:spPr>
            <a:xfrm>
              <a:off x="1004040" y="4121640"/>
              <a:ext cx="7135560" cy="360"/>
            </a:xfrm>
            <a:custGeom>
              <a:avLst/>
              <a:gdLst/>
              <a:ahLst/>
              <a:cxnLst/>
              <a:rect l="l" t="t" r="r" b="b"/>
              <a:pathLst>
                <a:path w="21600" h="21600">
                  <a:moveTo>
                    <a:pt x="0" y="0"/>
                  </a:moveTo>
                  <a:lnTo>
                    <a:pt x="21600" y="21600"/>
                  </a:lnTo>
                </a:path>
              </a:pathLst>
            </a:custGeom>
            <a:noFill/>
            <a:ln w="76320">
              <a:solidFill>
                <a:srgbClr val="4DB6AC"/>
              </a:solidFill>
              <a:round/>
            </a:ln>
          </p:spPr>
          <p:style>
            <a:lnRef idx="0">
              <a:scrgbClr r="0" g="0" b="0"/>
            </a:lnRef>
            <a:fillRef idx="0">
              <a:scrgbClr r="0" g="0" b="0"/>
            </a:fillRef>
            <a:effectRef idx="0">
              <a:scrgbClr r="0" g="0" b="0"/>
            </a:effectRef>
            <a:fontRef idx="minor"/>
          </p:style>
        </p:sp>
        <p:sp>
          <p:nvSpPr>
            <p:cNvPr id="8" name="CustomShape 8"/>
            <p:cNvSpPr/>
            <p:nvPr/>
          </p:nvSpPr>
          <p:spPr>
            <a:xfrm>
              <a:off x="1004040" y="3969000"/>
              <a:ext cx="7135560" cy="360"/>
            </a:xfrm>
            <a:custGeom>
              <a:avLst/>
              <a:gdLst/>
              <a:ahLst/>
              <a:cxnLst/>
              <a:rect l="l" t="t" r="r" b="b"/>
              <a:pathLst>
                <a:path w="21600" h="21600">
                  <a:moveTo>
                    <a:pt x="0" y="0"/>
                  </a:moveTo>
                  <a:lnTo>
                    <a:pt x="21600" y="21600"/>
                  </a:lnTo>
                </a:path>
              </a:pathLst>
            </a:custGeom>
            <a:noFill/>
            <a:ln w="9360">
              <a:solidFill>
                <a:srgbClr val="4DB6AC"/>
              </a:solidFill>
              <a:round/>
            </a:ln>
          </p:spPr>
          <p:style>
            <a:lnRef idx="0">
              <a:scrgbClr r="0" g="0" b="0"/>
            </a:lnRef>
            <a:fillRef idx="0">
              <a:scrgbClr r="0" g="0" b="0"/>
            </a:fillRef>
            <a:effectRef idx="0">
              <a:scrgbClr r="0" g="0" b="0"/>
            </a:effectRef>
            <a:fontRef idx="minor"/>
          </p:style>
        </p:sp>
      </p:grpSp>
      <p:pic>
        <p:nvPicPr>
          <p:cNvPr id="9" name="Google Shape;15;p1"/>
          <p:cNvPicPr/>
          <p:nvPr/>
        </p:nvPicPr>
        <p:blipFill>
          <a:blip r:embed="rId14"/>
          <a:stretch/>
        </p:blipFill>
        <p:spPr>
          <a:xfrm>
            <a:off x="8140680" y="4217400"/>
            <a:ext cx="636840" cy="694440"/>
          </a:xfrm>
          <a:prstGeom prst="rect">
            <a:avLst/>
          </a:prstGeom>
          <a:ln>
            <a:noFill/>
          </a:ln>
        </p:spPr>
      </p:pic>
      <p:sp>
        <p:nvSpPr>
          <p:cNvPr id="10" name="PlaceHolder 9"/>
          <p:cNvSpPr>
            <a:spLocks noGrp="1"/>
          </p:cNvSpPr>
          <p:nvPr>
            <p:ph type="title"/>
          </p:nvPr>
        </p:nvSpPr>
        <p:spPr>
          <a:xfrm>
            <a:off x="311760" y="444960"/>
            <a:ext cx="8519400" cy="706320"/>
          </a:xfrm>
          <a:prstGeom prst="rect">
            <a:avLst/>
          </a:prstGeom>
        </p:spPr>
        <p:txBody>
          <a:bodyPr lIns="0" tIns="0" rIns="0" bIns="0" anchor="ctr">
            <a:noAutofit/>
          </a:bodyPr>
          <a:lstStyle/>
          <a:p>
            <a:r>
              <a:rPr lang="en-US" sz="1400" b="0" strike="noStrike" spc="-1">
                <a:solidFill>
                  <a:srgbClr val="000000"/>
                </a:solidFill>
                <a:latin typeface="Arial"/>
              </a:rPr>
              <a:t>Click to edit the title text format</a:t>
            </a:r>
          </a:p>
        </p:txBody>
      </p:sp>
      <p:sp>
        <p:nvSpPr>
          <p:cNvPr id="11" name="PlaceHolder 10"/>
          <p:cNvSpPr>
            <a:spLocks noGrp="1"/>
          </p:cNvSpPr>
          <p:nvPr>
            <p:ph type="body"/>
          </p:nvPr>
        </p:nvSpPr>
        <p:spPr>
          <a:xfrm>
            <a:off x="311760" y="1266480"/>
            <a:ext cx="8519400" cy="33015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8" name="Google Shape;67;p14"/>
          <p:cNvPicPr/>
          <p:nvPr/>
        </p:nvPicPr>
        <p:blipFill>
          <a:blip r:embed="rId14"/>
          <a:stretch/>
        </p:blipFill>
        <p:spPr>
          <a:xfrm>
            <a:off x="8140680" y="4217400"/>
            <a:ext cx="636840" cy="694440"/>
          </a:xfrm>
          <a:prstGeom prst="rect">
            <a:avLst/>
          </a:prstGeom>
          <a:ln>
            <a:noFill/>
          </a:ln>
        </p:spPr>
      </p:pic>
      <p:sp>
        <p:nvSpPr>
          <p:cNvPr id="49" name="CustomShape 1"/>
          <p:cNvSpPr/>
          <p:nvPr/>
        </p:nvSpPr>
        <p:spPr>
          <a:xfrm>
            <a:off x="0" y="5045760"/>
            <a:ext cx="9142920" cy="96840"/>
          </a:xfrm>
          <a:prstGeom prst="rect">
            <a:avLst/>
          </a:prstGeom>
          <a:solidFill>
            <a:srgbClr val="4DB6AC"/>
          </a:solidFill>
          <a:ln>
            <a:noFill/>
          </a:ln>
        </p:spPr>
        <p:style>
          <a:lnRef idx="0">
            <a:scrgbClr r="0" g="0" b="0"/>
          </a:lnRef>
          <a:fillRef idx="0">
            <a:scrgbClr r="0" g="0" b="0"/>
          </a:fillRef>
          <a:effectRef idx="0">
            <a:scrgbClr r="0" g="0" b="0"/>
          </a:effectRef>
          <a:fontRef idx="minor"/>
        </p:style>
      </p:sp>
      <p:pic>
        <p:nvPicPr>
          <p:cNvPr id="50" name="Google Shape;69;p14"/>
          <p:cNvPicPr/>
          <p:nvPr/>
        </p:nvPicPr>
        <p:blipFill>
          <a:blip r:embed="rId14"/>
          <a:stretch/>
        </p:blipFill>
        <p:spPr>
          <a:xfrm>
            <a:off x="8126280" y="4172040"/>
            <a:ext cx="636840" cy="694440"/>
          </a:xfrm>
          <a:prstGeom prst="rect">
            <a:avLst/>
          </a:prstGeom>
          <a:ln>
            <a:noFill/>
          </a:ln>
        </p:spPr>
      </p:pic>
      <p:sp>
        <p:nvSpPr>
          <p:cNvPr id="51" name="PlaceHolder 2"/>
          <p:cNvSpPr>
            <a:spLocks noGrp="1"/>
          </p:cNvSpPr>
          <p:nvPr>
            <p:ph type="title"/>
          </p:nvPr>
        </p:nvSpPr>
        <p:spPr>
          <a:xfrm>
            <a:off x="457200" y="205200"/>
            <a:ext cx="8229240" cy="858600"/>
          </a:xfrm>
          <a:prstGeom prst="rect">
            <a:avLst/>
          </a:prstGeom>
        </p:spPr>
        <p:txBody>
          <a:bodyPr lIns="0" tIns="0" rIns="0" bIns="0" anchor="ctr">
            <a:noAutofit/>
          </a:bodyPr>
          <a:lstStyle/>
          <a:p>
            <a:r>
              <a:rPr lang="en-US" sz="1400" b="0" strike="noStrike" spc="-1">
                <a:solidFill>
                  <a:srgbClr val="000000"/>
                </a:solidFill>
                <a:latin typeface="Arial"/>
              </a:rPr>
              <a:t>Click to edit the title text format</a:t>
            </a:r>
          </a:p>
        </p:txBody>
      </p:sp>
      <p:sp>
        <p:nvSpPr>
          <p:cNvPr id="52"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s://gfw.go101.org/" TargetMode="External"/><Relationship Id="rId2" Type="http://schemas.openxmlformats.org/officeDocument/2006/relationships/hyperlink" Target="https://github.com/golang101/golang101" TargetMode="Externa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360" y="1742040"/>
            <a:ext cx="9143640" cy="1014120"/>
          </a:xfrm>
          <a:prstGeom prst="rect">
            <a:avLst/>
          </a:prstGeom>
          <a:noFill/>
          <a:ln>
            <a:noFill/>
          </a:ln>
        </p:spPr>
        <p:style>
          <a:lnRef idx="0">
            <a:scrgbClr r="0" g="0" b="0"/>
          </a:lnRef>
          <a:fillRef idx="0">
            <a:scrgbClr r="0" g="0" b="0"/>
          </a:fillRef>
          <a:effectRef idx="0">
            <a:scrgbClr r="0" g="0" b="0"/>
          </a:effectRef>
          <a:fontRef idx="minor"/>
        </p:style>
        <p:txBody>
          <a:bodyPr tIns="91440" bIns="91440" anchor="b">
            <a:noAutofit/>
          </a:bodyPr>
          <a:lstStyle/>
          <a:p>
            <a:pPr algn="ctr">
              <a:lnSpc>
                <a:spcPct val="100000"/>
              </a:lnSpc>
            </a:pPr>
            <a:r>
              <a:rPr lang="en-US" sz="4000" b="1" strike="noStrike" spc="-1">
                <a:solidFill>
                  <a:srgbClr val="EF6C00"/>
                </a:solidFill>
                <a:latin typeface="PT Sans Narrow"/>
                <a:ea typeface="PT Sans Narrow"/>
              </a:rPr>
              <a:t>我们应该知道的官方标准</a:t>
            </a:r>
            <a:endParaRPr lang="en-US" sz="4000" b="0" strike="noStrike" spc="-1">
              <a:latin typeface="Arial"/>
            </a:endParaRPr>
          </a:p>
          <a:p>
            <a:pPr algn="ctr">
              <a:lnSpc>
                <a:spcPct val="100000"/>
              </a:lnSpc>
            </a:pPr>
            <a:r>
              <a:rPr lang="en-US" sz="4000" b="1" strike="noStrike" spc="-1">
                <a:solidFill>
                  <a:srgbClr val="EF6C00"/>
                </a:solidFill>
                <a:latin typeface="PT Sans Narrow"/>
                <a:ea typeface="PT Sans Narrow"/>
              </a:rPr>
              <a:t>Go编译器中做出的一些优化</a:t>
            </a:r>
            <a:endParaRPr lang="en-US" sz="4000" b="0" strike="noStrike" spc="-1">
              <a:latin typeface="Arial"/>
            </a:endParaRPr>
          </a:p>
        </p:txBody>
      </p:sp>
      <p:sp>
        <p:nvSpPr>
          <p:cNvPr id="90" name="CustomShape 2"/>
          <p:cNvSpPr/>
          <p:nvPr/>
        </p:nvSpPr>
        <p:spPr>
          <a:xfrm>
            <a:off x="2137320" y="2850120"/>
            <a:ext cx="4869360" cy="7916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b="0" strike="noStrike" spc="-1">
                <a:solidFill>
                  <a:srgbClr val="695D46"/>
                </a:solidFill>
                <a:latin typeface="Open Sans"/>
                <a:ea typeface="Open Sans"/>
              </a:rPr>
              <a:t>Go 夜读 SIG 小组</a:t>
            </a:r>
            <a:endParaRPr lang="en-US" sz="2400" b="0" strike="noStrike" spc="-1">
              <a:latin typeface="Arial"/>
            </a:endParaRPr>
          </a:p>
          <a:p>
            <a:pPr algn="ctr">
              <a:lnSpc>
                <a:spcPct val="100000"/>
              </a:lnSpc>
            </a:pPr>
            <a:r>
              <a:rPr lang="en-US" sz="2400" b="0" strike="noStrike" spc="-1">
                <a:solidFill>
                  <a:srgbClr val="695D46"/>
                </a:solidFill>
                <a:latin typeface="Open Sans"/>
                <a:ea typeface="Open Sans"/>
              </a:rPr>
              <a:t>2020-08-19</a:t>
            </a:r>
            <a:endParaRPr lang="en-US" sz="2400" b="0" strike="noStrike" spc="-1">
              <a:latin typeface="Arial"/>
            </a:endParaRPr>
          </a:p>
        </p:txBody>
      </p:sp>
      <p:sp>
        <p:nvSpPr>
          <p:cNvPr id="91" name="CustomShape 3"/>
          <p:cNvSpPr/>
          <p:nvPr/>
        </p:nvSpPr>
        <p:spPr>
          <a:xfrm>
            <a:off x="111240" y="4712400"/>
            <a:ext cx="547560" cy="39240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pPr>
            <a:fld id="{E8D20866-BF5D-4436-9E5C-4E62AE66002B}" type="slidenum">
              <a:rPr lang="en-US" sz="1800" b="0" strike="noStrike" spc="-1">
                <a:solidFill>
                  <a:srgbClr val="000000"/>
                </a:solidFill>
                <a:latin typeface="Arial"/>
                <a:ea typeface="Arial"/>
              </a:rPr>
              <a:t>1</a:t>
            </a:fld>
            <a:endParaRPr lang="en-US"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201600"/>
            <a:ext cx="8519400" cy="7063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2800" b="1" strike="noStrike" spc="-1">
                <a:solidFill>
                  <a:srgbClr val="EF6C00"/>
                </a:solidFill>
                <a:latin typeface="PT Sans Narrow"/>
                <a:ea typeface="PT Sans Narrow"/>
              </a:rPr>
              <a:t>优化7：</a:t>
            </a:r>
            <a:r>
              <a:rPr lang="en-US" sz="2800" b="1" strike="noStrike" spc="-1">
                <a:solidFill>
                  <a:srgbClr val="3465A4"/>
                </a:solidFill>
                <a:latin typeface="PT Sans Narrow"/>
                <a:ea typeface="PT Sans Narrow"/>
              </a:rPr>
              <a:t>for i := range anArrayOrSlice {anArrayOrSlice[i] = zeroElement}形式将被优化为一个内部的memclr操作</a:t>
            </a:r>
            <a:endParaRPr lang="en-US" sz="2800" b="0" strike="noStrike" spc="-1">
              <a:latin typeface="Arial"/>
            </a:endParaRPr>
          </a:p>
        </p:txBody>
      </p:sp>
      <p:sp>
        <p:nvSpPr>
          <p:cNvPr id="119" name="CustomShape 2"/>
          <p:cNvSpPr/>
          <p:nvPr/>
        </p:nvSpPr>
        <p:spPr>
          <a:xfrm>
            <a:off x="168120" y="4610520"/>
            <a:ext cx="547560" cy="39240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pPr>
            <a:fld id="{CF8B3815-FD37-4445-8855-DD8D16A895E2}" type="slidenum">
              <a:rPr lang="en-US" sz="1800" b="0" strike="noStrike" spc="-1">
                <a:latin typeface="Arial"/>
              </a:rPr>
              <a:t>10</a:t>
            </a:fld>
            <a:endParaRPr lang="en-US" sz="1800" b="0" strike="noStrike" spc="-1">
              <a:latin typeface="Arial"/>
            </a:endParaRPr>
          </a:p>
        </p:txBody>
      </p:sp>
      <p:sp>
        <p:nvSpPr>
          <p:cNvPr id="120" name="CustomShape 3"/>
          <p:cNvSpPr/>
          <p:nvPr/>
        </p:nvSpPr>
        <p:spPr>
          <a:xfrm>
            <a:off x="485640" y="1445580"/>
            <a:ext cx="8228880" cy="34907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600" b="0" strike="noStrike" spc="-1" dirty="0">
                <a:solidFill>
                  <a:srgbClr val="0B5394"/>
                </a:solidFill>
                <a:latin typeface="Open Sans"/>
                <a:ea typeface="Open Sans"/>
              </a:rPr>
              <a:t>const N = 1024 * 100</a:t>
            </a:r>
            <a:endParaRPr lang="en-US" sz="1600" b="0" strike="noStrike" spc="-1" dirty="0">
              <a:latin typeface="Arial"/>
            </a:endParaRPr>
          </a:p>
          <a:p>
            <a:pPr>
              <a:lnSpc>
                <a:spcPct val="150000"/>
              </a:lnSpc>
            </a:pPr>
            <a:r>
              <a:rPr lang="en-US" sz="1600" b="0" strike="noStrike" spc="-1" dirty="0">
                <a:solidFill>
                  <a:srgbClr val="0B5394"/>
                </a:solidFill>
                <a:latin typeface="Open Sans"/>
                <a:ea typeface="Open Sans"/>
              </a:rPr>
              <a:t>var a [N]int</a:t>
            </a:r>
            <a:endParaRPr lang="en-US" sz="1600" b="0" strike="noStrike" spc="-1" dirty="0">
              <a:latin typeface="Arial"/>
            </a:endParaRPr>
          </a:p>
          <a:p>
            <a:pPr>
              <a:lnSpc>
                <a:spcPct val="150000"/>
              </a:lnSpc>
            </a:pPr>
            <a:endParaRPr lang="en-US" sz="1600" b="0" strike="noStrike" spc="-1" dirty="0">
              <a:latin typeface="Arial"/>
            </a:endParaRPr>
          </a:p>
          <a:p>
            <a:pPr>
              <a:lnSpc>
                <a:spcPct val="150000"/>
              </a:lnSpc>
            </a:pPr>
            <a:r>
              <a:rPr lang="en-US" sz="1600" b="0" strike="noStrike" spc="-1" dirty="0" err="1">
                <a:solidFill>
                  <a:srgbClr val="0B5394"/>
                </a:solidFill>
                <a:latin typeface="Open Sans"/>
                <a:ea typeface="Open Sans"/>
              </a:rPr>
              <a:t>func</a:t>
            </a:r>
            <a:r>
              <a:rPr lang="en-US" sz="1600" b="0" strike="noStrike" spc="-1" dirty="0">
                <a:solidFill>
                  <a:srgbClr val="0B5394"/>
                </a:solidFill>
                <a:latin typeface="Open Sans"/>
                <a:ea typeface="Open Sans"/>
              </a:rPr>
              <a:t> </a:t>
            </a:r>
            <a:r>
              <a:rPr lang="en-US" sz="1600" b="0" strike="noStrike" spc="-1" dirty="0" err="1">
                <a:solidFill>
                  <a:srgbClr val="0B5394"/>
                </a:solidFill>
                <a:latin typeface="Open Sans"/>
                <a:ea typeface="Open Sans"/>
              </a:rPr>
              <a:t>clearArray</a:t>
            </a:r>
            <a:r>
              <a:rPr lang="en-US" sz="1600" b="0" strike="noStrike" spc="-1" dirty="0">
                <a:solidFill>
                  <a:srgbClr val="0B5394"/>
                </a:solidFill>
                <a:latin typeface="Open Sans"/>
                <a:ea typeface="Open Sans"/>
              </a:rPr>
              <a:t>() { </a:t>
            </a:r>
            <a:r>
              <a:rPr lang="en-US" sz="1600" b="1" strike="noStrike" spc="-1" dirty="0">
                <a:solidFill>
                  <a:srgbClr val="0B5394"/>
                </a:solidFill>
                <a:latin typeface="Open Sans"/>
                <a:ea typeface="Open Sans"/>
              </a:rPr>
              <a:t>for </a:t>
            </a:r>
            <a:r>
              <a:rPr lang="en-US" sz="1600" b="1" strike="noStrike" spc="-1" dirty="0" err="1">
                <a:solidFill>
                  <a:srgbClr val="0B5394"/>
                </a:solidFill>
                <a:latin typeface="Open Sans"/>
                <a:ea typeface="Open Sans"/>
              </a:rPr>
              <a:t>i</a:t>
            </a:r>
            <a:r>
              <a:rPr lang="en-US" sz="1600" b="1" strike="noStrike" spc="-1" dirty="0">
                <a:solidFill>
                  <a:srgbClr val="0B5394"/>
                </a:solidFill>
                <a:latin typeface="Open Sans"/>
                <a:ea typeface="Open Sans"/>
              </a:rPr>
              <a:t> := range a { a[</a:t>
            </a:r>
            <a:r>
              <a:rPr lang="en-US" sz="1600" b="1" strike="noStrike" spc="-1" dirty="0" err="1">
                <a:solidFill>
                  <a:srgbClr val="0B5394"/>
                </a:solidFill>
                <a:latin typeface="Open Sans"/>
                <a:ea typeface="Open Sans"/>
              </a:rPr>
              <a:t>i</a:t>
            </a:r>
            <a:r>
              <a:rPr lang="en-US" sz="1600" b="1" strike="noStrike" spc="-1" dirty="0">
                <a:solidFill>
                  <a:srgbClr val="0B5394"/>
                </a:solidFill>
                <a:latin typeface="Open Sans"/>
                <a:ea typeface="Open Sans"/>
              </a:rPr>
              <a:t>] = 0 }</a:t>
            </a:r>
            <a:r>
              <a:rPr lang="en-US" sz="1600" b="0" strike="noStrike" spc="-1" dirty="0">
                <a:solidFill>
                  <a:srgbClr val="0B5394"/>
                </a:solidFill>
                <a:latin typeface="Open Sans"/>
                <a:ea typeface="Open Sans"/>
              </a:rPr>
              <a:t> }</a:t>
            </a:r>
            <a:endParaRPr lang="en-US" sz="1600" b="0" strike="noStrike" spc="-1" dirty="0">
              <a:latin typeface="Arial"/>
            </a:endParaRPr>
          </a:p>
          <a:p>
            <a:pPr>
              <a:lnSpc>
                <a:spcPct val="150000"/>
              </a:lnSpc>
            </a:pPr>
            <a:r>
              <a:rPr lang="en-US" sz="1600" b="0" strike="noStrike" spc="-1" dirty="0" err="1">
                <a:solidFill>
                  <a:srgbClr val="0B5394"/>
                </a:solidFill>
                <a:latin typeface="Open Sans"/>
                <a:ea typeface="Open Sans"/>
              </a:rPr>
              <a:t>func</a:t>
            </a:r>
            <a:r>
              <a:rPr lang="en-US" sz="1600" b="0" strike="noStrike" spc="-1" dirty="0">
                <a:solidFill>
                  <a:srgbClr val="0B5394"/>
                </a:solidFill>
                <a:latin typeface="Open Sans"/>
                <a:ea typeface="Open Sans"/>
              </a:rPr>
              <a:t> </a:t>
            </a:r>
            <a:r>
              <a:rPr lang="en-US" sz="1600" b="0" strike="noStrike" spc="-1" dirty="0" err="1">
                <a:solidFill>
                  <a:srgbClr val="0B5394"/>
                </a:solidFill>
                <a:latin typeface="Open Sans"/>
                <a:ea typeface="Open Sans"/>
              </a:rPr>
              <a:t>clearSlice</a:t>
            </a:r>
            <a:r>
              <a:rPr lang="en-US" sz="1600" b="0" strike="noStrike" spc="-1" dirty="0">
                <a:solidFill>
                  <a:srgbClr val="0B5394"/>
                </a:solidFill>
                <a:latin typeface="Open Sans"/>
                <a:ea typeface="Open Sans"/>
              </a:rPr>
              <a:t>() { s := a[:]; </a:t>
            </a:r>
            <a:r>
              <a:rPr lang="en-US" sz="1600" b="1" strike="noStrike" spc="-1" dirty="0">
                <a:solidFill>
                  <a:srgbClr val="0B5394"/>
                </a:solidFill>
                <a:latin typeface="Open Sans"/>
                <a:ea typeface="Open Sans"/>
              </a:rPr>
              <a:t>for </a:t>
            </a:r>
            <a:r>
              <a:rPr lang="en-US" sz="1600" b="1" strike="noStrike" spc="-1" dirty="0" err="1">
                <a:solidFill>
                  <a:srgbClr val="0B5394"/>
                </a:solidFill>
                <a:latin typeface="Open Sans"/>
                <a:ea typeface="Open Sans"/>
              </a:rPr>
              <a:t>i</a:t>
            </a:r>
            <a:r>
              <a:rPr lang="en-US" sz="1600" b="1" strike="noStrike" spc="-1" dirty="0">
                <a:solidFill>
                  <a:srgbClr val="0B5394"/>
                </a:solidFill>
                <a:latin typeface="Open Sans"/>
                <a:ea typeface="Open Sans"/>
              </a:rPr>
              <a:t> := range s { s[</a:t>
            </a:r>
            <a:r>
              <a:rPr lang="en-US" sz="1600" b="1" strike="noStrike" spc="-1" dirty="0" err="1">
                <a:solidFill>
                  <a:srgbClr val="0B5394"/>
                </a:solidFill>
                <a:latin typeface="Open Sans"/>
                <a:ea typeface="Open Sans"/>
              </a:rPr>
              <a:t>i</a:t>
            </a:r>
            <a:r>
              <a:rPr lang="en-US" sz="1600" b="1" strike="noStrike" spc="-1" dirty="0">
                <a:solidFill>
                  <a:srgbClr val="0B5394"/>
                </a:solidFill>
                <a:latin typeface="Open Sans"/>
                <a:ea typeface="Open Sans"/>
              </a:rPr>
              <a:t>] = 0 }</a:t>
            </a:r>
            <a:r>
              <a:rPr lang="en-US" sz="1600" b="0" strike="noStrike" spc="-1" dirty="0">
                <a:solidFill>
                  <a:srgbClr val="0B5394"/>
                </a:solidFill>
                <a:latin typeface="Open Sans"/>
                <a:ea typeface="Open Sans"/>
              </a:rPr>
              <a:t> }</a:t>
            </a:r>
            <a:endParaRPr lang="en-US" sz="1600" b="0" strike="noStrike" spc="-1" dirty="0">
              <a:latin typeface="Arial"/>
            </a:endParaRPr>
          </a:p>
          <a:p>
            <a:pPr>
              <a:lnSpc>
                <a:spcPct val="150000"/>
              </a:lnSpc>
            </a:pPr>
            <a:r>
              <a:rPr lang="en-US" sz="1600" b="0" strike="noStrike" spc="-1" dirty="0" err="1">
                <a:solidFill>
                  <a:srgbClr val="0B5394"/>
                </a:solidFill>
                <a:latin typeface="Open Sans"/>
                <a:ea typeface="Open Sans"/>
              </a:rPr>
              <a:t>func</a:t>
            </a:r>
            <a:r>
              <a:rPr lang="en-US" sz="1600" b="0" strike="noStrike" spc="-1" dirty="0">
                <a:solidFill>
                  <a:srgbClr val="0B5394"/>
                </a:solidFill>
                <a:latin typeface="Open Sans"/>
                <a:ea typeface="Open Sans"/>
              </a:rPr>
              <a:t> </a:t>
            </a:r>
            <a:r>
              <a:rPr lang="en-US" sz="1600" b="0" strike="noStrike" spc="-1" dirty="0" err="1">
                <a:solidFill>
                  <a:srgbClr val="0B5394"/>
                </a:solidFill>
                <a:latin typeface="Open Sans"/>
                <a:ea typeface="Open Sans"/>
              </a:rPr>
              <a:t>clearArrayPtr</a:t>
            </a:r>
            <a:r>
              <a:rPr lang="en-US" sz="1600" b="0" strike="noStrike" spc="-1" dirty="0">
                <a:solidFill>
                  <a:srgbClr val="0B5394"/>
                </a:solidFill>
                <a:latin typeface="Open Sans"/>
                <a:ea typeface="Open Sans"/>
              </a:rPr>
              <a:t>() { </a:t>
            </a:r>
            <a:r>
              <a:rPr lang="en-US" sz="1600" b="0" strike="noStrike" spc="-1" dirty="0">
                <a:solidFill>
                  <a:srgbClr val="980000"/>
                </a:solidFill>
                <a:latin typeface="Open Sans"/>
                <a:ea typeface="Open Sans"/>
              </a:rPr>
              <a:t>for </a:t>
            </a:r>
            <a:r>
              <a:rPr lang="en-US" sz="1600" b="0" strike="noStrike" spc="-1" dirty="0" err="1">
                <a:solidFill>
                  <a:srgbClr val="980000"/>
                </a:solidFill>
                <a:latin typeface="Open Sans"/>
                <a:ea typeface="Open Sans"/>
              </a:rPr>
              <a:t>i</a:t>
            </a:r>
            <a:r>
              <a:rPr lang="en-US" sz="1600" b="0" strike="noStrike" spc="-1" dirty="0">
                <a:solidFill>
                  <a:srgbClr val="980000"/>
                </a:solidFill>
                <a:latin typeface="Open Sans"/>
                <a:ea typeface="Open Sans"/>
              </a:rPr>
              <a:t> := range </a:t>
            </a:r>
            <a:r>
              <a:rPr lang="en-US" sz="1600" b="1" strike="noStrike" spc="-1" dirty="0">
                <a:solidFill>
                  <a:srgbClr val="980000"/>
                </a:solidFill>
                <a:latin typeface="Open Sans"/>
                <a:ea typeface="Open Sans"/>
              </a:rPr>
              <a:t>&amp;a</a:t>
            </a:r>
            <a:r>
              <a:rPr lang="en-US" sz="1600" b="0" strike="noStrike" spc="-1" dirty="0">
                <a:solidFill>
                  <a:srgbClr val="980000"/>
                </a:solidFill>
                <a:latin typeface="Open Sans"/>
                <a:ea typeface="Open Sans"/>
              </a:rPr>
              <a:t> { a[</a:t>
            </a:r>
            <a:r>
              <a:rPr lang="en-US" sz="1600" b="0" strike="noStrike" spc="-1" dirty="0" err="1">
                <a:solidFill>
                  <a:srgbClr val="980000"/>
                </a:solidFill>
                <a:latin typeface="Open Sans"/>
                <a:ea typeface="Open Sans"/>
              </a:rPr>
              <a:t>i</a:t>
            </a:r>
            <a:r>
              <a:rPr lang="en-US" sz="1600" b="0" strike="noStrike" spc="-1" dirty="0">
                <a:solidFill>
                  <a:srgbClr val="980000"/>
                </a:solidFill>
                <a:latin typeface="Open Sans"/>
                <a:ea typeface="Open Sans"/>
              </a:rPr>
              <a:t>] = 0 }</a:t>
            </a:r>
            <a:r>
              <a:rPr lang="en-US" sz="1600" b="0" strike="noStrike" spc="-1" dirty="0">
                <a:solidFill>
                  <a:srgbClr val="0B5394"/>
                </a:solidFill>
                <a:latin typeface="Open Sans"/>
                <a:ea typeface="Open Sans"/>
              </a:rPr>
              <a:t> } // </a:t>
            </a:r>
            <a:r>
              <a:rPr lang="en-US" sz="1600" b="0" strike="noStrike" spc="-1" dirty="0" err="1">
                <a:solidFill>
                  <a:srgbClr val="0B5394"/>
                </a:solidFill>
                <a:latin typeface="Open Sans"/>
                <a:ea typeface="Open Sans"/>
              </a:rPr>
              <a:t>无效</a:t>
            </a:r>
            <a:endParaRPr lang="en-US" sz="1600" b="0" strike="noStrike" spc="-1" dirty="0">
              <a:latin typeface="Arial"/>
            </a:endParaRPr>
          </a:p>
        </p:txBody>
      </p:sp>
      <p:sp>
        <p:nvSpPr>
          <p:cNvPr id="121" name="CustomShape 4"/>
          <p:cNvSpPr/>
          <p:nvPr/>
        </p:nvSpPr>
        <p:spPr>
          <a:xfrm>
            <a:off x="485640" y="3844080"/>
            <a:ext cx="7499160" cy="962640"/>
          </a:xfrm>
          <a:prstGeom prst="rect">
            <a:avLst/>
          </a:prstGeom>
          <a:solidFill>
            <a:srgbClr val="CCCCCC"/>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700" b="0" strike="noStrike" spc="-1" dirty="0">
                <a:solidFill>
                  <a:srgbClr val="2A6099"/>
                </a:solidFill>
                <a:latin typeface="Courier New"/>
                <a:ea typeface="Courier New"/>
              </a:rPr>
              <a:t>Benchmark_</a:t>
            </a:r>
            <a:r>
              <a:rPr lang="en-US" sz="1600" b="0" strike="noStrike" spc="-1" dirty="0">
                <a:solidFill>
                  <a:srgbClr val="0B5394"/>
                </a:solidFill>
                <a:latin typeface="Open Sans"/>
                <a:ea typeface="Open Sans"/>
              </a:rPr>
              <a:t>clearArray</a:t>
            </a:r>
            <a:r>
              <a:rPr lang="en-US" sz="1700" b="0" strike="noStrike" spc="-1" dirty="0">
                <a:solidFill>
                  <a:srgbClr val="2A6099"/>
                </a:solidFill>
                <a:latin typeface="Courier New"/>
                <a:ea typeface="Courier New"/>
              </a:rPr>
              <a:t>-4 		77971     	14698 ns/op</a:t>
            </a:r>
            <a:endParaRPr lang="en-US" sz="1700" b="0" strike="noStrike" spc="-1" dirty="0">
              <a:latin typeface="Arial"/>
            </a:endParaRPr>
          </a:p>
          <a:p>
            <a:pPr>
              <a:lnSpc>
                <a:spcPct val="100000"/>
              </a:lnSpc>
            </a:pPr>
            <a:r>
              <a:rPr lang="en-US" sz="1700" b="0" strike="noStrike" spc="-1" dirty="0">
                <a:solidFill>
                  <a:srgbClr val="2A6099"/>
                </a:solidFill>
                <a:latin typeface="Courier New"/>
                <a:ea typeface="Courier New"/>
              </a:rPr>
              <a:t>Benchmark_</a:t>
            </a:r>
            <a:r>
              <a:rPr lang="en-US" sz="1600" b="0" strike="noStrike" spc="-1" dirty="0">
                <a:solidFill>
                  <a:srgbClr val="0B5394"/>
                </a:solidFill>
                <a:latin typeface="Open Sans"/>
                <a:ea typeface="Open Sans"/>
              </a:rPr>
              <a:t>clearSlice</a:t>
            </a:r>
            <a:r>
              <a:rPr lang="en-US" sz="1700" b="0" strike="noStrike" spc="-1" dirty="0">
                <a:solidFill>
                  <a:srgbClr val="2A6099"/>
                </a:solidFill>
                <a:latin typeface="Courier New"/>
                <a:ea typeface="Courier New"/>
              </a:rPr>
              <a:t>-4  		76803     	14771 ns/op</a:t>
            </a:r>
            <a:endParaRPr lang="en-US" sz="1700" b="0" strike="noStrike" spc="-1" dirty="0">
              <a:latin typeface="Arial"/>
            </a:endParaRPr>
          </a:p>
          <a:p>
            <a:pPr>
              <a:lnSpc>
                <a:spcPct val="100000"/>
              </a:lnSpc>
            </a:pPr>
            <a:r>
              <a:rPr lang="en-US" sz="1700" b="0" strike="noStrike" spc="-1" dirty="0">
                <a:solidFill>
                  <a:srgbClr val="2A6099"/>
                </a:solidFill>
                <a:latin typeface="Courier New"/>
                <a:ea typeface="Courier New"/>
              </a:rPr>
              <a:t>Benchmark_</a:t>
            </a:r>
            <a:r>
              <a:rPr lang="en-US" sz="1600" b="0" strike="noStrike" spc="-1" dirty="0">
                <a:solidFill>
                  <a:srgbClr val="0B5394"/>
                </a:solidFill>
                <a:latin typeface="Open Sans"/>
                <a:ea typeface="Open Sans"/>
              </a:rPr>
              <a:t>clearArrayPtr</a:t>
            </a:r>
            <a:r>
              <a:rPr lang="en-US" sz="1700" b="0" strike="noStrike" spc="-1" dirty="0">
                <a:solidFill>
                  <a:srgbClr val="2A6099"/>
                </a:solidFill>
                <a:latin typeface="Courier New"/>
                <a:ea typeface="Courier New"/>
              </a:rPr>
              <a:t>-4		30687     	39002 ns/op</a:t>
            </a:r>
            <a:endParaRPr lang="en-US" sz="17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311760" y="201600"/>
            <a:ext cx="8519400" cy="7063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2800" b="1" strike="noStrike" spc="-1">
                <a:solidFill>
                  <a:srgbClr val="EF6C00"/>
                </a:solidFill>
                <a:latin typeface="PT Sans Narrow"/>
                <a:ea typeface="PT Sans Narrow"/>
              </a:rPr>
              <a:t>优化8：</a:t>
            </a:r>
            <a:r>
              <a:rPr lang="en-US" sz="2800" b="1" strike="noStrike" spc="-1">
                <a:solidFill>
                  <a:srgbClr val="3465A4"/>
                </a:solidFill>
                <a:latin typeface="PT Sans Narrow"/>
                <a:ea typeface="PT Sans Narrow"/>
              </a:rPr>
              <a:t>for k = range m {delete(m, k)}形式将被优化为一个内部的map清空操作</a:t>
            </a:r>
            <a:endParaRPr lang="en-US" sz="2800" b="0" strike="noStrike" spc="-1">
              <a:latin typeface="Arial"/>
            </a:endParaRPr>
          </a:p>
        </p:txBody>
      </p:sp>
      <p:sp>
        <p:nvSpPr>
          <p:cNvPr id="123" name="CustomShape 2"/>
          <p:cNvSpPr/>
          <p:nvPr/>
        </p:nvSpPr>
        <p:spPr>
          <a:xfrm>
            <a:off x="168120" y="4610520"/>
            <a:ext cx="547560" cy="39240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pPr>
            <a:fld id="{551E8CF2-EAFF-4DC6-94EE-EB47C80F630C}" type="slidenum">
              <a:rPr lang="en-US" sz="1800" b="0" strike="noStrike" spc="-1">
                <a:latin typeface="Arial"/>
              </a:rPr>
              <a:t>11</a:t>
            </a:fld>
            <a:endParaRPr lang="en-US" sz="1800" b="0" strike="noStrike" spc="-1">
              <a:latin typeface="Arial"/>
            </a:endParaRPr>
          </a:p>
        </p:txBody>
      </p:sp>
      <p:sp>
        <p:nvSpPr>
          <p:cNvPr id="124" name="CustomShape 3"/>
          <p:cNvSpPr/>
          <p:nvPr/>
        </p:nvSpPr>
        <p:spPr>
          <a:xfrm>
            <a:off x="573480" y="1261730"/>
            <a:ext cx="7531560" cy="2639949"/>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spcBef>
                <a:spcPts val="3200"/>
              </a:spcBef>
            </a:pPr>
            <a:r>
              <a:rPr lang="en-US" sz="1800" b="0" strike="noStrike" spc="-1" dirty="0">
                <a:solidFill>
                  <a:srgbClr val="0B5394"/>
                </a:solidFill>
                <a:latin typeface="Open Sans"/>
                <a:ea typeface="Open Sans"/>
              </a:rPr>
              <a:t>这个优化貌似对于平时编程并没有太大的意义，因为这是清空map条目的唯一方法。但是其实有些Go程序员可能会通过用make来新开出来一个map的途径来变相清空map条目。</a:t>
            </a:r>
            <a:endParaRPr lang="en-US" sz="1800" b="0" strike="noStrike" spc="-1" dirty="0">
              <a:latin typeface="Arial"/>
            </a:endParaRPr>
          </a:p>
          <a:p>
            <a:pPr>
              <a:lnSpc>
                <a:spcPct val="100000"/>
              </a:lnSpc>
              <a:spcBef>
                <a:spcPts val="3200"/>
              </a:spcBef>
            </a:pPr>
            <a:r>
              <a:rPr lang="en-US" sz="1800" b="0" strike="noStrike" spc="-1" dirty="0">
                <a:solidFill>
                  <a:srgbClr val="0B5394"/>
                </a:solidFill>
                <a:latin typeface="Open Sans"/>
                <a:ea typeface="Open Sans"/>
              </a:rPr>
              <a:t>其实两种方法各有所长。目前官方标准编译器的实现中，一个map的底层哈希表数组的长度是永不收缩的。所以这个优化并不释放为底层哈希表数组开辟的内存。它只是比一个一个删除操作要快得多。</a:t>
            </a:r>
            <a:endParaRPr lang="en-US" sz="1800" b="0" strike="noStrike" spc="-1" dirty="0">
              <a:latin typeface="Arial"/>
            </a:endParaRPr>
          </a:p>
          <a:p>
            <a:pPr>
              <a:lnSpc>
                <a:spcPct val="100000"/>
              </a:lnSpc>
              <a:spcBef>
                <a:spcPts val="3200"/>
              </a:spcBef>
            </a:pPr>
            <a:r>
              <a:rPr lang="en-US" sz="1800" b="0" strike="noStrike" spc="-1" dirty="0" err="1">
                <a:solidFill>
                  <a:srgbClr val="0B5394"/>
                </a:solidFill>
                <a:latin typeface="Open Sans"/>
                <a:ea typeface="Open Sans"/>
              </a:rPr>
              <a:t>相比用make来新开出来一个map，此优化将减少一些GC（垃圾回收）压力。所以，具体应该使用</a:t>
            </a:r>
            <a:r>
              <a:rPr lang="zh-CN" altLang="en-US" sz="1800" b="0" strike="noStrike" spc="-1" dirty="0">
                <a:solidFill>
                  <a:srgbClr val="0B5394"/>
                </a:solidFill>
                <a:latin typeface="Open Sans"/>
                <a:ea typeface="Open Sans"/>
              </a:rPr>
              <a:t>哪</a:t>
            </a:r>
            <a:r>
              <a:rPr lang="en-US" sz="1800" b="0" strike="noStrike" spc="-1" dirty="0" err="1">
                <a:solidFill>
                  <a:srgbClr val="0B5394"/>
                </a:solidFill>
                <a:latin typeface="Open Sans"/>
                <a:ea typeface="Open Sans"/>
              </a:rPr>
              <a:t>种方法，视具体情况而定</a:t>
            </a:r>
            <a:r>
              <a:rPr lang="en-US" sz="1800" b="0" strike="noStrike" spc="-1" dirty="0">
                <a:solidFill>
                  <a:srgbClr val="0B5394"/>
                </a:solidFill>
                <a:latin typeface="Open Sans"/>
                <a:ea typeface="Open Sans"/>
              </a:rPr>
              <a:t>。</a:t>
            </a:r>
            <a:endParaRPr lang="en-US" sz="1800" b="0" strike="noStrike"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311760" y="201600"/>
            <a:ext cx="8519400" cy="7063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2800" b="1" strike="noStrike" spc="-1">
                <a:solidFill>
                  <a:srgbClr val="EF6C00"/>
                </a:solidFill>
                <a:latin typeface="PT Sans Narrow"/>
                <a:ea typeface="PT Sans Narrow"/>
              </a:rPr>
              <a:t>优化9：</a:t>
            </a:r>
            <a:r>
              <a:rPr lang="en-US" sz="2800" b="1" strike="noStrike" spc="-1">
                <a:solidFill>
                  <a:srgbClr val="3465A4"/>
                </a:solidFill>
                <a:latin typeface="PT Sans Narrow"/>
                <a:ea typeface="PT Sans Narrow"/>
              </a:rPr>
              <a:t>尺寸不大于4个原生字（即int）并且字段数不超过4个的结构体值被视为是小尺寸值</a:t>
            </a:r>
            <a:endParaRPr lang="en-US" sz="2800" b="0" strike="noStrike" spc="-1">
              <a:latin typeface="Arial"/>
            </a:endParaRPr>
          </a:p>
        </p:txBody>
      </p:sp>
      <p:sp>
        <p:nvSpPr>
          <p:cNvPr id="126" name="CustomShape 2"/>
          <p:cNvSpPr/>
          <p:nvPr/>
        </p:nvSpPr>
        <p:spPr>
          <a:xfrm>
            <a:off x="168120" y="4610520"/>
            <a:ext cx="547560" cy="39240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pPr>
            <a:fld id="{387F2CCC-8138-4910-814D-40DF54A12C37}" type="slidenum">
              <a:rPr lang="en-US" sz="1800" b="0" strike="noStrike" spc="-1">
                <a:latin typeface="Arial"/>
              </a:rPr>
              <a:t>12</a:t>
            </a:fld>
            <a:endParaRPr lang="en-US" sz="1800" b="0" strike="noStrike" spc="-1">
              <a:latin typeface="Arial"/>
            </a:endParaRPr>
          </a:p>
        </p:txBody>
      </p:sp>
      <p:sp>
        <p:nvSpPr>
          <p:cNvPr id="127" name="CustomShape 3"/>
          <p:cNvSpPr/>
          <p:nvPr/>
        </p:nvSpPr>
        <p:spPr>
          <a:xfrm>
            <a:off x="485640" y="1209240"/>
            <a:ext cx="8228880" cy="37270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400" b="1" strike="noStrike" spc="-1">
                <a:solidFill>
                  <a:srgbClr val="0B5394"/>
                </a:solidFill>
                <a:latin typeface="Open Sans"/>
                <a:ea typeface="Open Sans"/>
              </a:rPr>
              <a:t>type S1 struct{a int}</a:t>
            </a:r>
            <a:endParaRPr lang="en-US" sz="1400" b="0" strike="noStrike" spc="-1">
              <a:latin typeface="Arial"/>
            </a:endParaRPr>
          </a:p>
          <a:p>
            <a:pPr>
              <a:lnSpc>
                <a:spcPct val="150000"/>
              </a:lnSpc>
            </a:pPr>
            <a:r>
              <a:rPr lang="en-US" sz="1400" b="1" strike="noStrike" spc="-1">
                <a:solidFill>
                  <a:srgbClr val="0B5394"/>
                </a:solidFill>
                <a:latin typeface="Open Sans"/>
                <a:ea typeface="Open Sans"/>
              </a:rPr>
              <a:t>type S2 struct{a, b int}</a:t>
            </a:r>
            <a:endParaRPr lang="en-US" sz="1400" b="0" strike="noStrike" spc="-1">
              <a:latin typeface="Arial"/>
            </a:endParaRPr>
          </a:p>
          <a:p>
            <a:pPr>
              <a:lnSpc>
                <a:spcPct val="150000"/>
              </a:lnSpc>
            </a:pPr>
            <a:r>
              <a:rPr lang="en-US" sz="1400" b="1" strike="noStrike" spc="-1">
                <a:solidFill>
                  <a:srgbClr val="0B5394"/>
                </a:solidFill>
                <a:latin typeface="Open Sans"/>
                <a:ea typeface="Open Sans"/>
              </a:rPr>
              <a:t>type S3 struct{a, b, c int}</a:t>
            </a:r>
            <a:endParaRPr lang="en-US" sz="1400" b="0" strike="noStrike" spc="-1">
              <a:latin typeface="Arial"/>
            </a:endParaRPr>
          </a:p>
          <a:p>
            <a:pPr>
              <a:lnSpc>
                <a:spcPct val="150000"/>
              </a:lnSpc>
            </a:pPr>
            <a:r>
              <a:rPr lang="en-US" sz="1400" b="1" strike="noStrike" spc="-1">
                <a:solidFill>
                  <a:srgbClr val="0B5394"/>
                </a:solidFill>
                <a:latin typeface="Open Sans"/>
                <a:ea typeface="Open Sans"/>
              </a:rPr>
              <a:t>type S4 struct{a, b, c, d int}</a:t>
            </a:r>
            <a:endParaRPr lang="en-US" sz="1400" b="0" strike="noStrike" spc="-1">
              <a:latin typeface="Arial"/>
            </a:endParaRPr>
          </a:p>
          <a:p>
            <a:pPr>
              <a:lnSpc>
                <a:spcPct val="150000"/>
              </a:lnSpc>
            </a:pPr>
            <a:r>
              <a:rPr lang="en-US" sz="1400" b="0" strike="noStrike" spc="-1">
                <a:solidFill>
                  <a:srgbClr val="980000"/>
                </a:solidFill>
                <a:latin typeface="Open Sans"/>
                <a:ea typeface="Open Sans"/>
              </a:rPr>
              <a:t>type S5 struct{a, b, c, d, e int}</a:t>
            </a:r>
            <a:endParaRPr lang="en-US" sz="1400" b="0" strike="noStrike" spc="-1">
              <a:latin typeface="Arial"/>
            </a:endParaRPr>
          </a:p>
          <a:p>
            <a:pPr>
              <a:lnSpc>
                <a:spcPct val="150000"/>
              </a:lnSpc>
            </a:pPr>
            <a:r>
              <a:rPr lang="en-US" sz="1400" b="0" strike="noStrike" spc="-1">
                <a:solidFill>
                  <a:srgbClr val="980000"/>
                </a:solidFill>
                <a:latin typeface="Open Sans"/>
                <a:ea typeface="Open Sans"/>
              </a:rPr>
              <a:t>type S6 struct{a, b, c, d, e, f int}</a:t>
            </a:r>
            <a:endParaRPr lang="en-US" sz="1400" b="0" strike="noStrike" spc="-1">
              <a:latin typeface="Arial"/>
            </a:endParaRPr>
          </a:p>
          <a:p>
            <a:pPr>
              <a:lnSpc>
                <a:spcPct val="150000"/>
              </a:lnSpc>
            </a:pPr>
            <a:r>
              <a:rPr lang="en-US" sz="1400" b="0" strike="noStrike" spc="-1">
                <a:solidFill>
                  <a:srgbClr val="0B5394"/>
                </a:solidFill>
                <a:latin typeface="Open Sans"/>
                <a:ea typeface="Open Sans"/>
              </a:rPr>
              <a:t>var ss1, ss2, ss3, ss4, ss5, ss6 =</a:t>
            </a:r>
            <a:endParaRPr lang="en-US" sz="1400" b="0" strike="noStrike" spc="-1">
              <a:latin typeface="Arial"/>
            </a:endParaRPr>
          </a:p>
          <a:p>
            <a:pPr>
              <a:lnSpc>
                <a:spcPct val="150000"/>
              </a:lnSpc>
            </a:pPr>
            <a:r>
              <a:rPr lang="en-US" sz="1400" b="0" strike="noStrike" spc="-1">
                <a:solidFill>
                  <a:srgbClr val="0B5394"/>
                </a:solidFill>
                <a:latin typeface="Open Sans"/>
                <a:ea typeface="Open Sans"/>
              </a:rPr>
              <a:t>    make([]S1, 1000), make([]S2, 1000),</a:t>
            </a:r>
            <a:endParaRPr lang="en-US" sz="1400" b="0" strike="noStrike" spc="-1">
              <a:latin typeface="Arial"/>
            </a:endParaRPr>
          </a:p>
          <a:p>
            <a:pPr>
              <a:lnSpc>
                <a:spcPct val="150000"/>
              </a:lnSpc>
            </a:pPr>
            <a:r>
              <a:rPr lang="en-US" sz="1400" b="0" strike="noStrike" spc="-1">
                <a:solidFill>
                  <a:srgbClr val="0B5394"/>
                </a:solidFill>
                <a:latin typeface="Open Sans"/>
                <a:ea typeface="Open Sans"/>
              </a:rPr>
              <a:t>    make([]S3, 1000), make([]S4, 1000),</a:t>
            </a:r>
            <a:endParaRPr lang="en-US" sz="1400" b="0" strike="noStrike" spc="-1">
              <a:latin typeface="Arial"/>
            </a:endParaRPr>
          </a:p>
          <a:p>
            <a:pPr>
              <a:lnSpc>
                <a:spcPct val="150000"/>
              </a:lnSpc>
            </a:pPr>
            <a:r>
              <a:rPr lang="en-US" sz="1400" b="0" strike="noStrike" spc="-1">
                <a:solidFill>
                  <a:srgbClr val="0B5394"/>
                </a:solidFill>
                <a:latin typeface="Open Sans"/>
                <a:ea typeface="Open Sans"/>
              </a:rPr>
              <a:t>    make([]S5, 1000), make([]S6, 1000)</a:t>
            </a:r>
            <a:endParaRPr lang="en-US" sz="1400" b="0" strike="noStrike" spc="-1">
              <a:latin typeface="Arial"/>
            </a:endParaRPr>
          </a:p>
          <a:p>
            <a:pPr>
              <a:lnSpc>
                <a:spcPct val="150000"/>
              </a:lnSpc>
            </a:pPr>
            <a:r>
              <a:rPr lang="en-US" sz="1400" b="0" strike="noStrike" spc="-1">
                <a:solidFill>
                  <a:srgbClr val="0B5394"/>
                </a:solidFill>
                <a:latin typeface="Open Sans"/>
                <a:ea typeface="Open Sans"/>
              </a:rPr>
              <a:t>var x1, x2, x3, x4, x5, x6 int</a:t>
            </a:r>
            <a:endParaRPr lang="en-US" sz="1400" b="0" strike="noStrike" spc="-1">
              <a:latin typeface="Arial"/>
            </a:endParaRPr>
          </a:p>
        </p:txBody>
      </p:sp>
      <p:sp>
        <p:nvSpPr>
          <p:cNvPr id="128" name="CustomShape 4"/>
          <p:cNvSpPr/>
          <p:nvPr/>
        </p:nvSpPr>
        <p:spPr>
          <a:xfrm>
            <a:off x="3285720" y="1261080"/>
            <a:ext cx="5384520" cy="1838520"/>
          </a:xfrm>
          <a:prstGeom prst="rect">
            <a:avLst/>
          </a:prstGeom>
          <a:solidFill>
            <a:srgbClr val="CCCCCC"/>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700" b="0" strike="noStrike" spc="-1">
                <a:solidFill>
                  <a:srgbClr val="2A6099"/>
                </a:solidFill>
                <a:latin typeface="Courier New"/>
                <a:ea typeface="Courier New"/>
              </a:rPr>
              <a:t>Benchmark_Range1-4  3057718 	389 ns/op</a:t>
            </a:r>
            <a:endParaRPr lang="en-US" sz="1700" b="0" strike="noStrike" spc="-1">
              <a:latin typeface="Arial"/>
            </a:endParaRPr>
          </a:p>
          <a:p>
            <a:pPr>
              <a:lnSpc>
                <a:spcPct val="100000"/>
              </a:lnSpc>
            </a:pPr>
            <a:r>
              <a:rPr lang="en-US" sz="1700" b="0" strike="noStrike" spc="-1">
                <a:solidFill>
                  <a:srgbClr val="2A6099"/>
                </a:solidFill>
                <a:latin typeface="Courier New"/>
                <a:ea typeface="Courier New"/>
              </a:rPr>
              <a:t>Benchmark_Range2-4  3187244 	375 ns/op</a:t>
            </a:r>
            <a:endParaRPr lang="en-US" sz="1700" b="0" strike="noStrike" spc="-1">
              <a:latin typeface="Arial"/>
            </a:endParaRPr>
          </a:p>
          <a:p>
            <a:pPr>
              <a:lnSpc>
                <a:spcPct val="100000"/>
              </a:lnSpc>
            </a:pPr>
            <a:r>
              <a:rPr lang="en-US" sz="1700" b="0" strike="noStrike" spc="-1">
                <a:solidFill>
                  <a:srgbClr val="2A6099"/>
                </a:solidFill>
                <a:latin typeface="Courier New"/>
                <a:ea typeface="Courier New"/>
              </a:rPr>
              <a:t>Benchmark_Range3-4  3146187 	377 ns/op</a:t>
            </a:r>
            <a:endParaRPr lang="en-US" sz="1700" b="0" strike="noStrike" spc="-1">
              <a:latin typeface="Arial"/>
            </a:endParaRPr>
          </a:p>
          <a:p>
            <a:pPr>
              <a:lnSpc>
                <a:spcPct val="100000"/>
              </a:lnSpc>
            </a:pPr>
            <a:r>
              <a:rPr lang="en-US" sz="1700" b="0" strike="noStrike" spc="-1">
                <a:solidFill>
                  <a:srgbClr val="2A6099"/>
                </a:solidFill>
                <a:latin typeface="Courier New"/>
                <a:ea typeface="Courier New"/>
              </a:rPr>
              <a:t>Benchmark_Range4-4  3117408 	383 ns/op</a:t>
            </a:r>
            <a:endParaRPr lang="en-US" sz="1700" b="0" strike="noStrike" spc="-1">
              <a:latin typeface="Arial"/>
            </a:endParaRPr>
          </a:p>
          <a:p>
            <a:pPr>
              <a:lnSpc>
                <a:spcPct val="100000"/>
              </a:lnSpc>
            </a:pPr>
            <a:r>
              <a:rPr lang="en-US" sz="1700" b="0" strike="noStrike" spc="-1">
                <a:solidFill>
                  <a:srgbClr val="2A6099"/>
                </a:solidFill>
                <a:latin typeface="Courier New"/>
                <a:ea typeface="Courier New"/>
              </a:rPr>
              <a:t>Benchmark_Range5-4   483148 	2462 ns/op</a:t>
            </a:r>
            <a:endParaRPr lang="en-US" sz="1700" b="0" strike="noStrike" spc="-1">
              <a:latin typeface="Arial"/>
            </a:endParaRPr>
          </a:p>
          <a:p>
            <a:pPr>
              <a:lnSpc>
                <a:spcPct val="100000"/>
              </a:lnSpc>
            </a:pPr>
            <a:r>
              <a:rPr lang="en-US" sz="1700" b="0" strike="noStrike" spc="-1">
                <a:solidFill>
                  <a:srgbClr val="2A6099"/>
                </a:solidFill>
                <a:latin typeface="Courier New"/>
                <a:ea typeface="Courier New"/>
              </a:rPr>
              <a:t>Benchmark_Range6-4   289340	3571 ns/op</a:t>
            </a:r>
            <a:endParaRPr lang="en-US" sz="1700" b="0" strike="noStrike" spc="-1">
              <a:latin typeface="Arial"/>
            </a:endParaRPr>
          </a:p>
        </p:txBody>
      </p:sp>
      <p:sp>
        <p:nvSpPr>
          <p:cNvPr id="129" name="CustomShape 5"/>
          <p:cNvSpPr/>
          <p:nvPr/>
        </p:nvSpPr>
        <p:spPr>
          <a:xfrm>
            <a:off x="4159800" y="3251520"/>
            <a:ext cx="3996360" cy="16347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400" b="0" strike="noStrike" spc="-1">
                <a:solidFill>
                  <a:srgbClr val="0B5394"/>
                </a:solidFill>
                <a:latin typeface="Open Sans"/>
                <a:ea typeface="Open Sans"/>
              </a:rPr>
              <a:t>func Benchmark_Range1(b *testing.B) {</a:t>
            </a:r>
            <a:endParaRPr lang="en-US" sz="1400" b="0" strike="noStrike" spc="-1">
              <a:latin typeface="Arial"/>
            </a:endParaRPr>
          </a:p>
          <a:p>
            <a:pPr>
              <a:lnSpc>
                <a:spcPct val="150000"/>
              </a:lnSpc>
            </a:pPr>
            <a:r>
              <a:rPr lang="en-US" sz="1400" b="0" strike="noStrike" spc="-1">
                <a:solidFill>
                  <a:srgbClr val="0B5394"/>
                </a:solidFill>
                <a:latin typeface="Open Sans"/>
                <a:ea typeface="Open Sans"/>
              </a:rPr>
              <a:t>    for i := 0; i &lt; b.N; i++ {</a:t>
            </a:r>
            <a:endParaRPr lang="en-US" sz="1400" b="0" strike="noStrike" spc="-1">
              <a:latin typeface="Arial"/>
            </a:endParaRPr>
          </a:p>
          <a:p>
            <a:pPr>
              <a:lnSpc>
                <a:spcPct val="150000"/>
              </a:lnSpc>
            </a:pPr>
            <a:r>
              <a:rPr lang="en-US" sz="1400" b="0" strike="noStrike" spc="-1">
                <a:solidFill>
                  <a:srgbClr val="0B5394"/>
                </a:solidFill>
                <a:latin typeface="Open Sans"/>
                <a:ea typeface="Open Sans"/>
              </a:rPr>
              <a:t>   	 for _, v := range ss1 { x1 = v.a }</a:t>
            </a:r>
            <a:endParaRPr lang="en-US" sz="1400" b="0" strike="noStrike" spc="-1">
              <a:latin typeface="Arial"/>
            </a:endParaRPr>
          </a:p>
          <a:p>
            <a:pPr>
              <a:lnSpc>
                <a:spcPct val="150000"/>
              </a:lnSpc>
            </a:pPr>
            <a:r>
              <a:rPr lang="en-US" sz="1400" b="0" strike="noStrike" spc="-1">
                <a:solidFill>
                  <a:srgbClr val="0B5394"/>
                </a:solidFill>
                <a:latin typeface="Open Sans"/>
                <a:ea typeface="Open Sans"/>
              </a:rPr>
              <a:t>    }</a:t>
            </a:r>
            <a:endParaRPr lang="en-US" sz="1400" b="0" strike="noStrike" spc="-1">
              <a:latin typeface="Arial"/>
            </a:endParaRPr>
          </a:p>
          <a:p>
            <a:pPr>
              <a:lnSpc>
                <a:spcPct val="150000"/>
              </a:lnSpc>
            </a:pPr>
            <a:r>
              <a:rPr lang="en-US" sz="1400" b="0" strike="noStrike" spc="-1">
                <a:solidFill>
                  <a:srgbClr val="0B5394"/>
                </a:solidFill>
                <a:latin typeface="Open Sans"/>
                <a:ea typeface="Open Sans"/>
              </a:rPr>
              <a:t>}</a:t>
            </a:r>
            <a:endParaRPr lang="en-US" sz="14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311760" y="201600"/>
            <a:ext cx="8519400" cy="7063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2800" b="1" strike="noStrike" spc="-1">
                <a:solidFill>
                  <a:srgbClr val="EF6C00"/>
                </a:solidFill>
                <a:latin typeface="PT Sans Narrow"/>
                <a:ea typeface="PT Sans Narrow"/>
              </a:rPr>
              <a:t>优化10：</a:t>
            </a:r>
            <a:r>
              <a:rPr lang="en-US" sz="2800" b="1" strike="noStrike" spc="-1">
                <a:solidFill>
                  <a:srgbClr val="3465A4"/>
                </a:solidFill>
                <a:latin typeface="PT Sans Narrow"/>
                <a:ea typeface="PT Sans Narrow"/>
              </a:rPr>
              <a:t>接口值包裹指针值比包裹其它类型的值要快</a:t>
            </a:r>
            <a:endParaRPr lang="en-US" sz="2800" b="0" strike="noStrike" spc="-1">
              <a:latin typeface="Arial"/>
            </a:endParaRPr>
          </a:p>
        </p:txBody>
      </p:sp>
      <p:sp>
        <p:nvSpPr>
          <p:cNvPr id="131" name="CustomShape 2"/>
          <p:cNvSpPr/>
          <p:nvPr/>
        </p:nvSpPr>
        <p:spPr>
          <a:xfrm>
            <a:off x="168120" y="4610520"/>
            <a:ext cx="547560" cy="39240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pPr>
            <a:fld id="{5D92AA0E-1602-4959-A5A1-A385F628C086}" type="slidenum">
              <a:rPr lang="en-US" sz="1800" b="0" strike="noStrike" spc="-1">
                <a:latin typeface="Arial"/>
              </a:rPr>
              <a:t>13</a:t>
            </a:fld>
            <a:endParaRPr lang="en-US" sz="1800" b="0" strike="noStrike" spc="-1">
              <a:latin typeface="Arial"/>
            </a:endParaRPr>
          </a:p>
        </p:txBody>
      </p:sp>
      <p:sp>
        <p:nvSpPr>
          <p:cNvPr id="132" name="CustomShape 3"/>
          <p:cNvSpPr/>
          <p:nvPr/>
        </p:nvSpPr>
        <p:spPr>
          <a:xfrm>
            <a:off x="502920" y="1112874"/>
            <a:ext cx="8228880" cy="3976806"/>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400" b="0" strike="noStrike" spc="-1" dirty="0">
                <a:solidFill>
                  <a:srgbClr val="0B5394"/>
                </a:solidFill>
                <a:latin typeface="Open Sans"/>
                <a:ea typeface="Open Sans"/>
              </a:rPr>
              <a:t>var p, p2 = new([100]int), new([100]int)</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var </a:t>
            </a:r>
            <a:r>
              <a:rPr lang="en-US" sz="1400" b="0" strike="noStrike" spc="-1" dirty="0" err="1">
                <a:solidFill>
                  <a:srgbClr val="0B5394"/>
                </a:solidFill>
                <a:latin typeface="Open Sans"/>
                <a:ea typeface="Open Sans"/>
              </a:rPr>
              <a:t>ip</a:t>
            </a:r>
            <a:r>
              <a:rPr lang="en-US" sz="1400" b="0" strike="noStrike" spc="-1" dirty="0">
                <a:solidFill>
                  <a:srgbClr val="0B5394"/>
                </a:solidFill>
                <a:latin typeface="Open Sans"/>
                <a:ea typeface="Open Sans"/>
              </a:rPr>
              <a:t> interface{}</a:t>
            </a:r>
            <a:endParaRPr lang="en-US" sz="1400" b="0" strike="noStrike" spc="-1" dirty="0">
              <a:latin typeface="Arial"/>
            </a:endParaRPr>
          </a:p>
          <a:p>
            <a:pPr>
              <a:lnSpc>
                <a:spcPct val="150000"/>
              </a:lnSpc>
            </a:pPr>
            <a:endParaRPr lang="en-US" sz="1400" b="0" strike="noStrike" spc="-1" dirty="0">
              <a:latin typeface="Arial"/>
            </a:endParaRPr>
          </a:p>
          <a:p>
            <a:pPr>
              <a:lnSpc>
                <a:spcPct val="150000"/>
              </a:lnSpc>
            </a:pPr>
            <a:r>
              <a:rPr lang="en-US" sz="1400" b="0" strike="noStrike" spc="-1" dirty="0" err="1">
                <a:solidFill>
                  <a:srgbClr val="0B5394"/>
                </a:solidFill>
                <a:latin typeface="Open Sans"/>
                <a:ea typeface="Open Sans"/>
              </a:rPr>
              <a:t>func</a:t>
            </a:r>
            <a:r>
              <a:rPr lang="en-US" sz="1400" b="0" strike="noStrike" spc="-1" dirty="0">
                <a:solidFill>
                  <a:srgbClr val="0B5394"/>
                </a:solidFill>
                <a:latin typeface="Open Sans"/>
                <a:ea typeface="Open Sans"/>
              </a:rPr>
              <a:t> </a:t>
            </a:r>
            <a:r>
              <a:rPr lang="en-US" sz="1400" b="0" strike="noStrike" spc="-1" dirty="0" err="1">
                <a:solidFill>
                  <a:srgbClr val="0B5394"/>
                </a:solidFill>
                <a:latin typeface="Open Sans"/>
                <a:ea typeface="Open Sans"/>
              </a:rPr>
              <a:t>Benchmark_BoxPointer</a:t>
            </a:r>
            <a:r>
              <a:rPr lang="en-US" sz="1400" b="0" strike="noStrike" spc="-1" dirty="0">
                <a:solidFill>
                  <a:srgbClr val="0B5394"/>
                </a:solidFill>
                <a:latin typeface="Open Sans"/>
                <a:ea typeface="Open Sans"/>
              </a:rPr>
              <a:t>(b *</a:t>
            </a:r>
            <a:r>
              <a:rPr lang="en-US" sz="1400" b="0" strike="noStrike" spc="-1" dirty="0" err="1">
                <a:solidFill>
                  <a:srgbClr val="0B5394"/>
                </a:solidFill>
                <a:latin typeface="Open Sans"/>
                <a:ea typeface="Open Sans"/>
              </a:rPr>
              <a:t>testing.B</a:t>
            </a: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for </a:t>
            </a:r>
            <a:r>
              <a:rPr lang="en-US" sz="1400" b="0" strike="noStrike" spc="-1" dirty="0" err="1">
                <a:solidFill>
                  <a:srgbClr val="0B5394"/>
                </a:solidFill>
                <a:latin typeface="Open Sans"/>
                <a:ea typeface="Open Sans"/>
              </a:rPr>
              <a:t>i</a:t>
            </a:r>
            <a:r>
              <a:rPr lang="en-US" sz="1400" b="0" strike="noStrike" spc="-1" dirty="0">
                <a:solidFill>
                  <a:srgbClr val="0B5394"/>
                </a:solidFill>
                <a:latin typeface="Open Sans"/>
                <a:ea typeface="Open Sans"/>
              </a:rPr>
              <a:t> := 0; </a:t>
            </a:r>
            <a:r>
              <a:rPr lang="en-US" sz="1400" b="0" strike="noStrike" spc="-1" dirty="0" err="1">
                <a:solidFill>
                  <a:srgbClr val="0B5394"/>
                </a:solidFill>
                <a:latin typeface="Open Sans"/>
                <a:ea typeface="Open Sans"/>
              </a:rPr>
              <a:t>i</a:t>
            </a:r>
            <a:r>
              <a:rPr lang="en-US" sz="1400" b="0" strike="noStrike" spc="-1" dirty="0">
                <a:solidFill>
                  <a:srgbClr val="0B5394"/>
                </a:solidFill>
                <a:latin typeface="Open Sans"/>
                <a:ea typeface="Open Sans"/>
              </a:rPr>
              <a:t> &lt; </a:t>
            </a:r>
            <a:r>
              <a:rPr lang="en-US" sz="1400" b="0" strike="noStrike" spc="-1" dirty="0" err="1">
                <a:solidFill>
                  <a:srgbClr val="0B5394"/>
                </a:solidFill>
                <a:latin typeface="Open Sans"/>
                <a:ea typeface="Open Sans"/>
              </a:rPr>
              <a:t>b.N</a:t>
            </a:r>
            <a:r>
              <a:rPr lang="en-US" sz="1400" b="0" strike="noStrike" spc="-1" dirty="0">
                <a:solidFill>
                  <a:srgbClr val="0B5394"/>
                </a:solidFill>
                <a:latin typeface="Open Sans"/>
                <a:ea typeface="Open Sans"/>
              </a:rPr>
              <a:t>; </a:t>
            </a:r>
            <a:r>
              <a:rPr lang="en-US" sz="1400" b="0" strike="noStrike" spc="-1" dirty="0" err="1">
                <a:solidFill>
                  <a:srgbClr val="0B5394"/>
                </a:solidFill>
                <a:latin typeface="Open Sans"/>
                <a:ea typeface="Open Sans"/>
              </a:rPr>
              <a:t>i</a:t>
            </a:r>
            <a:r>
              <a:rPr lang="en-US" sz="1400" b="0" strike="noStrike" spc="-1" dirty="0">
                <a:solidFill>
                  <a:srgbClr val="0B5394"/>
                </a:solidFill>
                <a:latin typeface="Open Sans"/>
                <a:ea typeface="Open Sans"/>
              </a:rPr>
              <a:t>++ { </a:t>
            </a:r>
            <a:r>
              <a:rPr lang="en-US" sz="1400" b="1" strike="noStrike" spc="-1" dirty="0" err="1">
                <a:solidFill>
                  <a:srgbClr val="0B5394"/>
                </a:solidFill>
                <a:latin typeface="Open Sans"/>
                <a:ea typeface="Open Sans"/>
              </a:rPr>
              <a:t>ip</a:t>
            </a:r>
            <a:r>
              <a:rPr lang="en-US" sz="1400" b="1" strike="noStrike" spc="-1" dirty="0">
                <a:solidFill>
                  <a:srgbClr val="0B5394"/>
                </a:solidFill>
                <a:latin typeface="Open Sans"/>
                <a:ea typeface="Open Sans"/>
              </a:rPr>
              <a:t> = p</a:t>
            </a: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a:t>
            </a:r>
            <a:endParaRPr lang="en-US" sz="1400" b="0" strike="noStrike" spc="-1" dirty="0">
              <a:latin typeface="Arial"/>
            </a:endParaRPr>
          </a:p>
          <a:p>
            <a:pPr>
              <a:lnSpc>
                <a:spcPct val="150000"/>
              </a:lnSpc>
            </a:pPr>
            <a:endParaRPr lang="en-US" sz="1400" b="0" strike="noStrike" spc="-1" dirty="0">
              <a:latin typeface="Arial"/>
            </a:endParaRPr>
          </a:p>
          <a:p>
            <a:pPr>
              <a:lnSpc>
                <a:spcPct val="150000"/>
              </a:lnSpc>
            </a:pPr>
            <a:endParaRPr lang="en-US" sz="1400" b="0" strike="noStrike" spc="-1" dirty="0">
              <a:latin typeface="Arial"/>
            </a:endParaRPr>
          </a:p>
        </p:txBody>
      </p:sp>
      <p:sp>
        <p:nvSpPr>
          <p:cNvPr id="133" name="CustomShape 4"/>
          <p:cNvSpPr/>
          <p:nvPr/>
        </p:nvSpPr>
        <p:spPr>
          <a:xfrm>
            <a:off x="617400" y="3678864"/>
            <a:ext cx="7385372" cy="974495"/>
          </a:xfrm>
          <a:prstGeom prst="rect">
            <a:avLst/>
          </a:prstGeom>
          <a:solidFill>
            <a:srgbClr val="CCCCCC"/>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700" b="0" strike="noStrike" spc="-1" dirty="0">
                <a:solidFill>
                  <a:srgbClr val="2A6099"/>
                </a:solidFill>
                <a:latin typeface="Courier New"/>
                <a:ea typeface="Courier New"/>
              </a:rPr>
              <a:t>Benchmark_BoxPointer-4	 1000000000	0.818 ns/op</a:t>
            </a:r>
            <a:endParaRPr lang="en-US" sz="1700" b="0" strike="noStrike" spc="-1" dirty="0">
              <a:latin typeface="Arial"/>
            </a:endParaRPr>
          </a:p>
          <a:p>
            <a:pPr>
              <a:lnSpc>
                <a:spcPct val="100000"/>
              </a:lnSpc>
            </a:pPr>
            <a:r>
              <a:rPr lang="en-US" sz="1700" b="0" strike="noStrike" spc="-1" dirty="0">
                <a:solidFill>
                  <a:srgbClr val="2A6099"/>
                </a:solidFill>
                <a:latin typeface="Courier New"/>
                <a:ea typeface="Courier New"/>
              </a:rPr>
              <a:t>Benchmark_PointerAssert-4 1000000000	0.813 ns/op</a:t>
            </a:r>
            <a:endParaRPr lang="en-US" sz="1700" b="0" strike="noStrike" spc="-1" dirty="0">
              <a:latin typeface="Arial"/>
            </a:endParaRPr>
          </a:p>
          <a:p>
            <a:pPr>
              <a:lnSpc>
                <a:spcPct val="100000"/>
              </a:lnSpc>
            </a:pPr>
            <a:r>
              <a:rPr lang="en-US" sz="1700" b="0" strike="noStrike" spc="-1" dirty="0">
                <a:solidFill>
                  <a:srgbClr val="2A6099"/>
                </a:solidFill>
                <a:latin typeface="Courier New"/>
                <a:ea typeface="Courier New"/>
              </a:rPr>
              <a:t>Benchmark_PointerAssign-4 1000000000  	0.547 ns/op</a:t>
            </a:r>
            <a:endParaRPr lang="en-US" sz="1700" b="0" strike="noStrike" spc="-1" dirty="0">
              <a:latin typeface="Arial"/>
            </a:endParaRPr>
          </a:p>
        </p:txBody>
      </p:sp>
      <p:sp>
        <p:nvSpPr>
          <p:cNvPr id="134" name="CustomShape 5"/>
          <p:cNvSpPr/>
          <p:nvPr/>
        </p:nvSpPr>
        <p:spPr>
          <a:xfrm>
            <a:off x="4718520" y="1112874"/>
            <a:ext cx="4249800" cy="2450406"/>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400" b="0" strike="noStrike" spc="-1" dirty="0" err="1">
                <a:solidFill>
                  <a:srgbClr val="0B5394"/>
                </a:solidFill>
                <a:latin typeface="Open Sans"/>
                <a:ea typeface="Open Sans"/>
              </a:rPr>
              <a:t>func</a:t>
            </a:r>
            <a:r>
              <a:rPr lang="en-US" sz="1400" b="0" strike="noStrike" spc="-1" dirty="0">
                <a:solidFill>
                  <a:srgbClr val="0B5394"/>
                </a:solidFill>
                <a:latin typeface="Open Sans"/>
                <a:ea typeface="Open Sans"/>
              </a:rPr>
              <a:t> </a:t>
            </a:r>
            <a:r>
              <a:rPr lang="en-US" sz="1400" b="0" strike="noStrike" spc="-1" dirty="0" err="1">
                <a:solidFill>
                  <a:srgbClr val="0B5394"/>
                </a:solidFill>
                <a:latin typeface="Open Sans"/>
                <a:ea typeface="Open Sans"/>
              </a:rPr>
              <a:t>Benchmark_PointerAssert</a:t>
            </a:r>
            <a:r>
              <a:rPr lang="en-US" sz="1400" b="0" strike="noStrike" spc="-1" dirty="0">
                <a:solidFill>
                  <a:srgbClr val="0B5394"/>
                </a:solidFill>
                <a:latin typeface="Open Sans"/>
                <a:ea typeface="Open Sans"/>
              </a:rPr>
              <a:t>(b *</a:t>
            </a:r>
            <a:r>
              <a:rPr lang="en-US" sz="1400" b="0" strike="noStrike" spc="-1" dirty="0" err="1">
                <a:solidFill>
                  <a:srgbClr val="0B5394"/>
                </a:solidFill>
                <a:latin typeface="Open Sans"/>
                <a:ea typeface="Open Sans"/>
              </a:rPr>
              <a:t>testing.B</a:t>
            </a: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for </a:t>
            </a:r>
            <a:r>
              <a:rPr lang="en-US" sz="1400" b="0" strike="noStrike" spc="-1" dirty="0" err="1">
                <a:solidFill>
                  <a:srgbClr val="0B5394"/>
                </a:solidFill>
                <a:latin typeface="Open Sans"/>
                <a:ea typeface="Open Sans"/>
              </a:rPr>
              <a:t>i</a:t>
            </a:r>
            <a:r>
              <a:rPr lang="en-US" sz="1400" b="0" strike="noStrike" spc="-1" dirty="0">
                <a:solidFill>
                  <a:srgbClr val="0B5394"/>
                </a:solidFill>
                <a:latin typeface="Open Sans"/>
                <a:ea typeface="Open Sans"/>
              </a:rPr>
              <a:t> := 0; </a:t>
            </a:r>
            <a:r>
              <a:rPr lang="en-US" sz="1400" b="0" strike="noStrike" spc="-1" dirty="0" err="1">
                <a:solidFill>
                  <a:srgbClr val="0B5394"/>
                </a:solidFill>
                <a:latin typeface="Open Sans"/>
                <a:ea typeface="Open Sans"/>
              </a:rPr>
              <a:t>i</a:t>
            </a:r>
            <a:r>
              <a:rPr lang="en-US" sz="1400" b="0" strike="noStrike" spc="-1" dirty="0">
                <a:solidFill>
                  <a:srgbClr val="0B5394"/>
                </a:solidFill>
                <a:latin typeface="Open Sans"/>
                <a:ea typeface="Open Sans"/>
              </a:rPr>
              <a:t> &lt; </a:t>
            </a:r>
            <a:r>
              <a:rPr lang="en-US" sz="1400" b="0" strike="noStrike" spc="-1" dirty="0" err="1">
                <a:solidFill>
                  <a:srgbClr val="0B5394"/>
                </a:solidFill>
                <a:latin typeface="Open Sans"/>
                <a:ea typeface="Open Sans"/>
              </a:rPr>
              <a:t>b.N</a:t>
            </a:r>
            <a:r>
              <a:rPr lang="en-US" sz="1400" b="0" strike="noStrike" spc="-1" dirty="0">
                <a:solidFill>
                  <a:srgbClr val="0B5394"/>
                </a:solidFill>
                <a:latin typeface="Open Sans"/>
                <a:ea typeface="Open Sans"/>
              </a:rPr>
              <a:t>; </a:t>
            </a:r>
            <a:r>
              <a:rPr lang="en-US" sz="1400" b="0" strike="noStrike" spc="-1" dirty="0" err="1">
                <a:solidFill>
                  <a:srgbClr val="0B5394"/>
                </a:solidFill>
                <a:latin typeface="Open Sans"/>
                <a:ea typeface="Open Sans"/>
              </a:rPr>
              <a:t>i</a:t>
            </a:r>
            <a:r>
              <a:rPr lang="en-US" sz="1400" b="0" strike="noStrike" spc="-1" dirty="0">
                <a:solidFill>
                  <a:srgbClr val="0B5394"/>
                </a:solidFill>
                <a:latin typeface="Open Sans"/>
                <a:ea typeface="Open Sans"/>
              </a:rPr>
              <a:t>++ { p = </a:t>
            </a:r>
            <a:r>
              <a:rPr lang="en-US" sz="1400" b="1" strike="noStrike" spc="-1" dirty="0" err="1">
                <a:solidFill>
                  <a:srgbClr val="0B5394"/>
                </a:solidFill>
                <a:latin typeface="Open Sans"/>
                <a:ea typeface="Open Sans"/>
              </a:rPr>
              <a:t>ip</a:t>
            </a:r>
            <a:r>
              <a:rPr lang="en-US" sz="1400" b="1" strike="noStrike" spc="-1" dirty="0">
                <a:solidFill>
                  <a:srgbClr val="0B5394"/>
                </a:solidFill>
                <a:latin typeface="Open Sans"/>
                <a:ea typeface="Open Sans"/>
              </a:rPr>
              <a:t>.(*[100]int)</a:t>
            </a: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a:t>
            </a:r>
            <a:endParaRPr lang="en-US" sz="1400" b="0" strike="noStrike" spc="-1" dirty="0">
              <a:latin typeface="Arial"/>
            </a:endParaRPr>
          </a:p>
          <a:p>
            <a:pPr>
              <a:lnSpc>
                <a:spcPct val="150000"/>
              </a:lnSpc>
            </a:pPr>
            <a:endParaRPr lang="en-US" sz="1400" b="0" strike="noStrike" spc="-1" dirty="0">
              <a:latin typeface="Arial"/>
            </a:endParaRPr>
          </a:p>
          <a:p>
            <a:pPr>
              <a:lnSpc>
                <a:spcPct val="150000"/>
              </a:lnSpc>
            </a:pPr>
            <a:r>
              <a:rPr lang="en-US" sz="1400" b="0" strike="noStrike" spc="-1" dirty="0" err="1">
                <a:solidFill>
                  <a:srgbClr val="0B5394"/>
                </a:solidFill>
                <a:latin typeface="Open Sans"/>
                <a:ea typeface="Open Sans"/>
              </a:rPr>
              <a:t>func</a:t>
            </a:r>
            <a:r>
              <a:rPr lang="en-US" sz="1400" b="0" strike="noStrike" spc="-1" dirty="0">
                <a:solidFill>
                  <a:srgbClr val="0B5394"/>
                </a:solidFill>
                <a:latin typeface="Open Sans"/>
                <a:ea typeface="Open Sans"/>
              </a:rPr>
              <a:t> </a:t>
            </a:r>
            <a:r>
              <a:rPr lang="en-US" sz="1400" b="0" strike="noStrike" spc="-1" dirty="0" err="1">
                <a:solidFill>
                  <a:srgbClr val="0B5394"/>
                </a:solidFill>
                <a:latin typeface="Open Sans"/>
                <a:ea typeface="Open Sans"/>
              </a:rPr>
              <a:t>Benchmark_PointerAssign</a:t>
            </a:r>
            <a:r>
              <a:rPr lang="en-US" sz="1400" b="0" strike="noStrike" spc="-1" dirty="0">
                <a:solidFill>
                  <a:srgbClr val="0B5394"/>
                </a:solidFill>
                <a:latin typeface="Open Sans"/>
                <a:ea typeface="Open Sans"/>
              </a:rPr>
              <a:t>(b *</a:t>
            </a:r>
            <a:r>
              <a:rPr lang="en-US" sz="1400" b="0" strike="noStrike" spc="-1" dirty="0" err="1">
                <a:solidFill>
                  <a:srgbClr val="0B5394"/>
                </a:solidFill>
                <a:latin typeface="Open Sans"/>
                <a:ea typeface="Open Sans"/>
              </a:rPr>
              <a:t>testing.B</a:t>
            </a: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for </a:t>
            </a:r>
            <a:r>
              <a:rPr lang="en-US" sz="1400" b="0" strike="noStrike" spc="-1" dirty="0" err="1">
                <a:solidFill>
                  <a:srgbClr val="0B5394"/>
                </a:solidFill>
                <a:latin typeface="Open Sans"/>
                <a:ea typeface="Open Sans"/>
              </a:rPr>
              <a:t>i</a:t>
            </a:r>
            <a:r>
              <a:rPr lang="en-US" sz="1400" b="0" strike="noStrike" spc="-1" dirty="0">
                <a:solidFill>
                  <a:srgbClr val="0B5394"/>
                </a:solidFill>
                <a:latin typeface="Open Sans"/>
                <a:ea typeface="Open Sans"/>
              </a:rPr>
              <a:t> := 0; </a:t>
            </a:r>
            <a:r>
              <a:rPr lang="en-US" sz="1400" b="0" strike="noStrike" spc="-1" dirty="0" err="1">
                <a:solidFill>
                  <a:srgbClr val="0B5394"/>
                </a:solidFill>
                <a:latin typeface="Open Sans"/>
                <a:ea typeface="Open Sans"/>
              </a:rPr>
              <a:t>i</a:t>
            </a:r>
            <a:r>
              <a:rPr lang="en-US" sz="1400" b="0" strike="noStrike" spc="-1" dirty="0">
                <a:solidFill>
                  <a:srgbClr val="0B5394"/>
                </a:solidFill>
                <a:latin typeface="Open Sans"/>
                <a:ea typeface="Open Sans"/>
              </a:rPr>
              <a:t> &lt; </a:t>
            </a:r>
            <a:r>
              <a:rPr lang="en-US" sz="1400" b="0" strike="noStrike" spc="-1" dirty="0" err="1">
                <a:solidFill>
                  <a:srgbClr val="0B5394"/>
                </a:solidFill>
                <a:latin typeface="Open Sans"/>
                <a:ea typeface="Open Sans"/>
              </a:rPr>
              <a:t>b.N</a:t>
            </a:r>
            <a:r>
              <a:rPr lang="en-US" sz="1400" b="0" strike="noStrike" spc="-1" dirty="0">
                <a:solidFill>
                  <a:srgbClr val="0B5394"/>
                </a:solidFill>
                <a:latin typeface="Open Sans"/>
                <a:ea typeface="Open Sans"/>
              </a:rPr>
              <a:t>; </a:t>
            </a:r>
            <a:r>
              <a:rPr lang="en-US" sz="1400" b="0" strike="noStrike" spc="-1" dirty="0" err="1">
                <a:solidFill>
                  <a:srgbClr val="0B5394"/>
                </a:solidFill>
                <a:latin typeface="Open Sans"/>
                <a:ea typeface="Open Sans"/>
              </a:rPr>
              <a:t>i</a:t>
            </a:r>
            <a:r>
              <a:rPr lang="en-US" sz="1400" b="0" strike="noStrike" spc="-1" dirty="0">
                <a:solidFill>
                  <a:srgbClr val="0B5394"/>
                </a:solidFill>
                <a:latin typeface="Open Sans"/>
                <a:ea typeface="Open Sans"/>
              </a:rPr>
              <a:t>++ { p = p2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a:t>
            </a:r>
            <a:endParaRPr lang="en-US" sz="1400" b="0" strike="noStrike" spc="-1" dirty="0">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311760" y="201600"/>
            <a:ext cx="8519400" cy="7063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2800" b="1" strike="noStrike" spc="-1">
                <a:solidFill>
                  <a:srgbClr val="EF6C00"/>
                </a:solidFill>
                <a:latin typeface="PT Sans Narrow"/>
                <a:ea typeface="PT Sans Narrow"/>
              </a:rPr>
              <a:t>优化10：</a:t>
            </a:r>
            <a:r>
              <a:rPr lang="en-US" sz="2800" b="1" strike="noStrike" spc="-1">
                <a:solidFill>
                  <a:srgbClr val="3465A4"/>
                </a:solidFill>
                <a:latin typeface="PT Sans Narrow"/>
                <a:ea typeface="PT Sans Narrow"/>
              </a:rPr>
              <a:t>接口值包裹指针值比包裹其它类型的值要快，因为少开辟一次内存</a:t>
            </a:r>
            <a:endParaRPr lang="en-US" sz="2800" b="0" strike="noStrike" spc="-1">
              <a:latin typeface="Arial"/>
            </a:endParaRPr>
          </a:p>
        </p:txBody>
      </p:sp>
      <p:sp>
        <p:nvSpPr>
          <p:cNvPr id="136" name="CustomShape 2"/>
          <p:cNvSpPr/>
          <p:nvPr/>
        </p:nvSpPr>
        <p:spPr>
          <a:xfrm>
            <a:off x="168120" y="4610520"/>
            <a:ext cx="547560" cy="39240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pPr>
            <a:fld id="{E29A799E-F561-48DD-8A00-319192BF36DD}" type="slidenum">
              <a:rPr lang="en-US" sz="1800" b="0" strike="noStrike" spc="-1">
                <a:latin typeface="Arial"/>
              </a:rPr>
              <a:t>14</a:t>
            </a:fld>
            <a:endParaRPr lang="en-US" sz="1800" b="0" strike="noStrike" spc="-1">
              <a:latin typeface="Arial"/>
            </a:endParaRPr>
          </a:p>
        </p:txBody>
      </p:sp>
      <p:sp>
        <p:nvSpPr>
          <p:cNvPr id="137" name="CustomShape 3"/>
          <p:cNvSpPr/>
          <p:nvPr/>
        </p:nvSpPr>
        <p:spPr>
          <a:xfrm>
            <a:off x="502920" y="1362600"/>
            <a:ext cx="8228880" cy="37270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400" b="0" strike="noStrike" spc="-1">
                <a:solidFill>
                  <a:srgbClr val="0B5394"/>
                </a:solidFill>
                <a:latin typeface="Open Sans"/>
                <a:ea typeface="Open Sans"/>
              </a:rPr>
              <a:t>var p, x, y, z = new([]int), 256, "Go", []int{0}</a:t>
            </a:r>
            <a:endParaRPr lang="en-US" sz="1400" b="0" strike="noStrike" spc="-1">
              <a:latin typeface="Arial"/>
            </a:endParaRPr>
          </a:p>
          <a:p>
            <a:pPr>
              <a:lnSpc>
                <a:spcPct val="150000"/>
              </a:lnSpc>
            </a:pPr>
            <a:r>
              <a:rPr lang="en-US" sz="1400" b="0" strike="noStrike" spc="-1">
                <a:solidFill>
                  <a:srgbClr val="0B5394"/>
                </a:solidFill>
                <a:latin typeface="Open Sans"/>
                <a:ea typeface="Open Sans"/>
              </a:rPr>
              <a:t>var ip, ix, iy, iz interface{}</a:t>
            </a:r>
            <a:endParaRPr lang="en-US" sz="1400" b="0" strike="noStrike" spc="-1">
              <a:latin typeface="Arial"/>
            </a:endParaRPr>
          </a:p>
          <a:p>
            <a:pPr>
              <a:lnSpc>
                <a:spcPct val="150000"/>
              </a:lnSpc>
            </a:pPr>
            <a:endParaRPr lang="en-US" sz="1400" b="0" strike="noStrike" spc="-1">
              <a:latin typeface="Arial"/>
            </a:endParaRPr>
          </a:p>
          <a:p>
            <a:pPr>
              <a:lnSpc>
                <a:spcPct val="150000"/>
              </a:lnSpc>
            </a:pPr>
            <a:r>
              <a:rPr lang="en-US" sz="1400" b="0" strike="noStrike" spc="-1">
                <a:solidFill>
                  <a:srgbClr val="0B5394"/>
                </a:solidFill>
                <a:latin typeface="Open Sans"/>
                <a:ea typeface="Open Sans"/>
              </a:rPr>
              <a:t>func Benchmark_BoxPointer(b *testing.B) {</a:t>
            </a:r>
            <a:endParaRPr lang="en-US" sz="1400" b="0" strike="noStrike" spc="-1">
              <a:latin typeface="Arial"/>
            </a:endParaRPr>
          </a:p>
          <a:p>
            <a:pPr>
              <a:lnSpc>
                <a:spcPct val="150000"/>
              </a:lnSpc>
            </a:pPr>
            <a:r>
              <a:rPr lang="en-US" sz="1400" b="0" strike="noStrike" spc="-1">
                <a:solidFill>
                  <a:srgbClr val="0B5394"/>
                </a:solidFill>
                <a:latin typeface="Open Sans"/>
                <a:ea typeface="Open Sans"/>
              </a:rPr>
              <a:t>    for i := 0; i &lt; b.N; i++ { </a:t>
            </a:r>
            <a:r>
              <a:rPr lang="en-US" sz="1400" b="1" strike="noStrike" spc="-1">
                <a:solidFill>
                  <a:srgbClr val="0B5394"/>
                </a:solidFill>
                <a:latin typeface="Open Sans"/>
                <a:ea typeface="Open Sans"/>
              </a:rPr>
              <a:t>ip = p</a:t>
            </a:r>
            <a:r>
              <a:rPr lang="en-US" sz="1400" b="0" strike="noStrike" spc="-1">
                <a:solidFill>
                  <a:srgbClr val="0B5394"/>
                </a:solidFill>
                <a:latin typeface="Open Sans"/>
                <a:ea typeface="Open Sans"/>
              </a:rPr>
              <a:t> } // pointer</a:t>
            </a:r>
            <a:endParaRPr lang="en-US" sz="1400" b="0" strike="noStrike" spc="-1">
              <a:latin typeface="Arial"/>
            </a:endParaRPr>
          </a:p>
          <a:p>
            <a:pPr>
              <a:lnSpc>
                <a:spcPct val="150000"/>
              </a:lnSpc>
            </a:pPr>
            <a:r>
              <a:rPr lang="en-US" sz="1400" b="0" strike="noStrike" spc="-1">
                <a:solidFill>
                  <a:srgbClr val="0B5394"/>
                </a:solidFill>
                <a:latin typeface="Open Sans"/>
                <a:ea typeface="Open Sans"/>
              </a:rPr>
              <a:t>}</a:t>
            </a:r>
            <a:endParaRPr lang="en-US" sz="1400" b="0" strike="noStrike" spc="-1">
              <a:latin typeface="Arial"/>
            </a:endParaRPr>
          </a:p>
        </p:txBody>
      </p:sp>
      <p:sp>
        <p:nvSpPr>
          <p:cNvPr id="138" name="CustomShape 4"/>
          <p:cNvSpPr/>
          <p:nvPr/>
        </p:nvSpPr>
        <p:spPr>
          <a:xfrm>
            <a:off x="617399" y="3735572"/>
            <a:ext cx="7321577" cy="1142428"/>
          </a:xfrm>
          <a:prstGeom prst="rect">
            <a:avLst/>
          </a:prstGeom>
          <a:solidFill>
            <a:srgbClr val="CCCCCC"/>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700" b="0" strike="noStrike" spc="-1" dirty="0">
                <a:solidFill>
                  <a:srgbClr val="2A6099"/>
                </a:solidFill>
                <a:latin typeface="Courier New"/>
                <a:ea typeface="Courier New"/>
              </a:rPr>
              <a:t>Benchmark_BoxPointer-4  	0.818 ns/op   	0 </a:t>
            </a:r>
            <a:r>
              <a:rPr lang="en-US" sz="1700" b="0" strike="noStrike" spc="-1" dirty="0" err="1">
                <a:solidFill>
                  <a:srgbClr val="2A6099"/>
                </a:solidFill>
                <a:latin typeface="Courier New"/>
                <a:ea typeface="Courier New"/>
              </a:rPr>
              <a:t>allocs</a:t>
            </a:r>
            <a:r>
              <a:rPr lang="en-US" sz="1700" b="0" strike="noStrike" spc="-1" dirty="0">
                <a:solidFill>
                  <a:srgbClr val="2A6099"/>
                </a:solidFill>
                <a:latin typeface="Courier New"/>
                <a:ea typeface="Courier New"/>
              </a:rPr>
              <a:t>/op</a:t>
            </a:r>
            <a:endParaRPr lang="en-US" sz="1700" b="0" strike="noStrike" spc="-1" dirty="0">
              <a:latin typeface="Arial"/>
            </a:endParaRPr>
          </a:p>
          <a:p>
            <a:pPr>
              <a:lnSpc>
                <a:spcPct val="100000"/>
              </a:lnSpc>
            </a:pPr>
            <a:r>
              <a:rPr lang="en-US" sz="1700" b="0" strike="noStrike" spc="-1" dirty="0">
                <a:solidFill>
                  <a:srgbClr val="2A6099"/>
                </a:solidFill>
                <a:latin typeface="Courier New"/>
                <a:ea typeface="Courier New"/>
              </a:rPr>
              <a:t>Benchmark_BoxInt-4      	17.6 ns/op    	1 </a:t>
            </a:r>
            <a:r>
              <a:rPr lang="en-US" sz="1700" b="0" strike="noStrike" spc="-1" dirty="0" err="1">
                <a:solidFill>
                  <a:srgbClr val="2A6099"/>
                </a:solidFill>
                <a:latin typeface="Courier New"/>
                <a:ea typeface="Courier New"/>
              </a:rPr>
              <a:t>allocs</a:t>
            </a:r>
            <a:r>
              <a:rPr lang="en-US" sz="1700" b="0" strike="noStrike" spc="-1" dirty="0">
                <a:solidFill>
                  <a:srgbClr val="2A6099"/>
                </a:solidFill>
                <a:latin typeface="Courier New"/>
                <a:ea typeface="Courier New"/>
              </a:rPr>
              <a:t>/op</a:t>
            </a:r>
            <a:endParaRPr lang="en-US" sz="1700" b="0" strike="noStrike" spc="-1" dirty="0">
              <a:latin typeface="Arial"/>
            </a:endParaRPr>
          </a:p>
          <a:p>
            <a:pPr>
              <a:lnSpc>
                <a:spcPct val="100000"/>
              </a:lnSpc>
            </a:pPr>
            <a:r>
              <a:rPr lang="en-US" sz="1700" b="0" strike="noStrike" spc="-1" dirty="0">
                <a:solidFill>
                  <a:srgbClr val="2A6099"/>
                </a:solidFill>
                <a:latin typeface="Courier New"/>
                <a:ea typeface="Courier New"/>
              </a:rPr>
              <a:t>Benchmark_BoxString-4   	30.9 ns/op    	1 </a:t>
            </a:r>
            <a:r>
              <a:rPr lang="en-US" sz="1700" b="0" strike="noStrike" spc="-1" dirty="0" err="1">
                <a:solidFill>
                  <a:srgbClr val="2A6099"/>
                </a:solidFill>
                <a:latin typeface="Courier New"/>
                <a:ea typeface="Courier New"/>
              </a:rPr>
              <a:t>allocs</a:t>
            </a:r>
            <a:r>
              <a:rPr lang="en-US" sz="1700" b="0" strike="noStrike" spc="-1" dirty="0">
                <a:solidFill>
                  <a:srgbClr val="2A6099"/>
                </a:solidFill>
                <a:latin typeface="Courier New"/>
                <a:ea typeface="Courier New"/>
              </a:rPr>
              <a:t>/op</a:t>
            </a:r>
            <a:endParaRPr lang="en-US" sz="1700" b="0" strike="noStrike" spc="-1" dirty="0">
              <a:latin typeface="Arial"/>
            </a:endParaRPr>
          </a:p>
          <a:p>
            <a:pPr>
              <a:lnSpc>
                <a:spcPct val="100000"/>
              </a:lnSpc>
            </a:pPr>
            <a:r>
              <a:rPr lang="en-US" sz="1700" b="0" strike="noStrike" spc="-1" dirty="0">
                <a:solidFill>
                  <a:srgbClr val="2A6099"/>
                </a:solidFill>
                <a:latin typeface="Courier New"/>
                <a:ea typeface="Courier New"/>
              </a:rPr>
              <a:t>Benchmark_BoxSlice-4    	41.9 ns/op    	1 </a:t>
            </a:r>
            <a:r>
              <a:rPr lang="en-US" sz="1700" b="0" strike="noStrike" spc="-1" dirty="0" err="1">
                <a:solidFill>
                  <a:srgbClr val="2A6099"/>
                </a:solidFill>
                <a:latin typeface="Courier New"/>
                <a:ea typeface="Courier New"/>
              </a:rPr>
              <a:t>allocs</a:t>
            </a:r>
            <a:r>
              <a:rPr lang="en-US" sz="1700" b="0" strike="noStrike" spc="-1" dirty="0">
                <a:solidFill>
                  <a:srgbClr val="2A6099"/>
                </a:solidFill>
                <a:latin typeface="Courier New"/>
                <a:ea typeface="Courier New"/>
              </a:rPr>
              <a:t>/op</a:t>
            </a:r>
            <a:endParaRPr lang="en-US" sz="1700" b="0" strike="noStrike" spc="-1" dirty="0">
              <a:latin typeface="Arial"/>
            </a:endParaRPr>
          </a:p>
          <a:p>
            <a:pPr>
              <a:lnSpc>
                <a:spcPct val="100000"/>
              </a:lnSpc>
            </a:pPr>
            <a:endParaRPr lang="en-US" sz="1700" b="0" strike="noStrike" spc="-1" dirty="0">
              <a:latin typeface="Arial"/>
            </a:endParaRPr>
          </a:p>
          <a:p>
            <a:pPr>
              <a:lnSpc>
                <a:spcPct val="100000"/>
              </a:lnSpc>
            </a:pPr>
            <a:endParaRPr lang="en-US" sz="1700" b="0" strike="noStrike" spc="-1" dirty="0">
              <a:latin typeface="Arial"/>
            </a:endParaRPr>
          </a:p>
        </p:txBody>
      </p:sp>
      <p:sp>
        <p:nvSpPr>
          <p:cNvPr id="139" name="CustomShape 5"/>
          <p:cNvSpPr/>
          <p:nvPr/>
        </p:nvSpPr>
        <p:spPr>
          <a:xfrm>
            <a:off x="4718520" y="772560"/>
            <a:ext cx="4249800" cy="27907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400" b="0" strike="noStrike" spc="-1">
                <a:solidFill>
                  <a:srgbClr val="0B5394"/>
                </a:solidFill>
                <a:latin typeface="Open Sans"/>
                <a:ea typeface="Open Sans"/>
              </a:rPr>
              <a:t>func Benchmark_BoxInt(b *testing.B) {</a:t>
            </a:r>
            <a:endParaRPr lang="en-US" sz="1400" b="0" strike="noStrike" spc="-1">
              <a:latin typeface="Arial"/>
            </a:endParaRPr>
          </a:p>
          <a:p>
            <a:pPr>
              <a:lnSpc>
                <a:spcPct val="150000"/>
              </a:lnSpc>
            </a:pPr>
            <a:r>
              <a:rPr lang="en-US" sz="1400" b="0" strike="noStrike" spc="-1">
                <a:solidFill>
                  <a:srgbClr val="0B5394"/>
                </a:solidFill>
                <a:latin typeface="Open Sans"/>
                <a:ea typeface="Open Sans"/>
              </a:rPr>
              <a:t>    for i := 0; i &lt; b.N; i++ { </a:t>
            </a:r>
            <a:r>
              <a:rPr lang="en-US" sz="1400" b="0" strike="noStrike" spc="-1">
                <a:solidFill>
                  <a:srgbClr val="980000"/>
                </a:solidFill>
                <a:latin typeface="Open Sans"/>
                <a:ea typeface="Open Sans"/>
              </a:rPr>
              <a:t>ix = x</a:t>
            </a:r>
            <a:r>
              <a:rPr lang="en-US" sz="1400" b="0" strike="noStrike" spc="-1">
                <a:solidFill>
                  <a:srgbClr val="0B5394"/>
                </a:solidFill>
                <a:latin typeface="Open Sans"/>
                <a:ea typeface="Open Sans"/>
              </a:rPr>
              <a:t> } // int</a:t>
            </a:r>
            <a:endParaRPr lang="en-US" sz="1400" b="0" strike="noStrike" spc="-1">
              <a:latin typeface="Arial"/>
            </a:endParaRPr>
          </a:p>
          <a:p>
            <a:pPr>
              <a:lnSpc>
                <a:spcPct val="150000"/>
              </a:lnSpc>
            </a:pPr>
            <a:r>
              <a:rPr lang="en-US" sz="1400" b="0" strike="noStrike" spc="-1">
                <a:solidFill>
                  <a:srgbClr val="0B5394"/>
                </a:solidFill>
                <a:latin typeface="Open Sans"/>
                <a:ea typeface="Open Sans"/>
              </a:rPr>
              <a:t>}</a:t>
            </a:r>
            <a:endParaRPr lang="en-US" sz="1400" b="0" strike="noStrike" spc="-1">
              <a:latin typeface="Arial"/>
            </a:endParaRPr>
          </a:p>
          <a:p>
            <a:pPr>
              <a:lnSpc>
                <a:spcPct val="150000"/>
              </a:lnSpc>
            </a:pPr>
            <a:r>
              <a:rPr lang="en-US" sz="1400" b="0" strike="noStrike" spc="-1">
                <a:solidFill>
                  <a:srgbClr val="0B5394"/>
                </a:solidFill>
                <a:latin typeface="Open Sans"/>
                <a:ea typeface="Open Sans"/>
              </a:rPr>
              <a:t>func Benchmark_BoxString(b *testing.B) {</a:t>
            </a:r>
            <a:endParaRPr lang="en-US" sz="1400" b="0" strike="noStrike" spc="-1">
              <a:latin typeface="Arial"/>
            </a:endParaRPr>
          </a:p>
          <a:p>
            <a:pPr>
              <a:lnSpc>
                <a:spcPct val="150000"/>
              </a:lnSpc>
            </a:pPr>
            <a:r>
              <a:rPr lang="en-US" sz="1400" b="0" strike="noStrike" spc="-1">
                <a:solidFill>
                  <a:srgbClr val="0B5394"/>
                </a:solidFill>
                <a:latin typeface="Open Sans"/>
                <a:ea typeface="Open Sans"/>
              </a:rPr>
              <a:t>    for i := 0; i &lt; b.N; i++ { </a:t>
            </a:r>
            <a:r>
              <a:rPr lang="en-US" sz="1400" b="0" strike="noStrike" spc="-1">
                <a:solidFill>
                  <a:srgbClr val="980000"/>
                </a:solidFill>
                <a:latin typeface="Open Sans"/>
                <a:ea typeface="Open Sans"/>
              </a:rPr>
              <a:t>iy = y</a:t>
            </a:r>
            <a:r>
              <a:rPr lang="en-US" sz="1400" b="0" strike="noStrike" spc="-1">
                <a:solidFill>
                  <a:srgbClr val="0B5394"/>
                </a:solidFill>
                <a:latin typeface="Open Sans"/>
                <a:ea typeface="Open Sans"/>
              </a:rPr>
              <a:t> } // string</a:t>
            </a:r>
            <a:endParaRPr lang="en-US" sz="1400" b="0" strike="noStrike" spc="-1">
              <a:latin typeface="Arial"/>
            </a:endParaRPr>
          </a:p>
          <a:p>
            <a:pPr>
              <a:lnSpc>
                <a:spcPct val="150000"/>
              </a:lnSpc>
            </a:pPr>
            <a:r>
              <a:rPr lang="en-US" sz="1400" b="0" strike="noStrike" spc="-1">
                <a:solidFill>
                  <a:srgbClr val="0B5394"/>
                </a:solidFill>
                <a:latin typeface="Open Sans"/>
                <a:ea typeface="Open Sans"/>
              </a:rPr>
              <a:t>}</a:t>
            </a:r>
            <a:endParaRPr lang="en-US" sz="1400" b="0" strike="noStrike" spc="-1">
              <a:latin typeface="Arial"/>
            </a:endParaRPr>
          </a:p>
          <a:p>
            <a:pPr>
              <a:lnSpc>
                <a:spcPct val="150000"/>
              </a:lnSpc>
            </a:pPr>
            <a:r>
              <a:rPr lang="en-US" sz="1400" b="0" strike="noStrike" spc="-1">
                <a:solidFill>
                  <a:srgbClr val="0B5394"/>
                </a:solidFill>
                <a:latin typeface="Open Sans"/>
                <a:ea typeface="Open Sans"/>
              </a:rPr>
              <a:t>func Benchmark_BoxSlice(b *testing.B) {</a:t>
            </a:r>
            <a:endParaRPr lang="en-US" sz="1400" b="0" strike="noStrike" spc="-1">
              <a:latin typeface="Arial"/>
            </a:endParaRPr>
          </a:p>
          <a:p>
            <a:pPr>
              <a:lnSpc>
                <a:spcPct val="150000"/>
              </a:lnSpc>
            </a:pPr>
            <a:r>
              <a:rPr lang="en-US" sz="1400" b="0" strike="noStrike" spc="-1">
                <a:solidFill>
                  <a:srgbClr val="0B5394"/>
                </a:solidFill>
                <a:latin typeface="Open Sans"/>
                <a:ea typeface="Open Sans"/>
              </a:rPr>
              <a:t>    for i := 0; i &lt; b.N; i++ { </a:t>
            </a:r>
            <a:r>
              <a:rPr lang="en-US" sz="1400" b="0" strike="noStrike" spc="-1">
                <a:solidFill>
                  <a:srgbClr val="980000"/>
                </a:solidFill>
                <a:latin typeface="Open Sans"/>
                <a:ea typeface="Open Sans"/>
              </a:rPr>
              <a:t>iz = z</a:t>
            </a:r>
            <a:r>
              <a:rPr lang="en-US" sz="1400" b="0" strike="noStrike" spc="-1">
                <a:solidFill>
                  <a:srgbClr val="0B5394"/>
                </a:solidFill>
                <a:latin typeface="Open Sans"/>
                <a:ea typeface="Open Sans"/>
              </a:rPr>
              <a:t> } // slice</a:t>
            </a:r>
            <a:endParaRPr lang="en-US" sz="1400" b="0" strike="noStrike" spc="-1">
              <a:latin typeface="Arial"/>
            </a:endParaRPr>
          </a:p>
          <a:p>
            <a:pPr>
              <a:lnSpc>
                <a:spcPct val="150000"/>
              </a:lnSpc>
            </a:pPr>
            <a:r>
              <a:rPr lang="en-US" sz="1400" b="0" strike="noStrike" spc="-1">
                <a:solidFill>
                  <a:srgbClr val="0B5394"/>
                </a:solidFill>
                <a:latin typeface="Open Sans"/>
                <a:ea typeface="Open Sans"/>
              </a:rPr>
              <a:t>}</a:t>
            </a:r>
            <a:endParaRPr lang="en-US" sz="1400" b="0" strike="noStrike" spc="-1">
              <a:latin typeface="Arial"/>
            </a:endParaRPr>
          </a:p>
          <a:p>
            <a:pPr>
              <a:lnSpc>
                <a:spcPct val="150000"/>
              </a:lnSpc>
            </a:pPr>
            <a:endParaRPr lang="en-US" sz="1400" b="0" strike="noStrike" spc="-1">
              <a:latin typeface="Arial"/>
            </a:endParaRPr>
          </a:p>
          <a:p>
            <a:pPr>
              <a:lnSpc>
                <a:spcPct val="150000"/>
              </a:lnSpc>
            </a:pPr>
            <a:endParaRPr lang="en-US" sz="1400" b="0" strike="noStrike" spc="-1">
              <a:latin typeface="Arial"/>
            </a:endParaRPr>
          </a:p>
          <a:p>
            <a:pPr>
              <a:lnSpc>
                <a:spcPct val="150000"/>
              </a:lnSpc>
            </a:pPr>
            <a:endParaRPr lang="en-US" sz="14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311760" y="201600"/>
            <a:ext cx="8519400" cy="7063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2800" b="1" strike="noStrike" spc="-1">
                <a:solidFill>
                  <a:srgbClr val="EF6C00"/>
                </a:solidFill>
                <a:latin typeface="PT Sans Narrow"/>
                <a:ea typeface="PT Sans Narrow"/>
              </a:rPr>
              <a:t>优化11：</a:t>
            </a:r>
            <a:r>
              <a:rPr lang="en-US" sz="2800" b="1" strike="noStrike" spc="-1">
                <a:solidFill>
                  <a:srgbClr val="3465A4"/>
                </a:solidFill>
                <a:latin typeface="PT Sans Narrow"/>
                <a:ea typeface="PT Sans Narrow"/>
              </a:rPr>
              <a:t>接口值包裹</a:t>
            </a:r>
            <a:r>
              <a:rPr lang="en-US" sz="2800" b="1" strike="noStrike" spc="-1">
                <a:solidFill>
                  <a:srgbClr val="38761D"/>
                </a:solidFill>
                <a:latin typeface="PT Sans Narrow"/>
                <a:ea typeface="PT Sans Narrow"/>
              </a:rPr>
              <a:t>0-255</a:t>
            </a:r>
            <a:r>
              <a:rPr lang="en-US" sz="2800" b="1" strike="noStrike" spc="-1">
                <a:solidFill>
                  <a:srgbClr val="3465A4"/>
                </a:solidFill>
                <a:latin typeface="PT Sans Narrow"/>
                <a:ea typeface="PT Sans Narrow"/>
              </a:rPr>
              <a:t>的整数也很快</a:t>
            </a:r>
            <a:endParaRPr lang="en-US" sz="2800" b="0" strike="noStrike" spc="-1">
              <a:latin typeface="Arial"/>
            </a:endParaRPr>
          </a:p>
        </p:txBody>
      </p:sp>
      <p:sp>
        <p:nvSpPr>
          <p:cNvPr id="141" name="CustomShape 2"/>
          <p:cNvSpPr/>
          <p:nvPr/>
        </p:nvSpPr>
        <p:spPr>
          <a:xfrm>
            <a:off x="168120" y="4610520"/>
            <a:ext cx="547560" cy="39240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pPr>
            <a:fld id="{8D2C24E5-7B09-4C3C-8159-86DFDCA6BF04}" type="slidenum">
              <a:rPr lang="en-US" sz="1800" b="0" strike="noStrike" spc="-1">
                <a:latin typeface="Arial"/>
              </a:rPr>
              <a:t>15</a:t>
            </a:fld>
            <a:endParaRPr lang="en-US" sz="1800" b="0" strike="noStrike" spc="-1">
              <a:latin typeface="Arial"/>
            </a:endParaRPr>
          </a:p>
        </p:txBody>
      </p:sp>
      <p:sp>
        <p:nvSpPr>
          <p:cNvPr id="142" name="CustomShape 3"/>
          <p:cNvSpPr/>
          <p:nvPr/>
        </p:nvSpPr>
        <p:spPr>
          <a:xfrm>
            <a:off x="457200" y="812880"/>
            <a:ext cx="8228880" cy="41104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400" b="0" strike="noStrike" spc="-1">
                <a:solidFill>
                  <a:srgbClr val="0B5394"/>
                </a:solidFill>
                <a:latin typeface="Open Sans"/>
                <a:ea typeface="Open Sans"/>
              </a:rPr>
              <a:t>var x, y = 255, 256</a:t>
            </a:r>
            <a:endParaRPr lang="en-US" sz="1400" b="0" strike="noStrike" spc="-1">
              <a:latin typeface="Arial"/>
            </a:endParaRPr>
          </a:p>
          <a:p>
            <a:pPr>
              <a:lnSpc>
                <a:spcPct val="150000"/>
              </a:lnSpc>
            </a:pPr>
            <a:r>
              <a:rPr lang="en-US" sz="1400" b="0" strike="noStrike" spc="-1">
                <a:solidFill>
                  <a:srgbClr val="0B5394"/>
                </a:solidFill>
                <a:latin typeface="Open Sans"/>
                <a:ea typeface="Open Sans"/>
              </a:rPr>
              <a:t>var iy, ix interface{}</a:t>
            </a:r>
            <a:endParaRPr lang="en-US" sz="1400" b="0" strike="noStrike" spc="-1">
              <a:latin typeface="Arial"/>
            </a:endParaRPr>
          </a:p>
          <a:p>
            <a:pPr>
              <a:lnSpc>
                <a:spcPct val="150000"/>
              </a:lnSpc>
            </a:pPr>
            <a:endParaRPr lang="en-US" sz="1400" b="0" strike="noStrike" spc="-1">
              <a:latin typeface="Arial"/>
            </a:endParaRPr>
          </a:p>
          <a:p>
            <a:pPr>
              <a:lnSpc>
                <a:spcPct val="150000"/>
              </a:lnSpc>
            </a:pPr>
            <a:r>
              <a:rPr lang="en-US" sz="1400" b="0" strike="noStrike" spc="-1">
                <a:solidFill>
                  <a:srgbClr val="0B5394"/>
                </a:solidFill>
                <a:latin typeface="Open Sans"/>
                <a:ea typeface="Open Sans"/>
              </a:rPr>
              <a:t>func Benchmark_x(b *testing.B) {</a:t>
            </a:r>
            <a:endParaRPr lang="en-US" sz="1400" b="0" strike="noStrike" spc="-1">
              <a:latin typeface="Arial"/>
            </a:endParaRPr>
          </a:p>
          <a:p>
            <a:pPr>
              <a:lnSpc>
                <a:spcPct val="150000"/>
              </a:lnSpc>
            </a:pPr>
            <a:r>
              <a:rPr lang="en-US" sz="1400" b="0" strike="noStrike" spc="-1">
                <a:solidFill>
                  <a:srgbClr val="0B5394"/>
                </a:solidFill>
                <a:latin typeface="Open Sans"/>
                <a:ea typeface="Open Sans"/>
              </a:rPr>
              <a:t>    for i := 0; i &lt; b.N; i++ { </a:t>
            </a:r>
            <a:r>
              <a:rPr lang="en-US" sz="1400" b="1" strike="noStrike" spc="-1">
                <a:solidFill>
                  <a:srgbClr val="0B5394"/>
                </a:solidFill>
                <a:latin typeface="Open Sans"/>
                <a:ea typeface="Open Sans"/>
              </a:rPr>
              <a:t>ix = x</a:t>
            </a:r>
            <a:r>
              <a:rPr lang="en-US" sz="1400" b="0" strike="noStrike" spc="-1">
                <a:solidFill>
                  <a:srgbClr val="0B5394"/>
                </a:solidFill>
                <a:latin typeface="Open Sans"/>
                <a:ea typeface="Open Sans"/>
              </a:rPr>
              <a:t> }</a:t>
            </a:r>
            <a:endParaRPr lang="en-US" sz="1400" b="0" strike="noStrike" spc="-1">
              <a:latin typeface="Arial"/>
            </a:endParaRPr>
          </a:p>
          <a:p>
            <a:pPr>
              <a:lnSpc>
                <a:spcPct val="150000"/>
              </a:lnSpc>
            </a:pPr>
            <a:r>
              <a:rPr lang="en-US" sz="1400" b="0" strike="noStrike" spc="-1">
                <a:solidFill>
                  <a:srgbClr val="0B5394"/>
                </a:solidFill>
                <a:latin typeface="Open Sans"/>
                <a:ea typeface="Open Sans"/>
              </a:rPr>
              <a:t>}</a:t>
            </a:r>
            <a:endParaRPr lang="en-US" sz="1400" b="0" strike="noStrike" spc="-1">
              <a:latin typeface="Arial"/>
            </a:endParaRPr>
          </a:p>
          <a:p>
            <a:pPr>
              <a:lnSpc>
                <a:spcPct val="150000"/>
              </a:lnSpc>
            </a:pPr>
            <a:endParaRPr lang="en-US" sz="1400" b="0" strike="noStrike" spc="-1">
              <a:latin typeface="Arial"/>
            </a:endParaRPr>
          </a:p>
          <a:p>
            <a:pPr>
              <a:lnSpc>
                <a:spcPct val="150000"/>
              </a:lnSpc>
            </a:pPr>
            <a:r>
              <a:rPr lang="en-US" sz="1400" b="0" strike="noStrike" spc="-1">
                <a:solidFill>
                  <a:srgbClr val="0B5394"/>
                </a:solidFill>
                <a:latin typeface="Open Sans"/>
                <a:ea typeface="Open Sans"/>
              </a:rPr>
              <a:t>func Benchmark_y(b *testing.B) {</a:t>
            </a:r>
            <a:endParaRPr lang="en-US" sz="1400" b="0" strike="noStrike" spc="-1">
              <a:latin typeface="Arial"/>
            </a:endParaRPr>
          </a:p>
          <a:p>
            <a:pPr>
              <a:lnSpc>
                <a:spcPct val="150000"/>
              </a:lnSpc>
            </a:pPr>
            <a:r>
              <a:rPr lang="en-US" sz="1400" b="0" strike="noStrike" spc="-1">
                <a:solidFill>
                  <a:srgbClr val="0B5394"/>
                </a:solidFill>
                <a:latin typeface="Open Sans"/>
                <a:ea typeface="Open Sans"/>
              </a:rPr>
              <a:t>    for i := 0; i &lt; b.N; i++ { </a:t>
            </a:r>
            <a:r>
              <a:rPr lang="en-US" sz="1400" b="0" strike="noStrike" spc="-1">
                <a:solidFill>
                  <a:srgbClr val="980000"/>
                </a:solidFill>
                <a:latin typeface="Open Sans"/>
                <a:ea typeface="Open Sans"/>
              </a:rPr>
              <a:t>iy = y</a:t>
            </a:r>
            <a:r>
              <a:rPr lang="en-US" sz="1400" b="0" strike="noStrike" spc="-1">
                <a:solidFill>
                  <a:srgbClr val="0B5394"/>
                </a:solidFill>
                <a:latin typeface="Open Sans"/>
                <a:ea typeface="Open Sans"/>
              </a:rPr>
              <a:t> }</a:t>
            </a:r>
            <a:endParaRPr lang="en-US" sz="1400" b="0" strike="noStrike" spc="-1">
              <a:latin typeface="Arial"/>
            </a:endParaRPr>
          </a:p>
          <a:p>
            <a:pPr>
              <a:lnSpc>
                <a:spcPct val="150000"/>
              </a:lnSpc>
            </a:pPr>
            <a:r>
              <a:rPr lang="en-US" sz="1400" b="0" strike="noStrike" spc="-1">
                <a:solidFill>
                  <a:srgbClr val="0B5394"/>
                </a:solidFill>
                <a:latin typeface="Open Sans"/>
                <a:ea typeface="Open Sans"/>
              </a:rPr>
              <a:t>}</a:t>
            </a:r>
            <a:endParaRPr lang="en-US" sz="1400" b="0" strike="noStrike" spc="-1">
              <a:latin typeface="Arial"/>
            </a:endParaRPr>
          </a:p>
        </p:txBody>
      </p:sp>
      <p:sp>
        <p:nvSpPr>
          <p:cNvPr id="143" name="CustomShape 4"/>
          <p:cNvSpPr/>
          <p:nvPr/>
        </p:nvSpPr>
        <p:spPr>
          <a:xfrm>
            <a:off x="930899" y="3952560"/>
            <a:ext cx="7056360" cy="671760"/>
          </a:xfrm>
          <a:prstGeom prst="rect">
            <a:avLst/>
          </a:prstGeom>
          <a:solidFill>
            <a:srgbClr val="CCCCCC"/>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700" b="0" strike="noStrike" spc="-1" dirty="0">
                <a:solidFill>
                  <a:srgbClr val="2A6099"/>
                </a:solidFill>
                <a:latin typeface="Courier New"/>
                <a:ea typeface="Courier New"/>
              </a:rPr>
              <a:t>Benchmark_x-4  	2.98 ns/op    	0 </a:t>
            </a:r>
            <a:r>
              <a:rPr lang="en-US" sz="1700" b="0" strike="noStrike" spc="-1" dirty="0" err="1">
                <a:solidFill>
                  <a:srgbClr val="2A6099"/>
                </a:solidFill>
                <a:latin typeface="Courier New"/>
                <a:ea typeface="Courier New"/>
              </a:rPr>
              <a:t>allocs</a:t>
            </a:r>
            <a:r>
              <a:rPr lang="en-US" sz="1700" b="0" strike="noStrike" spc="-1" dirty="0">
                <a:solidFill>
                  <a:srgbClr val="2A6099"/>
                </a:solidFill>
                <a:latin typeface="Courier New"/>
                <a:ea typeface="Courier New"/>
              </a:rPr>
              <a:t>/op</a:t>
            </a:r>
            <a:endParaRPr lang="en-US" sz="1700" b="0" strike="noStrike" spc="-1" dirty="0">
              <a:latin typeface="Arial"/>
            </a:endParaRPr>
          </a:p>
          <a:p>
            <a:pPr>
              <a:lnSpc>
                <a:spcPct val="100000"/>
              </a:lnSpc>
            </a:pPr>
            <a:r>
              <a:rPr lang="en-US" sz="1700" b="0" strike="noStrike" spc="-1" dirty="0">
                <a:solidFill>
                  <a:srgbClr val="2A6099"/>
                </a:solidFill>
                <a:latin typeface="Courier New"/>
                <a:ea typeface="Courier New"/>
              </a:rPr>
              <a:t>Benchmark_y-4  	17.0 ns/op    	1 </a:t>
            </a:r>
            <a:r>
              <a:rPr lang="en-US" sz="1700" b="0" strike="noStrike" spc="-1" dirty="0" err="1">
                <a:solidFill>
                  <a:srgbClr val="2A6099"/>
                </a:solidFill>
                <a:latin typeface="Courier New"/>
                <a:ea typeface="Courier New"/>
              </a:rPr>
              <a:t>allocs</a:t>
            </a:r>
            <a:r>
              <a:rPr lang="en-US" sz="1700" b="0" strike="noStrike" spc="-1" dirty="0">
                <a:solidFill>
                  <a:srgbClr val="2A6099"/>
                </a:solidFill>
                <a:latin typeface="Courier New"/>
                <a:ea typeface="Courier New"/>
              </a:rPr>
              <a:t>/op</a:t>
            </a:r>
            <a:endParaRPr lang="en-US" sz="1700" b="0" strike="noStrike" spc="-1" dirty="0">
              <a:latin typeface="Arial"/>
            </a:endParaRPr>
          </a:p>
          <a:p>
            <a:pPr>
              <a:lnSpc>
                <a:spcPct val="100000"/>
              </a:lnSpc>
            </a:pPr>
            <a:endParaRPr lang="en-US" sz="1700" b="0" strike="noStrike" spc="-1" dirty="0">
              <a:latin typeface="Arial"/>
            </a:endParaRPr>
          </a:p>
          <a:p>
            <a:pPr>
              <a:lnSpc>
                <a:spcPct val="100000"/>
              </a:lnSpc>
            </a:pPr>
            <a:endParaRPr lang="en-US" sz="1700" b="0" strike="noStrike" spc="-1" dirty="0">
              <a:latin typeface="Arial"/>
            </a:endParaRPr>
          </a:p>
        </p:txBody>
      </p:sp>
      <p:sp>
        <p:nvSpPr>
          <p:cNvPr id="144" name="CustomShape 5"/>
          <p:cNvSpPr/>
          <p:nvPr/>
        </p:nvSpPr>
        <p:spPr>
          <a:xfrm>
            <a:off x="4712399" y="1235160"/>
            <a:ext cx="3545553" cy="2011314"/>
          </a:xfrm>
          <a:prstGeom prst="rect">
            <a:avLst/>
          </a:prstGeom>
          <a:solidFill>
            <a:srgbClr val="CCCCCC"/>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700" b="0" strike="noStrike" spc="-1" dirty="0">
                <a:solidFill>
                  <a:srgbClr val="2A6099"/>
                </a:solidFill>
                <a:latin typeface="Courier New"/>
                <a:ea typeface="Courier New"/>
              </a:rPr>
              <a:t>从Go工具链1.15开始，个Go运行时内部维护着一个0到255的小数组。但包裹0-255的整数时，将直接包裹此数组的相应元素的指针而少开辟一次内存。</a:t>
            </a:r>
            <a:endParaRPr lang="en-US" sz="1700" b="0" strike="noStrike" spc="-1" dirty="0">
              <a:latin typeface="Arial"/>
            </a:endParaRPr>
          </a:p>
          <a:p>
            <a:pPr>
              <a:lnSpc>
                <a:spcPct val="100000"/>
              </a:lnSpc>
            </a:pPr>
            <a:endParaRPr lang="en-US" sz="1700" b="0" strike="noStrike" spc="-1" dirty="0">
              <a:latin typeface="Arial"/>
            </a:endParaRPr>
          </a:p>
          <a:p>
            <a:pPr>
              <a:lnSpc>
                <a:spcPct val="100000"/>
              </a:lnSpc>
            </a:pPr>
            <a:r>
              <a:rPr lang="en-US" sz="1700" b="0" strike="noStrike" spc="-1" dirty="0" err="1">
                <a:solidFill>
                  <a:srgbClr val="2A6099"/>
                </a:solidFill>
                <a:latin typeface="Courier New"/>
                <a:ea typeface="Courier New"/>
              </a:rPr>
              <a:t>但是比直接包裹指针还是慢一点</a:t>
            </a:r>
            <a:r>
              <a:rPr lang="en-US" sz="1700" b="0" strike="noStrike" spc="-1" dirty="0">
                <a:solidFill>
                  <a:srgbClr val="2A6099"/>
                </a:solidFill>
                <a:latin typeface="Courier New"/>
                <a:ea typeface="Courier New"/>
              </a:rPr>
              <a:t>。</a:t>
            </a:r>
            <a:endParaRPr lang="en-US" sz="1700" b="0" strike="noStrike" spc="-1" dirty="0">
              <a:latin typeface="Arial"/>
            </a:endParaRPr>
          </a:p>
          <a:p>
            <a:pPr>
              <a:lnSpc>
                <a:spcPct val="100000"/>
              </a:lnSpc>
            </a:pPr>
            <a:endParaRPr lang="en-US" sz="1700" b="0" strike="noStrike" spc="-1" dirty="0">
              <a:latin typeface="Arial"/>
            </a:endParaRPr>
          </a:p>
          <a:p>
            <a:pPr>
              <a:lnSpc>
                <a:spcPct val="100000"/>
              </a:lnSpc>
            </a:pPr>
            <a:endParaRPr lang="en-US" sz="1700" b="0" strike="noStrike" spc="-1" dirty="0">
              <a:latin typeface="Arial"/>
            </a:endParaRPr>
          </a:p>
        </p:txBody>
      </p:sp>
      <p:sp>
        <p:nvSpPr>
          <p:cNvPr id="145" name="CustomShape 6"/>
          <p:cNvSpPr/>
          <p:nvPr/>
        </p:nvSpPr>
        <p:spPr>
          <a:xfrm flipH="1">
            <a:off x="3305520" y="2337120"/>
            <a:ext cx="1405080" cy="37800"/>
          </a:xfrm>
          <a:custGeom>
            <a:avLst/>
            <a:gdLst/>
            <a:ahLst/>
            <a:cxnLst/>
            <a:rect l="l" t="t" r="r" b="b"/>
            <a:pathLst>
              <a:path w="21600" h="21600">
                <a:moveTo>
                  <a:pt x="0" y="0"/>
                </a:moveTo>
                <a:lnTo>
                  <a:pt x="21600" y="21600"/>
                </a:lnTo>
              </a:path>
            </a:pathLst>
          </a:custGeom>
          <a:noFill/>
          <a:ln w="9360">
            <a:solidFill>
              <a:srgbClr val="1F497D"/>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311760" y="275760"/>
            <a:ext cx="8740080" cy="7063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600" b="1" strike="noStrike" spc="-1">
                <a:solidFill>
                  <a:srgbClr val="EF6C00"/>
                </a:solidFill>
                <a:latin typeface="PT Sans Narrow"/>
                <a:ea typeface="PT Sans Narrow"/>
              </a:rPr>
              <a:t>BCE（Bounds Check Elimination）优化</a:t>
            </a:r>
            <a:endParaRPr lang="en-US" sz="3600" b="0" strike="noStrike" spc="-1">
              <a:latin typeface="Arial"/>
            </a:endParaRPr>
          </a:p>
        </p:txBody>
      </p:sp>
      <p:sp>
        <p:nvSpPr>
          <p:cNvPr id="147" name="CustomShape 2"/>
          <p:cNvSpPr/>
          <p:nvPr/>
        </p:nvSpPr>
        <p:spPr>
          <a:xfrm>
            <a:off x="573480" y="1516912"/>
            <a:ext cx="7788960" cy="2520848"/>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15000"/>
              </a:lnSpc>
            </a:pPr>
            <a:r>
              <a:rPr lang="en-US" sz="1800" b="0" strike="noStrike" spc="-1" dirty="0">
                <a:solidFill>
                  <a:srgbClr val="0B5394"/>
                </a:solidFill>
                <a:latin typeface="Open Sans"/>
                <a:ea typeface="Open Sans"/>
              </a:rPr>
              <a:t>Go是一门内存安全的语言。检查下标越界是保证内存安全的重要举措之一。但另一方面检查下标越界也耗费一些CPU计算。事实上绝大部分的下标越界检查都不会发现有问题的。这就是维护内存安全的代价。</a:t>
            </a:r>
            <a:endParaRPr lang="en-US" sz="1800" b="0" strike="noStrike" spc="-1" dirty="0">
              <a:latin typeface="Arial"/>
            </a:endParaRPr>
          </a:p>
          <a:p>
            <a:pPr>
              <a:lnSpc>
                <a:spcPct val="115000"/>
              </a:lnSpc>
            </a:pPr>
            <a:endParaRPr lang="en-US" sz="1800" b="0" strike="noStrike" spc="-1" dirty="0">
              <a:latin typeface="Arial"/>
            </a:endParaRPr>
          </a:p>
          <a:p>
            <a:pPr>
              <a:lnSpc>
                <a:spcPct val="115000"/>
              </a:lnSpc>
            </a:pPr>
            <a:r>
              <a:rPr lang="en-US" sz="1800" b="0" strike="noStrike" spc="-1" dirty="0" err="1">
                <a:solidFill>
                  <a:srgbClr val="0B5394"/>
                </a:solidFill>
                <a:latin typeface="Open Sans"/>
                <a:ea typeface="Open Sans"/>
              </a:rPr>
              <a:t>在某些情形下，编译器在代码编译阶段可以确定某些下标越界检查是不必要的从而可以避免这些检查，这样将提升程序运行效率</a:t>
            </a:r>
            <a:r>
              <a:rPr lang="en-US" sz="1800" b="0" strike="noStrike" spc="-1" dirty="0">
                <a:solidFill>
                  <a:srgbClr val="0B5394"/>
                </a:solidFill>
                <a:latin typeface="Open Sans"/>
                <a:ea typeface="Open Sans"/>
              </a:rPr>
              <a:t>。</a:t>
            </a:r>
            <a:endParaRPr lang="en-US" sz="1800" b="0" strike="noStrike" spc="-1" dirty="0">
              <a:latin typeface="Arial"/>
            </a:endParaRPr>
          </a:p>
          <a:p>
            <a:pPr>
              <a:lnSpc>
                <a:spcPct val="115000"/>
              </a:lnSpc>
            </a:pPr>
            <a:endParaRPr lang="en-US" sz="1800" b="0" strike="noStrike" spc="-1" dirty="0">
              <a:latin typeface="Arial"/>
            </a:endParaRPr>
          </a:p>
          <a:p>
            <a:pPr>
              <a:lnSpc>
                <a:spcPct val="115000"/>
              </a:lnSpc>
            </a:pPr>
            <a:r>
              <a:rPr lang="en-US" sz="1800" b="0" strike="noStrike" spc="-1" dirty="0" err="1">
                <a:solidFill>
                  <a:srgbClr val="0B5394"/>
                </a:solidFill>
                <a:latin typeface="Open Sans"/>
                <a:ea typeface="Open Sans"/>
              </a:rPr>
              <a:t>编译器并不总是足够得聪明，有时需要人为干预引导编译器来消除一些下标越界检查</a:t>
            </a:r>
            <a:r>
              <a:rPr lang="en-US" sz="1800" b="0" strike="noStrike" spc="-1" dirty="0">
                <a:solidFill>
                  <a:srgbClr val="0B5394"/>
                </a:solidFill>
                <a:latin typeface="Open Sans"/>
                <a:ea typeface="Open Sans"/>
              </a:rPr>
              <a:t>。</a:t>
            </a:r>
            <a:endParaRPr lang="en-US" sz="1800" b="0" strike="noStrike" spc="-1" dirty="0">
              <a:latin typeface="Arial"/>
            </a:endParaRPr>
          </a:p>
          <a:p>
            <a:pPr>
              <a:lnSpc>
                <a:spcPct val="100000"/>
              </a:lnSpc>
              <a:spcBef>
                <a:spcPts val="3200"/>
              </a:spcBef>
            </a:pPr>
            <a:endParaRPr lang="en-US" sz="1800" b="0" strike="noStrike" spc="-1" dirty="0">
              <a:latin typeface="Arial"/>
            </a:endParaRPr>
          </a:p>
        </p:txBody>
      </p:sp>
      <p:sp>
        <p:nvSpPr>
          <p:cNvPr id="148" name="CustomShape 3"/>
          <p:cNvSpPr/>
          <p:nvPr/>
        </p:nvSpPr>
        <p:spPr>
          <a:xfrm>
            <a:off x="168120" y="4610520"/>
            <a:ext cx="547560" cy="39240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pPr>
            <a:fld id="{77B07D79-B327-408D-8E93-BD76CD49D4ED}" type="slidenum">
              <a:rPr lang="en-US" sz="1800" b="0" strike="noStrike" spc="-1">
                <a:solidFill>
                  <a:srgbClr val="000000"/>
                </a:solidFill>
                <a:latin typeface="Arial"/>
                <a:ea typeface="Arial"/>
              </a:rPr>
              <a:t>16</a:t>
            </a:fld>
            <a:endParaRPr lang="en-US"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311760" y="201600"/>
            <a:ext cx="8519400" cy="7063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2800" b="1" strike="noStrike" spc="-1">
                <a:solidFill>
                  <a:srgbClr val="EF6C00"/>
                </a:solidFill>
                <a:latin typeface="PT Sans Narrow"/>
                <a:ea typeface="PT Sans Narrow"/>
              </a:rPr>
              <a:t>优化12：</a:t>
            </a:r>
            <a:r>
              <a:rPr lang="en-US" sz="2800" b="1" strike="noStrike" spc="-1">
                <a:solidFill>
                  <a:srgbClr val="3465A4"/>
                </a:solidFill>
                <a:latin typeface="PT Sans Narrow"/>
                <a:ea typeface="PT Sans Narrow"/>
              </a:rPr>
              <a:t>Bounds Check Elimination</a:t>
            </a:r>
            <a:endParaRPr lang="en-US" sz="2800" b="0" strike="noStrike" spc="-1">
              <a:latin typeface="Arial"/>
            </a:endParaRPr>
          </a:p>
        </p:txBody>
      </p:sp>
      <p:sp>
        <p:nvSpPr>
          <p:cNvPr id="150" name="CustomShape 2"/>
          <p:cNvSpPr/>
          <p:nvPr/>
        </p:nvSpPr>
        <p:spPr>
          <a:xfrm>
            <a:off x="168120" y="4610520"/>
            <a:ext cx="547560" cy="39240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pPr>
            <a:fld id="{7FBBA53B-0DE4-4BE4-A70B-E2BFD7202CF5}" type="slidenum">
              <a:rPr lang="en-US" sz="1800" b="0" strike="noStrike" spc="-1">
                <a:latin typeface="Arial"/>
              </a:rPr>
              <a:t>17</a:t>
            </a:fld>
            <a:endParaRPr lang="en-US" sz="1800" b="0" strike="noStrike" spc="-1">
              <a:latin typeface="Arial"/>
            </a:endParaRPr>
          </a:p>
        </p:txBody>
      </p:sp>
      <p:sp>
        <p:nvSpPr>
          <p:cNvPr id="151" name="CustomShape 3"/>
          <p:cNvSpPr/>
          <p:nvPr/>
        </p:nvSpPr>
        <p:spPr>
          <a:xfrm>
            <a:off x="457020" y="795600"/>
            <a:ext cx="8228880" cy="37040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400" b="0" strike="noStrike" spc="-1" dirty="0" err="1">
                <a:solidFill>
                  <a:srgbClr val="0B5394"/>
                </a:solidFill>
                <a:latin typeface="Open Sans"/>
                <a:ea typeface="Open Sans"/>
              </a:rPr>
              <a:t>func</a:t>
            </a:r>
            <a:r>
              <a:rPr lang="en-US" sz="1400" b="0" strike="noStrike" spc="-1" dirty="0">
                <a:solidFill>
                  <a:srgbClr val="0B5394"/>
                </a:solidFill>
                <a:latin typeface="Open Sans"/>
                <a:ea typeface="Open Sans"/>
              </a:rPr>
              <a:t> f1(s []int)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_ = </a:t>
            </a:r>
            <a:r>
              <a:rPr lang="en-US" sz="1400" b="0" strike="noStrike" spc="-1" dirty="0">
                <a:solidFill>
                  <a:srgbClr val="980000"/>
                </a:solidFill>
                <a:latin typeface="Open Sans"/>
                <a:ea typeface="Open Sans"/>
              </a:rPr>
              <a:t>s[0]</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_ = </a:t>
            </a:r>
            <a:r>
              <a:rPr lang="en-US" sz="1400" b="0" strike="noStrike" spc="-1" dirty="0">
                <a:solidFill>
                  <a:srgbClr val="980000"/>
                </a:solidFill>
                <a:latin typeface="Open Sans"/>
                <a:ea typeface="Open Sans"/>
              </a:rPr>
              <a:t>s[1]</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_ = </a:t>
            </a:r>
            <a:r>
              <a:rPr lang="en-US" sz="1400" b="0" strike="noStrike" spc="-1" dirty="0">
                <a:solidFill>
                  <a:srgbClr val="980000"/>
                </a:solidFill>
                <a:latin typeface="Open Sans"/>
                <a:ea typeface="Open Sans"/>
              </a:rPr>
              <a:t>s[2]</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a:t>
            </a:r>
            <a:endParaRPr lang="en-US" sz="1400" b="0" strike="noStrike" spc="-1" dirty="0">
              <a:latin typeface="Arial"/>
            </a:endParaRPr>
          </a:p>
          <a:p>
            <a:pPr>
              <a:lnSpc>
                <a:spcPct val="150000"/>
              </a:lnSpc>
            </a:pPr>
            <a:endParaRPr lang="en-US" sz="1400" b="0" strike="noStrike" spc="-1" dirty="0">
              <a:latin typeface="Arial"/>
            </a:endParaRPr>
          </a:p>
          <a:p>
            <a:pPr>
              <a:lnSpc>
                <a:spcPct val="150000"/>
              </a:lnSpc>
            </a:pPr>
            <a:r>
              <a:rPr lang="en-US" sz="1400" b="0" strike="noStrike" spc="-1" dirty="0" err="1">
                <a:solidFill>
                  <a:srgbClr val="0B5394"/>
                </a:solidFill>
                <a:latin typeface="Open Sans"/>
                <a:ea typeface="Open Sans"/>
              </a:rPr>
              <a:t>func</a:t>
            </a:r>
            <a:r>
              <a:rPr lang="en-US" sz="1400" b="0" strike="noStrike" spc="-1" dirty="0">
                <a:solidFill>
                  <a:srgbClr val="0B5394"/>
                </a:solidFill>
                <a:latin typeface="Open Sans"/>
                <a:ea typeface="Open Sans"/>
              </a:rPr>
              <a:t> f2(s []int)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_ = </a:t>
            </a:r>
            <a:r>
              <a:rPr lang="en-US" sz="1400" b="0" strike="noStrike" spc="-1" dirty="0">
                <a:solidFill>
                  <a:srgbClr val="980000"/>
                </a:solidFill>
                <a:latin typeface="Open Sans"/>
                <a:ea typeface="Open Sans"/>
              </a:rPr>
              <a:t>s[2]</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_ = </a:t>
            </a:r>
            <a:r>
              <a:rPr lang="en-US" sz="1400" b="1" strike="noStrike" spc="-1" dirty="0">
                <a:solidFill>
                  <a:srgbClr val="0B5394"/>
                </a:solidFill>
                <a:latin typeface="Open Sans"/>
                <a:ea typeface="Open Sans"/>
              </a:rPr>
              <a:t>s[1]</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_ = </a:t>
            </a:r>
            <a:r>
              <a:rPr lang="en-US" sz="1400" b="1" strike="noStrike" spc="-1" dirty="0">
                <a:solidFill>
                  <a:srgbClr val="0B5394"/>
                </a:solidFill>
                <a:latin typeface="Open Sans"/>
                <a:ea typeface="Open Sans"/>
              </a:rPr>
              <a:t>s[0]</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a:t>
            </a:r>
            <a:endParaRPr lang="en-US" sz="1400" b="0" strike="noStrike" spc="-1" dirty="0">
              <a:latin typeface="Arial"/>
            </a:endParaRPr>
          </a:p>
          <a:p>
            <a:pPr>
              <a:lnSpc>
                <a:spcPct val="150000"/>
              </a:lnSpc>
            </a:pPr>
            <a:endParaRPr lang="en-US" sz="1400" b="0" strike="noStrike" spc="-1" dirty="0">
              <a:latin typeface="Arial"/>
            </a:endParaRPr>
          </a:p>
        </p:txBody>
      </p:sp>
      <p:sp>
        <p:nvSpPr>
          <p:cNvPr id="152" name="CustomShape 4"/>
          <p:cNvSpPr/>
          <p:nvPr/>
        </p:nvSpPr>
        <p:spPr>
          <a:xfrm>
            <a:off x="715680" y="4419900"/>
            <a:ext cx="7356600" cy="437400"/>
          </a:xfrm>
          <a:prstGeom prst="rect">
            <a:avLst/>
          </a:prstGeom>
          <a:solidFill>
            <a:srgbClr val="CCCCCC"/>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700" b="0" strike="noStrike" spc="-1" dirty="0">
                <a:solidFill>
                  <a:srgbClr val="2A6099"/>
                </a:solidFill>
                <a:latin typeface="Courier New"/>
                <a:ea typeface="Courier New"/>
              </a:rPr>
              <a:t>go build -</a:t>
            </a:r>
            <a:r>
              <a:rPr lang="en-US" sz="1700" b="0" strike="noStrike" spc="-1" dirty="0" err="1">
                <a:solidFill>
                  <a:srgbClr val="2A6099"/>
                </a:solidFill>
                <a:latin typeface="Courier New"/>
                <a:ea typeface="Courier New"/>
              </a:rPr>
              <a:t>gcflags</a:t>
            </a:r>
            <a:r>
              <a:rPr lang="en-US" sz="1700" b="0" strike="noStrike" spc="-1" dirty="0">
                <a:solidFill>
                  <a:srgbClr val="2A6099"/>
                </a:solidFill>
                <a:latin typeface="Courier New"/>
                <a:ea typeface="Courier New"/>
              </a:rPr>
              <a:t>="-d=</a:t>
            </a:r>
            <a:r>
              <a:rPr lang="en-US" sz="1700" b="0" strike="noStrike" spc="-1" dirty="0" err="1">
                <a:solidFill>
                  <a:srgbClr val="2A6099"/>
                </a:solidFill>
                <a:latin typeface="Courier New"/>
                <a:ea typeface="Courier New"/>
              </a:rPr>
              <a:t>ssa</a:t>
            </a:r>
            <a:r>
              <a:rPr lang="en-US" sz="1700" b="0" strike="noStrike" spc="-1" dirty="0">
                <a:solidFill>
                  <a:srgbClr val="2A6099"/>
                </a:solidFill>
                <a:latin typeface="Courier New"/>
                <a:ea typeface="Courier New"/>
              </a:rPr>
              <a:t>/</a:t>
            </a:r>
            <a:r>
              <a:rPr lang="en-US" sz="1700" b="0" strike="noStrike" spc="-1" dirty="0" err="1">
                <a:solidFill>
                  <a:srgbClr val="2A6099"/>
                </a:solidFill>
                <a:latin typeface="Courier New"/>
                <a:ea typeface="Courier New"/>
              </a:rPr>
              <a:t>check_bce</a:t>
            </a:r>
            <a:r>
              <a:rPr lang="en-US" sz="1700" b="0" strike="noStrike" spc="-1" dirty="0">
                <a:solidFill>
                  <a:srgbClr val="2A6099"/>
                </a:solidFill>
                <a:latin typeface="Courier New"/>
                <a:ea typeface="Courier New"/>
              </a:rPr>
              <a:t>/debug=1" [more...]</a:t>
            </a:r>
            <a:endParaRPr lang="en-US" sz="1700" b="0" strike="noStrike" spc="-1" dirty="0">
              <a:latin typeface="Arial"/>
            </a:endParaRPr>
          </a:p>
          <a:p>
            <a:pPr>
              <a:lnSpc>
                <a:spcPct val="100000"/>
              </a:lnSpc>
            </a:pPr>
            <a:endParaRPr lang="en-US" sz="1700" b="0" strike="noStrike" spc="-1" dirty="0">
              <a:latin typeface="Arial"/>
            </a:endParaRPr>
          </a:p>
          <a:p>
            <a:pPr>
              <a:lnSpc>
                <a:spcPct val="100000"/>
              </a:lnSpc>
            </a:pPr>
            <a:endParaRPr lang="en-US" sz="1700" b="0" strike="noStrike" spc="-1" dirty="0">
              <a:latin typeface="Arial"/>
            </a:endParaRPr>
          </a:p>
          <a:p>
            <a:pPr>
              <a:lnSpc>
                <a:spcPct val="100000"/>
              </a:lnSpc>
            </a:pPr>
            <a:endParaRPr lang="en-US" sz="1700" b="0" strike="noStrike" spc="-1" dirty="0">
              <a:latin typeface="Arial"/>
            </a:endParaRPr>
          </a:p>
        </p:txBody>
      </p:sp>
      <p:sp>
        <p:nvSpPr>
          <p:cNvPr id="153" name="CustomShape 5"/>
          <p:cNvSpPr/>
          <p:nvPr/>
        </p:nvSpPr>
        <p:spPr>
          <a:xfrm>
            <a:off x="2629786" y="795600"/>
            <a:ext cx="2784254" cy="34401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400" b="0" strike="noStrike" spc="-1" dirty="0" err="1">
                <a:solidFill>
                  <a:srgbClr val="0B5394"/>
                </a:solidFill>
                <a:latin typeface="Open Sans"/>
                <a:ea typeface="Open Sans"/>
              </a:rPr>
              <a:t>func</a:t>
            </a:r>
            <a:r>
              <a:rPr lang="en-US" sz="1400" b="0" strike="noStrike" spc="-1" dirty="0">
                <a:solidFill>
                  <a:srgbClr val="0B5394"/>
                </a:solidFill>
                <a:latin typeface="Open Sans"/>
                <a:ea typeface="Open Sans"/>
              </a:rPr>
              <a:t> f9(s []int)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if </a:t>
            </a:r>
            <a:r>
              <a:rPr lang="en-US" sz="1400" b="0" strike="noStrike" spc="-1" dirty="0" err="1">
                <a:solidFill>
                  <a:srgbClr val="0B5394"/>
                </a:solidFill>
                <a:latin typeface="Open Sans"/>
                <a:ea typeface="Open Sans"/>
              </a:rPr>
              <a:t>len</a:t>
            </a:r>
            <a:r>
              <a:rPr lang="en-US" sz="1400" b="0" strike="noStrike" spc="-1" dirty="0">
                <a:solidFill>
                  <a:srgbClr val="0B5394"/>
                </a:solidFill>
                <a:latin typeface="Open Sans"/>
                <a:ea typeface="Open Sans"/>
              </a:rPr>
              <a:t>(s) &gt; 2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_, _, _ = </a:t>
            </a:r>
            <a:r>
              <a:rPr lang="en-US" sz="1400" b="1" strike="noStrike" spc="-1" dirty="0">
                <a:solidFill>
                  <a:srgbClr val="0B5394"/>
                </a:solidFill>
                <a:latin typeface="Open Sans"/>
                <a:ea typeface="Open Sans"/>
              </a:rPr>
              <a:t>s[0]</a:t>
            </a:r>
            <a:r>
              <a:rPr lang="en-US" sz="1400" b="0" strike="noStrike" spc="-1" dirty="0">
                <a:solidFill>
                  <a:srgbClr val="0B5394"/>
                </a:solidFill>
                <a:latin typeface="Open Sans"/>
                <a:ea typeface="Open Sans"/>
              </a:rPr>
              <a:t>, </a:t>
            </a:r>
            <a:r>
              <a:rPr lang="en-US" sz="1400" b="1" strike="noStrike" spc="-1" dirty="0">
                <a:solidFill>
                  <a:srgbClr val="0B5394"/>
                </a:solidFill>
                <a:latin typeface="Open Sans"/>
                <a:ea typeface="Open Sans"/>
              </a:rPr>
              <a:t>s[1</a:t>
            </a:r>
            <a:r>
              <a:rPr lang="en-US" sz="1400" b="0" strike="noStrike" spc="-1" dirty="0">
                <a:solidFill>
                  <a:srgbClr val="0B5394"/>
                </a:solidFill>
                <a:latin typeface="Open Sans"/>
                <a:ea typeface="Open Sans"/>
              </a:rPr>
              <a:t>], </a:t>
            </a:r>
            <a:r>
              <a:rPr lang="en-US" sz="1400" b="1" strike="noStrike" spc="-1" dirty="0">
                <a:solidFill>
                  <a:srgbClr val="0B5394"/>
                </a:solidFill>
                <a:latin typeface="Open Sans"/>
                <a:ea typeface="Open Sans"/>
              </a:rPr>
              <a:t>s[2]</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a:t>
            </a:r>
            <a:endParaRPr lang="en-US" sz="1400" b="0" strike="noStrike" spc="-1" dirty="0">
              <a:latin typeface="Arial"/>
            </a:endParaRPr>
          </a:p>
          <a:p>
            <a:pPr>
              <a:lnSpc>
                <a:spcPct val="150000"/>
              </a:lnSpc>
            </a:pPr>
            <a:endParaRPr lang="en-US" sz="1400" b="0" strike="noStrike" spc="-1" dirty="0">
              <a:latin typeface="Arial"/>
            </a:endParaRPr>
          </a:p>
          <a:p>
            <a:pPr>
              <a:lnSpc>
                <a:spcPct val="150000"/>
              </a:lnSpc>
            </a:pPr>
            <a:r>
              <a:rPr lang="en-US" sz="1400" b="0" strike="noStrike" spc="-1" dirty="0" err="1">
                <a:solidFill>
                  <a:srgbClr val="0B5394"/>
                </a:solidFill>
                <a:latin typeface="Open Sans"/>
                <a:ea typeface="Open Sans"/>
              </a:rPr>
              <a:t>func</a:t>
            </a:r>
            <a:r>
              <a:rPr lang="en-US" sz="1400" b="0" strike="noStrike" spc="-1" dirty="0">
                <a:solidFill>
                  <a:srgbClr val="0B5394"/>
                </a:solidFill>
                <a:latin typeface="Open Sans"/>
                <a:ea typeface="Open Sans"/>
              </a:rPr>
              <a:t> f4(a [5]int)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_ = </a:t>
            </a:r>
            <a:r>
              <a:rPr lang="en-US" sz="1400" b="1" strike="noStrike" spc="-1" dirty="0">
                <a:solidFill>
                  <a:srgbClr val="0B5394"/>
                </a:solidFill>
                <a:latin typeface="Open Sans"/>
                <a:ea typeface="Open Sans"/>
              </a:rPr>
              <a:t>a[4]</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a:t>
            </a:r>
            <a:endParaRPr lang="en-US" sz="1400" b="0" strike="noStrike" spc="-1" dirty="0">
              <a:latin typeface="Arial"/>
            </a:endParaRPr>
          </a:p>
        </p:txBody>
      </p:sp>
      <p:sp>
        <p:nvSpPr>
          <p:cNvPr id="154" name="CustomShape 6"/>
          <p:cNvSpPr/>
          <p:nvPr/>
        </p:nvSpPr>
        <p:spPr>
          <a:xfrm>
            <a:off x="5474520" y="742320"/>
            <a:ext cx="3502080" cy="33555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400" b="0" strike="noStrike" spc="-1" dirty="0" err="1">
                <a:solidFill>
                  <a:srgbClr val="0B5394"/>
                </a:solidFill>
                <a:latin typeface="Open Sans"/>
                <a:ea typeface="Open Sans"/>
              </a:rPr>
              <a:t>func</a:t>
            </a:r>
            <a:r>
              <a:rPr lang="en-US" sz="1400" b="0" strike="noStrike" spc="-1" dirty="0">
                <a:solidFill>
                  <a:srgbClr val="0B5394"/>
                </a:solidFill>
                <a:latin typeface="Open Sans"/>
                <a:ea typeface="Open Sans"/>
              </a:rPr>
              <a:t> f8(s []int, index int)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if index &gt;= 0 &amp;&amp; index &lt; </a:t>
            </a:r>
            <a:r>
              <a:rPr lang="en-US" sz="1400" b="0" strike="noStrike" spc="-1" dirty="0" err="1">
                <a:solidFill>
                  <a:srgbClr val="0B5394"/>
                </a:solidFill>
                <a:latin typeface="Open Sans"/>
                <a:ea typeface="Open Sans"/>
              </a:rPr>
              <a:t>len</a:t>
            </a:r>
            <a:r>
              <a:rPr lang="en-US" sz="1400" b="0" strike="noStrike" spc="-1" dirty="0">
                <a:solidFill>
                  <a:srgbClr val="0B5394"/>
                </a:solidFill>
                <a:latin typeface="Open Sans"/>
                <a:ea typeface="Open Sans"/>
              </a:rPr>
              <a:t>(s)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_ = </a:t>
            </a:r>
            <a:r>
              <a:rPr lang="en-US" sz="1400" b="1" strike="noStrike" spc="-1" dirty="0">
                <a:solidFill>
                  <a:srgbClr val="0B5394"/>
                </a:solidFill>
                <a:latin typeface="Open Sans"/>
                <a:ea typeface="Open Sans"/>
              </a:rPr>
              <a:t>s[index]</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_ = </a:t>
            </a:r>
            <a:r>
              <a:rPr lang="en-US" sz="1400" b="1" strike="noStrike" spc="-1" dirty="0">
                <a:solidFill>
                  <a:srgbClr val="0B5394"/>
                </a:solidFill>
                <a:latin typeface="Open Sans"/>
                <a:ea typeface="Open Sans"/>
              </a:rPr>
              <a:t>s[</a:t>
            </a:r>
            <a:r>
              <a:rPr lang="en-US" sz="1400" b="1" strike="noStrike" spc="-1" dirty="0" err="1">
                <a:solidFill>
                  <a:srgbClr val="0B5394"/>
                </a:solidFill>
                <a:latin typeface="Open Sans"/>
                <a:ea typeface="Open Sans"/>
              </a:rPr>
              <a:t>index:len</a:t>
            </a:r>
            <a:r>
              <a:rPr lang="en-US" sz="1400" b="1" strike="noStrike" spc="-1" dirty="0">
                <a:solidFill>
                  <a:srgbClr val="0B5394"/>
                </a:solidFill>
                <a:latin typeface="Open Sans"/>
                <a:ea typeface="Open Sans"/>
              </a:rPr>
              <a:t>(s)]</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a:t>
            </a:r>
          </a:p>
          <a:p>
            <a:pPr>
              <a:lnSpc>
                <a:spcPct val="150000"/>
              </a:lnSpc>
            </a:pPr>
            <a:endParaRPr lang="en-US" sz="1400" b="0" strike="noStrike" spc="-1" dirty="0">
              <a:latin typeface="Arial"/>
            </a:endParaRPr>
          </a:p>
          <a:p>
            <a:pPr>
              <a:lnSpc>
                <a:spcPct val="150000"/>
              </a:lnSpc>
            </a:pPr>
            <a:r>
              <a:rPr lang="en-US" sz="1400" b="0" strike="noStrike" spc="-1" dirty="0" err="1">
                <a:solidFill>
                  <a:srgbClr val="0B5394"/>
                </a:solidFill>
                <a:latin typeface="Open Sans"/>
                <a:ea typeface="Open Sans"/>
              </a:rPr>
              <a:t>func</a:t>
            </a:r>
            <a:r>
              <a:rPr lang="en-US" sz="1400" b="0" strike="noStrike" spc="-1" dirty="0">
                <a:solidFill>
                  <a:srgbClr val="0B5394"/>
                </a:solidFill>
                <a:latin typeface="Open Sans"/>
                <a:ea typeface="Open Sans"/>
              </a:rPr>
              <a:t> f3(s []int, index int)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_ = </a:t>
            </a:r>
            <a:r>
              <a:rPr lang="en-US" sz="1400" b="0" strike="noStrike" spc="-1" dirty="0">
                <a:solidFill>
                  <a:srgbClr val="980000"/>
                </a:solidFill>
                <a:latin typeface="Open Sans"/>
                <a:ea typeface="Open Sans"/>
              </a:rPr>
              <a:t>s[index]</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_ = </a:t>
            </a:r>
            <a:r>
              <a:rPr lang="en-US" sz="1400" b="1" strike="noStrike" spc="-1" dirty="0">
                <a:solidFill>
                  <a:srgbClr val="0B5394"/>
                </a:solidFill>
                <a:latin typeface="Open Sans"/>
                <a:ea typeface="Open Sans"/>
              </a:rPr>
              <a:t>s[index]</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a:t>
            </a:r>
            <a:endParaRPr lang="en-US" sz="1400" b="0" strike="noStrike" spc="-1" dirty="0">
              <a:latin typeface="Arial"/>
            </a:endParaRPr>
          </a:p>
          <a:p>
            <a:pPr>
              <a:lnSpc>
                <a:spcPct val="150000"/>
              </a:lnSpc>
            </a:pPr>
            <a:endParaRPr lang="en-US" sz="1400" b="0" strike="noStrike" spc="-1" dirty="0">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311760" y="201600"/>
            <a:ext cx="8519400" cy="7063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2800" b="1" strike="noStrike" spc="-1">
                <a:solidFill>
                  <a:srgbClr val="EF6C00"/>
                </a:solidFill>
                <a:latin typeface="PT Sans Narrow"/>
                <a:ea typeface="PT Sans Narrow"/>
              </a:rPr>
              <a:t>优化12：</a:t>
            </a:r>
            <a:r>
              <a:rPr lang="en-US" sz="2800" b="1" strike="noStrike" spc="-1">
                <a:solidFill>
                  <a:srgbClr val="3465A4"/>
                </a:solidFill>
                <a:latin typeface="PT Sans Narrow"/>
                <a:ea typeface="PT Sans Narrow"/>
              </a:rPr>
              <a:t>Bounds Check Elimination</a:t>
            </a:r>
            <a:endParaRPr lang="en-US" sz="2800" b="0" strike="noStrike" spc="-1">
              <a:latin typeface="Arial"/>
            </a:endParaRPr>
          </a:p>
        </p:txBody>
      </p:sp>
      <p:sp>
        <p:nvSpPr>
          <p:cNvPr id="156" name="CustomShape 2"/>
          <p:cNvSpPr/>
          <p:nvPr/>
        </p:nvSpPr>
        <p:spPr>
          <a:xfrm>
            <a:off x="168120" y="4610520"/>
            <a:ext cx="547560" cy="39240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pPr>
            <a:fld id="{4A660ADE-C4A6-4D0D-A9F4-4134834E6A4B}" type="slidenum">
              <a:rPr lang="en-US" sz="1800" b="0" strike="noStrike" spc="-1">
                <a:latin typeface="Arial"/>
              </a:rPr>
              <a:t>18</a:t>
            </a:fld>
            <a:endParaRPr lang="en-US" sz="1800" b="0" strike="noStrike" spc="-1">
              <a:latin typeface="Arial"/>
            </a:endParaRPr>
          </a:p>
        </p:txBody>
      </p:sp>
      <p:sp>
        <p:nvSpPr>
          <p:cNvPr id="157" name="CustomShape 3"/>
          <p:cNvSpPr/>
          <p:nvPr/>
        </p:nvSpPr>
        <p:spPr>
          <a:xfrm>
            <a:off x="417240" y="1248480"/>
            <a:ext cx="3537720" cy="32396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400" b="0" strike="noStrike" spc="-1" dirty="0" err="1">
                <a:solidFill>
                  <a:srgbClr val="0B5394"/>
                </a:solidFill>
                <a:latin typeface="Open Sans"/>
                <a:ea typeface="Open Sans"/>
              </a:rPr>
              <a:t>func</a:t>
            </a:r>
            <a:r>
              <a:rPr lang="en-US" sz="1400" b="0" strike="noStrike" spc="-1" dirty="0">
                <a:solidFill>
                  <a:srgbClr val="0B5394"/>
                </a:solidFill>
                <a:latin typeface="Open Sans"/>
                <a:ea typeface="Open Sans"/>
              </a:rPr>
              <a:t> f5(s []int)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for </a:t>
            </a:r>
            <a:r>
              <a:rPr lang="en-US" sz="1400" b="0" strike="noStrike" spc="-1" dirty="0" err="1">
                <a:solidFill>
                  <a:srgbClr val="0B5394"/>
                </a:solidFill>
                <a:latin typeface="Open Sans"/>
                <a:ea typeface="Open Sans"/>
              </a:rPr>
              <a:t>i</a:t>
            </a:r>
            <a:r>
              <a:rPr lang="en-US" sz="1400" b="0" strike="noStrike" spc="-1" dirty="0">
                <a:solidFill>
                  <a:srgbClr val="0B5394"/>
                </a:solidFill>
                <a:latin typeface="Open Sans"/>
                <a:ea typeface="Open Sans"/>
              </a:rPr>
              <a:t> := range s {</a:t>
            </a:r>
            <a:endParaRPr lang="en-US" sz="1400" b="0" strike="noStrike" spc="-1" dirty="0">
              <a:latin typeface="Arial"/>
            </a:endParaRPr>
          </a:p>
          <a:p>
            <a:pPr>
              <a:lnSpc>
                <a:spcPct val="150000"/>
              </a:lnSpc>
            </a:pPr>
            <a:r>
              <a:rPr lang="en-US" altLang="zh-CN" sz="1400" b="0" strike="noStrike" spc="-1" dirty="0">
                <a:solidFill>
                  <a:srgbClr val="0B5394"/>
                </a:solidFill>
                <a:latin typeface="Open Sans"/>
                <a:ea typeface="Open Sans"/>
              </a:rPr>
              <a:t>      </a:t>
            </a:r>
            <a:r>
              <a:rPr lang="en-US" sz="1400" b="0" strike="noStrike" spc="-1" dirty="0">
                <a:solidFill>
                  <a:srgbClr val="0B5394"/>
                </a:solidFill>
                <a:latin typeface="Open Sans"/>
                <a:ea typeface="Open Sans"/>
              </a:rPr>
              <a:t>_ = </a:t>
            </a:r>
            <a:r>
              <a:rPr lang="en-US" sz="1400" b="1" strike="noStrike" spc="-1" dirty="0">
                <a:solidFill>
                  <a:srgbClr val="0B5394"/>
                </a:solidFill>
                <a:latin typeface="Open Sans"/>
                <a:ea typeface="Open Sans"/>
              </a:rPr>
              <a:t>s[</a:t>
            </a:r>
            <a:r>
              <a:rPr lang="en-US" sz="1400" b="1" strike="noStrike" spc="-1" dirty="0" err="1">
                <a:solidFill>
                  <a:srgbClr val="0B5394"/>
                </a:solidFill>
                <a:latin typeface="Open Sans"/>
                <a:ea typeface="Open Sans"/>
              </a:rPr>
              <a:t>i</a:t>
            </a:r>
            <a:r>
              <a:rPr lang="en-US" sz="1400" b="1" strike="noStrike" spc="-1" dirty="0">
                <a:solidFill>
                  <a:srgbClr val="0B5394"/>
                </a:solidFill>
                <a:latin typeface="Open Sans"/>
                <a:ea typeface="Open Sans"/>
              </a:rPr>
              <a:t>]</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_ = </a:t>
            </a:r>
            <a:r>
              <a:rPr lang="en-US" sz="1400" b="1" strike="noStrike" spc="-1" dirty="0">
                <a:solidFill>
                  <a:srgbClr val="0B5394"/>
                </a:solidFill>
                <a:latin typeface="Open Sans"/>
                <a:ea typeface="Open Sans"/>
              </a:rPr>
              <a:t>s[</a:t>
            </a:r>
            <a:r>
              <a:rPr lang="en-US" sz="1400" b="1" strike="noStrike" spc="-1" dirty="0" err="1">
                <a:solidFill>
                  <a:srgbClr val="0B5394"/>
                </a:solidFill>
                <a:latin typeface="Open Sans"/>
                <a:ea typeface="Open Sans"/>
              </a:rPr>
              <a:t>i:len</a:t>
            </a:r>
            <a:r>
              <a:rPr lang="en-US" sz="1400" b="1" strike="noStrike" spc="-1" dirty="0">
                <a:solidFill>
                  <a:srgbClr val="0B5394"/>
                </a:solidFill>
                <a:latin typeface="Open Sans"/>
                <a:ea typeface="Open Sans"/>
              </a:rPr>
              <a:t>(s)]</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_ = </a:t>
            </a:r>
            <a:r>
              <a:rPr lang="en-US" sz="1400" b="1" strike="noStrike" spc="-1" dirty="0">
                <a:solidFill>
                  <a:srgbClr val="0B5394"/>
                </a:solidFill>
                <a:latin typeface="Open Sans"/>
                <a:ea typeface="Open Sans"/>
              </a:rPr>
              <a:t>s[:i+1]</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a:t>
            </a:r>
            <a:endParaRPr lang="en-US" sz="1400" b="0" strike="noStrike" spc="-1" dirty="0">
              <a:latin typeface="Arial"/>
            </a:endParaRPr>
          </a:p>
          <a:p>
            <a:pPr>
              <a:lnSpc>
                <a:spcPct val="150000"/>
              </a:lnSpc>
            </a:pPr>
            <a:endParaRPr lang="en-US" sz="1400" b="0" strike="noStrike" spc="-1" dirty="0">
              <a:latin typeface="Arial"/>
            </a:endParaRPr>
          </a:p>
        </p:txBody>
      </p:sp>
      <p:sp>
        <p:nvSpPr>
          <p:cNvPr id="158" name="CustomShape 4"/>
          <p:cNvSpPr/>
          <p:nvPr/>
        </p:nvSpPr>
        <p:spPr>
          <a:xfrm>
            <a:off x="2802600" y="1197000"/>
            <a:ext cx="4369320" cy="314640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400" b="0" strike="noStrike" spc="-1" dirty="0" err="1">
                <a:solidFill>
                  <a:srgbClr val="0B5394"/>
                </a:solidFill>
                <a:latin typeface="Open Sans"/>
                <a:ea typeface="Open Sans"/>
              </a:rPr>
              <a:t>func</a:t>
            </a:r>
            <a:r>
              <a:rPr lang="en-US" sz="1400" b="0" strike="noStrike" spc="-1" dirty="0">
                <a:solidFill>
                  <a:srgbClr val="0B5394"/>
                </a:solidFill>
                <a:latin typeface="Open Sans"/>
                <a:ea typeface="Open Sans"/>
              </a:rPr>
              <a:t> f6(s []int)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for </a:t>
            </a:r>
            <a:r>
              <a:rPr lang="en-US" sz="1400" b="0" strike="noStrike" spc="-1" dirty="0" err="1">
                <a:solidFill>
                  <a:srgbClr val="0B5394"/>
                </a:solidFill>
                <a:latin typeface="Open Sans"/>
                <a:ea typeface="Open Sans"/>
              </a:rPr>
              <a:t>i</a:t>
            </a:r>
            <a:r>
              <a:rPr lang="en-US" sz="1400" b="0" strike="noStrike" spc="-1" dirty="0">
                <a:solidFill>
                  <a:srgbClr val="0B5394"/>
                </a:solidFill>
                <a:latin typeface="Open Sans"/>
                <a:ea typeface="Open Sans"/>
              </a:rPr>
              <a:t> := 0; </a:t>
            </a:r>
            <a:r>
              <a:rPr lang="en-US" sz="1400" b="0" strike="noStrike" spc="-1" dirty="0" err="1">
                <a:solidFill>
                  <a:srgbClr val="0B5394"/>
                </a:solidFill>
                <a:latin typeface="Open Sans"/>
                <a:ea typeface="Open Sans"/>
              </a:rPr>
              <a:t>i</a:t>
            </a:r>
            <a:r>
              <a:rPr lang="en-US" sz="1400" b="0" strike="noStrike" spc="-1" dirty="0">
                <a:solidFill>
                  <a:srgbClr val="0B5394"/>
                </a:solidFill>
                <a:latin typeface="Open Sans"/>
                <a:ea typeface="Open Sans"/>
              </a:rPr>
              <a:t> &lt; </a:t>
            </a:r>
            <a:r>
              <a:rPr lang="en-US" sz="1400" b="0" strike="noStrike" spc="-1" dirty="0" err="1">
                <a:solidFill>
                  <a:srgbClr val="0B5394"/>
                </a:solidFill>
                <a:latin typeface="Open Sans"/>
                <a:ea typeface="Open Sans"/>
              </a:rPr>
              <a:t>len</a:t>
            </a:r>
            <a:r>
              <a:rPr lang="en-US" sz="1400" b="0" strike="noStrike" spc="-1" dirty="0">
                <a:solidFill>
                  <a:srgbClr val="0B5394"/>
                </a:solidFill>
                <a:latin typeface="Open Sans"/>
                <a:ea typeface="Open Sans"/>
              </a:rPr>
              <a:t>(s); </a:t>
            </a:r>
            <a:r>
              <a:rPr lang="en-US" sz="1400" b="0" strike="noStrike" spc="-1" dirty="0" err="1">
                <a:solidFill>
                  <a:srgbClr val="0B5394"/>
                </a:solidFill>
                <a:latin typeface="Open Sans"/>
                <a:ea typeface="Open Sans"/>
              </a:rPr>
              <a:t>i</a:t>
            </a: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_ = </a:t>
            </a:r>
            <a:r>
              <a:rPr lang="en-US" sz="1400" b="1" strike="noStrike" spc="-1" dirty="0">
                <a:solidFill>
                  <a:srgbClr val="0B5394"/>
                </a:solidFill>
                <a:latin typeface="Open Sans"/>
                <a:ea typeface="Open Sans"/>
              </a:rPr>
              <a:t>s[</a:t>
            </a:r>
            <a:r>
              <a:rPr lang="en-US" sz="1400" b="1" strike="noStrike" spc="-1" dirty="0" err="1">
                <a:solidFill>
                  <a:srgbClr val="0B5394"/>
                </a:solidFill>
                <a:latin typeface="Open Sans"/>
                <a:ea typeface="Open Sans"/>
              </a:rPr>
              <a:t>i</a:t>
            </a:r>
            <a:r>
              <a:rPr lang="en-US" sz="1400" b="1" strike="noStrike" spc="-1" dirty="0">
                <a:solidFill>
                  <a:srgbClr val="0B5394"/>
                </a:solidFill>
                <a:latin typeface="Open Sans"/>
                <a:ea typeface="Open Sans"/>
              </a:rPr>
              <a:t>]</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_ = </a:t>
            </a:r>
            <a:r>
              <a:rPr lang="en-US" sz="1400" b="1" strike="noStrike" spc="-1" dirty="0">
                <a:solidFill>
                  <a:srgbClr val="0B5394"/>
                </a:solidFill>
                <a:latin typeface="Open Sans"/>
                <a:ea typeface="Open Sans"/>
              </a:rPr>
              <a:t>s[</a:t>
            </a:r>
            <a:r>
              <a:rPr lang="en-US" sz="1400" b="1" strike="noStrike" spc="-1" dirty="0" err="1">
                <a:solidFill>
                  <a:srgbClr val="0B5394"/>
                </a:solidFill>
                <a:latin typeface="Open Sans"/>
                <a:ea typeface="Open Sans"/>
              </a:rPr>
              <a:t>i:len</a:t>
            </a:r>
            <a:r>
              <a:rPr lang="en-US" sz="1400" b="1" strike="noStrike" spc="-1" dirty="0">
                <a:solidFill>
                  <a:srgbClr val="0B5394"/>
                </a:solidFill>
                <a:latin typeface="Open Sans"/>
                <a:ea typeface="Open Sans"/>
              </a:rPr>
              <a:t>(s)]</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_ = </a:t>
            </a:r>
            <a:r>
              <a:rPr lang="en-US" sz="1400" b="1" strike="noStrike" spc="-1" dirty="0">
                <a:solidFill>
                  <a:srgbClr val="0B5394"/>
                </a:solidFill>
                <a:latin typeface="Open Sans"/>
                <a:ea typeface="Open Sans"/>
              </a:rPr>
              <a:t>s[:i+1]</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a:t>
            </a:r>
            <a:endParaRPr lang="en-US" sz="1400" b="0" strike="noStrike" spc="-1" dirty="0">
              <a:latin typeface="Arial"/>
            </a:endParaRPr>
          </a:p>
          <a:p>
            <a:pPr>
              <a:lnSpc>
                <a:spcPct val="150000"/>
              </a:lnSpc>
            </a:pPr>
            <a:endParaRPr lang="en-US" sz="1400" b="0" strike="noStrike" spc="-1" dirty="0">
              <a:latin typeface="Arial"/>
            </a:endParaRPr>
          </a:p>
        </p:txBody>
      </p:sp>
      <p:sp>
        <p:nvSpPr>
          <p:cNvPr id="159" name="CustomShape 5"/>
          <p:cNvSpPr/>
          <p:nvPr/>
        </p:nvSpPr>
        <p:spPr>
          <a:xfrm>
            <a:off x="5758920" y="1197000"/>
            <a:ext cx="3207600" cy="314640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400" b="0" strike="noStrike" spc="-1" dirty="0" err="1">
                <a:solidFill>
                  <a:srgbClr val="0B5394"/>
                </a:solidFill>
                <a:latin typeface="Open Sans"/>
                <a:ea typeface="Open Sans"/>
              </a:rPr>
              <a:t>func</a:t>
            </a:r>
            <a:r>
              <a:rPr lang="en-US" sz="1400" b="0" strike="noStrike" spc="-1" dirty="0">
                <a:solidFill>
                  <a:srgbClr val="0B5394"/>
                </a:solidFill>
                <a:latin typeface="Open Sans"/>
                <a:ea typeface="Open Sans"/>
              </a:rPr>
              <a:t> f7(s []int)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for </a:t>
            </a:r>
            <a:r>
              <a:rPr lang="en-US" sz="1400" b="0" strike="noStrike" spc="-1" dirty="0" err="1">
                <a:solidFill>
                  <a:srgbClr val="0B5394"/>
                </a:solidFill>
                <a:latin typeface="Open Sans"/>
                <a:ea typeface="Open Sans"/>
              </a:rPr>
              <a:t>i</a:t>
            </a:r>
            <a:r>
              <a:rPr lang="en-US" sz="1400" b="0" strike="noStrike" spc="-1" dirty="0">
                <a:solidFill>
                  <a:srgbClr val="0B5394"/>
                </a:solidFill>
                <a:latin typeface="Open Sans"/>
                <a:ea typeface="Open Sans"/>
              </a:rPr>
              <a:t> := </a:t>
            </a:r>
            <a:r>
              <a:rPr lang="en-US" sz="1400" b="0" strike="noStrike" spc="-1" dirty="0" err="1">
                <a:solidFill>
                  <a:srgbClr val="0B5394"/>
                </a:solidFill>
                <a:latin typeface="Open Sans"/>
                <a:ea typeface="Open Sans"/>
              </a:rPr>
              <a:t>len</a:t>
            </a:r>
            <a:r>
              <a:rPr lang="en-US" sz="1400" b="0" strike="noStrike" spc="-1" dirty="0">
                <a:solidFill>
                  <a:srgbClr val="0B5394"/>
                </a:solidFill>
                <a:latin typeface="Open Sans"/>
                <a:ea typeface="Open Sans"/>
              </a:rPr>
              <a:t>(s) - 1; </a:t>
            </a:r>
            <a:r>
              <a:rPr lang="en-US" sz="1400" b="0" strike="noStrike" spc="-1" dirty="0" err="1">
                <a:solidFill>
                  <a:srgbClr val="0B5394"/>
                </a:solidFill>
                <a:latin typeface="Open Sans"/>
                <a:ea typeface="Open Sans"/>
              </a:rPr>
              <a:t>i</a:t>
            </a:r>
            <a:r>
              <a:rPr lang="en-US" sz="1400" b="0" strike="noStrike" spc="-1" dirty="0">
                <a:solidFill>
                  <a:srgbClr val="0B5394"/>
                </a:solidFill>
                <a:latin typeface="Open Sans"/>
                <a:ea typeface="Open Sans"/>
              </a:rPr>
              <a:t> &gt;= 0; </a:t>
            </a:r>
            <a:r>
              <a:rPr lang="en-US" sz="1400" b="0" strike="noStrike" spc="-1" dirty="0" err="1">
                <a:solidFill>
                  <a:srgbClr val="0B5394"/>
                </a:solidFill>
                <a:latin typeface="Open Sans"/>
                <a:ea typeface="Open Sans"/>
              </a:rPr>
              <a:t>i</a:t>
            </a: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_ = </a:t>
            </a:r>
            <a:r>
              <a:rPr lang="en-US" sz="1400" b="1" strike="noStrike" spc="-1" dirty="0">
                <a:solidFill>
                  <a:srgbClr val="0B5394"/>
                </a:solidFill>
                <a:latin typeface="Open Sans"/>
                <a:ea typeface="Open Sans"/>
              </a:rPr>
              <a:t>s[</a:t>
            </a:r>
            <a:r>
              <a:rPr lang="en-US" sz="1400" b="1" strike="noStrike" spc="-1" dirty="0" err="1">
                <a:solidFill>
                  <a:srgbClr val="0B5394"/>
                </a:solidFill>
                <a:latin typeface="Open Sans"/>
                <a:ea typeface="Open Sans"/>
              </a:rPr>
              <a:t>i</a:t>
            </a:r>
            <a:r>
              <a:rPr lang="en-US" sz="1400" b="1" strike="noStrike" spc="-1" dirty="0">
                <a:solidFill>
                  <a:srgbClr val="0B5394"/>
                </a:solidFill>
                <a:latin typeface="Open Sans"/>
                <a:ea typeface="Open Sans"/>
              </a:rPr>
              <a:t>]</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_ = </a:t>
            </a:r>
            <a:r>
              <a:rPr lang="en-US" sz="1400" b="1" strike="noStrike" spc="-1" dirty="0">
                <a:solidFill>
                  <a:srgbClr val="0B5394"/>
                </a:solidFill>
                <a:latin typeface="Open Sans"/>
                <a:ea typeface="Open Sans"/>
              </a:rPr>
              <a:t>s[</a:t>
            </a:r>
            <a:r>
              <a:rPr lang="en-US" sz="1400" b="1" strike="noStrike" spc="-1" dirty="0" err="1">
                <a:solidFill>
                  <a:srgbClr val="0B5394"/>
                </a:solidFill>
                <a:latin typeface="Open Sans"/>
                <a:ea typeface="Open Sans"/>
              </a:rPr>
              <a:t>i:len</a:t>
            </a:r>
            <a:r>
              <a:rPr lang="en-US" sz="1400" b="1" strike="noStrike" spc="-1" dirty="0">
                <a:solidFill>
                  <a:srgbClr val="0B5394"/>
                </a:solidFill>
                <a:latin typeface="Open Sans"/>
                <a:ea typeface="Open Sans"/>
              </a:rPr>
              <a:t>(s)]</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a:t>
            </a:r>
            <a:endParaRPr lang="en-US" sz="1400" b="0" strike="noStrike" spc="-1" dirty="0">
              <a:latin typeface="Arial"/>
            </a:endParaRPr>
          </a:p>
          <a:p>
            <a:pPr>
              <a:lnSpc>
                <a:spcPct val="150000"/>
              </a:lnSpc>
            </a:pPr>
            <a:endParaRPr lang="en-US" sz="1400" b="0" strike="noStrike" spc="-1" dirty="0">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311760" y="201600"/>
            <a:ext cx="8519400" cy="7063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2800" b="1" strike="noStrike" spc="-1">
                <a:solidFill>
                  <a:srgbClr val="EF6C00"/>
                </a:solidFill>
                <a:latin typeface="PT Sans Narrow"/>
                <a:ea typeface="PT Sans Narrow"/>
              </a:rPr>
              <a:t>优化12：</a:t>
            </a:r>
            <a:r>
              <a:rPr lang="en-US" sz="2800" b="1" strike="noStrike" spc="-1">
                <a:solidFill>
                  <a:srgbClr val="3465A4"/>
                </a:solidFill>
                <a:latin typeface="PT Sans Narrow"/>
                <a:ea typeface="PT Sans Narrow"/>
              </a:rPr>
              <a:t>Bounds Check Elimination （手动干预，Go官方编译器1.15）</a:t>
            </a:r>
            <a:endParaRPr lang="en-US" sz="2800" b="0" strike="noStrike" spc="-1">
              <a:latin typeface="Arial"/>
            </a:endParaRPr>
          </a:p>
        </p:txBody>
      </p:sp>
      <p:sp>
        <p:nvSpPr>
          <p:cNvPr id="161" name="CustomShape 2"/>
          <p:cNvSpPr/>
          <p:nvPr/>
        </p:nvSpPr>
        <p:spPr>
          <a:xfrm>
            <a:off x="168120" y="4610520"/>
            <a:ext cx="547560" cy="39240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pPr>
            <a:fld id="{8411D6B1-DC67-49FD-A650-98683E3CB868}" type="slidenum">
              <a:rPr lang="en-US" sz="1800" b="0" strike="noStrike" spc="-1">
                <a:latin typeface="Arial"/>
              </a:rPr>
              <a:t>19</a:t>
            </a:fld>
            <a:endParaRPr lang="en-US" sz="1800" b="0" strike="noStrike" spc="-1">
              <a:latin typeface="Arial"/>
            </a:endParaRPr>
          </a:p>
        </p:txBody>
      </p:sp>
      <p:sp>
        <p:nvSpPr>
          <p:cNvPr id="162" name="CustomShape 3"/>
          <p:cNvSpPr/>
          <p:nvPr/>
        </p:nvSpPr>
        <p:spPr>
          <a:xfrm>
            <a:off x="394200" y="1370520"/>
            <a:ext cx="4019400" cy="32396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400" b="0" strike="noStrike" spc="-1" dirty="0" err="1">
                <a:solidFill>
                  <a:srgbClr val="0B5394"/>
                </a:solidFill>
                <a:latin typeface="Open Sans"/>
                <a:ea typeface="Open Sans"/>
              </a:rPr>
              <a:t>func</a:t>
            </a:r>
            <a:r>
              <a:rPr lang="en-US" sz="1400" b="0" strike="noStrike" spc="-1" dirty="0">
                <a:solidFill>
                  <a:srgbClr val="0B5394"/>
                </a:solidFill>
                <a:latin typeface="Open Sans"/>
                <a:ea typeface="Open Sans"/>
              </a:rPr>
              <a:t> </a:t>
            </a:r>
            <a:r>
              <a:rPr lang="en-US" sz="1400" b="0" strike="noStrike" spc="-1" dirty="0" err="1">
                <a:solidFill>
                  <a:srgbClr val="0B5394"/>
                </a:solidFill>
                <a:latin typeface="Open Sans"/>
                <a:ea typeface="Open Sans"/>
              </a:rPr>
              <a:t>fd</a:t>
            </a:r>
            <a:r>
              <a:rPr lang="en-US" sz="1400" b="0" strike="noStrike" spc="-1" dirty="0">
                <a:solidFill>
                  <a:srgbClr val="0B5394"/>
                </a:solidFill>
                <a:latin typeface="Open Sans"/>
                <a:ea typeface="Open Sans"/>
              </a:rPr>
              <a:t>(is []int, bs []byte)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if </a:t>
            </a:r>
            <a:r>
              <a:rPr lang="en-US" sz="1400" b="0" strike="noStrike" spc="-1" dirty="0" err="1">
                <a:solidFill>
                  <a:srgbClr val="0B5394"/>
                </a:solidFill>
                <a:latin typeface="Open Sans"/>
                <a:ea typeface="Open Sans"/>
              </a:rPr>
              <a:t>len</a:t>
            </a:r>
            <a:r>
              <a:rPr lang="en-US" sz="1400" b="0" strike="noStrike" spc="-1" dirty="0">
                <a:solidFill>
                  <a:srgbClr val="0B5394"/>
                </a:solidFill>
                <a:latin typeface="Open Sans"/>
                <a:ea typeface="Open Sans"/>
              </a:rPr>
              <a:t>(is) &gt;= 256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for _, n := range bs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_ = </a:t>
            </a:r>
            <a:r>
              <a:rPr lang="en-US" sz="1400" b="0" strike="noStrike" spc="-1" dirty="0">
                <a:solidFill>
                  <a:srgbClr val="980000"/>
                </a:solidFill>
                <a:latin typeface="Open Sans"/>
                <a:ea typeface="Open Sans"/>
              </a:rPr>
              <a:t>is[n]</a:t>
            </a: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a:t>
            </a:r>
            <a:endParaRPr lang="en-US" sz="1400" b="0" strike="noStrike" spc="-1" dirty="0">
              <a:latin typeface="Arial"/>
            </a:endParaRPr>
          </a:p>
          <a:p>
            <a:pPr>
              <a:lnSpc>
                <a:spcPct val="150000"/>
              </a:lnSpc>
            </a:pPr>
            <a:endParaRPr lang="en-US" sz="1400" b="0" strike="noStrike" spc="-1" dirty="0">
              <a:latin typeface="Arial"/>
            </a:endParaRPr>
          </a:p>
          <a:p>
            <a:pPr>
              <a:lnSpc>
                <a:spcPct val="150000"/>
              </a:lnSpc>
            </a:pPr>
            <a:endParaRPr lang="en-US" sz="1400" b="0" strike="noStrike" spc="-1" dirty="0">
              <a:latin typeface="Arial"/>
            </a:endParaRPr>
          </a:p>
          <a:p>
            <a:pPr>
              <a:lnSpc>
                <a:spcPct val="150000"/>
              </a:lnSpc>
            </a:pPr>
            <a:endParaRPr lang="en-US" sz="1400" b="0" strike="noStrike" spc="-1" dirty="0">
              <a:latin typeface="Arial"/>
            </a:endParaRPr>
          </a:p>
          <a:p>
            <a:pPr>
              <a:lnSpc>
                <a:spcPct val="150000"/>
              </a:lnSpc>
            </a:pPr>
            <a:endParaRPr lang="en-US" sz="1400" b="0" strike="noStrike" spc="-1" dirty="0">
              <a:latin typeface="Arial"/>
            </a:endParaRPr>
          </a:p>
          <a:p>
            <a:pPr>
              <a:lnSpc>
                <a:spcPct val="150000"/>
              </a:lnSpc>
            </a:pPr>
            <a:endParaRPr lang="en-US" sz="1400" b="0" strike="noStrike" spc="-1" dirty="0">
              <a:latin typeface="Arial"/>
            </a:endParaRPr>
          </a:p>
          <a:p>
            <a:pPr>
              <a:lnSpc>
                <a:spcPct val="150000"/>
              </a:lnSpc>
            </a:pPr>
            <a:endParaRPr lang="en-US" sz="1400" b="0" strike="noStrike" spc="-1" dirty="0">
              <a:latin typeface="Arial"/>
            </a:endParaRPr>
          </a:p>
        </p:txBody>
      </p:sp>
      <p:sp>
        <p:nvSpPr>
          <p:cNvPr id="163" name="CustomShape 4"/>
          <p:cNvSpPr/>
          <p:nvPr/>
        </p:nvSpPr>
        <p:spPr>
          <a:xfrm>
            <a:off x="4310640" y="1334520"/>
            <a:ext cx="4369320" cy="314640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400" b="0" strike="noStrike" spc="-1" dirty="0" err="1">
                <a:solidFill>
                  <a:srgbClr val="0B5394"/>
                </a:solidFill>
                <a:latin typeface="Open Sans"/>
                <a:ea typeface="Open Sans"/>
              </a:rPr>
              <a:t>func</a:t>
            </a:r>
            <a:r>
              <a:rPr lang="en-US" sz="1400" b="0" strike="noStrike" spc="-1" dirty="0">
                <a:solidFill>
                  <a:srgbClr val="0B5394"/>
                </a:solidFill>
                <a:latin typeface="Open Sans"/>
                <a:ea typeface="Open Sans"/>
              </a:rPr>
              <a:t> fd2(is []int, bs []byte)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if </a:t>
            </a:r>
            <a:r>
              <a:rPr lang="en-US" sz="1400" b="0" strike="noStrike" spc="-1" dirty="0" err="1">
                <a:solidFill>
                  <a:srgbClr val="0B5394"/>
                </a:solidFill>
                <a:latin typeface="Open Sans"/>
                <a:ea typeface="Open Sans"/>
              </a:rPr>
              <a:t>len</a:t>
            </a:r>
            <a:r>
              <a:rPr lang="en-US" sz="1400" b="0" strike="noStrike" spc="-1" dirty="0">
                <a:solidFill>
                  <a:srgbClr val="0B5394"/>
                </a:solidFill>
                <a:latin typeface="Open Sans"/>
                <a:ea typeface="Open Sans"/>
              </a:rPr>
              <a:t>(is) &gt;= 256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a:t>
            </a:r>
            <a:r>
              <a:rPr lang="en-US" sz="1400" b="0" strike="noStrike" spc="-1" dirty="0">
                <a:solidFill>
                  <a:srgbClr val="38761D"/>
                </a:solidFill>
                <a:latin typeface="Open Sans"/>
                <a:ea typeface="Open Sans"/>
              </a:rPr>
              <a:t>is = is[:256] // </a:t>
            </a:r>
            <a:r>
              <a:rPr lang="en-US" sz="1400" b="0" strike="noStrike" spc="-1" dirty="0" err="1">
                <a:solidFill>
                  <a:srgbClr val="38761D"/>
                </a:solidFill>
                <a:latin typeface="Open Sans"/>
                <a:ea typeface="Open Sans"/>
              </a:rPr>
              <a:t>给编译器一个暗示</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for _, n := range bs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_ = </a:t>
            </a:r>
            <a:r>
              <a:rPr lang="en-US" sz="1400" b="1" strike="noStrike" spc="-1" dirty="0">
                <a:solidFill>
                  <a:srgbClr val="0B5394"/>
                </a:solidFill>
                <a:latin typeface="Open Sans"/>
                <a:ea typeface="Open Sans"/>
              </a:rPr>
              <a:t>is[n]</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a:t>
            </a:r>
            <a:endParaRPr lang="en-US" sz="1400" b="0" strike="noStrike" spc="-1" dirty="0">
              <a:latin typeface="Arial"/>
            </a:endParaRPr>
          </a:p>
          <a:p>
            <a:pPr>
              <a:lnSpc>
                <a:spcPct val="150000"/>
              </a:lnSpc>
            </a:pPr>
            <a:endParaRPr lang="en-US" sz="1400" b="0" strike="noStrike" spc="-1" dirty="0">
              <a:latin typeface="Arial"/>
            </a:endParaRPr>
          </a:p>
          <a:p>
            <a:pPr>
              <a:lnSpc>
                <a:spcPct val="150000"/>
              </a:lnSpc>
            </a:pPr>
            <a:endParaRPr lang="en-US" sz="1400" b="0" strike="noStrike" spc="-1" dirty="0">
              <a:latin typeface="Arial"/>
            </a:endParaRPr>
          </a:p>
          <a:p>
            <a:pPr>
              <a:lnSpc>
                <a:spcPct val="150000"/>
              </a:lnSpc>
            </a:pPr>
            <a:endParaRPr lang="en-US" sz="14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311760" y="201600"/>
            <a:ext cx="8519400" cy="7063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600" b="1" strike="noStrike" spc="-1">
                <a:solidFill>
                  <a:srgbClr val="EF6C00"/>
                </a:solidFill>
                <a:latin typeface="PT Sans Narrow"/>
                <a:ea typeface="PT Sans Narrow"/>
              </a:rPr>
              <a:t>官方标准Go编译器</a:t>
            </a:r>
            <a:endParaRPr lang="en-US" sz="3600" b="0" strike="noStrike" spc="-1">
              <a:latin typeface="Arial"/>
            </a:endParaRPr>
          </a:p>
        </p:txBody>
      </p:sp>
      <p:sp>
        <p:nvSpPr>
          <p:cNvPr id="93" name="CustomShape 2"/>
          <p:cNvSpPr/>
          <p:nvPr/>
        </p:nvSpPr>
        <p:spPr>
          <a:xfrm>
            <a:off x="583200" y="1335960"/>
            <a:ext cx="7886160" cy="28540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457200" indent="-342000">
              <a:lnSpc>
                <a:spcPct val="150000"/>
              </a:lnSpc>
              <a:buClr>
                <a:srgbClr val="0B5394"/>
              </a:buClr>
              <a:buFont typeface="Open Sans"/>
              <a:buChar char="●"/>
            </a:pPr>
            <a:r>
              <a:rPr lang="en-US" sz="1800" b="0" strike="noStrike" spc="-1" dirty="0" err="1">
                <a:solidFill>
                  <a:srgbClr val="0B5394"/>
                </a:solidFill>
                <a:latin typeface="Open Sans"/>
                <a:ea typeface="Open Sans"/>
              </a:rPr>
              <a:t>简称gc（Go</a:t>
            </a:r>
            <a:r>
              <a:rPr lang="en-US" sz="1800" b="0" strike="noStrike" spc="-1" dirty="0">
                <a:solidFill>
                  <a:srgbClr val="0B5394"/>
                </a:solidFill>
                <a:latin typeface="Open Sans"/>
                <a:ea typeface="Open Sans"/>
              </a:rPr>
              <a:t> </a:t>
            </a:r>
            <a:r>
              <a:rPr lang="en-US" sz="1800" b="0" strike="noStrike" spc="-1" dirty="0" err="1">
                <a:solidFill>
                  <a:srgbClr val="0B5394"/>
                </a:solidFill>
                <a:latin typeface="Open Sans"/>
                <a:ea typeface="Open Sans"/>
              </a:rPr>
              <a:t>compiler，非Garbage</a:t>
            </a:r>
            <a:r>
              <a:rPr lang="en-US" sz="1800" b="0" strike="noStrike" spc="-1" dirty="0">
                <a:solidFill>
                  <a:srgbClr val="0B5394"/>
                </a:solidFill>
                <a:latin typeface="Open Sans"/>
                <a:ea typeface="Open Sans"/>
              </a:rPr>
              <a:t> Collection）</a:t>
            </a:r>
            <a:endParaRPr lang="en-US" sz="1800" b="0" strike="noStrike" spc="-1" dirty="0">
              <a:latin typeface="Arial"/>
            </a:endParaRPr>
          </a:p>
          <a:p>
            <a:pPr marL="457200" indent="-342000">
              <a:lnSpc>
                <a:spcPct val="150000"/>
              </a:lnSpc>
              <a:buClr>
                <a:srgbClr val="0B5394"/>
              </a:buClr>
              <a:buFont typeface="Open Sans"/>
              <a:buChar char="●"/>
            </a:pPr>
            <a:r>
              <a:rPr lang="en-US" sz="1800" b="0" strike="noStrike" spc="-1" dirty="0">
                <a:solidFill>
                  <a:srgbClr val="0B5394"/>
                </a:solidFill>
                <a:latin typeface="Open Sans"/>
                <a:ea typeface="Open Sans"/>
              </a:rPr>
              <a:t>另一款官方Go编译器为gccgo，主要做为一个参考编译器，帮助发现gc中的bugs和改善官方文档。目前从编译速度和编译出的代码质量（正确性和执行速度）都大大落后于gc。</a:t>
            </a:r>
            <a:endParaRPr lang="en-US" sz="1800" b="0" strike="noStrike" spc="-1" dirty="0">
              <a:latin typeface="Arial"/>
            </a:endParaRPr>
          </a:p>
          <a:p>
            <a:pPr marL="457200" indent="-342000">
              <a:lnSpc>
                <a:spcPct val="150000"/>
              </a:lnSpc>
              <a:buClr>
                <a:srgbClr val="0B5394"/>
              </a:buClr>
              <a:buFont typeface="Open Sans"/>
              <a:buChar char="●"/>
            </a:pPr>
            <a:r>
              <a:rPr lang="en-US" sz="1800" b="0" strike="noStrike" spc="-1" dirty="0" err="1">
                <a:solidFill>
                  <a:srgbClr val="0B5394"/>
                </a:solidFill>
                <a:latin typeface="Open Sans"/>
                <a:ea typeface="Open Sans"/>
              </a:rPr>
              <a:t>Go设计中推荐使用编译器优化来弥补一些语言中缺失的小功能</a:t>
            </a:r>
            <a:r>
              <a:rPr lang="en-US" sz="1800" b="0" strike="noStrike" spc="-1" dirty="0">
                <a:solidFill>
                  <a:srgbClr val="0B5394"/>
                </a:solidFill>
                <a:latin typeface="Open Sans"/>
                <a:ea typeface="Open Sans"/>
              </a:rPr>
              <a:t>。</a:t>
            </a:r>
            <a:endParaRPr lang="en-US" sz="1800" b="0" strike="noStrike" spc="-1" dirty="0">
              <a:latin typeface="Arial"/>
            </a:endParaRPr>
          </a:p>
          <a:p>
            <a:pPr>
              <a:lnSpc>
                <a:spcPct val="150000"/>
              </a:lnSpc>
            </a:pPr>
            <a:endParaRPr lang="en-US" sz="1800" b="0" strike="noStrike" spc="-1" dirty="0">
              <a:latin typeface="Arial"/>
            </a:endParaRPr>
          </a:p>
          <a:p>
            <a:pPr>
              <a:lnSpc>
                <a:spcPct val="150000"/>
              </a:lnSpc>
            </a:pPr>
            <a:r>
              <a:rPr lang="en-US" sz="1800" b="0" strike="noStrike" spc="-1" dirty="0">
                <a:solidFill>
                  <a:srgbClr val="0B5394"/>
                </a:solidFill>
                <a:latin typeface="Open Sans"/>
                <a:ea typeface="Open Sans"/>
              </a:rPr>
              <a:t>（</a:t>
            </a:r>
            <a:r>
              <a:rPr lang="en-US" sz="1800" b="0" strike="noStrike" spc="-1" dirty="0" err="1">
                <a:solidFill>
                  <a:srgbClr val="0B5394"/>
                </a:solidFill>
                <a:latin typeface="Open Sans"/>
                <a:ea typeface="Open Sans"/>
              </a:rPr>
              <a:t>本分享将Go</a:t>
            </a:r>
            <a:r>
              <a:rPr lang="en-US" sz="1800" b="0" strike="noStrike" spc="-1" dirty="0">
                <a:solidFill>
                  <a:srgbClr val="0B5394"/>
                </a:solidFill>
                <a:latin typeface="Open Sans"/>
                <a:ea typeface="Open Sans"/>
              </a:rPr>
              <a:t> </a:t>
            </a:r>
            <a:r>
              <a:rPr lang="en-US" sz="1800" b="0" strike="noStrike" spc="-1" dirty="0" err="1">
                <a:solidFill>
                  <a:srgbClr val="0B5394"/>
                </a:solidFill>
                <a:latin typeface="Open Sans"/>
                <a:ea typeface="Open Sans"/>
              </a:rPr>
              <a:t>runtime看做是编译器的一部分。另外限于时间，具体</a:t>
            </a:r>
            <a:r>
              <a:rPr lang="zh-CN" altLang="en-US" sz="1800" b="0" strike="noStrike" spc="-1" dirty="0">
                <a:solidFill>
                  <a:srgbClr val="0B5394"/>
                </a:solidFill>
                <a:latin typeface="Open Sans"/>
                <a:ea typeface="Open Sans"/>
              </a:rPr>
              <a:t>哪</a:t>
            </a:r>
            <a:r>
              <a:rPr lang="en-US" sz="1800" b="0" strike="noStrike" spc="-1" dirty="0" err="1">
                <a:solidFill>
                  <a:srgbClr val="0B5394"/>
                </a:solidFill>
                <a:latin typeface="Open Sans"/>
                <a:ea typeface="Open Sans"/>
              </a:rPr>
              <a:t>个Toolchain版本引入的优化不能一一确认</a:t>
            </a:r>
            <a:r>
              <a:rPr lang="en-US" sz="1800" b="0" strike="noStrike" spc="-1" dirty="0">
                <a:solidFill>
                  <a:srgbClr val="0B5394"/>
                </a:solidFill>
                <a:latin typeface="Open Sans"/>
                <a:ea typeface="Open Sans"/>
              </a:rPr>
              <a:t>。）</a:t>
            </a:r>
            <a:endParaRPr lang="en-US" sz="1800" b="0" strike="noStrike" spc="-1" dirty="0">
              <a:latin typeface="Arial"/>
            </a:endParaRPr>
          </a:p>
        </p:txBody>
      </p:sp>
      <p:sp>
        <p:nvSpPr>
          <p:cNvPr id="94" name="CustomShape 3"/>
          <p:cNvSpPr/>
          <p:nvPr/>
        </p:nvSpPr>
        <p:spPr>
          <a:xfrm>
            <a:off x="168120" y="4610520"/>
            <a:ext cx="547560" cy="39240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pPr>
            <a:fld id="{DAA95E23-FCC5-45E3-96DF-F003E1F535CD}" type="slidenum">
              <a:rPr lang="en-US" sz="1800" b="0" strike="noStrike" spc="-1">
                <a:solidFill>
                  <a:srgbClr val="000000"/>
                </a:solidFill>
                <a:latin typeface="Arial"/>
                <a:ea typeface="Arial"/>
              </a:rPr>
              <a:t>2</a:t>
            </a:fld>
            <a:endParaRPr lang="en-US" sz="18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311760" y="201600"/>
            <a:ext cx="8519400" cy="7063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2800" b="1" strike="noStrike" spc="-1">
                <a:solidFill>
                  <a:srgbClr val="EF6C00"/>
                </a:solidFill>
                <a:latin typeface="PT Sans Narrow"/>
                <a:ea typeface="PT Sans Narrow"/>
              </a:rPr>
              <a:t>优化12：</a:t>
            </a:r>
            <a:r>
              <a:rPr lang="en-US" sz="2800" b="1" strike="noStrike" spc="-1">
                <a:solidFill>
                  <a:srgbClr val="3465A4"/>
                </a:solidFill>
                <a:latin typeface="PT Sans Narrow"/>
                <a:ea typeface="PT Sans Narrow"/>
              </a:rPr>
              <a:t>Bounds Check Elimination （手动干预，Go官方编译器1.15）</a:t>
            </a:r>
            <a:endParaRPr lang="en-US" sz="2800" b="0" strike="noStrike" spc="-1">
              <a:latin typeface="Arial"/>
            </a:endParaRPr>
          </a:p>
        </p:txBody>
      </p:sp>
      <p:sp>
        <p:nvSpPr>
          <p:cNvPr id="165" name="CustomShape 2"/>
          <p:cNvSpPr/>
          <p:nvPr/>
        </p:nvSpPr>
        <p:spPr>
          <a:xfrm>
            <a:off x="168120" y="4610520"/>
            <a:ext cx="547560" cy="39240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pPr>
            <a:fld id="{9FBEB401-ADFF-4C0C-AE68-9F243B620B38}" type="slidenum">
              <a:rPr lang="en-US" sz="1800" b="0" strike="noStrike" spc="-1">
                <a:latin typeface="Arial"/>
              </a:rPr>
              <a:t>20</a:t>
            </a:fld>
            <a:endParaRPr lang="en-US" sz="1800" b="0" strike="noStrike" spc="-1">
              <a:latin typeface="Arial"/>
            </a:endParaRPr>
          </a:p>
        </p:txBody>
      </p:sp>
      <p:sp>
        <p:nvSpPr>
          <p:cNvPr id="166" name="CustomShape 3"/>
          <p:cNvSpPr/>
          <p:nvPr/>
        </p:nvSpPr>
        <p:spPr>
          <a:xfrm>
            <a:off x="394200" y="1370520"/>
            <a:ext cx="4019400" cy="32396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400" b="0" strike="noStrike" spc="-1" dirty="0" err="1">
                <a:solidFill>
                  <a:srgbClr val="0B5394"/>
                </a:solidFill>
                <a:latin typeface="Open Sans"/>
                <a:ea typeface="Open Sans"/>
              </a:rPr>
              <a:t>func</a:t>
            </a:r>
            <a:r>
              <a:rPr lang="en-US" sz="1400" b="0" strike="noStrike" spc="-1" dirty="0">
                <a:solidFill>
                  <a:srgbClr val="0B5394"/>
                </a:solidFill>
                <a:latin typeface="Open Sans"/>
                <a:ea typeface="Open Sans"/>
              </a:rPr>
              <a:t> </a:t>
            </a:r>
            <a:r>
              <a:rPr lang="en-US" sz="1400" b="0" strike="noStrike" spc="-1" dirty="0" err="1">
                <a:solidFill>
                  <a:srgbClr val="0B5394"/>
                </a:solidFill>
                <a:latin typeface="Open Sans"/>
                <a:ea typeface="Open Sans"/>
              </a:rPr>
              <a:t>fe</a:t>
            </a:r>
            <a:r>
              <a:rPr lang="en-US" sz="1400" b="0" strike="noStrike" spc="-1" dirty="0">
                <a:solidFill>
                  <a:srgbClr val="0B5394"/>
                </a:solidFill>
                <a:latin typeface="Open Sans"/>
                <a:ea typeface="Open Sans"/>
              </a:rPr>
              <a:t>(</a:t>
            </a:r>
            <a:r>
              <a:rPr lang="en-US" sz="1400" b="0" strike="noStrike" spc="-1" dirty="0" err="1">
                <a:solidFill>
                  <a:srgbClr val="0B5394"/>
                </a:solidFill>
                <a:latin typeface="Open Sans"/>
                <a:ea typeface="Open Sans"/>
              </a:rPr>
              <a:t>isa</a:t>
            </a:r>
            <a:r>
              <a:rPr lang="en-US" sz="1400" b="0" strike="noStrike" spc="-1" dirty="0">
                <a:solidFill>
                  <a:srgbClr val="0B5394"/>
                </a:solidFill>
                <a:latin typeface="Open Sans"/>
                <a:ea typeface="Open Sans"/>
              </a:rPr>
              <a:t> []int, </a:t>
            </a:r>
            <a:r>
              <a:rPr lang="en-US" sz="1400" b="0" strike="noStrike" spc="-1" dirty="0" err="1">
                <a:solidFill>
                  <a:srgbClr val="0B5394"/>
                </a:solidFill>
                <a:latin typeface="Open Sans"/>
                <a:ea typeface="Open Sans"/>
              </a:rPr>
              <a:t>isb</a:t>
            </a:r>
            <a:r>
              <a:rPr lang="en-US" sz="1400" b="0" strike="noStrike" spc="-1" dirty="0">
                <a:solidFill>
                  <a:srgbClr val="0B5394"/>
                </a:solidFill>
                <a:latin typeface="Open Sans"/>
                <a:ea typeface="Open Sans"/>
              </a:rPr>
              <a:t> []int)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if </a:t>
            </a:r>
            <a:r>
              <a:rPr lang="en-US" sz="1400" b="0" strike="noStrike" spc="-1" dirty="0" err="1">
                <a:solidFill>
                  <a:srgbClr val="0B5394"/>
                </a:solidFill>
                <a:latin typeface="Open Sans"/>
                <a:ea typeface="Open Sans"/>
              </a:rPr>
              <a:t>len</a:t>
            </a:r>
            <a:r>
              <a:rPr lang="en-US" sz="1400" b="0" strike="noStrike" spc="-1" dirty="0">
                <a:solidFill>
                  <a:srgbClr val="0B5394"/>
                </a:solidFill>
                <a:latin typeface="Open Sans"/>
                <a:ea typeface="Open Sans"/>
              </a:rPr>
              <a:t>(</a:t>
            </a:r>
            <a:r>
              <a:rPr lang="en-US" sz="1400" b="0" strike="noStrike" spc="-1" dirty="0" err="1">
                <a:solidFill>
                  <a:srgbClr val="0B5394"/>
                </a:solidFill>
                <a:latin typeface="Open Sans"/>
                <a:ea typeface="Open Sans"/>
              </a:rPr>
              <a:t>isa</a:t>
            </a:r>
            <a:r>
              <a:rPr lang="en-US" sz="1400" b="0" strike="noStrike" spc="-1" dirty="0">
                <a:solidFill>
                  <a:srgbClr val="0B5394"/>
                </a:solidFill>
                <a:latin typeface="Open Sans"/>
                <a:ea typeface="Open Sans"/>
              </a:rPr>
              <a:t>) &gt; 0xFFF {</a:t>
            </a:r>
            <a:endParaRPr lang="en-US" sz="1400" b="0" strike="noStrike" spc="-1" dirty="0">
              <a:latin typeface="Arial"/>
            </a:endParaRPr>
          </a:p>
          <a:p>
            <a:pPr>
              <a:lnSpc>
                <a:spcPct val="150000"/>
              </a:lnSpc>
            </a:pPr>
            <a:r>
              <a:rPr lang="en-US" altLang="zh-CN" sz="1400" b="0" strike="noStrike" spc="-1" dirty="0">
                <a:solidFill>
                  <a:srgbClr val="0B5394"/>
                </a:solidFill>
                <a:latin typeface="Open Sans"/>
                <a:ea typeface="Open Sans"/>
              </a:rPr>
              <a:t>      </a:t>
            </a:r>
            <a:r>
              <a:rPr lang="en-US" sz="1400" b="0" strike="noStrike" spc="-1" dirty="0">
                <a:solidFill>
                  <a:srgbClr val="0B5394"/>
                </a:solidFill>
                <a:latin typeface="Open Sans"/>
                <a:ea typeface="Open Sans"/>
              </a:rPr>
              <a:t>for _, n := range </a:t>
            </a:r>
            <a:r>
              <a:rPr lang="en-US" sz="1400" b="0" strike="noStrike" spc="-1" dirty="0" err="1">
                <a:solidFill>
                  <a:srgbClr val="0B5394"/>
                </a:solidFill>
                <a:latin typeface="Open Sans"/>
                <a:ea typeface="Open Sans"/>
              </a:rPr>
              <a:t>isb</a:t>
            </a: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_ = </a:t>
            </a:r>
            <a:r>
              <a:rPr lang="en-US" sz="1400" b="0" strike="noStrike" spc="-1" dirty="0" err="1">
                <a:solidFill>
                  <a:srgbClr val="980000"/>
                </a:solidFill>
                <a:latin typeface="Open Sans"/>
                <a:ea typeface="Open Sans"/>
              </a:rPr>
              <a:t>isa</a:t>
            </a:r>
            <a:r>
              <a:rPr lang="en-US" sz="1400" b="0" strike="noStrike" spc="-1" dirty="0">
                <a:solidFill>
                  <a:srgbClr val="980000"/>
                </a:solidFill>
                <a:latin typeface="Open Sans"/>
                <a:ea typeface="Open Sans"/>
              </a:rPr>
              <a:t>[n &amp; 0xFFF]</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a:t>
            </a:r>
            <a:endParaRPr lang="en-US" sz="1400" b="0" strike="noStrike" spc="-1" dirty="0">
              <a:latin typeface="Arial"/>
            </a:endParaRPr>
          </a:p>
          <a:p>
            <a:pPr>
              <a:lnSpc>
                <a:spcPct val="150000"/>
              </a:lnSpc>
            </a:pPr>
            <a:endParaRPr lang="en-US" sz="1400" b="0" strike="noStrike" spc="-1" dirty="0">
              <a:latin typeface="Arial"/>
            </a:endParaRPr>
          </a:p>
          <a:p>
            <a:pPr>
              <a:lnSpc>
                <a:spcPct val="150000"/>
              </a:lnSpc>
            </a:pPr>
            <a:endParaRPr lang="en-US" sz="1400" b="0" strike="noStrike" spc="-1" dirty="0">
              <a:latin typeface="Arial"/>
            </a:endParaRPr>
          </a:p>
          <a:p>
            <a:pPr>
              <a:lnSpc>
                <a:spcPct val="150000"/>
              </a:lnSpc>
            </a:pPr>
            <a:endParaRPr lang="en-US" sz="1400" b="0" strike="noStrike" spc="-1" dirty="0">
              <a:latin typeface="Arial"/>
            </a:endParaRPr>
          </a:p>
          <a:p>
            <a:pPr>
              <a:lnSpc>
                <a:spcPct val="150000"/>
              </a:lnSpc>
            </a:pPr>
            <a:endParaRPr lang="en-US" sz="1400" b="0" strike="noStrike" spc="-1" dirty="0">
              <a:latin typeface="Arial"/>
            </a:endParaRPr>
          </a:p>
          <a:p>
            <a:pPr>
              <a:lnSpc>
                <a:spcPct val="150000"/>
              </a:lnSpc>
            </a:pPr>
            <a:endParaRPr lang="en-US" sz="1400" b="0" strike="noStrike" spc="-1" dirty="0">
              <a:latin typeface="Arial"/>
            </a:endParaRPr>
          </a:p>
          <a:p>
            <a:pPr>
              <a:lnSpc>
                <a:spcPct val="150000"/>
              </a:lnSpc>
            </a:pPr>
            <a:endParaRPr lang="en-US" sz="1400" b="0" strike="noStrike" spc="-1" dirty="0">
              <a:latin typeface="Arial"/>
            </a:endParaRPr>
          </a:p>
          <a:p>
            <a:pPr>
              <a:lnSpc>
                <a:spcPct val="150000"/>
              </a:lnSpc>
            </a:pPr>
            <a:endParaRPr lang="en-US" sz="1400" b="0" strike="noStrike" spc="-1" dirty="0">
              <a:latin typeface="Arial"/>
            </a:endParaRPr>
          </a:p>
        </p:txBody>
      </p:sp>
      <p:sp>
        <p:nvSpPr>
          <p:cNvPr id="167" name="CustomShape 4"/>
          <p:cNvSpPr/>
          <p:nvPr/>
        </p:nvSpPr>
        <p:spPr>
          <a:xfrm>
            <a:off x="4362120" y="1317600"/>
            <a:ext cx="4369320" cy="314640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400" b="0" strike="noStrike" spc="-1" dirty="0" err="1">
                <a:solidFill>
                  <a:srgbClr val="0B5394"/>
                </a:solidFill>
                <a:latin typeface="Open Sans"/>
                <a:ea typeface="Open Sans"/>
              </a:rPr>
              <a:t>func</a:t>
            </a:r>
            <a:r>
              <a:rPr lang="en-US" sz="1400" b="0" strike="noStrike" spc="-1" dirty="0">
                <a:solidFill>
                  <a:srgbClr val="0B5394"/>
                </a:solidFill>
                <a:latin typeface="Open Sans"/>
                <a:ea typeface="Open Sans"/>
              </a:rPr>
              <a:t> fe2(</a:t>
            </a:r>
            <a:r>
              <a:rPr lang="en-US" sz="1400" b="0" strike="noStrike" spc="-1" dirty="0" err="1">
                <a:solidFill>
                  <a:srgbClr val="0B5394"/>
                </a:solidFill>
                <a:latin typeface="Open Sans"/>
                <a:ea typeface="Open Sans"/>
              </a:rPr>
              <a:t>isa</a:t>
            </a:r>
            <a:r>
              <a:rPr lang="en-US" sz="1400" b="0" strike="noStrike" spc="-1" dirty="0">
                <a:solidFill>
                  <a:srgbClr val="0B5394"/>
                </a:solidFill>
                <a:latin typeface="Open Sans"/>
                <a:ea typeface="Open Sans"/>
              </a:rPr>
              <a:t> []int, </a:t>
            </a:r>
            <a:r>
              <a:rPr lang="en-US" sz="1400" b="0" strike="noStrike" spc="-1" dirty="0" err="1">
                <a:solidFill>
                  <a:srgbClr val="0B5394"/>
                </a:solidFill>
                <a:latin typeface="Open Sans"/>
                <a:ea typeface="Open Sans"/>
              </a:rPr>
              <a:t>isb</a:t>
            </a:r>
            <a:r>
              <a:rPr lang="en-US" sz="1400" b="0" strike="noStrike" spc="-1" dirty="0">
                <a:solidFill>
                  <a:srgbClr val="0B5394"/>
                </a:solidFill>
                <a:latin typeface="Open Sans"/>
                <a:ea typeface="Open Sans"/>
              </a:rPr>
              <a:t> []int)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if </a:t>
            </a:r>
            <a:r>
              <a:rPr lang="en-US" sz="1400" b="0" strike="noStrike" spc="-1" dirty="0" err="1">
                <a:solidFill>
                  <a:srgbClr val="0B5394"/>
                </a:solidFill>
                <a:latin typeface="Open Sans"/>
                <a:ea typeface="Open Sans"/>
              </a:rPr>
              <a:t>len</a:t>
            </a:r>
            <a:r>
              <a:rPr lang="en-US" sz="1400" b="0" strike="noStrike" spc="-1" dirty="0">
                <a:solidFill>
                  <a:srgbClr val="0B5394"/>
                </a:solidFill>
                <a:latin typeface="Open Sans"/>
                <a:ea typeface="Open Sans"/>
              </a:rPr>
              <a:t>(</a:t>
            </a:r>
            <a:r>
              <a:rPr lang="en-US" sz="1400" b="0" strike="noStrike" spc="-1" dirty="0" err="1">
                <a:solidFill>
                  <a:srgbClr val="0B5394"/>
                </a:solidFill>
                <a:latin typeface="Open Sans"/>
                <a:ea typeface="Open Sans"/>
              </a:rPr>
              <a:t>isa</a:t>
            </a:r>
            <a:r>
              <a:rPr lang="en-US" sz="1400" b="0" strike="noStrike" spc="-1" dirty="0">
                <a:solidFill>
                  <a:srgbClr val="0B5394"/>
                </a:solidFill>
                <a:latin typeface="Open Sans"/>
                <a:ea typeface="Open Sans"/>
              </a:rPr>
              <a:t>) &gt; 0xFFF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a:t>
            </a:r>
            <a:r>
              <a:rPr lang="en-US" sz="1400" b="0" strike="noStrike" spc="-1" dirty="0" err="1">
                <a:solidFill>
                  <a:srgbClr val="38761D"/>
                </a:solidFill>
                <a:latin typeface="Open Sans"/>
                <a:ea typeface="Open Sans"/>
              </a:rPr>
              <a:t>isa</a:t>
            </a:r>
            <a:r>
              <a:rPr lang="en-US" sz="1400" b="0" strike="noStrike" spc="-1" dirty="0">
                <a:solidFill>
                  <a:srgbClr val="38761D"/>
                </a:solidFill>
                <a:latin typeface="Open Sans"/>
                <a:ea typeface="Open Sans"/>
              </a:rPr>
              <a:t> = </a:t>
            </a:r>
            <a:r>
              <a:rPr lang="en-US" sz="1400" b="0" strike="noStrike" spc="-1" dirty="0" err="1">
                <a:solidFill>
                  <a:srgbClr val="38761D"/>
                </a:solidFill>
                <a:latin typeface="Open Sans"/>
                <a:ea typeface="Open Sans"/>
              </a:rPr>
              <a:t>isa</a:t>
            </a:r>
            <a:r>
              <a:rPr lang="en-US" sz="1400" b="0" strike="noStrike" spc="-1" dirty="0">
                <a:solidFill>
                  <a:srgbClr val="38761D"/>
                </a:solidFill>
                <a:latin typeface="Open Sans"/>
                <a:ea typeface="Open Sans"/>
              </a:rPr>
              <a:t>[:0xFFF+1] // </a:t>
            </a:r>
            <a:r>
              <a:rPr lang="en-US" sz="1400" b="0" strike="noStrike" spc="-1" dirty="0" err="1">
                <a:solidFill>
                  <a:srgbClr val="38761D"/>
                </a:solidFill>
                <a:latin typeface="Open Sans"/>
                <a:ea typeface="Open Sans"/>
              </a:rPr>
              <a:t>给编译器一个暗示</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for _, n := range </a:t>
            </a:r>
            <a:r>
              <a:rPr lang="en-US" sz="1400" b="0" strike="noStrike" spc="-1" dirty="0" err="1">
                <a:solidFill>
                  <a:srgbClr val="0B5394"/>
                </a:solidFill>
                <a:latin typeface="Open Sans"/>
                <a:ea typeface="Open Sans"/>
              </a:rPr>
              <a:t>isb</a:t>
            </a: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_ = </a:t>
            </a:r>
            <a:r>
              <a:rPr lang="en-US" sz="1400" b="1" strike="noStrike" spc="-1" dirty="0" err="1">
                <a:solidFill>
                  <a:srgbClr val="0B5394"/>
                </a:solidFill>
                <a:latin typeface="Open Sans"/>
                <a:ea typeface="Open Sans"/>
              </a:rPr>
              <a:t>isa</a:t>
            </a:r>
            <a:r>
              <a:rPr lang="en-US" sz="1400" b="1" strike="noStrike" spc="-1" dirty="0">
                <a:solidFill>
                  <a:srgbClr val="0B5394"/>
                </a:solidFill>
                <a:latin typeface="Open Sans"/>
                <a:ea typeface="Open Sans"/>
              </a:rPr>
              <a:t>[n &amp; 0xFFF]</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a:t>
            </a:r>
            <a:endParaRPr lang="en-US" sz="1400" b="0" strike="noStrike" spc="-1" dirty="0">
              <a:latin typeface="Arial"/>
            </a:endParaRPr>
          </a:p>
          <a:p>
            <a:pPr>
              <a:lnSpc>
                <a:spcPct val="150000"/>
              </a:lnSpc>
            </a:pPr>
            <a:endParaRPr lang="en-US" sz="1400" b="0" strike="noStrike" spc="-1" dirty="0">
              <a:latin typeface="Arial"/>
            </a:endParaRPr>
          </a:p>
          <a:p>
            <a:pPr>
              <a:lnSpc>
                <a:spcPct val="150000"/>
              </a:lnSpc>
            </a:pPr>
            <a:endParaRPr lang="en-US" sz="1400" b="0" strike="noStrike" spc="-1" dirty="0">
              <a:latin typeface="Arial"/>
            </a:endParaRPr>
          </a:p>
          <a:p>
            <a:pPr>
              <a:lnSpc>
                <a:spcPct val="150000"/>
              </a:lnSpc>
            </a:pPr>
            <a:endParaRPr lang="en-US" sz="1400" b="0" strike="noStrike" spc="-1" dirty="0">
              <a:latin typeface="Arial"/>
            </a:endParaRPr>
          </a:p>
          <a:p>
            <a:pPr>
              <a:lnSpc>
                <a:spcPct val="150000"/>
              </a:lnSpc>
            </a:pPr>
            <a:endParaRPr lang="en-US" sz="1400" b="0" strike="noStrike" spc="-1" dirty="0">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311760" y="201600"/>
            <a:ext cx="8519400" cy="7063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2800" b="1" strike="noStrike" spc="-1">
                <a:solidFill>
                  <a:srgbClr val="EF6C00"/>
                </a:solidFill>
                <a:latin typeface="PT Sans Narrow"/>
                <a:ea typeface="PT Sans Narrow"/>
              </a:rPr>
              <a:t>优化12：</a:t>
            </a:r>
            <a:r>
              <a:rPr lang="en-US" sz="2800" b="1" strike="noStrike" spc="-1">
                <a:solidFill>
                  <a:srgbClr val="3465A4"/>
                </a:solidFill>
                <a:latin typeface="PT Sans Narrow"/>
                <a:ea typeface="PT Sans Narrow"/>
              </a:rPr>
              <a:t>Bounds Check Elimination （手动干预，Go官方编译器1.15）</a:t>
            </a:r>
            <a:endParaRPr lang="en-US" sz="2800" b="0" strike="noStrike" spc="-1">
              <a:latin typeface="Arial"/>
            </a:endParaRPr>
          </a:p>
        </p:txBody>
      </p:sp>
      <p:sp>
        <p:nvSpPr>
          <p:cNvPr id="169" name="CustomShape 2"/>
          <p:cNvSpPr/>
          <p:nvPr/>
        </p:nvSpPr>
        <p:spPr>
          <a:xfrm>
            <a:off x="168120" y="4610520"/>
            <a:ext cx="547560" cy="39240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pPr>
            <a:fld id="{40893CE6-5A45-4957-9F47-B7C02E71F8E5}" type="slidenum">
              <a:rPr lang="en-US" sz="1800" b="0" strike="noStrike" spc="-1">
                <a:latin typeface="Arial"/>
              </a:rPr>
              <a:t>21</a:t>
            </a:fld>
            <a:endParaRPr lang="en-US" sz="1800" b="0" strike="noStrike" spc="-1">
              <a:latin typeface="Arial"/>
            </a:endParaRPr>
          </a:p>
        </p:txBody>
      </p:sp>
      <p:sp>
        <p:nvSpPr>
          <p:cNvPr id="170" name="CustomShape 3"/>
          <p:cNvSpPr/>
          <p:nvPr/>
        </p:nvSpPr>
        <p:spPr>
          <a:xfrm>
            <a:off x="394200" y="1134000"/>
            <a:ext cx="4019400" cy="34765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400" b="0" strike="noStrike" spc="-1" dirty="0" err="1">
                <a:solidFill>
                  <a:srgbClr val="0B5394"/>
                </a:solidFill>
                <a:latin typeface="Open Sans"/>
                <a:ea typeface="Open Sans"/>
              </a:rPr>
              <a:t>func</a:t>
            </a:r>
            <a:r>
              <a:rPr lang="en-US" sz="1400" b="0" strike="noStrike" spc="-1" dirty="0">
                <a:solidFill>
                  <a:srgbClr val="0B5394"/>
                </a:solidFill>
                <a:latin typeface="Open Sans"/>
                <a:ea typeface="Open Sans"/>
              </a:rPr>
              <a:t> </a:t>
            </a:r>
            <a:r>
              <a:rPr lang="en-US" sz="1400" b="0" strike="noStrike" spc="-1" dirty="0" err="1">
                <a:solidFill>
                  <a:srgbClr val="0B5394"/>
                </a:solidFill>
                <a:latin typeface="Open Sans"/>
                <a:ea typeface="Open Sans"/>
              </a:rPr>
              <a:t>fp</a:t>
            </a:r>
            <a:r>
              <a:rPr lang="en-US" sz="1400" b="0" strike="noStrike" spc="-1" dirty="0">
                <a:solidFill>
                  <a:srgbClr val="0B5394"/>
                </a:solidFill>
                <a:latin typeface="Open Sans"/>
                <a:ea typeface="Open Sans"/>
              </a:rPr>
              <a:t>(x, y string) int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if </a:t>
            </a:r>
            <a:r>
              <a:rPr lang="en-US" sz="1400" b="0" strike="noStrike" spc="-1" dirty="0" err="1">
                <a:solidFill>
                  <a:srgbClr val="0B5394"/>
                </a:solidFill>
                <a:latin typeface="Open Sans"/>
                <a:ea typeface="Open Sans"/>
              </a:rPr>
              <a:t>len</a:t>
            </a:r>
            <a:r>
              <a:rPr lang="en-US" sz="1400" b="0" strike="noStrike" spc="-1" dirty="0">
                <a:solidFill>
                  <a:srgbClr val="0B5394"/>
                </a:solidFill>
                <a:latin typeface="Open Sans"/>
                <a:ea typeface="Open Sans"/>
              </a:rPr>
              <a:t>(x) &gt; </a:t>
            </a:r>
            <a:r>
              <a:rPr lang="en-US" sz="1400" b="0" strike="noStrike" spc="-1" dirty="0" err="1">
                <a:solidFill>
                  <a:srgbClr val="0B5394"/>
                </a:solidFill>
                <a:latin typeface="Open Sans"/>
                <a:ea typeface="Open Sans"/>
              </a:rPr>
              <a:t>len</a:t>
            </a:r>
            <a:r>
              <a:rPr lang="en-US" sz="1400" b="0" strike="noStrike" spc="-1" dirty="0">
                <a:solidFill>
                  <a:srgbClr val="0B5394"/>
                </a:solidFill>
                <a:latin typeface="Open Sans"/>
                <a:ea typeface="Open Sans"/>
              </a:rPr>
              <a:t>(y)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x, y = y, x</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for </a:t>
            </a:r>
            <a:r>
              <a:rPr lang="en-US" sz="1400" b="0" strike="noStrike" spc="-1" dirty="0" err="1">
                <a:solidFill>
                  <a:srgbClr val="0B5394"/>
                </a:solidFill>
                <a:latin typeface="Open Sans"/>
                <a:ea typeface="Open Sans"/>
              </a:rPr>
              <a:t>i</a:t>
            </a:r>
            <a:r>
              <a:rPr lang="en-US" sz="1400" b="0" strike="noStrike" spc="-1" dirty="0">
                <a:solidFill>
                  <a:srgbClr val="0B5394"/>
                </a:solidFill>
                <a:latin typeface="Open Sans"/>
                <a:ea typeface="Open Sans"/>
              </a:rPr>
              <a:t> := 0; </a:t>
            </a:r>
            <a:r>
              <a:rPr lang="en-US" sz="1400" b="0" strike="noStrike" spc="-1" dirty="0" err="1">
                <a:solidFill>
                  <a:srgbClr val="0B5394"/>
                </a:solidFill>
                <a:latin typeface="Open Sans"/>
                <a:ea typeface="Open Sans"/>
              </a:rPr>
              <a:t>i</a:t>
            </a:r>
            <a:r>
              <a:rPr lang="en-US" sz="1400" b="0" strike="noStrike" spc="-1" dirty="0">
                <a:solidFill>
                  <a:srgbClr val="0B5394"/>
                </a:solidFill>
                <a:latin typeface="Open Sans"/>
                <a:ea typeface="Open Sans"/>
              </a:rPr>
              <a:t> &lt; </a:t>
            </a:r>
            <a:r>
              <a:rPr lang="en-US" sz="1400" b="0" strike="noStrike" spc="-1" dirty="0" err="1">
                <a:solidFill>
                  <a:srgbClr val="0B5394"/>
                </a:solidFill>
                <a:latin typeface="Open Sans"/>
                <a:ea typeface="Open Sans"/>
              </a:rPr>
              <a:t>len</a:t>
            </a:r>
            <a:r>
              <a:rPr lang="en-US" sz="1400" b="0" strike="noStrike" spc="-1" dirty="0">
                <a:solidFill>
                  <a:srgbClr val="0B5394"/>
                </a:solidFill>
                <a:latin typeface="Open Sans"/>
                <a:ea typeface="Open Sans"/>
              </a:rPr>
              <a:t>(x); </a:t>
            </a:r>
            <a:r>
              <a:rPr lang="en-US" sz="1400" b="0" strike="noStrike" spc="-1" dirty="0" err="1">
                <a:solidFill>
                  <a:srgbClr val="0B5394"/>
                </a:solidFill>
                <a:latin typeface="Open Sans"/>
                <a:ea typeface="Open Sans"/>
              </a:rPr>
              <a:t>i</a:t>
            </a: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if </a:t>
            </a:r>
            <a:r>
              <a:rPr lang="en-US" sz="1400" b="1" strike="noStrike" spc="-1" dirty="0">
                <a:solidFill>
                  <a:srgbClr val="0B5394"/>
                </a:solidFill>
                <a:latin typeface="Open Sans"/>
                <a:ea typeface="Open Sans"/>
              </a:rPr>
              <a:t>x[</a:t>
            </a:r>
            <a:r>
              <a:rPr lang="en-US" sz="1400" b="1" strike="noStrike" spc="-1" dirty="0" err="1">
                <a:solidFill>
                  <a:srgbClr val="0B5394"/>
                </a:solidFill>
                <a:latin typeface="Open Sans"/>
                <a:ea typeface="Open Sans"/>
              </a:rPr>
              <a:t>i</a:t>
            </a:r>
            <a:r>
              <a:rPr lang="en-US" sz="1400" b="1" strike="noStrike" spc="-1" dirty="0">
                <a:solidFill>
                  <a:srgbClr val="0B5394"/>
                </a:solidFill>
                <a:latin typeface="Open Sans"/>
                <a:ea typeface="Open Sans"/>
              </a:rPr>
              <a:t>]</a:t>
            </a:r>
            <a:r>
              <a:rPr lang="en-US" sz="1400" b="0" strike="noStrike" spc="-1" dirty="0">
                <a:solidFill>
                  <a:srgbClr val="0B5394"/>
                </a:solidFill>
                <a:latin typeface="Open Sans"/>
                <a:ea typeface="Open Sans"/>
              </a:rPr>
              <a:t> != </a:t>
            </a:r>
            <a:r>
              <a:rPr lang="en-US" sz="1400" b="0" strike="noStrike" spc="-1" dirty="0">
                <a:solidFill>
                  <a:srgbClr val="980000"/>
                </a:solidFill>
                <a:latin typeface="Open Sans"/>
                <a:ea typeface="Open Sans"/>
              </a:rPr>
              <a:t>y[</a:t>
            </a:r>
            <a:r>
              <a:rPr lang="en-US" sz="1400" b="0" strike="noStrike" spc="-1" dirty="0" err="1">
                <a:solidFill>
                  <a:srgbClr val="980000"/>
                </a:solidFill>
                <a:latin typeface="Open Sans"/>
                <a:ea typeface="Open Sans"/>
              </a:rPr>
              <a:t>i</a:t>
            </a:r>
            <a:r>
              <a:rPr lang="en-US" sz="1400" b="0" strike="noStrike" spc="-1" dirty="0">
                <a:solidFill>
                  <a:srgbClr val="980000"/>
                </a:solidFill>
                <a:latin typeface="Open Sans"/>
                <a:ea typeface="Open Sans"/>
              </a:rPr>
              <a:t>]</a:t>
            </a: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return </a:t>
            </a:r>
            <a:r>
              <a:rPr lang="en-US" sz="1400" b="0" strike="noStrike" spc="-1" dirty="0" err="1">
                <a:solidFill>
                  <a:srgbClr val="0B5394"/>
                </a:solidFill>
                <a:latin typeface="Open Sans"/>
                <a:ea typeface="Open Sans"/>
              </a:rPr>
              <a:t>i</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return </a:t>
            </a:r>
            <a:r>
              <a:rPr lang="en-US" sz="1400" b="0" strike="noStrike" spc="-1" dirty="0" err="1">
                <a:solidFill>
                  <a:srgbClr val="0B5394"/>
                </a:solidFill>
                <a:latin typeface="Open Sans"/>
                <a:ea typeface="Open Sans"/>
              </a:rPr>
              <a:t>len</a:t>
            </a:r>
            <a:r>
              <a:rPr lang="en-US" sz="1400" b="0" strike="noStrike" spc="-1" dirty="0">
                <a:solidFill>
                  <a:srgbClr val="0B5394"/>
                </a:solidFill>
                <a:latin typeface="Open Sans"/>
                <a:ea typeface="Open Sans"/>
              </a:rPr>
              <a:t>(x)</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a:t>
            </a:r>
            <a:endParaRPr lang="en-US" sz="1400" b="0" strike="noStrike" spc="-1" dirty="0">
              <a:latin typeface="Arial"/>
            </a:endParaRPr>
          </a:p>
          <a:p>
            <a:pPr>
              <a:lnSpc>
                <a:spcPct val="150000"/>
              </a:lnSpc>
            </a:pPr>
            <a:endParaRPr lang="en-US" sz="1400" b="0" strike="noStrike" spc="-1" dirty="0">
              <a:latin typeface="Arial"/>
            </a:endParaRPr>
          </a:p>
          <a:p>
            <a:pPr>
              <a:lnSpc>
                <a:spcPct val="150000"/>
              </a:lnSpc>
            </a:pPr>
            <a:endParaRPr lang="en-US" sz="1400" b="0" strike="noStrike" spc="-1" dirty="0">
              <a:latin typeface="Arial"/>
            </a:endParaRPr>
          </a:p>
          <a:p>
            <a:pPr>
              <a:lnSpc>
                <a:spcPct val="150000"/>
              </a:lnSpc>
            </a:pPr>
            <a:endParaRPr lang="en-US" sz="1400" b="0" strike="noStrike" spc="-1" dirty="0">
              <a:latin typeface="Arial"/>
            </a:endParaRPr>
          </a:p>
          <a:p>
            <a:pPr>
              <a:lnSpc>
                <a:spcPct val="150000"/>
              </a:lnSpc>
            </a:pPr>
            <a:endParaRPr lang="en-US" sz="1400" b="0" strike="noStrike" spc="-1" dirty="0">
              <a:latin typeface="Arial"/>
            </a:endParaRPr>
          </a:p>
          <a:p>
            <a:pPr>
              <a:lnSpc>
                <a:spcPct val="150000"/>
              </a:lnSpc>
            </a:pPr>
            <a:endParaRPr lang="en-US" sz="1400" b="0" strike="noStrike" spc="-1" dirty="0">
              <a:latin typeface="Arial"/>
            </a:endParaRPr>
          </a:p>
          <a:p>
            <a:pPr>
              <a:lnSpc>
                <a:spcPct val="150000"/>
              </a:lnSpc>
            </a:pPr>
            <a:endParaRPr lang="en-US" sz="1400" b="0" strike="noStrike" spc="-1" dirty="0">
              <a:latin typeface="Arial"/>
            </a:endParaRPr>
          </a:p>
          <a:p>
            <a:pPr>
              <a:lnSpc>
                <a:spcPct val="150000"/>
              </a:lnSpc>
            </a:pPr>
            <a:endParaRPr lang="en-US" sz="1400" b="0" strike="noStrike" spc="-1" dirty="0">
              <a:latin typeface="Arial"/>
            </a:endParaRPr>
          </a:p>
          <a:p>
            <a:pPr>
              <a:lnSpc>
                <a:spcPct val="150000"/>
              </a:lnSpc>
            </a:pPr>
            <a:endParaRPr lang="en-US" sz="1400" b="0" strike="noStrike" spc="-1" dirty="0">
              <a:latin typeface="Arial"/>
            </a:endParaRPr>
          </a:p>
        </p:txBody>
      </p:sp>
      <p:sp>
        <p:nvSpPr>
          <p:cNvPr id="171" name="CustomShape 4"/>
          <p:cNvSpPr/>
          <p:nvPr/>
        </p:nvSpPr>
        <p:spPr>
          <a:xfrm>
            <a:off x="4752000" y="778320"/>
            <a:ext cx="4116600" cy="417420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400" b="0" strike="noStrike" spc="-1" dirty="0" err="1">
                <a:solidFill>
                  <a:srgbClr val="0B5394"/>
                </a:solidFill>
                <a:latin typeface="Open Sans"/>
                <a:ea typeface="Open Sans"/>
              </a:rPr>
              <a:t>func</a:t>
            </a:r>
            <a:r>
              <a:rPr lang="en-US" sz="1400" b="0" strike="noStrike" spc="-1" dirty="0">
                <a:solidFill>
                  <a:srgbClr val="0B5394"/>
                </a:solidFill>
                <a:latin typeface="Open Sans"/>
                <a:ea typeface="Open Sans"/>
              </a:rPr>
              <a:t> </a:t>
            </a:r>
            <a:r>
              <a:rPr lang="en-US" sz="1400" b="0" strike="noStrike" spc="-1" dirty="0" err="1">
                <a:solidFill>
                  <a:srgbClr val="0B5394"/>
                </a:solidFill>
                <a:latin typeface="Open Sans"/>
                <a:ea typeface="Open Sans"/>
              </a:rPr>
              <a:t>fq</a:t>
            </a:r>
            <a:r>
              <a:rPr lang="en-US" sz="1400" b="0" strike="noStrike" spc="-1" dirty="0">
                <a:solidFill>
                  <a:srgbClr val="0B5394"/>
                </a:solidFill>
                <a:latin typeface="Open Sans"/>
                <a:ea typeface="Open Sans"/>
              </a:rPr>
              <a:t>(x, y string) int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if </a:t>
            </a:r>
            <a:r>
              <a:rPr lang="en-US" sz="1400" b="0" strike="noStrike" spc="-1" dirty="0" err="1">
                <a:solidFill>
                  <a:srgbClr val="0B5394"/>
                </a:solidFill>
                <a:latin typeface="Open Sans"/>
                <a:ea typeface="Open Sans"/>
              </a:rPr>
              <a:t>len</a:t>
            </a:r>
            <a:r>
              <a:rPr lang="en-US" sz="1400" b="0" strike="noStrike" spc="-1" dirty="0">
                <a:solidFill>
                  <a:srgbClr val="0B5394"/>
                </a:solidFill>
                <a:latin typeface="Open Sans"/>
                <a:ea typeface="Open Sans"/>
              </a:rPr>
              <a:t>(x) &gt; </a:t>
            </a:r>
            <a:r>
              <a:rPr lang="en-US" sz="1400" b="0" strike="noStrike" spc="-1" dirty="0" err="1">
                <a:solidFill>
                  <a:srgbClr val="0B5394"/>
                </a:solidFill>
                <a:latin typeface="Open Sans"/>
                <a:ea typeface="Open Sans"/>
              </a:rPr>
              <a:t>len</a:t>
            </a:r>
            <a:r>
              <a:rPr lang="en-US" sz="1400" b="0" strike="noStrike" spc="-1" dirty="0">
                <a:solidFill>
                  <a:srgbClr val="0B5394"/>
                </a:solidFill>
                <a:latin typeface="Open Sans"/>
                <a:ea typeface="Open Sans"/>
              </a:rPr>
              <a:t>(y)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x, y = y, x</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a:t>
            </a:r>
            <a:r>
              <a:rPr lang="en-US" sz="1400" b="0" strike="noStrike" spc="-1" dirty="0">
                <a:solidFill>
                  <a:srgbClr val="38761D"/>
                </a:solidFill>
                <a:latin typeface="Open Sans"/>
                <a:ea typeface="Open Sans"/>
              </a:rPr>
              <a:t>if </a:t>
            </a:r>
            <a:r>
              <a:rPr lang="en-US" sz="1400" b="0" strike="noStrike" spc="-1" dirty="0" err="1">
                <a:solidFill>
                  <a:srgbClr val="38761D"/>
                </a:solidFill>
                <a:latin typeface="Open Sans"/>
                <a:ea typeface="Open Sans"/>
              </a:rPr>
              <a:t>len</a:t>
            </a:r>
            <a:r>
              <a:rPr lang="en-US" sz="1400" b="0" strike="noStrike" spc="-1" dirty="0">
                <a:solidFill>
                  <a:srgbClr val="38761D"/>
                </a:solidFill>
                <a:latin typeface="Open Sans"/>
                <a:ea typeface="Open Sans"/>
              </a:rPr>
              <a:t>(x) &lt;= </a:t>
            </a:r>
            <a:r>
              <a:rPr lang="en-US" sz="1400" b="0" strike="noStrike" spc="-1" dirty="0" err="1">
                <a:solidFill>
                  <a:srgbClr val="38761D"/>
                </a:solidFill>
                <a:latin typeface="Open Sans"/>
                <a:ea typeface="Open Sans"/>
              </a:rPr>
              <a:t>len</a:t>
            </a:r>
            <a:r>
              <a:rPr lang="en-US" sz="1400" b="0" strike="noStrike" spc="-1" dirty="0">
                <a:solidFill>
                  <a:srgbClr val="38761D"/>
                </a:solidFill>
                <a:latin typeface="Open Sans"/>
                <a:ea typeface="Open Sans"/>
              </a:rPr>
              <a:t>(y) { // </a:t>
            </a:r>
            <a:r>
              <a:rPr lang="en-US" sz="1400" b="0" strike="noStrike" spc="-1" dirty="0" err="1">
                <a:solidFill>
                  <a:srgbClr val="38761D"/>
                </a:solidFill>
                <a:latin typeface="Open Sans"/>
                <a:ea typeface="Open Sans"/>
              </a:rPr>
              <a:t>给编译器一个暗示</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for </a:t>
            </a:r>
            <a:r>
              <a:rPr lang="en-US" sz="1400" b="0" strike="noStrike" spc="-1" dirty="0" err="1">
                <a:solidFill>
                  <a:srgbClr val="0B5394"/>
                </a:solidFill>
                <a:latin typeface="Open Sans"/>
                <a:ea typeface="Open Sans"/>
              </a:rPr>
              <a:t>i</a:t>
            </a:r>
            <a:r>
              <a:rPr lang="en-US" sz="1400" b="0" strike="noStrike" spc="-1" dirty="0">
                <a:solidFill>
                  <a:srgbClr val="0B5394"/>
                </a:solidFill>
                <a:latin typeface="Open Sans"/>
                <a:ea typeface="Open Sans"/>
              </a:rPr>
              <a:t> := 0; </a:t>
            </a:r>
            <a:r>
              <a:rPr lang="en-US" sz="1400" b="0" strike="noStrike" spc="-1" dirty="0" err="1">
                <a:solidFill>
                  <a:srgbClr val="0B5394"/>
                </a:solidFill>
                <a:latin typeface="Open Sans"/>
                <a:ea typeface="Open Sans"/>
              </a:rPr>
              <a:t>i</a:t>
            </a:r>
            <a:r>
              <a:rPr lang="en-US" sz="1400" b="0" strike="noStrike" spc="-1" dirty="0">
                <a:solidFill>
                  <a:srgbClr val="0B5394"/>
                </a:solidFill>
                <a:latin typeface="Open Sans"/>
                <a:ea typeface="Open Sans"/>
              </a:rPr>
              <a:t> &lt; </a:t>
            </a:r>
            <a:r>
              <a:rPr lang="en-US" sz="1400" b="0" strike="noStrike" spc="-1" dirty="0" err="1">
                <a:solidFill>
                  <a:srgbClr val="0B5394"/>
                </a:solidFill>
                <a:latin typeface="Open Sans"/>
                <a:ea typeface="Open Sans"/>
              </a:rPr>
              <a:t>len</a:t>
            </a:r>
            <a:r>
              <a:rPr lang="en-US" sz="1400" b="0" strike="noStrike" spc="-1" dirty="0">
                <a:solidFill>
                  <a:srgbClr val="0B5394"/>
                </a:solidFill>
                <a:latin typeface="Open Sans"/>
                <a:ea typeface="Open Sans"/>
              </a:rPr>
              <a:t>(x); </a:t>
            </a:r>
            <a:r>
              <a:rPr lang="en-US" sz="1400" b="0" strike="noStrike" spc="-1" dirty="0" err="1">
                <a:solidFill>
                  <a:srgbClr val="0B5394"/>
                </a:solidFill>
                <a:latin typeface="Open Sans"/>
                <a:ea typeface="Open Sans"/>
              </a:rPr>
              <a:t>i</a:t>
            </a: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if </a:t>
            </a:r>
            <a:r>
              <a:rPr lang="en-US" sz="1400" b="1" strike="noStrike" spc="-1" dirty="0">
                <a:solidFill>
                  <a:srgbClr val="0B5394"/>
                </a:solidFill>
                <a:latin typeface="Open Sans"/>
                <a:ea typeface="Open Sans"/>
              </a:rPr>
              <a:t>x[</a:t>
            </a:r>
            <a:r>
              <a:rPr lang="en-US" sz="1400" b="1" strike="noStrike" spc="-1" dirty="0" err="1">
                <a:solidFill>
                  <a:srgbClr val="0B5394"/>
                </a:solidFill>
                <a:latin typeface="Open Sans"/>
                <a:ea typeface="Open Sans"/>
              </a:rPr>
              <a:t>i</a:t>
            </a:r>
            <a:r>
              <a:rPr lang="en-US" sz="1400" b="1" strike="noStrike" spc="-1" dirty="0">
                <a:solidFill>
                  <a:srgbClr val="0B5394"/>
                </a:solidFill>
                <a:latin typeface="Open Sans"/>
                <a:ea typeface="Open Sans"/>
              </a:rPr>
              <a:t>]</a:t>
            </a:r>
            <a:r>
              <a:rPr lang="en-US" sz="1400" b="0" strike="noStrike" spc="-1" dirty="0">
                <a:solidFill>
                  <a:srgbClr val="0B5394"/>
                </a:solidFill>
                <a:latin typeface="Open Sans"/>
                <a:ea typeface="Open Sans"/>
              </a:rPr>
              <a:t> != </a:t>
            </a:r>
            <a:r>
              <a:rPr lang="en-US" sz="1400" b="1" strike="noStrike" spc="-1" dirty="0">
                <a:solidFill>
                  <a:srgbClr val="0B5394"/>
                </a:solidFill>
                <a:latin typeface="Open Sans"/>
                <a:ea typeface="Open Sans"/>
              </a:rPr>
              <a:t>y[</a:t>
            </a:r>
            <a:r>
              <a:rPr lang="en-US" sz="1400" b="1" strike="noStrike" spc="-1" dirty="0" err="1">
                <a:solidFill>
                  <a:srgbClr val="0B5394"/>
                </a:solidFill>
                <a:latin typeface="Open Sans"/>
                <a:ea typeface="Open Sans"/>
              </a:rPr>
              <a:t>i</a:t>
            </a:r>
            <a:r>
              <a:rPr lang="en-US" sz="1400" b="1" strike="noStrike" spc="-1" dirty="0">
                <a:solidFill>
                  <a:srgbClr val="0B5394"/>
                </a:solidFill>
                <a:latin typeface="Open Sans"/>
                <a:ea typeface="Open Sans"/>
              </a:rPr>
              <a:t>]</a:t>
            </a: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return </a:t>
            </a:r>
            <a:r>
              <a:rPr lang="en-US" sz="1400" b="0" strike="noStrike" spc="-1" dirty="0" err="1">
                <a:solidFill>
                  <a:srgbClr val="0B5394"/>
                </a:solidFill>
                <a:latin typeface="Open Sans"/>
                <a:ea typeface="Open Sans"/>
              </a:rPr>
              <a:t>i</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   return </a:t>
            </a:r>
            <a:r>
              <a:rPr lang="en-US" sz="1400" b="0" strike="noStrike" spc="-1" dirty="0" err="1">
                <a:solidFill>
                  <a:srgbClr val="0B5394"/>
                </a:solidFill>
                <a:latin typeface="Open Sans"/>
                <a:ea typeface="Open Sans"/>
              </a:rPr>
              <a:t>len</a:t>
            </a:r>
            <a:r>
              <a:rPr lang="en-US" sz="1400" b="0" strike="noStrike" spc="-1" dirty="0">
                <a:solidFill>
                  <a:srgbClr val="0B5394"/>
                </a:solidFill>
                <a:latin typeface="Open Sans"/>
                <a:ea typeface="Open Sans"/>
              </a:rPr>
              <a:t>(x)</a:t>
            </a:r>
            <a:endParaRPr lang="en-US" sz="1400" b="0" strike="noStrike" spc="-1" dirty="0">
              <a:latin typeface="Arial"/>
            </a:endParaRPr>
          </a:p>
          <a:p>
            <a:pPr>
              <a:lnSpc>
                <a:spcPct val="150000"/>
              </a:lnSpc>
            </a:pPr>
            <a:r>
              <a:rPr lang="en-US" sz="1400" b="0" strike="noStrike" spc="-1" dirty="0">
                <a:solidFill>
                  <a:srgbClr val="0B5394"/>
                </a:solidFill>
                <a:latin typeface="Open Sans"/>
                <a:ea typeface="Open Sans"/>
              </a:rPr>
              <a:t>}</a:t>
            </a:r>
            <a:endParaRPr lang="en-US" sz="1400" b="0" strike="noStrike" spc="-1" dirty="0">
              <a:latin typeface="Arial"/>
            </a:endParaRPr>
          </a:p>
          <a:p>
            <a:pPr>
              <a:lnSpc>
                <a:spcPct val="150000"/>
              </a:lnSpc>
            </a:pPr>
            <a:endParaRPr lang="en-US" sz="1400" b="0" strike="noStrike" spc="-1" dirty="0">
              <a:latin typeface="Arial"/>
            </a:endParaRPr>
          </a:p>
          <a:p>
            <a:pPr>
              <a:lnSpc>
                <a:spcPct val="150000"/>
              </a:lnSpc>
            </a:pPr>
            <a:endParaRPr lang="en-US" sz="1400" b="0" strike="noStrike" spc="-1" dirty="0">
              <a:latin typeface="Arial"/>
            </a:endParaRPr>
          </a:p>
          <a:p>
            <a:pPr>
              <a:lnSpc>
                <a:spcPct val="150000"/>
              </a:lnSpc>
            </a:pPr>
            <a:endParaRPr lang="en-US" sz="1400" b="0" strike="noStrike" spc="-1" dirty="0">
              <a:latin typeface="Arial"/>
            </a:endParaRPr>
          </a:p>
          <a:p>
            <a:pPr>
              <a:lnSpc>
                <a:spcPct val="150000"/>
              </a:lnSpc>
            </a:pPr>
            <a:endParaRPr lang="en-US" sz="1400" b="0" strike="noStrike" spc="-1" dirty="0">
              <a:latin typeface="Arial"/>
            </a:endParaRPr>
          </a:p>
          <a:p>
            <a:pPr>
              <a:lnSpc>
                <a:spcPct val="150000"/>
              </a:lnSpc>
            </a:pPr>
            <a:endParaRPr lang="en-US" sz="1400" b="0" strike="noStrike" spc="-1" dirty="0">
              <a:latin typeface="Arial"/>
            </a:endParaRPr>
          </a:p>
        </p:txBody>
      </p:sp>
      <p:sp>
        <p:nvSpPr>
          <p:cNvPr id="172" name="CustomShape 5"/>
          <p:cNvSpPr/>
          <p:nvPr/>
        </p:nvSpPr>
        <p:spPr>
          <a:xfrm>
            <a:off x="1362960" y="3514444"/>
            <a:ext cx="3389040" cy="671760"/>
          </a:xfrm>
          <a:prstGeom prst="rect">
            <a:avLst/>
          </a:prstGeom>
          <a:solidFill>
            <a:srgbClr val="CCCCCC"/>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700" b="0" strike="noStrike" spc="-1">
                <a:solidFill>
                  <a:srgbClr val="2A6099"/>
                </a:solidFill>
                <a:latin typeface="Courier New"/>
                <a:ea typeface="Courier New"/>
              </a:rPr>
              <a:t>BenchmarkFP-4  287 ns/op</a:t>
            </a:r>
            <a:endParaRPr lang="en-US" sz="1700" b="0" strike="noStrike" spc="-1">
              <a:latin typeface="Arial"/>
            </a:endParaRPr>
          </a:p>
          <a:p>
            <a:pPr>
              <a:lnSpc>
                <a:spcPct val="100000"/>
              </a:lnSpc>
            </a:pPr>
            <a:r>
              <a:rPr lang="en-US" sz="1700" b="0" strike="noStrike" spc="-1">
                <a:solidFill>
                  <a:srgbClr val="2A6099"/>
                </a:solidFill>
                <a:latin typeface="Courier New"/>
                <a:ea typeface="Courier New"/>
              </a:rPr>
              <a:t>BenchmarkFQ-4  160 ns/op</a:t>
            </a:r>
            <a:endParaRPr lang="en-US" sz="1700" b="0" strike="noStrike" spc="-1">
              <a:latin typeface="Arial"/>
            </a:endParaRPr>
          </a:p>
          <a:p>
            <a:pPr>
              <a:lnSpc>
                <a:spcPct val="100000"/>
              </a:lnSpc>
            </a:pPr>
            <a:endParaRPr lang="en-US" sz="17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311760" y="444960"/>
            <a:ext cx="8519400" cy="7063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600" b="1" strike="noStrike" spc="-1">
                <a:solidFill>
                  <a:srgbClr val="EF6C00"/>
                </a:solidFill>
                <a:latin typeface="PT Sans Narrow"/>
                <a:ea typeface="PT Sans Narrow"/>
              </a:rPr>
              <a:t>参考资料</a:t>
            </a:r>
            <a:endParaRPr lang="en-US" sz="3600" b="0" strike="noStrike" spc="-1">
              <a:latin typeface="Arial"/>
            </a:endParaRPr>
          </a:p>
        </p:txBody>
      </p:sp>
      <p:sp>
        <p:nvSpPr>
          <p:cNvPr id="174" name="CustomShape 2"/>
          <p:cNvSpPr/>
          <p:nvPr/>
        </p:nvSpPr>
        <p:spPr>
          <a:xfrm>
            <a:off x="311760" y="1266480"/>
            <a:ext cx="8519400" cy="33015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457200" indent="-342000">
              <a:lnSpc>
                <a:spcPct val="115000"/>
              </a:lnSpc>
              <a:buClr>
                <a:srgbClr val="695D46"/>
              </a:buClr>
              <a:buFont typeface="StarSymbol"/>
              <a:buAutoNum type="arabicPeriod"/>
            </a:pPr>
            <a:r>
              <a:rPr lang="en-US" sz="1800" b="0" strike="noStrike" spc="-1">
                <a:solidFill>
                  <a:srgbClr val="695D46"/>
                </a:solidFill>
                <a:latin typeface="Open Sans"/>
                <a:ea typeface="Open Sans"/>
              </a:rPr>
              <a:t>Go 101项目：</a:t>
            </a:r>
            <a:r>
              <a:rPr lang="en-US" sz="1800" b="0" u="sng" strike="noStrike" spc="-1">
                <a:solidFill>
                  <a:srgbClr val="0000FF"/>
                </a:solidFill>
                <a:uFillTx/>
                <a:latin typeface="Open Sans"/>
                <a:ea typeface="Open Sans"/>
                <a:hlinkClick r:id="rId2"/>
              </a:rPr>
              <a:t>https://github.com/golang101/golang101</a:t>
            </a:r>
            <a:endParaRPr lang="en-US" sz="1800" b="0" strike="noStrike" spc="-1">
              <a:latin typeface="Arial"/>
            </a:endParaRPr>
          </a:p>
          <a:p>
            <a:pPr marL="457200" indent="-342000">
              <a:lnSpc>
                <a:spcPct val="115000"/>
              </a:lnSpc>
              <a:buClr>
                <a:srgbClr val="695D46"/>
              </a:buClr>
              <a:buFont typeface="StarSymbol"/>
              <a:buAutoNum type="arabicPeriod"/>
            </a:pPr>
            <a:r>
              <a:rPr lang="en-US" sz="1800" b="0" strike="noStrike" spc="-1">
                <a:solidFill>
                  <a:srgbClr val="695D46"/>
                </a:solidFill>
                <a:latin typeface="Open Sans"/>
                <a:ea typeface="Open Sans"/>
              </a:rPr>
              <a:t>Go 101官网：</a:t>
            </a:r>
            <a:r>
              <a:rPr lang="en-US" sz="1800" b="0" u="sng" strike="noStrike" spc="-1">
                <a:solidFill>
                  <a:srgbClr val="0000FF"/>
                </a:solidFill>
                <a:uFillTx/>
                <a:latin typeface="Open Sans"/>
                <a:ea typeface="Open Sans"/>
                <a:hlinkClick r:id="rId3"/>
              </a:rPr>
              <a:t>https://gfw.go101.org</a:t>
            </a:r>
            <a:endParaRPr lang="en-US" sz="1800" b="0" strike="noStrike" spc="-1">
              <a:latin typeface="Arial"/>
            </a:endParaRPr>
          </a:p>
          <a:p>
            <a:pPr marL="457200" indent="-342000">
              <a:lnSpc>
                <a:spcPct val="115000"/>
              </a:lnSpc>
              <a:buClr>
                <a:srgbClr val="695D46"/>
              </a:buClr>
              <a:buFont typeface="StarSymbol"/>
              <a:buAutoNum type="arabicPeriod"/>
            </a:pPr>
            <a:r>
              <a:rPr lang="en-US" sz="1800" b="0" strike="noStrike" spc="-1">
                <a:solidFill>
                  <a:srgbClr val="695D46"/>
                </a:solidFill>
                <a:latin typeface="Open Sans"/>
                <a:ea typeface="Open Sans"/>
              </a:rPr>
              <a:t>Go 101公众号</a:t>
            </a:r>
            <a:endParaRPr lang="en-US" sz="1800" b="0" strike="noStrike" spc="-1">
              <a:latin typeface="Arial"/>
            </a:endParaRPr>
          </a:p>
          <a:p>
            <a:pPr marL="457200">
              <a:lnSpc>
                <a:spcPct val="115000"/>
              </a:lnSpc>
              <a:spcBef>
                <a:spcPts val="1599"/>
              </a:spcBef>
            </a:pPr>
            <a:endParaRPr lang="en-US" sz="1800" b="0" strike="noStrike" spc="-1">
              <a:latin typeface="Arial"/>
            </a:endParaRPr>
          </a:p>
        </p:txBody>
      </p:sp>
      <p:sp>
        <p:nvSpPr>
          <p:cNvPr id="175" name="CustomShape 3"/>
          <p:cNvSpPr/>
          <p:nvPr/>
        </p:nvSpPr>
        <p:spPr>
          <a:xfrm>
            <a:off x="168120" y="4610520"/>
            <a:ext cx="547560" cy="39240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pPr>
            <a:fld id="{D54A80F5-C549-4D8B-9556-070A38EC19A5}" type="slidenum">
              <a:rPr lang="en-US" sz="1800" b="0" strike="noStrike" spc="-1">
                <a:solidFill>
                  <a:srgbClr val="000000"/>
                </a:solidFill>
                <a:latin typeface="Arial"/>
                <a:ea typeface="Arial"/>
              </a:rPr>
              <a:t>22</a:t>
            </a:fld>
            <a:endParaRPr lang="en-US" sz="1800" b="0" strike="noStrike" spc="-1">
              <a:latin typeface="Arial"/>
            </a:endParaRPr>
          </a:p>
        </p:txBody>
      </p:sp>
      <p:pic>
        <p:nvPicPr>
          <p:cNvPr id="176" name="Google Shape;295;p48"/>
          <p:cNvPicPr/>
          <p:nvPr/>
        </p:nvPicPr>
        <p:blipFill>
          <a:blip r:embed="rId4"/>
          <a:stretch/>
        </p:blipFill>
        <p:spPr>
          <a:xfrm>
            <a:off x="2420640" y="1987200"/>
            <a:ext cx="1860120" cy="186012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311760" y="275760"/>
            <a:ext cx="8740080" cy="7063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3600" b="1" strike="noStrike" spc="-1">
                <a:solidFill>
                  <a:srgbClr val="EF6C00"/>
                </a:solidFill>
                <a:latin typeface="PT Sans Narrow"/>
                <a:ea typeface="PT Sans Narrow"/>
              </a:rPr>
              <a:t>字符串和字节切片之间的转换</a:t>
            </a:r>
            <a:endParaRPr lang="en-US" sz="3600" b="0" strike="noStrike" spc="-1">
              <a:latin typeface="Arial"/>
            </a:endParaRPr>
          </a:p>
        </p:txBody>
      </p:sp>
      <p:sp>
        <p:nvSpPr>
          <p:cNvPr id="96" name="CustomShape 2"/>
          <p:cNvSpPr/>
          <p:nvPr/>
        </p:nvSpPr>
        <p:spPr>
          <a:xfrm>
            <a:off x="573480" y="1199160"/>
            <a:ext cx="7788960" cy="283860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spcBef>
                <a:spcPts val="3200"/>
              </a:spcBef>
            </a:pPr>
            <a:r>
              <a:rPr lang="en-US" sz="1800" b="0" strike="noStrike" spc="-1" dirty="0">
                <a:solidFill>
                  <a:srgbClr val="0B5394"/>
                </a:solidFill>
                <a:latin typeface="Open Sans"/>
                <a:ea typeface="Open Sans"/>
              </a:rPr>
              <a:t>一般情况下，这样的转化需要复制一份底层的字节序列。但是gc编译器做了一些优化，使得下面这些情况下的这样的转化无需复制底层的字节序列：</a:t>
            </a:r>
            <a:endParaRPr lang="en-US" sz="1800" b="0" strike="noStrike" spc="-1" dirty="0">
              <a:latin typeface="Arial"/>
            </a:endParaRPr>
          </a:p>
          <a:p>
            <a:pPr marL="457200" indent="-342000">
              <a:lnSpc>
                <a:spcPct val="115000"/>
              </a:lnSpc>
              <a:buClr>
                <a:srgbClr val="0B5394"/>
              </a:buClr>
              <a:buFont typeface="StarSymbol"/>
              <a:buAutoNum type="arabicPeriod"/>
            </a:pPr>
            <a:r>
              <a:rPr lang="en-US" sz="1800" b="0" strike="noStrike" spc="-1" dirty="0" err="1">
                <a:solidFill>
                  <a:srgbClr val="0B5394"/>
                </a:solidFill>
                <a:latin typeface="Open Sans"/>
                <a:ea typeface="Open Sans"/>
              </a:rPr>
              <a:t>紧跟range关键字的从字符串到字节切片的转换</a:t>
            </a:r>
            <a:r>
              <a:rPr lang="en-US" sz="1800" b="0" strike="noStrike" spc="-1" dirty="0">
                <a:solidFill>
                  <a:srgbClr val="0B5394"/>
                </a:solidFill>
                <a:latin typeface="Open Sans"/>
                <a:ea typeface="Open Sans"/>
              </a:rPr>
              <a:t>；</a:t>
            </a:r>
            <a:endParaRPr lang="en-US" sz="1800" b="0" strike="noStrike" spc="-1" dirty="0">
              <a:latin typeface="Arial"/>
            </a:endParaRPr>
          </a:p>
          <a:p>
            <a:pPr marL="457200" indent="-342000">
              <a:lnSpc>
                <a:spcPct val="115000"/>
              </a:lnSpc>
              <a:buClr>
                <a:srgbClr val="0B5394"/>
              </a:buClr>
              <a:buFont typeface="StarSymbol"/>
              <a:buAutoNum type="arabicPeriod"/>
            </a:pPr>
            <a:r>
              <a:rPr lang="en-US" sz="1800" b="0" strike="noStrike" spc="-1" dirty="0" err="1">
                <a:solidFill>
                  <a:srgbClr val="0B5394"/>
                </a:solidFill>
                <a:latin typeface="Open Sans"/>
                <a:ea typeface="Open Sans"/>
              </a:rPr>
              <a:t>映射元素</a:t>
            </a:r>
            <a:r>
              <a:rPr lang="zh-CN" altLang="en-US" sz="1800" b="0" strike="noStrike" spc="-1" dirty="0">
                <a:solidFill>
                  <a:srgbClr val="0B5394"/>
                </a:solidFill>
                <a:latin typeface="Open Sans"/>
                <a:ea typeface="Open Sans"/>
              </a:rPr>
              <a:t>读取</a:t>
            </a:r>
            <a:r>
              <a:rPr lang="en-US" sz="1800" b="0" strike="noStrike" spc="-1" dirty="0" err="1">
                <a:solidFill>
                  <a:srgbClr val="0B5394"/>
                </a:solidFill>
                <a:latin typeface="Open Sans"/>
                <a:ea typeface="Open Sans"/>
              </a:rPr>
              <a:t>索引语法中被用做键值的从字节切片到字符串的转换</a:t>
            </a:r>
            <a:r>
              <a:rPr lang="en-US" sz="1800" b="0" strike="noStrike" spc="-1" dirty="0">
                <a:solidFill>
                  <a:srgbClr val="0B5394"/>
                </a:solidFill>
                <a:latin typeface="Open Sans"/>
                <a:ea typeface="Open Sans"/>
              </a:rPr>
              <a:t>；</a:t>
            </a:r>
            <a:endParaRPr lang="en-US" sz="1800" b="0" strike="noStrike" spc="-1" dirty="0">
              <a:latin typeface="Arial"/>
            </a:endParaRPr>
          </a:p>
          <a:p>
            <a:pPr marL="457200" indent="-342000">
              <a:lnSpc>
                <a:spcPct val="115000"/>
              </a:lnSpc>
              <a:buClr>
                <a:srgbClr val="0B5394"/>
              </a:buClr>
              <a:buFont typeface="StarSymbol"/>
              <a:buAutoNum type="arabicPeriod"/>
            </a:pPr>
            <a:r>
              <a:rPr lang="en-US" sz="1800" b="0" strike="noStrike" spc="-1" dirty="0" err="1">
                <a:solidFill>
                  <a:srgbClr val="0B5394"/>
                </a:solidFill>
                <a:latin typeface="Open Sans"/>
                <a:ea typeface="Open Sans"/>
              </a:rPr>
              <a:t>字符串比较表达式中被用做比较值的从字节切片到字符串的转换</a:t>
            </a:r>
            <a:r>
              <a:rPr lang="en-US" sz="1800" b="0" strike="noStrike" spc="-1" dirty="0">
                <a:solidFill>
                  <a:srgbClr val="0B5394"/>
                </a:solidFill>
                <a:latin typeface="Open Sans"/>
                <a:ea typeface="Open Sans"/>
              </a:rPr>
              <a:t>；</a:t>
            </a:r>
            <a:endParaRPr lang="en-US" sz="1800" b="0" strike="noStrike" spc="-1" dirty="0">
              <a:latin typeface="Arial"/>
            </a:endParaRPr>
          </a:p>
          <a:p>
            <a:pPr marL="457200" indent="-342000">
              <a:lnSpc>
                <a:spcPct val="115000"/>
              </a:lnSpc>
              <a:buClr>
                <a:srgbClr val="0B5394"/>
              </a:buClr>
              <a:buFont typeface="StarSymbol"/>
              <a:buAutoNum type="arabicPeriod"/>
            </a:pPr>
            <a:r>
              <a:rPr lang="en-US" sz="1800" b="0" strike="noStrike" spc="-1" dirty="0">
                <a:solidFill>
                  <a:srgbClr val="0B5394"/>
                </a:solidFill>
                <a:latin typeface="Open Sans"/>
                <a:ea typeface="Open Sans"/>
              </a:rPr>
              <a:t>（</a:t>
            </a:r>
            <a:r>
              <a:rPr lang="en-US" sz="1800" b="0" strike="noStrike" spc="-1" dirty="0" err="1">
                <a:solidFill>
                  <a:srgbClr val="0B5394"/>
                </a:solidFill>
                <a:latin typeface="Open Sans"/>
                <a:ea typeface="Open Sans"/>
              </a:rPr>
              <a:t>至少有一个被衔接的字符串值为非空字符串常量的）字符串衔接表达式中的从字节切片到字符串的转换</a:t>
            </a:r>
            <a:r>
              <a:rPr lang="en-US" sz="1800" b="0" strike="noStrike" spc="-1" dirty="0">
                <a:solidFill>
                  <a:srgbClr val="0B5394"/>
                </a:solidFill>
                <a:latin typeface="Open Sans"/>
                <a:ea typeface="Open Sans"/>
              </a:rPr>
              <a:t>。</a:t>
            </a:r>
            <a:endParaRPr lang="en-US" sz="1800" b="0" strike="noStrike" spc="-1" dirty="0">
              <a:latin typeface="Arial"/>
            </a:endParaRPr>
          </a:p>
          <a:p>
            <a:pPr>
              <a:lnSpc>
                <a:spcPct val="100000"/>
              </a:lnSpc>
              <a:spcBef>
                <a:spcPts val="3200"/>
              </a:spcBef>
            </a:pPr>
            <a:endParaRPr lang="en-US" sz="1800" b="0" strike="noStrike" spc="-1" dirty="0">
              <a:latin typeface="Arial"/>
            </a:endParaRPr>
          </a:p>
        </p:txBody>
      </p:sp>
      <p:sp>
        <p:nvSpPr>
          <p:cNvPr id="97" name="CustomShape 3"/>
          <p:cNvSpPr/>
          <p:nvPr/>
        </p:nvSpPr>
        <p:spPr>
          <a:xfrm>
            <a:off x="168120" y="4610520"/>
            <a:ext cx="547560" cy="39240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pPr>
            <a:fld id="{F90B3465-EF9C-46D0-AF38-A2CF74EE8547}" type="slidenum">
              <a:rPr lang="en-US" sz="1800" b="0" strike="noStrike" spc="-1">
                <a:solidFill>
                  <a:srgbClr val="000000"/>
                </a:solidFill>
                <a:latin typeface="Arial"/>
                <a:ea typeface="Arial"/>
              </a:rPr>
              <a:t>3</a:t>
            </a:fld>
            <a:endParaRPr lang="en-US"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311760" y="201600"/>
            <a:ext cx="8519400" cy="7063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2800" b="1" strike="noStrike" spc="-1">
                <a:solidFill>
                  <a:srgbClr val="EF6C00"/>
                </a:solidFill>
                <a:latin typeface="PT Sans Narrow"/>
                <a:ea typeface="PT Sans Narrow"/>
              </a:rPr>
              <a:t>优化1：</a:t>
            </a:r>
            <a:r>
              <a:rPr lang="en-US" sz="2800" b="1" strike="noStrike" spc="-1">
                <a:solidFill>
                  <a:srgbClr val="3465A4"/>
                </a:solidFill>
                <a:latin typeface="PT Sans Narrow"/>
                <a:ea typeface="PT Sans Narrow"/>
              </a:rPr>
              <a:t>紧跟range关键字的从字符串到字节切片的转换</a:t>
            </a:r>
            <a:endParaRPr lang="en-US" sz="2800" b="0" strike="noStrike" spc="-1">
              <a:latin typeface="Arial"/>
            </a:endParaRPr>
          </a:p>
        </p:txBody>
      </p:sp>
      <p:sp>
        <p:nvSpPr>
          <p:cNvPr id="99" name="CustomShape 2"/>
          <p:cNvSpPr/>
          <p:nvPr/>
        </p:nvSpPr>
        <p:spPr>
          <a:xfrm>
            <a:off x="168120" y="4610520"/>
            <a:ext cx="547560" cy="39240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pPr>
            <a:fld id="{79E77A07-7FBA-4647-B63E-3D8A51F212DB}" type="slidenum">
              <a:rPr lang="en-US" sz="1800" b="0" strike="noStrike" spc="-1">
                <a:latin typeface="Arial"/>
              </a:rPr>
              <a:t>4</a:t>
            </a:fld>
            <a:endParaRPr lang="en-US" sz="1800" b="0" strike="noStrike" spc="-1">
              <a:latin typeface="Arial"/>
            </a:endParaRPr>
          </a:p>
        </p:txBody>
      </p:sp>
      <p:sp>
        <p:nvSpPr>
          <p:cNvPr id="100" name="CustomShape 3"/>
          <p:cNvSpPr/>
          <p:nvPr/>
        </p:nvSpPr>
        <p:spPr>
          <a:xfrm>
            <a:off x="457200" y="1275840"/>
            <a:ext cx="8228880" cy="37270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600" b="0" strike="noStrike" spc="-1">
                <a:solidFill>
                  <a:srgbClr val="0B5394"/>
                </a:solidFill>
                <a:latin typeface="Open Sans"/>
                <a:ea typeface="Open Sans"/>
              </a:rPr>
              <a:t>var gogogo = strings.Repeat("Go", 1024)</a:t>
            </a:r>
            <a:endParaRPr lang="en-US" sz="1600" b="0" strike="noStrike" spc="-1">
              <a:latin typeface="Arial"/>
            </a:endParaRPr>
          </a:p>
          <a:p>
            <a:pPr>
              <a:lnSpc>
                <a:spcPct val="150000"/>
              </a:lnSpc>
            </a:pPr>
            <a:endParaRPr lang="en-US" sz="1600" b="0" strike="noStrike" spc="-1">
              <a:latin typeface="Arial"/>
            </a:endParaRPr>
          </a:p>
          <a:p>
            <a:pPr>
              <a:lnSpc>
                <a:spcPct val="150000"/>
              </a:lnSpc>
            </a:pPr>
            <a:r>
              <a:rPr lang="en-US" sz="1600" b="0" strike="noStrike" spc="-1">
                <a:solidFill>
                  <a:srgbClr val="0B5394"/>
                </a:solidFill>
                <a:latin typeface="Open Sans"/>
                <a:ea typeface="Open Sans"/>
              </a:rPr>
              <a:t>func f() { for </a:t>
            </a:r>
            <a:r>
              <a:rPr lang="en-US" sz="1600" b="0" strike="noStrike" spc="-1">
                <a:solidFill>
                  <a:srgbClr val="38761D"/>
                </a:solidFill>
                <a:latin typeface="Open Sans"/>
                <a:ea typeface="Open Sans"/>
              </a:rPr>
              <a:t>range</a:t>
            </a:r>
            <a:r>
              <a:rPr lang="en-US" sz="1600" b="0" strike="noStrike" spc="-1">
                <a:solidFill>
                  <a:srgbClr val="0B5394"/>
                </a:solidFill>
                <a:latin typeface="Open Sans"/>
                <a:ea typeface="Open Sans"/>
              </a:rPr>
              <a:t> </a:t>
            </a:r>
            <a:r>
              <a:rPr lang="en-US" sz="1600" b="1" strike="noStrike" spc="-1">
                <a:solidFill>
                  <a:srgbClr val="0B5394"/>
                </a:solidFill>
                <a:latin typeface="Open Sans"/>
                <a:ea typeface="Open Sans"/>
              </a:rPr>
              <a:t>[]byte(gogogo)</a:t>
            </a:r>
            <a:r>
              <a:rPr lang="en-US" sz="1600" b="0" strike="noStrike" spc="-1">
                <a:solidFill>
                  <a:srgbClr val="0B5394"/>
                </a:solidFill>
                <a:latin typeface="Open Sans"/>
                <a:ea typeface="Open Sans"/>
              </a:rPr>
              <a:t> {} }</a:t>
            </a:r>
            <a:endParaRPr lang="en-US" sz="1600" b="0" strike="noStrike" spc="-1">
              <a:latin typeface="Arial"/>
            </a:endParaRPr>
          </a:p>
          <a:p>
            <a:pPr>
              <a:lnSpc>
                <a:spcPct val="150000"/>
              </a:lnSpc>
            </a:pPr>
            <a:r>
              <a:rPr lang="en-US" sz="1600" b="0" strike="noStrike" spc="-1">
                <a:solidFill>
                  <a:srgbClr val="0B5394"/>
                </a:solidFill>
                <a:latin typeface="Open Sans"/>
                <a:ea typeface="Open Sans"/>
              </a:rPr>
              <a:t>func g() { bs := </a:t>
            </a:r>
            <a:r>
              <a:rPr lang="en-US" sz="1600" b="0" strike="noStrike" spc="-1">
                <a:solidFill>
                  <a:srgbClr val="980000"/>
                </a:solidFill>
                <a:latin typeface="Open Sans"/>
                <a:ea typeface="Open Sans"/>
              </a:rPr>
              <a:t>[]byte(gogogo)</a:t>
            </a:r>
            <a:r>
              <a:rPr lang="en-US" sz="1600" b="0" strike="noStrike" spc="-1">
                <a:solidFill>
                  <a:srgbClr val="0B5394"/>
                </a:solidFill>
                <a:latin typeface="Open Sans"/>
                <a:ea typeface="Open Sans"/>
              </a:rPr>
              <a:t>;   for range bs {} }</a:t>
            </a:r>
            <a:endParaRPr lang="en-US" sz="1600" b="0" strike="noStrike" spc="-1">
              <a:latin typeface="Arial"/>
            </a:endParaRPr>
          </a:p>
          <a:p>
            <a:pPr>
              <a:lnSpc>
                <a:spcPct val="150000"/>
              </a:lnSpc>
            </a:pPr>
            <a:endParaRPr lang="en-US" sz="1600" b="0" strike="noStrike" spc="-1">
              <a:latin typeface="Arial"/>
            </a:endParaRPr>
          </a:p>
          <a:p>
            <a:pPr>
              <a:lnSpc>
                <a:spcPct val="150000"/>
              </a:lnSpc>
            </a:pPr>
            <a:r>
              <a:rPr lang="en-US" sz="1600" b="0" strike="noStrike" spc="-1">
                <a:solidFill>
                  <a:srgbClr val="0B5394"/>
                </a:solidFill>
                <a:latin typeface="Open Sans"/>
                <a:ea typeface="Open Sans"/>
              </a:rPr>
              <a:t>func main() {</a:t>
            </a:r>
            <a:endParaRPr lang="en-US" sz="1600" b="0" strike="noStrike" spc="-1">
              <a:latin typeface="Arial"/>
            </a:endParaRPr>
          </a:p>
          <a:p>
            <a:pPr>
              <a:lnSpc>
                <a:spcPct val="150000"/>
              </a:lnSpc>
            </a:pPr>
            <a:r>
              <a:rPr lang="en-US" sz="1600" b="0" strike="noStrike" spc="-1">
                <a:solidFill>
                  <a:srgbClr val="0B5394"/>
                </a:solidFill>
                <a:latin typeface="Open Sans"/>
                <a:ea typeface="Open Sans"/>
              </a:rPr>
              <a:t>    fmt.Println(testing.AllocsPerRun(1, f)) // 0</a:t>
            </a:r>
            <a:endParaRPr lang="en-US" sz="1600" b="0" strike="noStrike" spc="-1">
              <a:latin typeface="Arial"/>
            </a:endParaRPr>
          </a:p>
          <a:p>
            <a:pPr>
              <a:lnSpc>
                <a:spcPct val="150000"/>
              </a:lnSpc>
            </a:pPr>
            <a:r>
              <a:rPr lang="en-US" sz="1600" b="0" strike="noStrike" spc="-1">
                <a:solidFill>
                  <a:srgbClr val="0B5394"/>
                </a:solidFill>
                <a:latin typeface="Open Sans"/>
                <a:ea typeface="Open Sans"/>
              </a:rPr>
              <a:t>    fmt.Println(testing.AllocsPerRun(1, g)) // 1</a:t>
            </a:r>
            <a:endParaRPr lang="en-US" sz="1600" b="0" strike="noStrike" spc="-1">
              <a:latin typeface="Arial"/>
            </a:endParaRPr>
          </a:p>
          <a:p>
            <a:pPr>
              <a:lnSpc>
                <a:spcPct val="150000"/>
              </a:lnSpc>
            </a:pPr>
            <a:r>
              <a:rPr lang="en-US" sz="1600" b="0" strike="noStrike" spc="-1">
                <a:solidFill>
                  <a:srgbClr val="0B5394"/>
                </a:solidFill>
                <a:latin typeface="Open Sans"/>
                <a:ea typeface="Open Sans"/>
              </a:rPr>
              <a:t>}</a:t>
            </a:r>
            <a:endParaRPr lang="en-US" sz="16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311760" y="201600"/>
            <a:ext cx="8519400" cy="7063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2800" b="1" strike="noStrike" spc="-1">
                <a:solidFill>
                  <a:srgbClr val="EF6C00"/>
                </a:solidFill>
                <a:latin typeface="PT Sans Narrow"/>
                <a:ea typeface="PT Sans Narrow"/>
              </a:rPr>
              <a:t>优化2：</a:t>
            </a:r>
            <a:r>
              <a:rPr lang="en-US" sz="2800" b="1" strike="noStrike" spc="-1">
                <a:solidFill>
                  <a:srgbClr val="3465A4"/>
                </a:solidFill>
                <a:latin typeface="PT Sans Narrow"/>
                <a:ea typeface="PT Sans Narrow"/>
              </a:rPr>
              <a:t>映射元素</a:t>
            </a:r>
            <a:r>
              <a:rPr lang="en-US" sz="2800" b="1" strike="noStrike" spc="-1">
                <a:solidFill>
                  <a:srgbClr val="38761D"/>
                </a:solidFill>
                <a:latin typeface="PT Sans Narrow"/>
                <a:ea typeface="PT Sans Narrow"/>
              </a:rPr>
              <a:t>读取</a:t>
            </a:r>
            <a:r>
              <a:rPr lang="en-US" sz="2800" b="1" strike="noStrike" spc="-1">
                <a:solidFill>
                  <a:srgbClr val="3465A4"/>
                </a:solidFill>
                <a:latin typeface="PT Sans Narrow"/>
                <a:ea typeface="PT Sans Narrow"/>
              </a:rPr>
              <a:t>索引语法中被用做键值的从字节切片到字符串的转换</a:t>
            </a:r>
            <a:endParaRPr lang="en-US" sz="2800" b="0" strike="noStrike" spc="-1">
              <a:latin typeface="Arial"/>
            </a:endParaRPr>
          </a:p>
        </p:txBody>
      </p:sp>
      <p:sp>
        <p:nvSpPr>
          <p:cNvPr id="102" name="CustomShape 2"/>
          <p:cNvSpPr/>
          <p:nvPr/>
        </p:nvSpPr>
        <p:spPr>
          <a:xfrm>
            <a:off x="168120" y="4610520"/>
            <a:ext cx="547560" cy="39240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pPr>
            <a:fld id="{0FFEB40B-40D3-4EC5-9D60-CAD684473C2B}" type="slidenum">
              <a:rPr lang="en-US" sz="1800" b="0" strike="noStrike" spc="-1">
                <a:latin typeface="Arial"/>
              </a:rPr>
              <a:t>5</a:t>
            </a:fld>
            <a:endParaRPr lang="en-US" sz="1800" b="0" strike="noStrike" spc="-1">
              <a:latin typeface="Arial"/>
            </a:endParaRPr>
          </a:p>
        </p:txBody>
      </p:sp>
      <p:sp>
        <p:nvSpPr>
          <p:cNvPr id="103" name="CustomShape 3"/>
          <p:cNvSpPr/>
          <p:nvPr/>
        </p:nvSpPr>
        <p:spPr>
          <a:xfrm>
            <a:off x="457200" y="1088640"/>
            <a:ext cx="8228880" cy="37270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600" b="0" strike="noStrike" spc="-1">
                <a:solidFill>
                  <a:srgbClr val="0B5394"/>
                </a:solidFill>
                <a:latin typeface="Open Sans"/>
                <a:ea typeface="Open Sans"/>
              </a:rPr>
              <a:t>var name = bytes.Repeat([]byte{'x'}, 33)</a:t>
            </a:r>
            <a:endParaRPr lang="en-US" sz="1600" b="0" strike="noStrike" spc="-1">
              <a:latin typeface="Arial"/>
            </a:endParaRPr>
          </a:p>
          <a:p>
            <a:pPr>
              <a:lnSpc>
                <a:spcPct val="150000"/>
              </a:lnSpc>
            </a:pPr>
            <a:r>
              <a:rPr lang="en-US" sz="1600" b="0" strike="noStrike" spc="-1">
                <a:solidFill>
                  <a:srgbClr val="0B5394"/>
                </a:solidFill>
                <a:latin typeface="Open Sans"/>
                <a:ea typeface="Open Sans"/>
              </a:rPr>
              <a:t>var m, s = make(map[string]string, 10), ""</a:t>
            </a:r>
            <a:endParaRPr lang="en-US" sz="1600" b="0" strike="noStrike" spc="-1">
              <a:latin typeface="Arial"/>
            </a:endParaRPr>
          </a:p>
          <a:p>
            <a:pPr>
              <a:lnSpc>
                <a:spcPct val="150000"/>
              </a:lnSpc>
            </a:pPr>
            <a:endParaRPr lang="en-US" sz="1600" b="0" strike="noStrike" spc="-1">
              <a:latin typeface="Arial"/>
            </a:endParaRPr>
          </a:p>
          <a:p>
            <a:pPr>
              <a:lnSpc>
                <a:spcPct val="150000"/>
              </a:lnSpc>
            </a:pPr>
            <a:r>
              <a:rPr lang="en-US" sz="1600" b="0" strike="noStrike" spc="-1">
                <a:solidFill>
                  <a:srgbClr val="0B5394"/>
                </a:solidFill>
                <a:latin typeface="Open Sans"/>
                <a:ea typeface="Open Sans"/>
              </a:rPr>
              <a:t>func f() { s = m</a:t>
            </a:r>
            <a:r>
              <a:rPr lang="en-US" sz="1600" b="0" strike="noStrike" spc="-1">
                <a:solidFill>
                  <a:srgbClr val="38761D"/>
                </a:solidFill>
                <a:latin typeface="Open Sans"/>
                <a:ea typeface="Open Sans"/>
              </a:rPr>
              <a:t>[</a:t>
            </a:r>
            <a:r>
              <a:rPr lang="en-US" sz="1600" b="1" strike="noStrike" spc="-1">
                <a:solidFill>
                  <a:srgbClr val="0B5394"/>
                </a:solidFill>
                <a:latin typeface="Open Sans"/>
                <a:ea typeface="Open Sans"/>
              </a:rPr>
              <a:t>string(name)</a:t>
            </a:r>
            <a:r>
              <a:rPr lang="en-US" sz="1600" b="0" strike="noStrike" spc="-1">
                <a:solidFill>
                  <a:srgbClr val="38761D"/>
                </a:solidFill>
                <a:latin typeface="Open Sans"/>
                <a:ea typeface="Open Sans"/>
              </a:rPr>
              <a:t>]</a:t>
            </a:r>
            <a:r>
              <a:rPr lang="en-US" sz="1600" b="0" strike="noStrike" spc="-1">
                <a:solidFill>
                  <a:srgbClr val="0B5394"/>
                </a:solidFill>
                <a:latin typeface="Open Sans"/>
                <a:ea typeface="Open Sans"/>
              </a:rPr>
              <a:t> } // 有效</a:t>
            </a:r>
            <a:endParaRPr lang="en-US" sz="1600" b="0" strike="noStrike" spc="-1">
              <a:latin typeface="Arial"/>
            </a:endParaRPr>
          </a:p>
          <a:p>
            <a:pPr>
              <a:lnSpc>
                <a:spcPct val="150000"/>
              </a:lnSpc>
            </a:pPr>
            <a:r>
              <a:rPr lang="en-US" sz="1600" b="0" strike="noStrike" spc="-1">
                <a:solidFill>
                  <a:srgbClr val="0B5394"/>
                </a:solidFill>
                <a:latin typeface="Open Sans"/>
                <a:ea typeface="Open Sans"/>
              </a:rPr>
              <a:t>func g() { key := </a:t>
            </a:r>
            <a:r>
              <a:rPr lang="en-US" sz="1600" b="0" strike="noStrike" spc="-1">
                <a:solidFill>
                  <a:srgbClr val="980000"/>
                </a:solidFill>
                <a:latin typeface="Open Sans"/>
                <a:ea typeface="Open Sans"/>
              </a:rPr>
              <a:t>string(name)</a:t>
            </a:r>
            <a:r>
              <a:rPr lang="en-US" sz="1600" b="0" strike="noStrike" spc="-1">
                <a:solidFill>
                  <a:srgbClr val="0B5394"/>
                </a:solidFill>
                <a:latin typeface="Open Sans"/>
                <a:ea typeface="Open Sans"/>
              </a:rPr>
              <a:t>; s = m[key] } // 无效</a:t>
            </a:r>
            <a:endParaRPr lang="en-US" sz="1600" b="0" strike="noStrike" spc="-1">
              <a:latin typeface="Arial"/>
            </a:endParaRPr>
          </a:p>
          <a:p>
            <a:pPr>
              <a:lnSpc>
                <a:spcPct val="150000"/>
              </a:lnSpc>
            </a:pPr>
            <a:r>
              <a:rPr lang="en-US" sz="1600" b="0" strike="noStrike" spc="-1">
                <a:solidFill>
                  <a:srgbClr val="0B5394"/>
                </a:solidFill>
                <a:latin typeface="Open Sans"/>
                <a:ea typeface="Open Sans"/>
              </a:rPr>
              <a:t>func h() { m[</a:t>
            </a:r>
            <a:r>
              <a:rPr lang="en-US" sz="1600" b="0" strike="noStrike" spc="-1">
                <a:solidFill>
                  <a:srgbClr val="980000"/>
                </a:solidFill>
                <a:latin typeface="Open Sans"/>
                <a:ea typeface="Open Sans"/>
              </a:rPr>
              <a:t>string(name)</a:t>
            </a:r>
            <a:r>
              <a:rPr lang="en-US" sz="1600" b="0" strike="noStrike" spc="-1">
                <a:solidFill>
                  <a:srgbClr val="0B5394"/>
                </a:solidFill>
                <a:latin typeface="Open Sans"/>
                <a:ea typeface="Open Sans"/>
              </a:rPr>
              <a:t>] = "Golang" } // 无效</a:t>
            </a:r>
            <a:endParaRPr lang="en-US" sz="1600" b="0" strike="noStrike" spc="-1">
              <a:latin typeface="Arial"/>
            </a:endParaRPr>
          </a:p>
          <a:p>
            <a:pPr>
              <a:lnSpc>
                <a:spcPct val="150000"/>
              </a:lnSpc>
            </a:pPr>
            <a:endParaRPr lang="en-US" sz="1600" b="0" strike="noStrike" spc="-1">
              <a:latin typeface="Arial"/>
            </a:endParaRPr>
          </a:p>
          <a:p>
            <a:pPr>
              <a:lnSpc>
                <a:spcPct val="150000"/>
              </a:lnSpc>
            </a:pPr>
            <a:r>
              <a:rPr lang="en-US" sz="1600" b="0" strike="noStrike" spc="-1">
                <a:solidFill>
                  <a:srgbClr val="0B5394"/>
                </a:solidFill>
                <a:latin typeface="Open Sans"/>
                <a:ea typeface="Open Sans"/>
              </a:rPr>
              <a:t>    fmt.Println(testing.AllocsPerRun(1, f)) // 0</a:t>
            </a:r>
            <a:endParaRPr lang="en-US" sz="1600" b="0" strike="noStrike" spc="-1">
              <a:latin typeface="Arial"/>
            </a:endParaRPr>
          </a:p>
          <a:p>
            <a:pPr>
              <a:lnSpc>
                <a:spcPct val="150000"/>
              </a:lnSpc>
            </a:pPr>
            <a:r>
              <a:rPr lang="en-US" sz="1600" b="0" strike="noStrike" spc="-1">
                <a:solidFill>
                  <a:srgbClr val="0B5394"/>
                </a:solidFill>
                <a:latin typeface="Open Sans"/>
                <a:ea typeface="Open Sans"/>
              </a:rPr>
              <a:t>    fmt.Println(testing.AllocsPerRun(1, g)) // 1</a:t>
            </a:r>
            <a:endParaRPr lang="en-US" sz="1600" b="0" strike="noStrike" spc="-1">
              <a:latin typeface="Arial"/>
            </a:endParaRPr>
          </a:p>
          <a:p>
            <a:pPr>
              <a:lnSpc>
                <a:spcPct val="150000"/>
              </a:lnSpc>
            </a:pPr>
            <a:r>
              <a:rPr lang="en-US" sz="1600" b="0" strike="noStrike" spc="-1">
                <a:solidFill>
                  <a:srgbClr val="0B5394"/>
                </a:solidFill>
                <a:latin typeface="Open Sans"/>
                <a:ea typeface="Open Sans"/>
              </a:rPr>
              <a:t>    fmt.Println(testing.AllocsPerRun(1, h)) // 1</a:t>
            </a:r>
            <a:endParaRPr lang="en-US" sz="16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11760" y="201600"/>
            <a:ext cx="8519400" cy="7063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2800" b="1" strike="noStrike" spc="-1">
                <a:solidFill>
                  <a:srgbClr val="EF6C00"/>
                </a:solidFill>
                <a:latin typeface="PT Sans Narrow"/>
                <a:ea typeface="PT Sans Narrow"/>
              </a:rPr>
              <a:t>优化3：</a:t>
            </a:r>
            <a:r>
              <a:rPr lang="en-US" sz="2800" b="1" strike="noStrike" spc="-1">
                <a:solidFill>
                  <a:srgbClr val="3465A4"/>
                </a:solidFill>
                <a:latin typeface="PT Sans Narrow"/>
                <a:ea typeface="PT Sans Narrow"/>
              </a:rPr>
              <a:t>一个字符串比较表达式中被用做比较值的从字节切片到字符串的转换</a:t>
            </a:r>
            <a:endParaRPr lang="en-US" sz="2800" b="0" strike="noStrike" spc="-1">
              <a:latin typeface="Arial"/>
            </a:endParaRPr>
          </a:p>
        </p:txBody>
      </p:sp>
      <p:sp>
        <p:nvSpPr>
          <p:cNvPr id="105" name="CustomShape 2"/>
          <p:cNvSpPr/>
          <p:nvPr/>
        </p:nvSpPr>
        <p:spPr>
          <a:xfrm>
            <a:off x="168120" y="4610520"/>
            <a:ext cx="547560" cy="39240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pPr>
            <a:fld id="{49131967-DE11-4164-9228-B0494CE05EBB}" type="slidenum">
              <a:rPr lang="en-US" sz="1800" b="0" strike="noStrike" spc="-1">
                <a:latin typeface="Arial"/>
              </a:rPr>
              <a:t>6</a:t>
            </a:fld>
            <a:endParaRPr lang="en-US" sz="1800" b="0" strike="noStrike" spc="-1">
              <a:latin typeface="Arial"/>
            </a:endParaRPr>
          </a:p>
        </p:txBody>
      </p:sp>
      <p:sp>
        <p:nvSpPr>
          <p:cNvPr id="106" name="CustomShape 3"/>
          <p:cNvSpPr/>
          <p:nvPr/>
        </p:nvSpPr>
        <p:spPr>
          <a:xfrm>
            <a:off x="457200" y="1287360"/>
            <a:ext cx="8228880" cy="35287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600" b="0" strike="noStrike" spc="-1">
                <a:solidFill>
                  <a:srgbClr val="0B5394"/>
                </a:solidFill>
                <a:latin typeface="Open Sans"/>
                <a:ea typeface="Open Sans"/>
              </a:rPr>
              <a:t>var x = []byte{1023: 'x'}</a:t>
            </a:r>
            <a:endParaRPr lang="en-US" sz="1600" b="0" strike="noStrike" spc="-1">
              <a:latin typeface="Arial"/>
            </a:endParaRPr>
          </a:p>
          <a:p>
            <a:pPr>
              <a:lnSpc>
                <a:spcPct val="150000"/>
              </a:lnSpc>
            </a:pPr>
            <a:r>
              <a:rPr lang="en-US" sz="1600" b="0" strike="noStrike" spc="-1">
                <a:solidFill>
                  <a:srgbClr val="0B5394"/>
                </a:solidFill>
                <a:latin typeface="Open Sans"/>
                <a:ea typeface="Open Sans"/>
              </a:rPr>
              <a:t>var y = []byte{1023: 'y'}</a:t>
            </a:r>
            <a:endParaRPr lang="en-US" sz="1600" b="0" strike="noStrike" spc="-1">
              <a:latin typeface="Arial"/>
            </a:endParaRPr>
          </a:p>
          <a:p>
            <a:pPr>
              <a:lnSpc>
                <a:spcPct val="150000"/>
              </a:lnSpc>
            </a:pPr>
            <a:r>
              <a:rPr lang="en-US" sz="1600" b="0" strike="noStrike" spc="-1">
                <a:solidFill>
                  <a:srgbClr val="0B5394"/>
                </a:solidFill>
                <a:latin typeface="Open Sans"/>
                <a:ea typeface="Open Sans"/>
              </a:rPr>
              <a:t>var b bool</a:t>
            </a:r>
            <a:endParaRPr lang="en-US" sz="1600" b="0" strike="noStrike" spc="-1">
              <a:latin typeface="Arial"/>
            </a:endParaRPr>
          </a:p>
          <a:p>
            <a:pPr>
              <a:lnSpc>
                <a:spcPct val="150000"/>
              </a:lnSpc>
            </a:pPr>
            <a:endParaRPr lang="en-US" sz="1600" b="0" strike="noStrike" spc="-1">
              <a:latin typeface="Arial"/>
            </a:endParaRPr>
          </a:p>
          <a:p>
            <a:pPr>
              <a:lnSpc>
                <a:spcPct val="150000"/>
              </a:lnSpc>
            </a:pPr>
            <a:r>
              <a:rPr lang="en-US" sz="1600" b="0" strike="noStrike" spc="-1">
                <a:solidFill>
                  <a:srgbClr val="0B5394"/>
                </a:solidFill>
                <a:latin typeface="Open Sans"/>
                <a:ea typeface="Open Sans"/>
              </a:rPr>
              <a:t>func f() { b = </a:t>
            </a:r>
            <a:r>
              <a:rPr lang="en-US" sz="1600" b="1" strike="noStrike" spc="-1">
                <a:solidFill>
                  <a:srgbClr val="0B5394"/>
                </a:solidFill>
                <a:latin typeface="Open Sans"/>
                <a:ea typeface="Open Sans"/>
              </a:rPr>
              <a:t>string(x)</a:t>
            </a:r>
            <a:r>
              <a:rPr lang="en-US" sz="1600" b="0" strike="noStrike" spc="-1">
                <a:solidFill>
                  <a:srgbClr val="0B5394"/>
                </a:solidFill>
                <a:latin typeface="Open Sans"/>
                <a:ea typeface="Open Sans"/>
              </a:rPr>
              <a:t> </a:t>
            </a:r>
            <a:r>
              <a:rPr lang="en-US" sz="1600" b="1" strike="noStrike" spc="-1">
                <a:solidFill>
                  <a:srgbClr val="38761D"/>
                </a:solidFill>
                <a:latin typeface="Open Sans"/>
                <a:ea typeface="Open Sans"/>
              </a:rPr>
              <a:t>!=</a:t>
            </a:r>
            <a:r>
              <a:rPr lang="en-US" sz="1600" b="0" strike="noStrike" spc="-1">
                <a:solidFill>
                  <a:srgbClr val="0B5394"/>
                </a:solidFill>
                <a:latin typeface="Open Sans"/>
                <a:ea typeface="Open Sans"/>
              </a:rPr>
              <a:t> </a:t>
            </a:r>
            <a:r>
              <a:rPr lang="en-US" sz="1600" b="1" strike="noStrike" spc="-1">
                <a:solidFill>
                  <a:srgbClr val="0B5394"/>
                </a:solidFill>
                <a:latin typeface="Open Sans"/>
                <a:ea typeface="Open Sans"/>
              </a:rPr>
              <a:t>string(y)</a:t>
            </a:r>
            <a:r>
              <a:rPr lang="en-US" sz="1600" b="0" strike="noStrike" spc="-1">
                <a:solidFill>
                  <a:srgbClr val="0B5394"/>
                </a:solidFill>
                <a:latin typeface="Open Sans"/>
                <a:ea typeface="Open Sans"/>
              </a:rPr>
              <a:t> }</a:t>
            </a:r>
            <a:endParaRPr lang="en-US" sz="1600" b="0" strike="noStrike" spc="-1">
              <a:latin typeface="Arial"/>
            </a:endParaRPr>
          </a:p>
          <a:p>
            <a:pPr>
              <a:lnSpc>
                <a:spcPct val="150000"/>
              </a:lnSpc>
            </a:pPr>
            <a:r>
              <a:rPr lang="en-US" sz="1600" b="0" strike="noStrike" spc="-1">
                <a:solidFill>
                  <a:srgbClr val="0B5394"/>
                </a:solidFill>
                <a:latin typeface="Open Sans"/>
                <a:ea typeface="Open Sans"/>
              </a:rPr>
              <a:t>func g() { sx, sy := </a:t>
            </a:r>
            <a:r>
              <a:rPr lang="en-US" sz="1600" b="0" strike="noStrike" spc="-1">
                <a:solidFill>
                  <a:srgbClr val="980000"/>
                </a:solidFill>
                <a:latin typeface="Open Sans"/>
                <a:ea typeface="Open Sans"/>
              </a:rPr>
              <a:t>string(x)</a:t>
            </a:r>
            <a:r>
              <a:rPr lang="en-US" sz="1600" b="0" strike="noStrike" spc="-1">
                <a:solidFill>
                  <a:srgbClr val="0B5394"/>
                </a:solidFill>
                <a:latin typeface="Open Sans"/>
                <a:ea typeface="Open Sans"/>
              </a:rPr>
              <a:t>, </a:t>
            </a:r>
            <a:r>
              <a:rPr lang="en-US" sz="1600" b="0" strike="noStrike" spc="-1">
                <a:solidFill>
                  <a:srgbClr val="980000"/>
                </a:solidFill>
                <a:latin typeface="Open Sans"/>
                <a:ea typeface="Open Sans"/>
              </a:rPr>
              <a:t>string(y)</a:t>
            </a:r>
            <a:r>
              <a:rPr lang="en-US" sz="1600" b="0" strike="noStrike" spc="-1">
                <a:solidFill>
                  <a:srgbClr val="0B5394"/>
                </a:solidFill>
                <a:latin typeface="Open Sans"/>
                <a:ea typeface="Open Sans"/>
              </a:rPr>
              <a:t>; b = sx == sy }</a:t>
            </a:r>
            <a:endParaRPr lang="en-US" sz="1600" b="0" strike="noStrike" spc="-1">
              <a:latin typeface="Arial"/>
            </a:endParaRPr>
          </a:p>
          <a:p>
            <a:pPr>
              <a:lnSpc>
                <a:spcPct val="150000"/>
              </a:lnSpc>
            </a:pPr>
            <a:endParaRPr lang="en-US" sz="1600" b="0" strike="noStrike" spc="-1">
              <a:latin typeface="Arial"/>
            </a:endParaRPr>
          </a:p>
          <a:p>
            <a:pPr>
              <a:lnSpc>
                <a:spcPct val="150000"/>
              </a:lnSpc>
            </a:pPr>
            <a:r>
              <a:rPr lang="en-US" sz="1600" b="0" strike="noStrike" spc="-1">
                <a:solidFill>
                  <a:srgbClr val="0B5394"/>
                </a:solidFill>
                <a:latin typeface="Open Sans"/>
                <a:ea typeface="Open Sans"/>
              </a:rPr>
              <a:t>    fmt.Println(testing.AllocsPerRun(1, f)) // 0</a:t>
            </a:r>
            <a:endParaRPr lang="en-US" sz="1600" b="0" strike="noStrike" spc="-1">
              <a:latin typeface="Arial"/>
            </a:endParaRPr>
          </a:p>
          <a:p>
            <a:pPr>
              <a:lnSpc>
                <a:spcPct val="150000"/>
              </a:lnSpc>
            </a:pPr>
            <a:r>
              <a:rPr lang="en-US" sz="1600" b="0" strike="noStrike" spc="-1">
                <a:solidFill>
                  <a:srgbClr val="0B5394"/>
                </a:solidFill>
                <a:latin typeface="Open Sans"/>
                <a:ea typeface="Open Sans"/>
              </a:rPr>
              <a:t>    fmt.Println(testing.AllocsPerRun(1, g)) // 2</a:t>
            </a:r>
            <a:endParaRPr lang="en-US" sz="16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311760" y="201600"/>
            <a:ext cx="8519400" cy="7063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2800" b="1" strike="noStrike" spc="-1">
                <a:solidFill>
                  <a:srgbClr val="EF6C00"/>
                </a:solidFill>
                <a:latin typeface="PT Sans Narrow"/>
                <a:ea typeface="PT Sans Narrow"/>
              </a:rPr>
              <a:t>优化4：</a:t>
            </a:r>
            <a:r>
              <a:rPr lang="en-US" sz="2800" b="1" strike="noStrike" spc="-1">
                <a:solidFill>
                  <a:srgbClr val="3465A4"/>
                </a:solidFill>
                <a:latin typeface="PT Sans Narrow"/>
                <a:ea typeface="PT Sans Narrow"/>
              </a:rPr>
              <a:t>含</a:t>
            </a:r>
            <a:r>
              <a:rPr lang="en-US" sz="2800" b="1" strike="noStrike" spc="-1">
                <a:solidFill>
                  <a:srgbClr val="38761D"/>
                </a:solidFill>
                <a:latin typeface="PT Sans Narrow"/>
                <a:ea typeface="PT Sans Narrow"/>
              </a:rPr>
              <a:t>非空字符串常量</a:t>
            </a:r>
            <a:r>
              <a:rPr lang="en-US" sz="2800" b="1" strike="noStrike" spc="-1">
                <a:solidFill>
                  <a:srgbClr val="3465A4"/>
                </a:solidFill>
                <a:latin typeface="PT Sans Narrow"/>
                <a:ea typeface="PT Sans Narrow"/>
              </a:rPr>
              <a:t>的字符串衔接表达式中的从字节切片到字符串的转换</a:t>
            </a:r>
            <a:endParaRPr lang="en-US" sz="2800" b="0" strike="noStrike" spc="-1">
              <a:latin typeface="Arial"/>
            </a:endParaRPr>
          </a:p>
        </p:txBody>
      </p:sp>
      <p:sp>
        <p:nvSpPr>
          <p:cNvPr id="108" name="CustomShape 2"/>
          <p:cNvSpPr/>
          <p:nvPr/>
        </p:nvSpPr>
        <p:spPr>
          <a:xfrm>
            <a:off x="168120" y="4610520"/>
            <a:ext cx="547560" cy="39240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pPr>
            <a:fld id="{3ACFE2ED-06B6-465B-AB67-364D63C5C13F}" type="slidenum">
              <a:rPr lang="en-US" sz="1800" b="0" strike="noStrike" spc="-1">
                <a:latin typeface="Arial"/>
              </a:rPr>
              <a:t>7</a:t>
            </a:fld>
            <a:endParaRPr lang="en-US" sz="1800" b="0" strike="noStrike" spc="-1">
              <a:latin typeface="Arial"/>
            </a:endParaRPr>
          </a:p>
        </p:txBody>
      </p:sp>
      <p:sp>
        <p:nvSpPr>
          <p:cNvPr id="109" name="CustomShape 3"/>
          <p:cNvSpPr/>
          <p:nvPr/>
        </p:nvSpPr>
        <p:spPr>
          <a:xfrm>
            <a:off x="457200" y="1287360"/>
            <a:ext cx="8228880" cy="35287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600" b="0" strike="noStrike" spc="-1">
                <a:solidFill>
                  <a:srgbClr val="0B5394"/>
                </a:solidFill>
                <a:latin typeface="Open Sans"/>
                <a:ea typeface="Open Sans"/>
              </a:rPr>
              <a:t>var x = []byte{1023: 'x'}</a:t>
            </a:r>
            <a:endParaRPr lang="en-US" sz="1600" b="0" strike="noStrike" spc="-1">
              <a:latin typeface="Arial"/>
            </a:endParaRPr>
          </a:p>
          <a:p>
            <a:pPr>
              <a:lnSpc>
                <a:spcPct val="150000"/>
              </a:lnSpc>
            </a:pPr>
            <a:r>
              <a:rPr lang="en-US" sz="1600" b="0" strike="noStrike" spc="-1">
                <a:solidFill>
                  <a:srgbClr val="0B5394"/>
                </a:solidFill>
                <a:latin typeface="Open Sans"/>
                <a:ea typeface="Open Sans"/>
              </a:rPr>
              <a:t>var y = []byte{1023: 'y'}</a:t>
            </a:r>
            <a:endParaRPr lang="en-US" sz="1600" b="0" strike="noStrike" spc="-1">
              <a:latin typeface="Arial"/>
            </a:endParaRPr>
          </a:p>
          <a:p>
            <a:pPr>
              <a:lnSpc>
                <a:spcPct val="150000"/>
              </a:lnSpc>
            </a:pPr>
            <a:r>
              <a:rPr lang="en-US" sz="1600" b="0" strike="noStrike" spc="-1">
                <a:solidFill>
                  <a:srgbClr val="0B5394"/>
                </a:solidFill>
                <a:latin typeface="Open Sans"/>
                <a:ea typeface="Open Sans"/>
              </a:rPr>
              <a:t>var s string</a:t>
            </a:r>
            <a:endParaRPr lang="en-US" sz="1600" b="0" strike="noStrike" spc="-1">
              <a:latin typeface="Arial"/>
            </a:endParaRPr>
          </a:p>
          <a:p>
            <a:pPr>
              <a:lnSpc>
                <a:spcPct val="150000"/>
              </a:lnSpc>
            </a:pPr>
            <a:endParaRPr lang="en-US" sz="1600" b="0" strike="noStrike" spc="-1">
              <a:latin typeface="Arial"/>
            </a:endParaRPr>
          </a:p>
          <a:p>
            <a:pPr>
              <a:lnSpc>
                <a:spcPct val="150000"/>
              </a:lnSpc>
            </a:pPr>
            <a:r>
              <a:rPr lang="en-US" sz="1600" b="0" strike="noStrike" spc="-1">
                <a:solidFill>
                  <a:srgbClr val="0B5394"/>
                </a:solidFill>
                <a:latin typeface="Open Sans"/>
                <a:ea typeface="Open Sans"/>
              </a:rPr>
              <a:t>func f() { s = (</a:t>
            </a:r>
            <a:r>
              <a:rPr lang="en-US" sz="1600" b="0" strike="noStrike" spc="-1">
                <a:solidFill>
                  <a:srgbClr val="38761D"/>
                </a:solidFill>
                <a:latin typeface="Open Sans"/>
                <a:ea typeface="Open Sans"/>
              </a:rPr>
              <a:t>"-"</a:t>
            </a:r>
            <a:r>
              <a:rPr lang="en-US" sz="1600" b="0" strike="noStrike" spc="-1">
                <a:solidFill>
                  <a:srgbClr val="0B5394"/>
                </a:solidFill>
                <a:latin typeface="Open Sans"/>
                <a:ea typeface="Open Sans"/>
              </a:rPr>
              <a:t> + </a:t>
            </a:r>
            <a:r>
              <a:rPr lang="en-US" sz="1600" b="1" strike="noStrike" spc="-1">
                <a:solidFill>
                  <a:srgbClr val="0B5394"/>
                </a:solidFill>
                <a:latin typeface="Open Sans"/>
                <a:ea typeface="Open Sans"/>
              </a:rPr>
              <a:t>string(x)</a:t>
            </a:r>
            <a:r>
              <a:rPr lang="en-US" sz="1600" b="0" strike="noStrike" spc="-1">
                <a:solidFill>
                  <a:srgbClr val="0B5394"/>
                </a:solidFill>
                <a:latin typeface="Open Sans"/>
                <a:ea typeface="Open Sans"/>
              </a:rPr>
              <a:t> + </a:t>
            </a:r>
            <a:r>
              <a:rPr lang="en-US" sz="1600" b="1" strike="noStrike" spc="-1">
                <a:solidFill>
                  <a:srgbClr val="0B5394"/>
                </a:solidFill>
                <a:latin typeface="Open Sans"/>
                <a:ea typeface="Open Sans"/>
              </a:rPr>
              <a:t>string(y)</a:t>
            </a:r>
            <a:r>
              <a:rPr lang="en-US" sz="1600" b="0" strike="noStrike" spc="-1">
                <a:solidFill>
                  <a:srgbClr val="0B5394"/>
                </a:solidFill>
                <a:latin typeface="Open Sans"/>
                <a:ea typeface="Open Sans"/>
              </a:rPr>
              <a:t>)[1:] }</a:t>
            </a:r>
            <a:endParaRPr lang="en-US" sz="1600" b="0" strike="noStrike" spc="-1">
              <a:latin typeface="Arial"/>
            </a:endParaRPr>
          </a:p>
          <a:p>
            <a:pPr>
              <a:lnSpc>
                <a:spcPct val="150000"/>
              </a:lnSpc>
            </a:pPr>
            <a:r>
              <a:rPr lang="en-US" sz="1600" b="0" strike="noStrike" spc="-1">
                <a:solidFill>
                  <a:srgbClr val="0B5394"/>
                </a:solidFill>
                <a:latin typeface="Open Sans"/>
                <a:ea typeface="Open Sans"/>
              </a:rPr>
              <a:t>func g() { s = </a:t>
            </a:r>
            <a:r>
              <a:rPr lang="en-US" sz="1600" b="0" strike="noStrike" spc="-1">
                <a:solidFill>
                  <a:srgbClr val="980000"/>
                </a:solidFill>
                <a:latin typeface="Open Sans"/>
                <a:ea typeface="Open Sans"/>
              </a:rPr>
              <a:t>string(x)</a:t>
            </a:r>
            <a:r>
              <a:rPr lang="en-US" sz="1600" b="0" strike="noStrike" spc="-1">
                <a:solidFill>
                  <a:srgbClr val="0B5394"/>
                </a:solidFill>
                <a:latin typeface="Open Sans"/>
                <a:ea typeface="Open Sans"/>
              </a:rPr>
              <a:t> + </a:t>
            </a:r>
            <a:r>
              <a:rPr lang="en-US" sz="1600" b="0" strike="noStrike" spc="-1">
                <a:solidFill>
                  <a:srgbClr val="980000"/>
                </a:solidFill>
                <a:latin typeface="Open Sans"/>
                <a:ea typeface="Open Sans"/>
              </a:rPr>
              <a:t>string(y)</a:t>
            </a:r>
            <a:r>
              <a:rPr lang="en-US" sz="1600" b="0" strike="noStrike" spc="-1">
                <a:solidFill>
                  <a:srgbClr val="0B5394"/>
                </a:solidFill>
                <a:latin typeface="Open Sans"/>
                <a:ea typeface="Open Sans"/>
              </a:rPr>
              <a:t> }</a:t>
            </a:r>
            <a:endParaRPr lang="en-US" sz="1600" b="0" strike="noStrike" spc="-1">
              <a:latin typeface="Arial"/>
            </a:endParaRPr>
          </a:p>
          <a:p>
            <a:pPr>
              <a:lnSpc>
                <a:spcPct val="150000"/>
              </a:lnSpc>
            </a:pPr>
            <a:endParaRPr lang="en-US" sz="1600" b="0" strike="noStrike" spc="-1">
              <a:latin typeface="Arial"/>
            </a:endParaRPr>
          </a:p>
          <a:p>
            <a:pPr>
              <a:lnSpc>
                <a:spcPct val="150000"/>
              </a:lnSpc>
            </a:pPr>
            <a:r>
              <a:rPr lang="en-US" sz="1600" b="0" strike="noStrike" spc="-1">
                <a:solidFill>
                  <a:srgbClr val="0B5394"/>
                </a:solidFill>
                <a:latin typeface="Open Sans"/>
                <a:ea typeface="Open Sans"/>
              </a:rPr>
              <a:t>    fmt.Println(testing.AllocsPerRun(1, f)) // 1</a:t>
            </a:r>
            <a:endParaRPr lang="en-US" sz="1600" b="0" strike="noStrike" spc="-1">
              <a:latin typeface="Arial"/>
            </a:endParaRPr>
          </a:p>
          <a:p>
            <a:pPr>
              <a:lnSpc>
                <a:spcPct val="150000"/>
              </a:lnSpc>
            </a:pPr>
            <a:r>
              <a:rPr lang="en-US" sz="1600" b="0" strike="noStrike" spc="-1">
                <a:solidFill>
                  <a:srgbClr val="0B5394"/>
                </a:solidFill>
                <a:latin typeface="Open Sans"/>
                <a:ea typeface="Open Sans"/>
              </a:rPr>
              <a:t>    fmt.Println(testing.AllocsPerRun(1, g)) // 3</a:t>
            </a:r>
            <a:endParaRPr lang="en-US" sz="16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311760" y="201600"/>
            <a:ext cx="8519400" cy="7063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2800" b="1" strike="noStrike" spc="-1">
                <a:solidFill>
                  <a:srgbClr val="EF6C00"/>
                </a:solidFill>
                <a:latin typeface="PT Sans Narrow"/>
                <a:ea typeface="PT Sans Narrow"/>
              </a:rPr>
              <a:t>优化5：</a:t>
            </a:r>
            <a:r>
              <a:rPr lang="en-US" sz="2800" b="1" strike="noStrike" spc="-1">
                <a:solidFill>
                  <a:srgbClr val="3465A4"/>
                </a:solidFill>
                <a:latin typeface="PT Sans Narrow"/>
                <a:ea typeface="PT Sans Narrow"/>
              </a:rPr>
              <a:t>[]rune(aString)转换的时间和空间复杂度都是O(n)，但是len([]rune(aString))中的此转换不需开辟内存</a:t>
            </a:r>
            <a:endParaRPr lang="en-US" sz="2800" b="0" strike="noStrike" spc="-1">
              <a:latin typeface="Arial"/>
            </a:endParaRPr>
          </a:p>
        </p:txBody>
      </p:sp>
      <p:sp>
        <p:nvSpPr>
          <p:cNvPr id="111" name="CustomShape 2"/>
          <p:cNvSpPr/>
          <p:nvPr/>
        </p:nvSpPr>
        <p:spPr>
          <a:xfrm>
            <a:off x="168120" y="4610520"/>
            <a:ext cx="547560" cy="39240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pPr>
            <a:fld id="{5910FFA8-A1C4-49AA-B18F-B36572A66B0F}" type="slidenum">
              <a:rPr lang="en-US" sz="1800" b="0" strike="noStrike" spc="-1">
                <a:latin typeface="Arial"/>
              </a:rPr>
              <a:t>8</a:t>
            </a:fld>
            <a:endParaRPr lang="en-US" sz="1800" b="0" strike="noStrike" spc="-1">
              <a:latin typeface="Arial"/>
            </a:endParaRPr>
          </a:p>
        </p:txBody>
      </p:sp>
      <p:sp>
        <p:nvSpPr>
          <p:cNvPr id="112" name="CustomShape 3"/>
          <p:cNvSpPr/>
          <p:nvPr/>
        </p:nvSpPr>
        <p:spPr>
          <a:xfrm>
            <a:off x="457200" y="1438940"/>
            <a:ext cx="8228880" cy="33771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600" b="0" strike="noStrike" spc="-1" dirty="0">
                <a:solidFill>
                  <a:srgbClr val="0B5394"/>
                </a:solidFill>
                <a:latin typeface="Open Sans"/>
                <a:ea typeface="Open Sans"/>
              </a:rPr>
              <a:t>var </a:t>
            </a:r>
            <a:r>
              <a:rPr lang="en-US" sz="1600" b="0" strike="noStrike" spc="-1" dirty="0" err="1">
                <a:solidFill>
                  <a:srgbClr val="0B5394"/>
                </a:solidFill>
                <a:latin typeface="Open Sans"/>
                <a:ea typeface="Open Sans"/>
              </a:rPr>
              <a:t>GoGoGo</a:t>
            </a:r>
            <a:r>
              <a:rPr lang="en-US" sz="1600" b="0" strike="noStrike" spc="-1" dirty="0">
                <a:solidFill>
                  <a:srgbClr val="0B5394"/>
                </a:solidFill>
                <a:latin typeface="Open Sans"/>
                <a:ea typeface="Open Sans"/>
              </a:rPr>
              <a:t> = </a:t>
            </a:r>
            <a:r>
              <a:rPr lang="en-US" sz="1600" b="0" strike="noStrike" spc="-1" dirty="0" err="1">
                <a:solidFill>
                  <a:srgbClr val="0B5394"/>
                </a:solidFill>
                <a:latin typeface="Open Sans"/>
                <a:ea typeface="Open Sans"/>
              </a:rPr>
              <a:t>strings.Repeat</a:t>
            </a:r>
            <a:r>
              <a:rPr lang="en-US" sz="1600" b="0" strike="noStrike" spc="-1" dirty="0">
                <a:solidFill>
                  <a:srgbClr val="0B5394"/>
                </a:solidFill>
                <a:latin typeface="Open Sans"/>
                <a:ea typeface="Open Sans"/>
              </a:rPr>
              <a:t>("Go", 100)</a:t>
            </a:r>
            <a:endParaRPr lang="en-US" sz="1600" b="0" strike="noStrike" spc="-1" dirty="0">
              <a:latin typeface="Arial"/>
            </a:endParaRPr>
          </a:p>
          <a:p>
            <a:pPr>
              <a:lnSpc>
                <a:spcPct val="150000"/>
              </a:lnSpc>
            </a:pPr>
            <a:endParaRPr lang="en-US" sz="1600" b="0" strike="noStrike" spc="-1" dirty="0">
              <a:latin typeface="Arial"/>
            </a:endParaRPr>
          </a:p>
          <a:p>
            <a:pPr>
              <a:lnSpc>
                <a:spcPct val="150000"/>
              </a:lnSpc>
            </a:pPr>
            <a:r>
              <a:rPr lang="en-US" sz="1600" b="0" strike="noStrike" spc="-1" dirty="0" err="1">
                <a:solidFill>
                  <a:srgbClr val="0B5394"/>
                </a:solidFill>
                <a:latin typeface="Open Sans"/>
                <a:ea typeface="Open Sans"/>
              </a:rPr>
              <a:t>func</a:t>
            </a:r>
            <a:r>
              <a:rPr lang="en-US" sz="1600" b="0" strike="noStrike" spc="-1" dirty="0">
                <a:solidFill>
                  <a:srgbClr val="0B5394"/>
                </a:solidFill>
                <a:latin typeface="Open Sans"/>
                <a:ea typeface="Open Sans"/>
              </a:rPr>
              <a:t> f() { _ = </a:t>
            </a:r>
            <a:r>
              <a:rPr lang="en-US" sz="1600" b="1" strike="noStrike" spc="-1" dirty="0" err="1">
                <a:solidFill>
                  <a:srgbClr val="0B5394"/>
                </a:solidFill>
                <a:latin typeface="Open Sans"/>
                <a:ea typeface="Open Sans"/>
              </a:rPr>
              <a:t>len</a:t>
            </a:r>
            <a:r>
              <a:rPr lang="en-US" sz="1600" b="1" strike="noStrike" spc="-1" dirty="0">
                <a:solidFill>
                  <a:srgbClr val="0B5394"/>
                </a:solidFill>
                <a:latin typeface="Open Sans"/>
                <a:ea typeface="Open Sans"/>
              </a:rPr>
              <a:t>([]rune(</a:t>
            </a:r>
            <a:r>
              <a:rPr lang="en-US" sz="1600" b="1" strike="noStrike" spc="-1" dirty="0" err="1">
                <a:solidFill>
                  <a:srgbClr val="0B5394"/>
                </a:solidFill>
                <a:latin typeface="Open Sans"/>
                <a:ea typeface="Open Sans"/>
              </a:rPr>
              <a:t>GoGoGo</a:t>
            </a:r>
            <a:r>
              <a:rPr lang="en-US" sz="1600" b="1" strike="noStrike" spc="-1" dirty="0">
                <a:solidFill>
                  <a:srgbClr val="0B5394"/>
                </a:solidFill>
                <a:latin typeface="Open Sans"/>
                <a:ea typeface="Open Sans"/>
              </a:rPr>
              <a:t>))</a:t>
            </a:r>
            <a:r>
              <a:rPr lang="en-US" sz="1600" b="0" strike="noStrike" spc="-1" dirty="0">
                <a:solidFill>
                  <a:srgbClr val="0B5394"/>
                </a:solidFill>
                <a:latin typeface="Open Sans"/>
                <a:ea typeface="Open Sans"/>
              </a:rPr>
              <a:t> }</a:t>
            </a:r>
            <a:endParaRPr lang="en-US" sz="1600" b="0" strike="noStrike" spc="-1" dirty="0">
              <a:latin typeface="Arial"/>
            </a:endParaRPr>
          </a:p>
          <a:p>
            <a:pPr>
              <a:lnSpc>
                <a:spcPct val="150000"/>
              </a:lnSpc>
            </a:pPr>
            <a:r>
              <a:rPr lang="en-US" sz="1600" b="0" strike="noStrike" spc="-1" dirty="0" err="1">
                <a:solidFill>
                  <a:srgbClr val="0B5394"/>
                </a:solidFill>
                <a:latin typeface="Open Sans"/>
                <a:ea typeface="Open Sans"/>
              </a:rPr>
              <a:t>func</a:t>
            </a:r>
            <a:r>
              <a:rPr lang="en-US" sz="1600" b="0" strike="noStrike" spc="-1" dirty="0">
                <a:solidFill>
                  <a:srgbClr val="0B5394"/>
                </a:solidFill>
                <a:latin typeface="Open Sans"/>
                <a:ea typeface="Open Sans"/>
              </a:rPr>
              <a:t> g() { _ = </a:t>
            </a:r>
            <a:r>
              <a:rPr lang="en-US" sz="1600" b="0" strike="noStrike" spc="-1" dirty="0" err="1">
                <a:solidFill>
                  <a:srgbClr val="980000"/>
                </a:solidFill>
                <a:latin typeface="Open Sans"/>
                <a:ea typeface="Open Sans"/>
              </a:rPr>
              <a:t>len</a:t>
            </a:r>
            <a:r>
              <a:rPr lang="en-US" sz="1600" b="0" strike="noStrike" spc="-1" dirty="0">
                <a:solidFill>
                  <a:srgbClr val="980000"/>
                </a:solidFill>
                <a:latin typeface="Open Sans"/>
                <a:ea typeface="Open Sans"/>
              </a:rPr>
              <a:t>([]byte(</a:t>
            </a:r>
            <a:r>
              <a:rPr lang="en-US" sz="1600" b="0" strike="noStrike" spc="-1" dirty="0" err="1">
                <a:solidFill>
                  <a:srgbClr val="980000"/>
                </a:solidFill>
                <a:latin typeface="Open Sans"/>
                <a:ea typeface="Open Sans"/>
              </a:rPr>
              <a:t>GoGoGo</a:t>
            </a:r>
            <a:r>
              <a:rPr lang="en-US" sz="1600" b="0" strike="noStrike" spc="-1" dirty="0">
                <a:solidFill>
                  <a:srgbClr val="980000"/>
                </a:solidFill>
                <a:latin typeface="Open Sans"/>
                <a:ea typeface="Open Sans"/>
              </a:rPr>
              <a:t>))</a:t>
            </a:r>
            <a:r>
              <a:rPr lang="en-US" sz="1600" b="0" strike="noStrike" spc="-1" dirty="0">
                <a:solidFill>
                  <a:srgbClr val="0B5394"/>
                </a:solidFill>
                <a:latin typeface="Open Sans"/>
                <a:ea typeface="Open Sans"/>
              </a:rPr>
              <a:t> } // </a:t>
            </a:r>
            <a:r>
              <a:rPr lang="en-US" sz="1800" b="0" strike="noStrike" spc="-1" dirty="0" err="1">
                <a:solidFill>
                  <a:srgbClr val="2A6099"/>
                </a:solidFill>
                <a:latin typeface="Courier New"/>
                <a:ea typeface="Courier New"/>
              </a:rPr>
              <a:t>未对len</a:t>
            </a:r>
            <a:r>
              <a:rPr lang="en-US" sz="1800" b="0" strike="noStrike" spc="-1" dirty="0">
                <a:solidFill>
                  <a:srgbClr val="2A6099"/>
                </a:solidFill>
                <a:latin typeface="Courier New"/>
                <a:ea typeface="Courier New"/>
              </a:rPr>
              <a:t>([]byte(</a:t>
            </a:r>
            <a:r>
              <a:rPr lang="en-US" sz="1800" b="0" strike="noStrike" spc="-1" dirty="0" err="1">
                <a:solidFill>
                  <a:srgbClr val="2A6099"/>
                </a:solidFill>
                <a:latin typeface="Courier New"/>
                <a:ea typeface="Courier New"/>
              </a:rPr>
              <a:t>aString</a:t>
            </a:r>
            <a:r>
              <a:rPr lang="en-US" sz="1800" b="0" strike="noStrike" spc="-1" dirty="0">
                <a:solidFill>
                  <a:srgbClr val="2A6099"/>
                </a:solidFill>
                <a:latin typeface="Courier New"/>
                <a:ea typeface="Courier New"/>
              </a:rPr>
              <a:t>))</a:t>
            </a:r>
            <a:r>
              <a:rPr lang="en-US" sz="1800" b="0" strike="noStrike" spc="-1" dirty="0" err="1">
                <a:solidFill>
                  <a:srgbClr val="2A6099"/>
                </a:solidFill>
                <a:latin typeface="Courier New"/>
                <a:ea typeface="Courier New"/>
              </a:rPr>
              <a:t>做优化</a:t>
            </a:r>
            <a:endParaRPr lang="en-US" sz="1800" b="0" strike="noStrike" spc="-1" dirty="0">
              <a:latin typeface="Arial"/>
            </a:endParaRPr>
          </a:p>
          <a:p>
            <a:pPr>
              <a:lnSpc>
                <a:spcPct val="150000"/>
              </a:lnSpc>
            </a:pPr>
            <a:endParaRPr lang="en-US" sz="1800" b="0" strike="noStrike" spc="-1" dirty="0">
              <a:latin typeface="Arial"/>
            </a:endParaRPr>
          </a:p>
          <a:p>
            <a:pPr>
              <a:lnSpc>
                <a:spcPct val="150000"/>
              </a:lnSpc>
            </a:pPr>
            <a:r>
              <a:rPr lang="en-US" sz="1600" b="0" strike="noStrike" spc="-1" dirty="0" err="1">
                <a:solidFill>
                  <a:srgbClr val="0B5394"/>
                </a:solidFill>
                <a:latin typeface="Open Sans"/>
                <a:ea typeface="Open Sans"/>
              </a:rPr>
              <a:t>func</a:t>
            </a:r>
            <a:r>
              <a:rPr lang="en-US" sz="1600" b="0" strike="noStrike" spc="-1" dirty="0">
                <a:solidFill>
                  <a:srgbClr val="0B5394"/>
                </a:solidFill>
                <a:latin typeface="Open Sans"/>
                <a:ea typeface="Open Sans"/>
              </a:rPr>
              <a:t> main() {</a:t>
            </a:r>
            <a:endParaRPr lang="en-US" sz="1600" b="0" strike="noStrike" spc="-1" dirty="0">
              <a:latin typeface="Arial"/>
            </a:endParaRPr>
          </a:p>
          <a:p>
            <a:pPr>
              <a:lnSpc>
                <a:spcPct val="150000"/>
              </a:lnSpc>
            </a:pPr>
            <a:r>
              <a:rPr lang="en-US" sz="1600" b="0" strike="noStrike" spc="-1" dirty="0">
                <a:solidFill>
                  <a:srgbClr val="0B5394"/>
                </a:solidFill>
                <a:latin typeface="Open Sans"/>
                <a:ea typeface="Open Sans"/>
              </a:rPr>
              <a:t>    </a:t>
            </a:r>
            <a:r>
              <a:rPr lang="en-US" sz="1600" b="0" strike="noStrike" spc="-1" dirty="0" err="1">
                <a:solidFill>
                  <a:srgbClr val="0B5394"/>
                </a:solidFill>
                <a:latin typeface="Open Sans"/>
                <a:ea typeface="Open Sans"/>
              </a:rPr>
              <a:t>fmt.Println</a:t>
            </a:r>
            <a:r>
              <a:rPr lang="en-US" sz="1600" b="0" strike="noStrike" spc="-1" dirty="0">
                <a:solidFill>
                  <a:srgbClr val="0B5394"/>
                </a:solidFill>
                <a:latin typeface="Open Sans"/>
                <a:ea typeface="Open Sans"/>
              </a:rPr>
              <a:t>(</a:t>
            </a:r>
            <a:r>
              <a:rPr lang="en-US" sz="1600" b="0" strike="noStrike" spc="-1" dirty="0" err="1">
                <a:solidFill>
                  <a:srgbClr val="0B5394"/>
                </a:solidFill>
                <a:latin typeface="Open Sans"/>
                <a:ea typeface="Open Sans"/>
              </a:rPr>
              <a:t>testing.AllocsPerRun</a:t>
            </a:r>
            <a:r>
              <a:rPr lang="en-US" sz="1600" b="0" strike="noStrike" spc="-1" dirty="0">
                <a:solidFill>
                  <a:srgbClr val="0B5394"/>
                </a:solidFill>
                <a:latin typeface="Open Sans"/>
                <a:ea typeface="Open Sans"/>
              </a:rPr>
              <a:t>(1, f)) // 0</a:t>
            </a:r>
            <a:endParaRPr lang="en-US" sz="1600" b="0" strike="noStrike" spc="-1" dirty="0">
              <a:latin typeface="Arial"/>
            </a:endParaRPr>
          </a:p>
          <a:p>
            <a:pPr>
              <a:lnSpc>
                <a:spcPct val="150000"/>
              </a:lnSpc>
            </a:pPr>
            <a:r>
              <a:rPr lang="en-US" sz="1600" b="0" strike="noStrike" spc="-1" dirty="0">
                <a:solidFill>
                  <a:srgbClr val="0B5394"/>
                </a:solidFill>
                <a:latin typeface="Open Sans"/>
                <a:ea typeface="Open Sans"/>
              </a:rPr>
              <a:t>    </a:t>
            </a:r>
            <a:r>
              <a:rPr lang="en-US" sz="1600" b="0" strike="noStrike" spc="-1" dirty="0" err="1">
                <a:solidFill>
                  <a:srgbClr val="0B5394"/>
                </a:solidFill>
                <a:latin typeface="Open Sans"/>
                <a:ea typeface="Open Sans"/>
              </a:rPr>
              <a:t>fmt.Println</a:t>
            </a:r>
            <a:r>
              <a:rPr lang="en-US" sz="1600" b="0" strike="noStrike" spc="-1" dirty="0">
                <a:solidFill>
                  <a:srgbClr val="0B5394"/>
                </a:solidFill>
                <a:latin typeface="Open Sans"/>
                <a:ea typeface="Open Sans"/>
              </a:rPr>
              <a:t>(</a:t>
            </a:r>
            <a:r>
              <a:rPr lang="en-US" sz="1600" b="0" strike="noStrike" spc="-1" dirty="0" err="1">
                <a:solidFill>
                  <a:srgbClr val="0B5394"/>
                </a:solidFill>
                <a:latin typeface="Open Sans"/>
                <a:ea typeface="Open Sans"/>
              </a:rPr>
              <a:t>testing.AllocsPerRun</a:t>
            </a:r>
            <a:r>
              <a:rPr lang="en-US" sz="1600" b="0" strike="noStrike" spc="-1" dirty="0">
                <a:solidFill>
                  <a:srgbClr val="0B5394"/>
                </a:solidFill>
                <a:latin typeface="Open Sans"/>
                <a:ea typeface="Open Sans"/>
              </a:rPr>
              <a:t>(1, g)) // 1</a:t>
            </a:r>
            <a:endParaRPr lang="en-US" sz="1600" b="0" strike="noStrike" spc="-1" dirty="0">
              <a:latin typeface="Arial"/>
            </a:endParaRPr>
          </a:p>
          <a:p>
            <a:pPr>
              <a:lnSpc>
                <a:spcPct val="150000"/>
              </a:lnSpc>
            </a:pPr>
            <a:r>
              <a:rPr lang="en-US" sz="1600" b="0" strike="noStrike" spc="-1" dirty="0">
                <a:solidFill>
                  <a:srgbClr val="0B5394"/>
                </a:solidFill>
                <a:latin typeface="Open Sans"/>
                <a:ea typeface="Open Sans"/>
              </a:rPr>
              <a:t>}</a:t>
            </a:r>
            <a:endParaRPr lang="en-US" sz="16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311760" y="201600"/>
            <a:ext cx="8519400" cy="7063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2800" b="1" strike="noStrike" spc="-1">
                <a:solidFill>
                  <a:srgbClr val="EF6C00"/>
                </a:solidFill>
                <a:latin typeface="PT Sans Narrow"/>
                <a:ea typeface="PT Sans Narrow"/>
              </a:rPr>
              <a:t>优化6：</a:t>
            </a:r>
            <a:r>
              <a:rPr lang="en-US" sz="2800" b="1" strike="noStrike" spc="-1">
                <a:solidFill>
                  <a:srgbClr val="3465A4"/>
                </a:solidFill>
                <a:latin typeface="PT Sans Narrow"/>
                <a:ea typeface="PT Sans Narrow"/>
              </a:rPr>
              <a:t>字符串衔接表达式只需开辟一次内存，无论需要衔接多少个字符串</a:t>
            </a:r>
            <a:endParaRPr lang="en-US" sz="2800" b="0" strike="noStrike" spc="-1">
              <a:latin typeface="Arial"/>
            </a:endParaRPr>
          </a:p>
        </p:txBody>
      </p:sp>
      <p:sp>
        <p:nvSpPr>
          <p:cNvPr id="114" name="CustomShape 2"/>
          <p:cNvSpPr/>
          <p:nvPr/>
        </p:nvSpPr>
        <p:spPr>
          <a:xfrm>
            <a:off x="168120" y="4610520"/>
            <a:ext cx="547560" cy="39240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pPr>
            <a:fld id="{6F258F93-3E01-4EFC-8306-1BBE09E1A3B8}" type="slidenum">
              <a:rPr lang="en-US" sz="1800" b="0" strike="noStrike" spc="-1">
                <a:latin typeface="Arial"/>
              </a:rPr>
              <a:t>9</a:t>
            </a:fld>
            <a:endParaRPr lang="en-US" sz="1800" b="0" strike="noStrike" spc="-1">
              <a:latin typeface="Arial"/>
            </a:endParaRPr>
          </a:p>
        </p:txBody>
      </p:sp>
      <p:sp>
        <p:nvSpPr>
          <p:cNvPr id="115" name="CustomShape 3"/>
          <p:cNvSpPr/>
          <p:nvPr/>
        </p:nvSpPr>
        <p:spPr>
          <a:xfrm>
            <a:off x="485640" y="1209240"/>
            <a:ext cx="8228880" cy="37270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50000"/>
              </a:lnSpc>
            </a:pPr>
            <a:r>
              <a:rPr lang="en-US" sz="1600" b="0" strike="noStrike" spc="-1">
                <a:solidFill>
                  <a:srgbClr val="0B5394"/>
                </a:solidFill>
                <a:latin typeface="Open Sans"/>
                <a:ea typeface="Open Sans"/>
              </a:rPr>
              <a:t>var x, y, z, w = "Hello ", "World! ", "Let's ", "Go!"</a:t>
            </a:r>
            <a:endParaRPr lang="en-US" sz="1600" b="0" strike="noStrike" spc="-1">
              <a:latin typeface="Arial"/>
            </a:endParaRPr>
          </a:p>
          <a:p>
            <a:pPr>
              <a:lnSpc>
                <a:spcPct val="150000"/>
              </a:lnSpc>
            </a:pPr>
            <a:r>
              <a:rPr lang="en-US" sz="1600" b="0" strike="noStrike" spc="-1">
                <a:solidFill>
                  <a:srgbClr val="0B5394"/>
                </a:solidFill>
                <a:latin typeface="Open Sans"/>
                <a:ea typeface="Open Sans"/>
              </a:rPr>
              <a:t>var s string</a:t>
            </a:r>
            <a:endParaRPr lang="en-US" sz="1600" b="0" strike="noStrike" spc="-1">
              <a:latin typeface="Arial"/>
            </a:endParaRPr>
          </a:p>
          <a:p>
            <a:pPr>
              <a:lnSpc>
                <a:spcPct val="150000"/>
              </a:lnSpc>
            </a:pPr>
            <a:endParaRPr lang="en-US" sz="1600" b="0" strike="noStrike" spc="-1">
              <a:latin typeface="Arial"/>
            </a:endParaRPr>
          </a:p>
          <a:p>
            <a:pPr>
              <a:lnSpc>
                <a:spcPct val="150000"/>
              </a:lnSpc>
            </a:pPr>
            <a:r>
              <a:rPr lang="en-US" sz="1600" b="0" strike="noStrike" spc="-1">
                <a:solidFill>
                  <a:srgbClr val="0B5394"/>
                </a:solidFill>
                <a:latin typeface="Open Sans"/>
                <a:ea typeface="Open Sans"/>
              </a:rPr>
              <a:t>func f() { s = </a:t>
            </a:r>
            <a:r>
              <a:rPr lang="en-US" sz="1600" b="1" strike="noStrike" spc="-1">
                <a:solidFill>
                  <a:srgbClr val="0B5394"/>
                </a:solidFill>
                <a:latin typeface="Open Sans"/>
                <a:ea typeface="Open Sans"/>
              </a:rPr>
              <a:t>x + y + z + w</a:t>
            </a:r>
            <a:r>
              <a:rPr lang="en-US" sz="1600" b="0" strike="noStrike" spc="-1">
                <a:solidFill>
                  <a:srgbClr val="0B5394"/>
                </a:solidFill>
                <a:latin typeface="Open Sans"/>
                <a:ea typeface="Open Sans"/>
              </a:rPr>
              <a:t> }</a:t>
            </a:r>
            <a:endParaRPr lang="en-US" sz="1600" b="0" strike="noStrike" spc="-1">
              <a:latin typeface="Arial"/>
            </a:endParaRPr>
          </a:p>
          <a:p>
            <a:pPr>
              <a:lnSpc>
                <a:spcPct val="150000"/>
              </a:lnSpc>
            </a:pPr>
            <a:r>
              <a:rPr lang="en-US" sz="1600" b="0" strike="noStrike" spc="-1">
                <a:solidFill>
                  <a:srgbClr val="0B5394"/>
                </a:solidFill>
                <a:latin typeface="Open Sans"/>
                <a:ea typeface="Open Sans"/>
              </a:rPr>
              <a:t>func g() { s = </a:t>
            </a:r>
            <a:r>
              <a:rPr lang="en-US" sz="1600" b="1" strike="noStrike" spc="-1">
                <a:solidFill>
                  <a:srgbClr val="980000"/>
                </a:solidFill>
                <a:latin typeface="Open Sans"/>
                <a:ea typeface="Open Sans"/>
              </a:rPr>
              <a:t>x + y</a:t>
            </a:r>
            <a:r>
              <a:rPr lang="en-US" sz="1600" b="0" strike="noStrike" spc="-1">
                <a:solidFill>
                  <a:srgbClr val="0B5394"/>
                </a:solidFill>
                <a:latin typeface="Open Sans"/>
                <a:ea typeface="Open Sans"/>
              </a:rPr>
              <a:t>; </a:t>
            </a:r>
            <a:r>
              <a:rPr lang="en-US" sz="1600" b="1" strike="noStrike" spc="-1">
                <a:solidFill>
                  <a:srgbClr val="980000"/>
                </a:solidFill>
                <a:latin typeface="Open Sans"/>
                <a:ea typeface="Open Sans"/>
              </a:rPr>
              <a:t>s += z</a:t>
            </a:r>
            <a:r>
              <a:rPr lang="en-US" sz="1600" b="0" strike="noStrike" spc="-1">
                <a:solidFill>
                  <a:srgbClr val="0B5394"/>
                </a:solidFill>
                <a:latin typeface="Open Sans"/>
                <a:ea typeface="Open Sans"/>
              </a:rPr>
              <a:t>; </a:t>
            </a:r>
            <a:r>
              <a:rPr lang="en-US" sz="1600" b="1" strike="noStrike" spc="-1">
                <a:solidFill>
                  <a:srgbClr val="980000"/>
                </a:solidFill>
                <a:latin typeface="Open Sans"/>
                <a:ea typeface="Open Sans"/>
              </a:rPr>
              <a:t>s += w</a:t>
            </a:r>
            <a:r>
              <a:rPr lang="en-US" sz="1600" b="0" strike="noStrike" spc="-1">
                <a:solidFill>
                  <a:srgbClr val="0B5394"/>
                </a:solidFill>
                <a:latin typeface="Open Sans"/>
                <a:ea typeface="Open Sans"/>
              </a:rPr>
              <a:t> }</a:t>
            </a:r>
            <a:endParaRPr lang="en-US" sz="1600" b="0" strike="noStrike" spc="-1">
              <a:latin typeface="Arial"/>
            </a:endParaRPr>
          </a:p>
          <a:p>
            <a:pPr>
              <a:lnSpc>
                <a:spcPct val="150000"/>
              </a:lnSpc>
            </a:pPr>
            <a:endParaRPr lang="en-US" sz="1600" b="0" strike="noStrike" spc="-1">
              <a:latin typeface="Arial"/>
            </a:endParaRPr>
          </a:p>
          <a:p>
            <a:pPr>
              <a:lnSpc>
                <a:spcPct val="150000"/>
              </a:lnSpc>
            </a:pPr>
            <a:r>
              <a:rPr lang="en-US" sz="1600" b="0" strike="noStrike" spc="-1">
                <a:solidFill>
                  <a:srgbClr val="0B5394"/>
                </a:solidFill>
                <a:latin typeface="Open Sans"/>
                <a:ea typeface="Open Sans"/>
              </a:rPr>
              <a:t>func main() {</a:t>
            </a:r>
            <a:endParaRPr lang="en-US" sz="1600" b="0" strike="noStrike" spc="-1">
              <a:latin typeface="Arial"/>
            </a:endParaRPr>
          </a:p>
          <a:p>
            <a:pPr>
              <a:lnSpc>
                <a:spcPct val="150000"/>
              </a:lnSpc>
            </a:pPr>
            <a:r>
              <a:rPr lang="en-US" sz="1600" b="0" strike="noStrike" spc="-1">
                <a:solidFill>
                  <a:srgbClr val="0B5394"/>
                </a:solidFill>
                <a:latin typeface="Open Sans"/>
                <a:ea typeface="Open Sans"/>
              </a:rPr>
              <a:t>    fmt.Println(testing.AllocsPerRun(1, f)) // 1</a:t>
            </a:r>
            <a:endParaRPr lang="en-US" sz="1600" b="0" strike="noStrike" spc="-1">
              <a:latin typeface="Arial"/>
            </a:endParaRPr>
          </a:p>
          <a:p>
            <a:pPr>
              <a:lnSpc>
                <a:spcPct val="150000"/>
              </a:lnSpc>
            </a:pPr>
            <a:r>
              <a:rPr lang="en-US" sz="1600" b="0" strike="noStrike" spc="-1">
                <a:solidFill>
                  <a:srgbClr val="0B5394"/>
                </a:solidFill>
                <a:latin typeface="Open Sans"/>
                <a:ea typeface="Open Sans"/>
              </a:rPr>
              <a:t>    fmt.Println(testing.AllocsPerRun(1, g)) // 3</a:t>
            </a:r>
            <a:endParaRPr lang="en-US" sz="1600" b="0" strike="noStrike" spc="-1">
              <a:latin typeface="Arial"/>
            </a:endParaRPr>
          </a:p>
          <a:p>
            <a:pPr>
              <a:lnSpc>
                <a:spcPct val="150000"/>
              </a:lnSpc>
            </a:pPr>
            <a:r>
              <a:rPr lang="en-US" sz="1600" b="0" strike="noStrike" spc="-1">
                <a:solidFill>
                  <a:srgbClr val="0B5394"/>
                </a:solidFill>
                <a:latin typeface="Open Sans"/>
                <a:ea typeface="Open Sans"/>
              </a:rPr>
              <a:t>}</a:t>
            </a:r>
            <a:endParaRPr lang="en-US" sz="1600" b="0" strike="noStrike" spc="-1">
              <a:latin typeface="Arial"/>
            </a:endParaRPr>
          </a:p>
        </p:txBody>
      </p:sp>
      <p:sp>
        <p:nvSpPr>
          <p:cNvPr id="116" name="CustomShape 4"/>
          <p:cNvSpPr/>
          <p:nvPr/>
        </p:nvSpPr>
        <p:spPr>
          <a:xfrm>
            <a:off x="4960440" y="2151720"/>
            <a:ext cx="3417120" cy="1082520"/>
          </a:xfrm>
          <a:prstGeom prst="rect">
            <a:avLst/>
          </a:prstGeom>
          <a:solidFill>
            <a:srgbClr val="CCCCCC"/>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dirty="0" err="1">
                <a:solidFill>
                  <a:srgbClr val="2A6099"/>
                </a:solidFill>
                <a:latin typeface="Courier New"/>
                <a:ea typeface="Courier New"/>
              </a:rPr>
              <a:t>对于在编译时刻衔接的字符串的数量已知的情况下，此种方法衔接字符串的效率最高</a:t>
            </a:r>
            <a:r>
              <a:rPr lang="en-US" sz="1800" b="0" strike="noStrike" spc="-1" dirty="0">
                <a:solidFill>
                  <a:srgbClr val="2A6099"/>
                </a:solidFill>
                <a:latin typeface="Courier New"/>
                <a:ea typeface="Courier New"/>
              </a:rPr>
              <a:t>。</a:t>
            </a:r>
            <a:endParaRPr lang="en-US" sz="1800" b="0" strike="noStrike" spc="-1" dirty="0">
              <a:latin typeface="Arial"/>
            </a:endParaRPr>
          </a:p>
        </p:txBody>
      </p:sp>
      <p:sp>
        <p:nvSpPr>
          <p:cNvPr id="117" name="CustomShape 5"/>
          <p:cNvSpPr/>
          <p:nvPr/>
        </p:nvSpPr>
        <p:spPr>
          <a:xfrm rot="10800000">
            <a:off x="3087360" y="2571750"/>
            <a:ext cx="1873080" cy="16560"/>
          </a:xfrm>
          <a:custGeom>
            <a:avLst/>
            <a:gdLst/>
            <a:ahLst/>
            <a:cxnLst/>
            <a:rect l="l" t="t" r="r" b="b"/>
            <a:pathLst>
              <a:path w="21600" h="21600">
                <a:moveTo>
                  <a:pt x="0" y="0"/>
                </a:moveTo>
                <a:lnTo>
                  <a:pt x="21600" y="21600"/>
                </a:lnTo>
              </a:path>
            </a:pathLst>
          </a:custGeom>
          <a:noFill/>
          <a:ln w="9360">
            <a:solidFill>
              <a:srgbClr val="1F497D"/>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TotalTime>
  <Words>2481</Words>
  <Application>Microsoft Office PowerPoint</Application>
  <PresentationFormat>全屏显示(16:9)</PresentationFormat>
  <Paragraphs>337</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22</vt:i4>
      </vt:variant>
    </vt:vector>
  </HeadingPairs>
  <TitlesOfParts>
    <vt:vector size="31" baseType="lpstr">
      <vt:lpstr>Open Sans</vt:lpstr>
      <vt:lpstr>PT Sans Narrow</vt:lpstr>
      <vt:lpstr>StarSymbol</vt:lpstr>
      <vt:lpstr>Arial</vt:lpstr>
      <vt:lpstr>Courier New</vt:lpstr>
      <vt:lpstr>Symbol</vt:lpstr>
      <vt:lpstr>Wingdings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
  <dc:description/>
  <cp:lastModifiedBy>王 心海</cp:lastModifiedBy>
  <cp:revision>9</cp:revision>
  <dcterms:modified xsi:type="dcterms:W3CDTF">2020-08-19T14:02:41Z</dcterms:modified>
  <dc:language>en-US</dc:language>
</cp:coreProperties>
</file>