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58" r:id="rId5"/>
    <p:sldId id="273" r:id="rId6"/>
    <p:sldId id="272" r:id="rId7"/>
    <p:sldId id="263" r:id="rId8"/>
    <p:sldId id="264" r:id="rId9"/>
    <p:sldId id="275" r:id="rId10"/>
    <p:sldId id="276" r:id="rId11"/>
    <p:sldId id="277" r:id="rId12"/>
    <p:sldId id="278" r:id="rId13"/>
    <p:sldId id="261" r:id="rId14"/>
    <p:sldId id="279" r:id="rId15"/>
    <p:sldId id="282"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7" d="100"/>
          <a:sy n="37" d="100"/>
        </p:scale>
        <p:origin x="72"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495599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862934-CF57-46DC-9F4F-B1258A6B9AD5}"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116868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2382171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2A916-592F-4D41-AB74-39E59F4FA4D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912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54409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862934-CF57-46DC-9F4F-B1258A6B9AD5}" type="datetimeFigureOut">
              <a:rPr lang="en-US" smtClean="0"/>
              <a:t>3/16/2018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97231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862934-CF57-46DC-9F4F-B1258A6B9AD5}" type="datetimeFigureOut">
              <a:rPr lang="en-US" smtClean="0"/>
              <a:t>3/16/2018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2329572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2220604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317359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184913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358480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862934-CF57-46DC-9F4F-B1258A6B9AD5}"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2643579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862934-CF57-46DC-9F4F-B1258A6B9AD5}" type="datetimeFigureOut">
              <a:rPr lang="en-US" smtClean="0"/>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387311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157874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230479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E862934-CF57-46DC-9F4F-B1258A6B9AD5}" type="datetimeFigureOut">
              <a:rPr lang="en-US" smtClean="0"/>
              <a:t>3/16/2018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369513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862934-CF57-46DC-9F4F-B1258A6B9AD5}"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2A916-592F-4D41-AB74-39E59F4FA4D0}" type="slidenum">
              <a:rPr lang="en-US" smtClean="0"/>
              <a:t>‹#›</a:t>
            </a:fld>
            <a:endParaRPr lang="en-US"/>
          </a:p>
        </p:txBody>
      </p:sp>
    </p:spTree>
    <p:extLst>
      <p:ext uri="{BB962C8B-B14F-4D97-AF65-F5344CB8AC3E}">
        <p14:creationId xmlns:p14="http://schemas.microsoft.com/office/powerpoint/2010/main" val="124550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862934-CF57-46DC-9F4F-B1258A6B9AD5}" type="datetimeFigureOut">
              <a:rPr lang="en-US" smtClean="0"/>
              <a:t>3/16/2018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D2A916-592F-4D41-AB74-39E59F4FA4D0}" type="slidenum">
              <a:rPr lang="en-US" smtClean="0"/>
              <a:t>‹#›</a:t>
            </a:fld>
            <a:endParaRPr lang="en-US"/>
          </a:p>
        </p:txBody>
      </p:sp>
    </p:spTree>
    <p:extLst>
      <p:ext uri="{BB962C8B-B14F-4D97-AF65-F5344CB8AC3E}">
        <p14:creationId xmlns:p14="http://schemas.microsoft.com/office/powerpoint/2010/main" val="320106169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96544-72FC-445F-A98A-99E962D379E1}"/>
              </a:ext>
            </a:extLst>
          </p:cNvPr>
          <p:cNvSpPr>
            <a:spLocks noGrp="1"/>
          </p:cNvSpPr>
          <p:nvPr>
            <p:ph type="ctrTitle"/>
          </p:nvPr>
        </p:nvSpPr>
        <p:spPr>
          <a:xfrm>
            <a:off x="965505" y="623571"/>
            <a:ext cx="10260990" cy="3523885"/>
          </a:xfrm>
        </p:spPr>
        <p:txBody>
          <a:bodyPr>
            <a:normAutofit/>
          </a:bodyPr>
          <a:lstStyle/>
          <a:p>
            <a:pPr algn="ctr"/>
            <a:r>
              <a:rPr lang="en-US" sz="8000" b="1"/>
              <a:t>MP</a:t>
            </a:r>
            <a:r>
              <a:rPr lang="en-US" altLang="zh-CN" sz="8000" b="1"/>
              <a:t>2 Unsupervised Single-Cell Analysis</a:t>
            </a:r>
            <a:endParaRPr lang="en-US" sz="8000" b="1"/>
          </a:p>
        </p:txBody>
      </p:sp>
      <p:sp>
        <p:nvSpPr>
          <p:cNvPr id="3" name="Subtitle 2">
            <a:extLst>
              <a:ext uri="{FF2B5EF4-FFF2-40B4-BE49-F238E27FC236}">
                <a16:creationId xmlns:a16="http://schemas.microsoft.com/office/drawing/2014/main" id="{926F5197-9074-4470-961D-CFF482D71B4C}"/>
              </a:ext>
            </a:extLst>
          </p:cNvPr>
          <p:cNvSpPr>
            <a:spLocks noGrp="1"/>
          </p:cNvSpPr>
          <p:nvPr>
            <p:ph type="subTitle" idx="1"/>
          </p:nvPr>
        </p:nvSpPr>
        <p:spPr>
          <a:xfrm>
            <a:off x="965505" y="4777380"/>
            <a:ext cx="10260990" cy="1209763"/>
          </a:xfrm>
        </p:spPr>
        <p:txBody>
          <a:bodyPr>
            <a:normAutofit/>
          </a:bodyPr>
          <a:lstStyle/>
          <a:p>
            <a:pPr algn="ctr"/>
            <a:r>
              <a:rPr lang="en-US" sz="2400" cap="none">
                <a:solidFill>
                  <a:schemeClr val="bg2"/>
                </a:solidFill>
              </a:rPr>
              <a:t>Yaxin Tang</a:t>
            </a:r>
          </a:p>
          <a:p>
            <a:pPr algn="ctr"/>
            <a:r>
              <a:rPr lang="en-US" sz="2400" cap="none">
                <a:solidFill>
                  <a:schemeClr val="bg2"/>
                </a:solidFill>
              </a:rPr>
              <a:t>Yaxint2</a:t>
            </a:r>
          </a:p>
        </p:txBody>
      </p:sp>
    </p:spTree>
    <p:extLst>
      <p:ext uri="{BB962C8B-B14F-4D97-AF65-F5344CB8AC3E}">
        <p14:creationId xmlns:p14="http://schemas.microsoft.com/office/powerpoint/2010/main" val="1448133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00BE81-077C-49FA-A479-2F5491A86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7">
            <a:extLst>
              <a:ext uri="{FF2B5EF4-FFF2-40B4-BE49-F238E27FC236}">
                <a16:creationId xmlns:a16="http://schemas.microsoft.com/office/drawing/2014/main" id="{4E4027F0-F0A7-4B5F-8B96-D3389FA28B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a:extLst>
              <a:ext uri="{FF2B5EF4-FFF2-40B4-BE49-F238E27FC236}">
                <a16:creationId xmlns:a16="http://schemas.microsoft.com/office/drawing/2014/main" id="{627F310C-AB8D-44CB-9200-A9304E90A3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 name="Picture 2">
            <a:extLst>
              <a:ext uri="{FF2B5EF4-FFF2-40B4-BE49-F238E27FC236}">
                <a16:creationId xmlns:a16="http://schemas.microsoft.com/office/drawing/2014/main" id="{2A1D897A-629B-4F0E-A3FE-B73EFE5D6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268" y="2487168"/>
            <a:ext cx="3751271" cy="3704381"/>
          </a:xfrm>
          <a:prstGeom prst="rect">
            <a:avLst/>
          </a:prstGeom>
          <a:effectLst/>
        </p:spPr>
      </p:pic>
      <p:pic>
        <p:nvPicPr>
          <p:cNvPr id="5" name="Picture 4">
            <a:extLst>
              <a:ext uri="{FF2B5EF4-FFF2-40B4-BE49-F238E27FC236}">
                <a16:creationId xmlns:a16="http://schemas.microsoft.com/office/drawing/2014/main" id="{25316AA6-944C-464A-BF7D-6D455EABE9E4}"/>
              </a:ext>
            </a:extLst>
          </p:cNvPr>
          <p:cNvPicPr>
            <a:picLocks noChangeAspect="1"/>
          </p:cNvPicPr>
          <p:nvPr/>
        </p:nvPicPr>
        <p:blipFill>
          <a:blip r:embed="rId4"/>
          <a:stretch>
            <a:fillRect/>
          </a:stretch>
        </p:blipFill>
        <p:spPr>
          <a:xfrm>
            <a:off x="643855" y="1231124"/>
            <a:ext cx="5454404" cy="957143"/>
          </a:xfrm>
          <a:prstGeom prst="rect">
            <a:avLst/>
          </a:prstGeom>
          <a:effectLst/>
        </p:spPr>
      </p:pic>
      <p:sp>
        <p:nvSpPr>
          <p:cNvPr id="4" name="Title 1">
            <a:extLst>
              <a:ext uri="{FF2B5EF4-FFF2-40B4-BE49-F238E27FC236}">
                <a16:creationId xmlns:a16="http://schemas.microsoft.com/office/drawing/2014/main" id="{04DF05E5-9D2F-4072-A6C6-13EEF4EC881E}"/>
              </a:ext>
            </a:extLst>
          </p:cNvPr>
          <p:cNvSpPr txBox="1">
            <a:spLocks/>
          </p:cNvSpPr>
          <p:nvPr/>
        </p:nvSpPr>
        <p:spPr>
          <a:xfrm>
            <a:off x="7400518" y="1447800"/>
            <a:ext cx="4143781" cy="3096987"/>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5400"/>
              <a:t>Task 2 - Clustering</a:t>
            </a:r>
          </a:p>
        </p:txBody>
      </p:sp>
      <p:sp>
        <p:nvSpPr>
          <p:cNvPr id="6" name="TextBox 5">
            <a:extLst>
              <a:ext uri="{FF2B5EF4-FFF2-40B4-BE49-F238E27FC236}">
                <a16:creationId xmlns:a16="http://schemas.microsoft.com/office/drawing/2014/main" id="{46C20BE1-9839-4E0D-9C1D-DEEF2EDA5EF9}"/>
              </a:ext>
            </a:extLst>
          </p:cNvPr>
          <p:cNvSpPr txBox="1"/>
          <p:nvPr/>
        </p:nvSpPr>
        <p:spPr>
          <a:xfrm>
            <a:off x="3301569" y="1411224"/>
            <a:ext cx="2926080" cy="584775"/>
          </a:xfrm>
          <a:prstGeom prst="rect">
            <a:avLst/>
          </a:prstGeom>
          <a:noFill/>
        </p:spPr>
        <p:txBody>
          <a:bodyPr wrap="square" rtlCol="0">
            <a:spAutoFit/>
          </a:bodyPr>
          <a:lstStyle/>
          <a:p>
            <a:r>
              <a:rPr lang="en-US" sz="1600" dirty="0">
                <a:solidFill>
                  <a:schemeClr val="bg1"/>
                </a:solidFill>
              </a:rPr>
              <a:t>Baseline cell</a:t>
            </a:r>
            <a:endParaRPr lang="en-US" sz="1600" dirty="0"/>
          </a:p>
          <a:p>
            <a:r>
              <a:rPr lang="en-US" sz="1600" dirty="0">
                <a:solidFill>
                  <a:schemeClr val="bg1"/>
                </a:solidFill>
              </a:rPr>
              <a:t>Metformin cell</a:t>
            </a:r>
          </a:p>
        </p:txBody>
      </p:sp>
    </p:spTree>
    <p:extLst>
      <p:ext uri="{BB962C8B-B14F-4D97-AF65-F5344CB8AC3E}">
        <p14:creationId xmlns:p14="http://schemas.microsoft.com/office/powerpoint/2010/main" val="23745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AA49AD-4091-4F2C-981A-DD66F40B6DC5}"/>
              </a:ext>
            </a:extLst>
          </p:cNvPr>
          <p:cNvSpPr txBox="1">
            <a:spLocks/>
          </p:cNvSpPr>
          <p:nvPr/>
        </p:nvSpPr>
        <p:spPr>
          <a:xfrm>
            <a:off x="276089" y="405810"/>
            <a:ext cx="10583389" cy="7212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Task 3 – Principal Component Analysis</a:t>
            </a:r>
          </a:p>
        </p:txBody>
      </p:sp>
      <p:sp>
        <p:nvSpPr>
          <p:cNvPr id="2" name="TextBox 1">
            <a:extLst>
              <a:ext uri="{FF2B5EF4-FFF2-40B4-BE49-F238E27FC236}">
                <a16:creationId xmlns:a16="http://schemas.microsoft.com/office/drawing/2014/main" id="{237DD6C3-8325-48E4-AE77-06A32CE0A681}"/>
              </a:ext>
            </a:extLst>
          </p:cNvPr>
          <p:cNvSpPr txBox="1"/>
          <p:nvPr/>
        </p:nvSpPr>
        <p:spPr>
          <a:xfrm>
            <a:off x="1355081" y="2114604"/>
            <a:ext cx="8941063"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a:t>Perform Principal Component Analysis on your datasets. </a:t>
            </a:r>
          </a:p>
          <a:p>
            <a:pPr marL="285750" indent="-285750">
              <a:buFont typeface="Arial" panose="020B0604020202020204" pitchFamily="34" charset="0"/>
              <a:buChar char="•"/>
            </a:pPr>
            <a:r>
              <a:rPr lang="en-US" sz="2400" dirty="0"/>
              <a:t>For task 3, I find the eigenvectors and eigenvalues of a covariance matrix from the transpose of the cells data set.</a:t>
            </a:r>
          </a:p>
          <a:p>
            <a:endParaRPr lang="en-US" sz="2400" dirty="0"/>
          </a:p>
          <a:p>
            <a:pPr marL="285750" indent="-285750">
              <a:buFont typeface="Arial" panose="020B0604020202020204" pitchFamily="34" charset="0"/>
              <a:buChar char="•"/>
            </a:pPr>
            <a:r>
              <a:rPr lang="en-US" sz="2400" dirty="0"/>
              <a:t>We reduce the dimension by choosing the “top 2” eigenvectors with the highest eigenvalues.</a:t>
            </a:r>
          </a:p>
          <a:p>
            <a:endParaRPr lang="en-US" sz="2400" dirty="0"/>
          </a:p>
        </p:txBody>
      </p:sp>
    </p:spTree>
    <p:extLst>
      <p:ext uri="{BB962C8B-B14F-4D97-AF65-F5344CB8AC3E}">
        <p14:creationId xmlns:p14="http://schemas.microsoft.com/office/powerpoint/2010/main" val="387323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2D9034-073E-4EA2-ACCF-B015C10A5FF6}"/>
              </a:ext>
            </a:extLst>
          </p:cNvPr>
          <p:cNvSpPr/>
          <p:nvPr/>
        </p:nvSpPr>
        <p:spPr>
          <a:xfrm>
            <a:off x="579120" y="776640"/>
            <a:ext cx="10759440" cy="1569660"/>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 many components did you use for your analysis?</a:t>
            </a:r>
          </a:p>
          <a:p>
            <a:pPr marL="742950" lvl="1" indent="-285750">
              <a:buFont typeface="Arial" panose="020B0604020202020204" pitchFamily="34" charset="0"/>
              <a:buChar char="•"/>
            </a:pPr>
            <a:r>
              <a:rPr lang="en-US" sz="2400" dirty="0"/>
              <a:t>2 components since 2 components covered about 98% of the data (Baseline Cell)</a:t>
            </a:r>
          </a:p>
        </p:txBody>
      </p:sp>
      <p:sp>
        <p:nvSpPr>
          <p:cNvPr id="5" name="Title 1">
            <a:extLst>
              <a:ext uri="{FF2B5EF4-FFF2-40B4-BE49-F238E27FC236}">
                <a16:creationId xmlns:a16="http://schemas.microsoft.com/office/drawing/2014/main" id="{A68BFDD7-339C-4A0E-A622-B48B5393DD11}"/>
              </a:ext>
            </a:extLst>
          </p:cNvPr>
          <p:cNvSpPr txBox="1">
            <a:spLocks/>
          </p:cNvSpPr>
          <p:nvPr/>
        </p:nvSpPr>
        <p:spPr>
          <a:xfrm>
            <a:off x="276089" y="405810"/>
            <a:ext cx="10583389" cy="7212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Task 3 – Principal Component Analysis</a:t>
            </a:r>
          </a:p>
        </p:txBody>
      </p:sp>
      <p:pic>
        <p:nvPicPr>
          <p:cNvPr id="6" name="Picture 5">
            <a:extLst>
              <a:ext uri="{FF2B5EF4-FFF2-40B4-BE49-F238E27FC236}">
                <a16:creationId xmlns:a16="http://schemas.microsoft.com/office/drawing/2014/main" id="{0F370E69-808C-4AC7-878E-75B5A5DE3043}"/>
              </a:ext>
            </a:extLst>
          </p:cNvPr>
          <p:cNvPicPr>
            <a:picLocks noChangeAspect="1"/>
          </p:cNvPicPr>
          <p:nvPr/>
        </p:nvPicPr>
        <p:blipFill>
          <a:blip r:embed="rId2"/>
          <a:stretch>
            <a:fillRect/>
          </a:stretch>
        </p:blipFill>
        <p:spPr>
          <a:xfrm>
            <a:off x="451104" y="2717130"/>
            <a:ext cx="5297679" cy="3327273"/>
          </a:xfrm>
          <a:prstGeom prst="rect">
            <a:avLst/>
          </a:prstGeom>
        </p:spPr>
      </p:pic>
      <p:pic>
        <p:nvPicPr>
          <p:cNvPr id="2" name="Picture 1">
            <a:extLst>
              <a:ext uri="{FF2B5EF4-FFF2-40B4-BE49-F238E27FC236}">
                <a16:creationId xmlns:a16="http://schemas.microsoft.com/office/drawing/2014/main" id="{04310CCB-6CE4-443B-A28A-E80E7AAF4756}"/>
              </a:ext>
            </a:extLst>
          </p:cNvPr>
          <p:cNvPicPr>
            <a:picLocks noChangeAspect="1"/>
          </p:cNvPicPr>
          <p:nvPr/>
        </p:nvPicPr>
        <p:blipFill>
          <a:blip r:embed="rId3"/>
          <a:stretch>
            <a:fillRect/>
          </a:stretch>
        </p:blipFill>
        <p:spPr>
          <a:xfrm>
            <a:off x="5995416" y="2717130"/>
            <a:ext cx="5032248" cy="3323624"/>
          </a:xfrm>
          <a:prstGeom prst="rect">
            <a:avLst/>
          </a:prstGeom>
        </p:spPr>
      </p:pic>
    </p:spTree>
    <p:extLst>
      <p:ext uri="{BB962C8B-B14F-4D97-AF65-F5344CB8AC3E}">
        <p14:creationId xmlns:p14="http://schemas.microsoft.com/office/powerpoint/2010/main" val="84306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2D9034-073E-4EA2-ACCF-B015C10A5FF6}"/>
              </a:ext>
            </a:extLst>
          </p:cNvPr>
          <p:cNvSpPr/>
          <p:nvPr/>
        </p:nvSpPr>
        <p:spPr>
          <a:xfrm>
            <a:off x="579120" y="776640"/>
            <a:ext cx="10759440" cy="1569660"/>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 many components did you use for your analysis?</a:t>
            </a:r>
          </a:p>
          <a:p>
            <a:pPr marL="742950" lvl="1" indent="-285750">
              <a:buFont typeface="Arial" panose="020B0604020202020204" pitchFamily="34" charset="0"/>
              <a:buChar char="•"/>
            </a:pPr>
            <a:r>
              <a:rPr lang="en-US" sz="2400" dirty="0"/>
              <a:t>2 components since 2 components covered about 98% of the data (Metformin Cell)</a:t>
            </a:r>
          </a:p>
        </p:txBody>
      </p:sp>
      <p:sp>
        <p:nvSpPr>
          <p:cNvPr id="5" name="Title 1">
            <a:extLst>
              <a:ext uri="{FF2B5EF4-FFF2-40B4-BE49-F238E27FC236}">
                <a16:creationId xmlns:a16="http://schemas.microsoft.com/office/drawing/2014/main" id="{A68BFDD7-339C-4A0E-A622-B48B5393DD11}"/>
              </a:ext>
            </a:extLst>
          </p:cNvPr>
          <p:cNvSpPr txBox="1">
            <a:spLocks/>
          </p:cNvSpPr>
          <p:nvPr/>
        </p:nvSpPr>
        <p:spPr>
          <a:xfrm>
            <a:off x="276089" y="405810"/>
            <a:ext cx="10583389" cy="7212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Task 3 – Principal Component Analysis</a:t>
            </a:r>
          </a:p>
        </p:txBody>
      </p:sp>
      <p:pic>
        <p:nvPicPr>
          <p:cNvPr id="6" name="Picture 5">
            <a:extLst>
              <a:ext uri="{FF2B5EF4-FFF2-40B4-BE49-F238E27FC236}">
                <a16:creationId xmlns:a16="http://schemas.microsoft.com/office/drawing/2014/main" id="{0F370E69-808C-4AC7-878E-75B5A5DE3043}"/>
              </a:ext>
            </a:extLst>
          </p:cNvPr>
          <p:cNvPicPr>
            <a:picLocks noChangeAspect="1"/>
          </p:cNvPicPr>
          <p:nvPr/>
        </p:nvPicPr>
        <p:blipFill>
          <a:blip r:embed="rId2"/>
          <a:stretch>
            <a:fillRect/>
          </a:stretch>
        </p:blipFill>
        <p:spPr>
          <a:xfrm>
            <a:off x="451104" y="2717130"/>
            <a:ext cx="5297679" cy="3327273"/>
          </a:xfrm>
          <a:prstGeom prst="rect">
            <a:avLst/>
          </a:prstGeom>
        </p:spPr>
      </p:pic>
      <p:pic>
        <p:nvPicPr>
          <p:cNvPr id="8" name="Picture 7">
            <a:extLst>
              <a:ext uri="{FF2B5EF4-FFF2-40B4-BE49-F238E27FC236}">
                <a16:creationId xmlns:a16="http://schemas.microsoft.com/office/drawing/2014/main" id="{683B4A36-8823-4DAE-9FEA-22642A7D1423}"/>
              </a:ext>
            </a:extLst>
          </p:cNvPr>
          <p:cNvPicPr>
            <a:picLocks noChangeAspect="1"/>
          </p:cNvPicPr>
          <p:nvPr/>
        </p:nvPicPr>
        <p:blipFill>
          <a:blip r:embed="rId3"/>
          <a:stretch>
            <a:fillRect/>
          </a:stretch>
        </p:blipFill>
        <p:spPr>
          <a:xfrm>
            <a:off x="5958840" y="2717130"/>
            <a:ext cx="5095614" cy="3327273"/>
          </a:xfrm>
          <a:prstGeom prst="rect">
            <a:avLst/>
          </a:prstGeom>
        </p:spPr>
      </p:pic>
    </p:spTree>
    <p:extLst>
      <p:ext uri="{BB962C8B-B14F-4D97-AF65-F5344CB8AC3E}">
        <p14:creationId xmlns:p14="http://schemas.microsoft.com/office/powerpoint/2010/main" val="1694724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2D9034-073E-4EA2-ACCF-B015C10A5FF6}"/>
              </a:ext>
            </a:extLst>
          </p:cNvPr>
          <p:cNvSpPr/>
          <p:nvPr/>
        </p:nvSpPr>
        <p:spPr>
          <a:xfrm>
            <a:off x="542544" y="1127052"/>
            <a:ext cx="10759440" cy="461665"/>
          </a:xfrm>
          <a:prstGeom prst="rect">
            <a:avLst/>
          </a:prstGeom>
        </p:spPr>
        <p:txBody>
          <a:bodyPr wrap="square">
            <a:spAutoFit/>
          </a:bodyPr>
          <a:lstStyle/>
          <a:p>
            <a:pPr marL="285750" indent="-285750">
              <a:buFont typeface="Arial" panose="020B0604020202020204" pitchFamily="34" charset="0"/>
              <a:buChar char="•"/>
            </a:pPr>
            <a:r>
              <a:rPr lang="en-US" sz="2400" dirty="0"/>
              <a:t>Projecting onto new feature space</a:t>
            </a:r>
          </a:p>
        </p:txBody>
      </p:sp>
      <p:sp>
        <p:nvSpPr>
          <p:cNvPr id="5" name="Title 1">
            <a:extLst>
              <a:ext uri="{FF2B5EF4-FFF2-40B4-BE49-F238E27FC236}">
                <a16:creationId xmlns:a16="http://schemas.microsoft.com/office/drawing/2014/main" id="{A68BFDD7-339C-4A0E-A622-B48B5393DD11}"/>
              </a:ext>
            </a:extLst>
          </p:cNvPr>
          <p:cNvSpPr txBox="1">
            <a:spLocks/>
          </p:cNvSpPr>
          <p:nvPr/>
        </p:nvSpPr>
        <p:spPr>
          <a:xfrm>
            <a:off x="276089" y="405810"/>
            <a:ext cx="10583389" cy="7212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Task 3 – Principal Component Analysis</a:t>
            </a:r>
          </a:p>
        </p:txBody>
      </p:sp>
      <p:pic>
        <p:nvPicPr>
          <p:cNvPr id="9" name="Picture 8">
            <a:extLst>
              <a:ext uri="{FF2B5EF4-FFF2-40B4-BE49-F238E27FC236}">
                <a16:creationId xmlns:a16="http://schemas.microsoft.com/office/drawing/2014/main" id="{F0D3DDA5-DF9E-4E2E-8DCE-AFD988040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32" y="1919001"/>
            <a:ext cx="5077095" cy="4223004"/>
          </a:xfrm>
          <a:prstGeom prst="rect">
            <a:avLst/>
          </a:prstGeom>
        </p:spPr>
      </p:pic>
      <p:pic>
        <p:nvPicPr>
          <p:cNvPr id="11" name="Picture 10">
            <a:extLst>
              <a:ext uri="{FF2B5EF4-FFF2-40B4-BE49-F238E27FC236}">
                <a16:creationId xmlns:a16="http://schemas.microsoft.com/office/drawing/2014/main" id="{00D1F988-90DD-476C-B157-A8EF0AE37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144" y="1919001"/>
            <a:ext cx="5077095" cy="4223004"/>
          </a:xfrm>
          <a:prstGeom prst="rect">
            <a:avLst/>
          </a:prstGeom>
        </p:spPr>
      </p:pic>
    </p:spTree>
    <p:extLst>
      <p:ext uri="{BB962C8B-B14F-4D97-AF65-F5344CB8AC3E}">
        <p14:creationId xmlns:p14="http://schemas.microsoft.com/office/powerpoint/2010/main" val="253583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2D9034-073E-4EA2-ACCF-B015C10A5FF6}"/>
              </a:ext>
            </a:extLst>
          </p:cNvPr>
          <p:cNvSpPr/>
          <p:nvPr/>
        </p:nvSpPr>
        <p:spPr>
          <a:xfrm>
            <a:off x="542544" y="1127052"/>
            <a:ext cx="10759440" cy="461665"/>
          </a:xfrm>
          <a:prstGeom prst="rect">
            <a:avLst/>
          </a:prstGeom>
        </p:spPr>
        <p:txBody>
          <a:bodyPr wrap="square">
            <a:spAutoFit/>
          </a:bodyPr>
          <a:lstStyle/>
          <a:p>
            <a:pPr marL="285750" indent="-285750">
              <a:buFont typeface="Arial" panose="020B0604020202020204" pitchFamily="34" charset="0"/>
              <a:buChar char="•"/>
            </a:pPr>
            <a:r>
              <a:rPr lang="en-US" sz="2400" dirty="0"/>
              <a:t>Projecting onto new feature space</a:t>
            </a:r>
          </a:p>
        </p:txBody>
      </p:sp>
      <p:sp>
        <p:nvSpPr>
          <p:cNvPr id="5" name="Title 1">
            <a:extLst>
              <a:ext uri="{FF2B5EF4-FFF2-40B4-BE49-F238E27FC236}">
                <a16:creationId xmlns:a16="http://schemas.microsoft.com/office/drawing/2014/main" id="{A68BFDD7-339C-4A0E-A622-B48B5393DD11}"/>
              </a:ext>
            </a:extLst>
          </p:cNvPr>
          <p:cNvSpPr txBox="1">
            <a:spLocks/>
          </p:cNvSpPr>
          <p:nvPr/>
        </p:nvSpPr>
        <p:spPr>
          <a:xfrm>
            <a:off x="276089" y="405810"/>
            <a:ext cx="10583389" cy="7212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Task 3 – Principal Component Analysis</a:t>
            </a:r>
          </a:p>
        </p:txBody>
      </p:sp>
      <p:pic>
        <p:nvPicPr>
          <p:cNvPr id="2" name="Picture 1">
            <a:extLst>
              <a:ext uri="{FF2B5EF4-FFF2-40B4-BE49-F238E27FC236}">
                <a16:creationId xmlns:a16="http://schemas.microsoft.com/office/drawing/2014/main" id="{041A54FD-0081-4CF8-8986-26E4962DC62D}"/>
              </a:ext>
            </a:extLst>
          </p:cNvPr>
          <p:cNvPicPr>
            <a:picLocks noChangeAspect="1"/>
          </p:cNvPicPr>
          <p:nvPr/>
        </p:nvPicPr>
        <p:blipFill>
          <a:blip r:embed="rId2"/>
          <a:stretch>
            <a:fillRect/>
          </a:stretch>
        </p:blipFill>
        <p:spPr>
          <a:xfrm>
            <a:off x="600172" y="1980589"/>
            <a:ext cx="5099590" cy="3059754"/>
          </a:xfrm>
          <a:prstGeom prst="rect">
            <a:avLst/>
          </a:prstGeom>
        </p:spPr>
      </p:pic>
      <p:pic>
        <p:nvPicPr>
          <p:cNvPr id="3" name="Picture 2">
            <a:extLst>
              <a:ext uri="{FF2B5EF4-FFF2-40B4-BE49-F238E27FC236}">
                <a16:creationId xmlns:a16="http://schemas.microsoft.com/office/drawing/2014/main" id="{157607D7-EEDC-4AE7-A6CF-769283429C46}"/>
              </a:ext>
            </a:extLst>
          </p:cNvPr>
          <p:cNvPicPr>
            <a:picLocks noChangeAspect="1"/>
          </p:cNvPicPr>
          <p:nvPr/>
        </p:nvPicPr>
        <p:blipFill>
          <a:blip r:embed="rId3"/>
          <a:stretch>
            <a:fillRect/>
          </a:stretch>
        </p:blipFill>
        <p:spPr>
          <a:xfrm>
            <a:off x="5922264" y="1980589"/>
            <a:ext cx="5250460" cy="3041465"/>
          </a:xfrm>
          <a:prstGeom prst="rect">
            <a:avLst/>
          </a:prstGeom>
        </p:spPr>
      </p:pic>
      <p:sp>
        <p:nvSpPr>
          <p:cNvPr id="6" name="TextBox 5">
            <a:extLst>
              <a:ext uri="{FF2B5EF4-FFF2-40B4-BE49-F238E27FC236}">
                <a16:creationId xmlns:a16="http://schemas.microsoft.com/office/drawing/2014/main" id="{C18DF6F2-B9E0-48DC-94BC-D15146A22001}"/>
              </a:ext>
            </a:extLst>
          </p:cNvPr>
          <p:cNvSpPr txBox="1"/>
          <p:nvPr/>
        </p:nvSpPr>
        <p:spPr>
          <a:xfrm>
            <a:off x="600172" y="5504688"/>
            <a:ext cx="9531380" cy="646331"/>
          </a:xfrm>
          <a:prstGeom prst="rect">
            <a:avLst/>
          </a:prstGeom>
          <a:noFill/>
        </p:spPr>
        <p:txBody>
          <a:bodyPr wrap="square" rtlCol="0">
            <a:spAutoFit/>
          </a:bodyPr>
          <a:lstStyle/>
          <a:p>
            <a:r>
              <a:rPr lang="en-US" dirty="0"/>
              <a:t>I use genes ID instead of just values.  We can clearly see that TMSB10, PRL18A and RPL37A have the longest line, they have the top three largest eigenvectors. </a:t>
            </a:r>
          </a:p>
        </p:txBody>
      </p:sp>
    </p:spTree>
    <p:extLst>
      <p:ext uri="{BB962C8B-B14F-4D97-AF65-F5344CB8AC3E}">
        <p14:creationId xmlns:p14="http://schemas.microsoft.com/office/powerpoint/2010/main" val="68379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6544-72FC-445F-A98A-99E962D379E1}"/>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926F5197-9074-4470-961D-CFF482D71B4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5563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6544-72FC-445F-A98A-99E962D379E1}"/>
              </a:ext>
            </a:extLst>
          </p:cNvPr>
          <p:cNvSpPr>
            <a:spLocks noGrp="1"/>
          </p:cNvSpPr>
          <p:nvPr>
            <p:ph type="ctrTitle"/>
          </p:nvPr>
        </p:nvSpPr>
        <p:spPr>
          <a:xfrm>
            <a:off x="602062" y="724787"/>
            <a:ext cx="7691333" cy="721242"/>
          </a:xfrm>
        </p:spPr>
        <p:txBody>
          <a:bodyPr/>
          <a:lstStyle/>
          <a:p>
            <a:r>
              <a:rPr lang="en-US" sz="4000" b="1" dirty="0"/>
              <a:t>Task 0 –Biology Primer</a:t>
            </a:r>
          </a:p>
        </p:txBody>
      </p:sp>
      <p:sp>
        <p:nvSpPr>
          <p:cNvPr id="5" name="TextBox 4">
            <a:extLst>
              <a:ext uri="{FF2B5EF4-FFF2-40B4-BE49-F238E27FC236}">
                <a16:creationId xmlns:a16="http://schemas.microsoft.com/office/drawing/2014/main" id="{1963094A-313F-4D35-8938-87F1127F78BB}"/>
              </a:ext>
            </a:extLst>
          </p:cNvPr>
          <p:cNvSpPr txBox="1"/>
          <p:nvPr/>
        </p:nvSpPr>
        <p:spPr>
          <a:xfrm>
            <a:off x="602062" y="1875257"/>
            <a:ext cx="11115017" cy="1631216"/>
          </a:xfrm>
          <a:prstGeom prst="rect">
            <a:avLst/>
          </a:prstGeom>
          <a:noFill/>
        </p:spPr>
        <p:txBody>
          <a:bodyPr wrap="square" rtlCol="0">
            <a:spAutoFit/>
          </a:bodyPr>
          <a:lstStyle/>
          <a:p>
            <a:r>
              <a:rPr lang="en-US" sz="2000" dirty="0"/>
              <a:t>“This paper demonstrates an unsupervised learning approach to identify genes with significant differential expression across single-cell subpopulations induced by therapeutic treatment.”</a:t>
            </a:r>
          </a:p>
          <a:p>
            <a:r>
              <a:rPr lang="en-US" sz="2000" dirty="0"/>
              <a:t>                                        - Arjun P. </a:t>
            </a:r>
            <a:r>
              <a:rPr lang="en-US" sz="2000" dirty="0" err="1"/>
              <a:t>Athreya</a:t>
            </a:r>
            <a:r>
              <a:rPr lang="en-US" sz="2000" dirty="0"/>
              <a:t>, Alan J. </a:t>
            </a:r>
            <a:r>
              <a:rPr lang="en-US" sz="2000" dirty="0" err="1"/>
              <a:t>Gaglio</a:t>
            </a:r>
            <a:r>
              <a:rPr lang="en-US" sz="2000" dirty="0"/>
              <a:t>, </a:t>
            </a:r>
          </a:p>
          <a:p>
            <a:r>
              <a:rPr lang="en-US" sz="2000" dirty="0"/>
              <a:t>                                          </a:t>
            </a:r>
            <a:r>
              <a:rPr lang="en-US" sz="2000" dirty="0" err="1"/>
              <a:t>Zbigniew</a:t>
            </a:r>
            <a:r>
              <a:rPr lang="en-US" sz="2000" dirty="0"/>
              <a:t> T. </a:t>
            </a:r>
            <a:r>
              <a:rPr lang="en-US" sz="2000" dirty="0" err="1"/>
              <a:t>Kalbarczyk</a:t>
            </a:r>
            <a:r>
              <a:rPr lang="en-US" sz="2000" dirty="0"/>
              <a:t>, and </a:t>
            </a:r>
            <a:r>
              <a:rPr lang="en-US" sz="2000" dirty="0" err="1"/>
              <a:t>Ravishankar</a:t>
            </a:r>
            <a:r>
              <a:rPr lang="en-US" sz="2000" dirty="0"/>
              <a:t> K. </a:t>
            </a:r>
            <a:r>
              <a:rPr lang="en-US" sz="2000" dirty="0" err="1"/>
              <a:t>Iyer</a:t>
            </a:r>
            <a:r>
              <a:rPr lang="en-US" sz="2000" dirty="0"/>
              <a:t> </a:t>
            </a:r>
          </a:p>
        </p:txBody>
      </p:sp>
      <p:sp>
        <p:nvSpPr>
          <p:cNvPr id="6" name="TextBox 5">
            <a:extLst>
              <a:ext uri="{FF2B5EF4-FFF2-40B4-BE49-F238E27FC236}">
                <a16:creationId xmlns:a16="http://schemas.microsoft.com/office/drawing/2014/main" id="{16D718AA-DFB0-4A19-946F-60623EFC04FF}"/>
              </a:ext>
            </a:extLst>
          </p:cNvPr>
          <p:cNvSpPr txBox="1"/>
          <p:nvPr/>
        </p:nvSpPr>
        <p:spPr>
          <a:xfrm>
            <a:off x="942302" y="3959821"/>
            <a:ext cx="997334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We have two group cells, one is baseline cells with no treatment with metformin, one is called metformin with treatment with metformin.</a:t>
            </a:r>
          </a:p>
          <a:p>
            <a:pPr marL="342900" indent="-342900">
              <a:buFont typeface="Arial" panose="020B0604020202020204" pitchFamily="34" charset="0"/>
              <a:buChar char="•"/>
            </a:pPr>
            <a:r>
              <a:rPr lang="en-US" sz="2400" dirty="0"/>
              <a:t>The goal is to identify a small group of differentially expressed genes across clusters.</a:t>
            </a:r>
          </a:p>
        </p:txBody>
      </p:sp>
    </p:spTree>
    <p:extLst>
      <p:ext uri="{BB962C8B-B14F-4D97-AF65-F5344CB8AC3E}">
        <p14:creationId xmlns:p14="http://schemas.microsoft.com/office/powerpoint/2010/main" val="18269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A3DCF6-F579-4E38-9EEC-58A18453F6BF}"/>
              </a:ext>
            </a:extLst>
          </p:cNvPr>
          <p:cNvSpPr txBox="1">
            <a:spLocks/>
          </p:cNvSpPr>
          <p:nvPr/>
        </p:nvSpPr>
        <p:spPr>
          <a:xfrm>
            <a:off x="595066" y="726557"/>
            <a:ext cx="10583389" cy="7212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Task 1 – Getting familiar with the dataset</a:t>
            </a:r>
          </a:p>
        </p:txBody>
      </p:sp>
      <p:sp>
        <p:nvSpPr>
          <p:cNvPr id="5" name="Rectangle 1">
            <a:extLst>
              <a:ext uri="{FF2B5EF4-FFF2-40B4-BE49-F238E27FC236}">
                <a16:creationId xmlns:a16="http://schemas.microsoft.com/office/drawing/2014/main" id="{8EC16AAC-D577-416F-8F4D-577FD3D937CA}"/>
              </a:ext>
            </a:extLst>
          </p:cNvPr>
          <p:cNvSpPr>
            <a:spLocks noGrp="1" noChangeArrowheads="1"/>
          </p:cNvSpPr>
          <p:nvPr>
            <p:ph type="ctrTitle"/>
          </p:nvPr>
        </p:nvSpPr>
        <p:spPr bwMode="auto">
          <a:xfrm>
            <a:off x="1169222" y="1439195"/>
            <a:ext cx="1159693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1.1 Import both datasets into Pandas.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How many gene samples are present in each dataset?</a:t>
            </a:r>
            <a:br>
              <a:rPr kumimoji="0" lang="en-US" altLang="en-US" sz="2400" b="0" i="0" u="none" strike="noStrike" cap="none" normalizeH="0" baseline="0" dirty="0">
                <a:ln>
                  <a:noFill/>
                </a:ln>
                <a:solidFill>
                  <a:schemeClr val="tx1"/>
                </a:solidFill>
                <a:effectLst/>
              </a:rPr>
            </a:b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1170 genes in each data set.</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How many cells are present in each dataset? </a:t>
            </a:r>
            <a:br>
              <a:rPr kumimoji="0" lang="en-US" altLang="en-US" sz="2400" b="0" i="0" u="none" strike="noStrike" cap="none" normalizeH="0" baseline="0" dirty="0">
                <a:ln>
                  <a:noFill/>
                </a:ln>
                <a:solidFill>
                  <a:schemeClr val="tx1"/>
                </a:solidFill>
                <a:effectLst/>
              </a:rPr>
            </a:b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r>
              <a:rPr lang="en-US" altLang="en-US" sz="2400" dirty="0">
                <a:solidFill>
                  <a:schemeClr val="tx1"/>
                </a:solidFill>
              </a:rPr>
              <a:t>For baseline cell data, there are 169 cells in dataset.</a:t>
            </a:r>
            <a:br>
              <a:rPr lang="en-US" altLang="en-US" sz="2400" dirty="0">
                <a:solidFill>
                  <a:schemeClr val="tx1"/>
                </a:solidFill>
              </a:rPr>
            </a:br>
            <a:r>
              <a:rPr lang="en-US" altLang="en-US" sz="2400" dirty="0">
                <a:solidFill>
                  <a:schemeClr val="tx1"/>
                </a:solidFill>
              </a:rPr>
              <a:t>	For metformin cell data, there are 177 cells in dataset.</a:t>
            </a:r>
            <a:br>
              <a:rPr lang="en-US" altLang="en-US" sz="2400" dirty="0">
                <a:solidFill>
                  <a:schemeClr val="tx1"/>
                </a:solidFill>
              </a:rPr>
            </a:b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How many genes are common in both datasets? </a:t>
            </a:r>
            <a:br>
              <a:rPr kumimoji="0" lang="en-US" altLang="en-US" sz="2400" b="0" i="0" u="none" strike="noStrike" cap="none" normalizeH="0" baseline="0" dirty="0">
                <a:ln>
                  <a:noFill/>
                </a:ln>
                <a:solidFill>
                  <a:schemeClr val="tx1"/>
                </a:solidFill>
                <a:effectLst/>
              </a:rPr>
            </a:b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r>
              <a:rPr lang="en-US" altLang="en-US" sz="2400" dirty="0">
                <a:solidFill>
                  <a:schemeClr val="tx1"/>
                </a:solidFill>
              </a:rPr>
              <a:t>There are 833 genes are common in both dataset.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0172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30" name="Picture 129">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2" name="Picture 131">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4" name="Oval 133">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6" name="Picture 135">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8" name="Picture 137">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0" name="Rectangle 139">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2" name="Rectangle 141">
            <a:extLst>
              <a:ext uri="{FF2B5EF4-FFF2-40B4-BE49-F238E27FC236}">
                <a16:creationId xmlns:a16="http://schemas.microsoft.com/office/drawing/2014/main" id="{6378B0C0-E9D7-49E7-A805-B46840F1B1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7">
            <a:extLst>
              <a:ext uri="{FF2B5EF4-FFF2-40B4-BE49-F238E27FC236}">
                <a16:creationId xmlns:a16="http://schemas.microsoft.com/office/drawing/2014/main" id="{9053E132-12E5-44D2-AA0E-9353E65AC0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46" name="Freeform 5">
            <a:extLst>
              <a:ext uri="{FF2B5EF4-FFF2-40B4-BE49-F238E27FC236}">
                <a16:creationId xmlns:a16="http://schemas.microsoft.com/office/drawing/2014/main" id="{0F73E998-97DC-40F8-A6DA-FC49F068D4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48" name="Rectangle 147">
            <a:extLst>
              <a:ext uri="{FF2B5EF4-FFF2-40B4-BE49-F238E27FC236}">
                <a16:creationId xmlns:a16="http://schemas.microsoft.com/office/drawing/2014/main" id="{1BAA8AC9-CC65-4F06-9D76-31A253CAB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79" y="2806543"/>
            <a:ext cx="326618" cy="26715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C3D647A-C04D-401F-8821-559B5AA698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1917" y="3075223"/>
            <a:ext cx="2627842" cy="2608133"/>
          </a:xfrm>
          <a:prstGeom prst="rect">
            <a:avLst/>
          </a:prstGeom>
          <a:effectLst/>
        </p:spPr>
      </p:pic>
      <p:pic>
        <p:nvPicPr>
          <p:cNvPr id="9" name="Picture 8">
            <a:extLst>
              <a:ext uri="{FF2B5EF4-FFF2-40B4-BE49-F238E27FC236}">
                <a16:creationId xmlns:a16="http://schemas.microsoft.com/office/drawing/2014/main" id="{03FAE0F6-98DA-4AB9-8366-28B220D3B7DF}"/>
              </a:ext>
            </a:extLst>
          </p:cNvPr>
          <p:cNvPicPr>
            <a:picLocks noChangeAspect="1"/>
          </p:cNvPicPr>
          <p:nvPr/>
        </p:nvPicPr>
        <p:blipFill>
          <a:blip r:embed="rId8"/>
          <a:stretch>
            <a:fillRect/>
          </a:stretch>
        </p:blipFill>
        <p:spPr>
          <a:xfrm>
            <a:off x="8915701" y="3154059"/>
            <a:ext cx="2627842" cy="2450462"/>
          </a:xfrm>
          <a:prstGeom prst="rect">
            <a:avLst/>
          </a:prstGeom>
          <a:effectLst/>
        </p:spPr>
      </p:pic>
      <p:sp>
        <p:nvSpPr>
          <p:cNvPr id="7" name="AutoShape 4" descr="data:image/png;base64,iVBORw0KGgoAAAANSUhEUgAAAloAAAJVCAYAAAAGDVs/AAAABHNCSVQICAgIfAhkiAAAAAlwSFlzAAALEgAACxIB0t1+/AAAADl0RVh0U29mdHdhcmUAbWF0cGxvdGxpYiB2ZXJzaW9uIDIuMS4wLCBodHRwOi8vbWF0cGxvdGxpYi5vcmcvpW3flQAAIABJREFUeJzs3XlcVPX+x/EXiyCLguROalpappnL1TJQMzP1gkteM1xQU/OW1y2FgOuOu+bPFrMyS8tbmZktV+7VzExLTUvMitRyLcNdA0GRZc7vj4m5EougM5wZeD8fjx4nZoZzPnyH8u3ne+b7dTMMw0BERERE7M7d7AJEREREyioFLREREREHUdASERERcRAFLREREREHUdASERERcRAFLREREREHUdCScikyMpKlS5fme/z111/nySefLNG5nnvuOT788MMiX3Px4kUGDRpk+7pnz56kpqaW6DrX46WXXuL+++8nLi7O4dcqS06dOkVERITdzvfll1/SsWNH+vTpQ0ZGht3OW5AXXniB+Ph4h17jekVGRrJ+/XqOHz9OixYt7HLOtWvX8ve//z3P+UWciYKWlEv9+/fn/fffz/f46tWrGTBgQInONXbsWHr16lXka1JSUvj+++9tX3/00UdUrly5RNe5HmvWrOGZZ55hzpw5Dr9WWVKjRg1WrVplt/MlJCTwyCOPsGbNGipWrGi384qI8/M0uwARM3Tu3JnZs2fzzTff8Je//AWAXbt2YRgGISEhWCwWZs+ezd69e0lPT8cwDGbOnEmrVq2IjY3l999/59dff+X+++/n3LlzNGzYkGHDhrFmzRreffddsrKySElJ4fHHH6d///7ExcWRkZFBz549Wbt2LXfeeSc7duwgKCiIF198kYSEBDw8PKhfvz6TJ0+mWrVqREZG0rx5cxITEzlx4gRt27ZlxowZuLvn/fvRyZMnmTZtGr/99huGYdCrVy+GDx/OuHHjOHXqFBMnTmTs2LH89a9/tX1PTk4O8+fP57PPPqNSpUo0a9aMQ4cOsXLlSi5evMisWbP46aefyMrKom3btjz99NN4enpy1113MWLECLZt28bp06cZPnw4/fv3B+C9997jnXfewWKxEBgYyOTJk7n11lvzjf1nn33GSy+9RFZWFhUrViQmJoYWLVoQFxfHpUuXeO655/j5558ZNGgQ//rXv/jPf/7DsWPHOHnyJGfOnOGOO+5g1qxZ+Pv788ADD9CsWTMOHDjA+PHjadasGfHx8Zw4cYKsrCzCwsJ44oknyM7OZsaMGSQmJlKhQgVuvvlm5syZg7e3d4GPX7hwge7du7Nnzx6ysrKYO3cuO3bswMPDg2bNmhEXF2e7/sMPP8yOHTs4ceIEPXv2ZNy4cXl+3mXLlrFp0ya8vb25ePEivr6+fPvtt5w+fZrbb7+dOXPmFHn+8PBwvvrqK1JSUhg+fDiJiYkkJSXh6enJSy+9RI0aNfKN8aFDhxgwYAApKSk0btyYqVOn4u/vz+bNm3nllVfIzMzk/Pnz9OrVi3HjxpGenk5cXBzHjh3D3d2dJk2aEB8fj7u7e6HvV3Z2NgsWLODzzz/Hw8ODFi1aMHXqVLy8vHjppZf45JNPsFgsBAcHM3Xq1ALrLMjmzZt59tlnsVgs+Pr6Mn36dO644w4SExN55plnuHz5Mu7u7owaNYqOHTsWeI7C3m8/P79i1SBiV4ZIOfX8888bMTExtq/Hjx9vrFixwjAMw0hMTDRGjx5t5OTkGIZhGK+88orx97//3TAMw4iJiTEGDx5s+76YmBhj2bJlRlpamtG3b1/j/PnzhmEYxp49e4zmzZsbhmEYv/76q+3fDcMwGjVqZJw7d85Ys2aN8eijjxrp6em2moYOHWoYhmEMHDjQGDNmjJGTk2NcvHjRCA0NNXbs2JHv5xgwYIDx+uuvG4ZhGKmpqUb37t2NdevWGYZhGB07djS+++67fN/zzjvvGAMGDDAyMjKMK1euGEOHDjUGDhxoGIZhxMbGGm+++aZhGIaRnZ1tREVFGUuXLrXVvXLlSsMwDOP77783mjZtamRkZBg7d+40+vfvb1y6dMkwDMP44osvjK5du+a77pEjR4zw8HDbGP30009GSEiIkZ6ebqSnpxsPPfSQsXbtWiMsLMz46KOPbGPSvn1748yZM0ZOTo4xfvx4Y+7cubafb/HixbbzR0ZGGps2bTIMwzAyMjKMyMhIIyEhwfj666+Nrl27GhaLxTAMw5g/f76xe/fuQh+/+v167rnnjFGjRhmZmZlGTk6OERsba0yePNl2/dxaTp48adx1113GL7/8ku/nzv0dyf15unTpYmRlZRXr/LNnzzYMwzASEhKMO+64w9i3b59hGIYxcuRI46WXXsp3reeff964//77jXPnzhkWi8WYMGGCMX/+fMNisRgDBw40jhw5Yqu3cePGxrlz54wPPvjA9nuXnZ1tTJw40Th69GiR79cbb7xhDBgwwLh8+bKRk5NjjB071vjggw+MDz74wBg3bpzt51u1apUxfPhwwzCsv9P//e9/8/33kOvMmTNGq1atjKSkJMMwDGPDhg3GsGHDjN9//9146KGHjF9//dVWe/v27Y3ffvvNeP/9940RI0bkOX9h76uIGdTRknKrb9++hIWFkZaWRnZ2Nl9++SXTpk0DoEWLFgQEBLBq1Sp+/fVXdu7cmedvw61atcp3Pj8/P15++WW2bNnC0aNH2b9/P5cuXSqyhq1bt9K7d298fX0BGDRoEC+//DKZmZkAdOzYEXd3d/z9/alXrx4pKSl5vv/SpUskJiby+uuvA1CpUiV69+7N1q1bCQsLK/S6W7ZsoWfPnnh7ewPw6KOPsnLlSgA+//xzvv/+e9asWQOQ756iTp06AdCkSRMyMzO5dOkSn3/+OceOHctzX1Nqaiq///47gYGBtsdyO2FDhgyxPebm5sYvv/zCHXfcwaJFi+jbty89evSgR48ettd07dqVqlWrAtCnTx9mz55NTEwMgK0jeenSJb7++mtSUlJ47rnnbI/t37+f0NBQPDw8eOSRRwgNDaVLly40a9aM1NTUAh8/fvx4nvfoqaeeokKFCoD1PqB//OMf+cajRo0a3HTTTaSkpFCnTp1Cxx6gefPmeHp6Fuv8Dz30EAB16tShatWq3HHHHQDUrVs33+9Drs6dOxMUFATA3/72N+bPn4+bmxsvv/wyn3/+OevWrePQoUMYhsHly5dp1aoVixYtIjIykvvuu4/BgwdTr1493nrrrULfr+3bt9OzZ0/bVOizzz4LWKfSv//+e/72t78BYLFYuHz5cpHjkSsxMZGGDRty55132n72hx56iC1btnDmzJk84+Lm5saBAwcKPE+jRo0KfF9FzKCgJeVWjRo1uO+++/jPf/7DpUuX6NKlC5UqVQKsYWPWrFk89thjdOrUiQYNGvDxxx/bvjc3GF3t5MmTPProo/Tt25dWrVrRtWtXNm/eXGQNFosFNze3PF9nZ2fbvr76fh43NzeMP21NarFYCnzs6nMUJPcP+VxXT0daLBaee+4527Rfampqnhpzw1nuY4ZhYLFY6NmzJ9HR0bZznD59moCAgHy1tW3b1vaHMsCJEyeoXr06AEeOHCEwMJB9+/aRmZmJl5cXAB4eHnnOcXW9ue9F7lisWrUKHx8fAM6fP4+3tzd+fn589NFHJCYm8tVXXzFu3DiGDRvGgAEDCny8Q4cOea735/coKysr33jkjsmf34+CXP37c63z544BYAtj1/Ln8fL09OTSpUs8/PDDPPjgg/zlL3/hb3/7G59++imGYVCnTh02btzIzp07+eqrr3jssceIj48v8v368+/Q2bNnsVgsWCyWPFPKmZmZhQbCguq+eiwMw+DAgQPk5ORw66238t5779meO3XqFEFBQfz73//Od57KlSsX+n6LlDbdDC/l2oABA/j3v//Nhx9+mOd/wtu2baNjx47079+fpk2b8umnn5KTk1PkuX744QeCgoIYOXIkoaGhtpCVk5ODp6cnOTk5+f4QbteuHe+//76t87Vy5Upat26d5w/Xovj7+3P33Xfz1ltvAdZPN3744Yfcd999RX5fhw4d+Pjjj8nMzCQ7O5sPPvjA9lxoaCgrVqzAMAwyMzN58skn+de//lXk+UJDQ0lISOD06dMAvPPOOwwePDjf69q2bcu2bds4dOgQYO2s9ejRg4yMDI4fP86sWbN4/fXXadCgAc8884zt+zZt2sTFixexWCysXr26wHtz/P39ad68OcuXLwesAbFfv35s2rSJzZs3M2TIEFq0aMHo0aPp1asXP/zwQ6GPX61du3a88847ZGVlYbFYeOuttwgJCSlyPErCEef/7LPPSElJIScnh9WrV9O+fXuOHTtGWloa48aN44EHHmDnzp1kZmZisVh4++23iYuLIzQ0lOjoaEJDQ/nxxx+LfL/atm3LunXrbOeYNm0aCQkJhIaGsmbNGtLS0gDrp3KffvrpYtV99913c+jQIX7++WfA+r5HR0fTvHlzjh07xtdffw3Avn376NKlC6dOnSrwPMV5X0VKizpaUq7dc889zJw5k4CAAG6//Xbb4xEREUyYMIHu3buTnZ1NSEiI7ebewoSEhLBmzRq6du2Km5sbbdq0ISgoiGPHjlGvXj2aNWtGWFiYLRSBdRrsxIkTPPLII1gsFurVq5cnYBTHM888Q3x8PGvXriUzM5Pu3bvTu3fvIr+nd+/eHDlyhF69euHr68vNN99s6wJNnDiRWbNm0b17d7KysrjvvvsYPnx4kecLDQ3l8ccfZ+jQobi5ueHv78/ixYvzdCcAbrvtNuLj4xk/fjyGYdhu6Pb29mbChAkMGzaMRo0aMWXKFLp3724LjFWrVuXxxx/nwoULtG7dmieeeKLQsZgxYwbdu3cnMzOT8PBwevToQU5ODlu3biU8PBxfX18CAgKYMWMGtWrVKvDxqz355JPMmzePXr16kZ2dTbNmzZg8eXKR41ESjjj/rbfeyt///ndSU1Np1aoVI0aMoEKFCtx///1069YNLy8vGjVqxG233caxY8fo1asXu3bt4q9//Ss+Pj7UqlWLyMhIAgICCny//Pz8iIiI4LfffqN3794YhkGbNm2IjIzE3d2dU6dO0bdvX9zc3KhVqxZz584tVt1Vq1blmWeeISYmhpycHPz9/Vm0aBFBQUE8//zzzJ8/nytXrmAYBvPnz+fmm29m165d+c7Tvn37a76vIqXFzShOn1tEypQvv/ySc+fO0bNnTwBmzpyJt7e3berPmbzwwgtcuHCBKVOmmF2KiEiJaepQpBxq2LAhH374Id27dycsLIwLFy4U2iUSEZHrp46WiIiIiIOooyUiIiLiIApaIiIiIg6ioCUiIiLiIE67vMPu3bvNLkFERESk2AraNcRpgxYUXLAr27dvH40bNza7jDJNY+x4GmPH0xiXDo2z45WnMS6sQaSpQxEREREHUdASERERcRAFLREREREHUdASERERcRAFLREREREHUdASERERcRAFLREREREHUdASERERcRCnXrDUVSUnJ/P0009jGAYBAQEsXLgQHx8fPvroI6KioggKCgJg+vTpNGjQoMBzREZGcvbsWf773//aHvvkk08YPXo0mzZtIiAggOjoaNLS0sjKyiI2NpYWLVoUeK7jx4/TpUsX3n33XZo2bQrAO++8w9mzZ4mIiGD8+PG21+7bt48JEybw8MMPEx0dzblz5/Dz82PevHm2ugEmT55MQEAAUVFRhY7D+fPnmTp1KpcuXcIwDGrXrs2kSZOoWLEiM2fOJDExET8/PwCWLFlCVlYWUVFRZGRkUL16debMmYOPjw8AFouFESNG0KlTJ/r161foNSdOnIi7uzs+Pj5YLBZSU1OJioqiQ4cOxMbGkpSURGBgIAA5OTlMnz6dhg0bEhISwrZt2wA4dOgQI0eOZNq0aZw4cYK4uDhWr17N3XffDUBWVhahoaEMHDiQ0aNHF1qLiIiI6watN9+E11+37zmHDoVBg274NCtWrKBbt24MGDCARYsWsWbNGiIjIzl8+DDz5s2zhZ3iuHpV3YSEBIKDgwFYvnw59957L0OGDOHw4cNMmDCBDz74oNDz+Pv7ExcXx/vvv4+Xl5ft8WrVqrFy5UoA9uzZw6JFi+jbty9vvvkmjRo1YvTo0SQkJLBkyRImTZoEwKpVq/jpp59o3bp1kbUvW7aM++67zxaMZs2axapVqxgyZAhJSUksW7YsT3ibOXMm4eHh9O7dm6VLl/Luu+8yZMgQAJ599llSUlKKNWbz5s3j1ltvBeDw4cOMGTOGDh06ABAdHU379u0B2LJlC8899xyLFy+2fe/PP//M6NGjmTt3Li1atGDt2rU0aNCAdevW2YLWF198QaVKlYpVi4iIlG+aOiyBI0eOEBERwcCBAxk8eDCnTp0q8HWNGzcmNTUVgLS0NDw9rXn20KFDLF26lH79+vHKK69c83phYWGsW7cOgNTUVK5cuULVqlUBGDJkCBEREYC1M+Pt7V3kuerVq0e7du1YtGhRgc8bhsGMGTOYNm0aHh4e7N69m3bt2gHQvn17duzYAVjD2N69e3n00UevWX9wcDAbNmxg+/btZGRkEBMTQ2RkJBaLhWPHjjFlyhQiIiJYs2YNQL5rbt++HYD169fj5uZmC0glkZycTOXKlQt8LiUlBV9fX9vX+/fvZ9SoUTz77LN5uoO5tVgsFsAaeMPCwkpci4iIlD+u29EaNMgu3aeS2L59O02aNCE2NpZvvvmGlJQUatSoke91NWvWZOHChaxbt47MzExGjRoFQGhoKGPHjsXf359Ro0axefNmOnbsWOj1HnjgAWJiYoiKimLDhg107dqVt99+G8AWHs6cOUN0dDT//Oc/r1n/uHHj6NOnD998802+5z777DMaNmxom8pMS0uzdW38/Py4ePEip0+fZvHixSxevDjPlGZh+vXrh7e3N6+99hpjx46lVatWTJ06lUqVKjFw4EAee+wxcnJyGDRoEE2bNi3wmj/99BPr1q3j+eef58UXX7zmNQFiYmLw9PQkOTmZ5s2bM2fOHNtzCxYs4NVXX8Xd3Z3q1asTHR0NQHp6OrGxsXh4eHDx4sU856tQoQLNmzdn165dtjpr1qzJ2bNni1WPiIiUX64btEzQp08fXn31VYYPH06lSpV46qmnCnzd/PnzmTNnDu3atePzzz8nJiaGV155he7du9umyjp06MCPP/5YZNDy9vamcePG7Nmzh40bN7Jo0SJb0AI4cOAA48eP5+mnn6ZNmzbXrN/Ly4s5c+YwYcIE+vbtm+e5jz/+mEFXBVd/f3/S09MBawipXLky69ev58KFC4wYMYIzZ86QkZFBgwYN6N27d4HX27lzJ7169aJPnz5kZmby6quvMnv2bJ599lkGDRpku//q3nvvZf/+/bZrVqxY0XbNDz/8kFOnTjF48GB+++03KlSoQHBwcJHdrdypw1WrVrFu3Tpq1aple+7qqcOrubm58eKLL/L7778zevRo3nvvPW666Sbb8+Hh4SQkJHDixAk6d+5MVlbWNcdbREREU4clsGnTJlq1asUbb7xB165dWbZsWYGvq1y5sq0zU716dVJTU0lLS2PMmDGkp6djGAY7d+4s1r1a4eHhrFixgoCAANuN4wAHDx5k7NixLFy40Hb/UXE0adKE8PBwXn311TyPJyUl0bJlS9vXLVu2ZMuWLQBs3bqVVq1aMWjQINauXcvKlSsZMWKE7X6qwrzxxhusXbsWsIa8hg0b4uXlxdGjR+nfvz85OTlkZWWRmJhIkyZNCrzm008/zXvvvcfKlSt5+OGHGTJkSLGnECMiIqhVq1ah06VX8/X1JTg4mCZNmjBgwACioqJsU4UA99xzD99++y3r16+na9euxbq+iIiIOlol0LRpU6Kjo3nhhRdwd3cnLi6uwNdNnjyZ+Ph4LBYLhmEwZcoU23TZoEGD8PLyom3btsUKSCEhIcTGxuaZ/gJYuHAhmZmZzJo1C7B2oF566aVi/RxPPPEEmzdvtn19/vx5/Pz8cHNzsz3Wr18/YmJi6NevHxUqVGDhwoXFOvfVpk+fzvTp03n77bepWLEiVapUYdq0adSoUYPu3bvTt29fKlSoQM+ePWnYsCFPPvkkMTExrF69mipVqlzXNf9s4sSJ9OjRg549exb7e4YOHcq2bdtYsmQJtWvXBsDd3Z2QkBBOnDiBv7//DdclIiLlg5thGIbZRRRk9+7dtGrVyuwy7OrqTxCKY2iMHU9j7Hga49KhcXa88jTGheUWdbSuU2ZmJsOGDcv3eP369YmPjy/WOb777jsWLFiQ7/Fu3brRv3//Ete0ePFidu7cme/x2bNnU6dOnRKfrziSk5OJiYnJ93jr1q0ZM2aMQ65Z1LgVtpaYiIiIGdTRKkXlKdmbRWPseBpjx9MYlw6Ns+OVpzEuLLfoZngRERERB1HQEhEREXEQBS0RERERB1HQEhEREXEQferQAZKTk3n66acxDIOAgAAWLlyIj48PH330EVFRUbbV4adPn27b8ubPIiMjOXv2bJ6tbj755BNGjx7Npk2bCAgIIDo6mrS0NLKysoiNjS30E3fHjx+nS5cuvPvuu7ZFUt955x3Onj1LREQE48ePt7123759TJgwwbYR9MaNG1m/fn2eNa1ycnJ46qmn6NOnT5GLh2ZkZDBt2jROnz6Nm5sb/v7+TJs2jSpVqrB8+XLWrFmTZyxq165NdHQ0586dw8/Pj3nz5pGTk1NkfX82ceJE3N3d8fHxwWKxkJqaSlRUFB06dCA2NpakpCQCAwNtP8f06dNp2LAhISEhbNu2DbDuSTly5EimTZvGiRMniIuLY/Xq1bZNpbOysggNDWXgwIGMHj260J9fRFyIYUByMnh7wx97yorYgwsHrTeB1+18zqHAje+fuGLFCrp168aAAQNYtGgRa9asITIyksOHDzNv3rxirQif6+pPbCQkJBAcHAzA8uXLuffeexkyZAiHDx9mwoQJfPDBB4Wex9/fn7i4ON5//328vLxsj1erVo2VK1cC1g2jFy1aZNueZ+bMmXz55Zd5PjHyyy+/EBMTw8mTJ+nTp0+Rtb///vtUrVqVuXPn2sblxRdfZNKkSSQlJeUbi+XLl9OoUSNGjx5NQkICS5YsYdKkSYXWV5jcLXgADh8+zJgxY2yLw169Bc+WLVt47rnnWLx4se17f/75Z0aPHs3cuXNp0aIFa9eupUGDBqxbt84WtL744gvbyv8iUga8/z6MHAmnT4OXFzz2GMycqcAldqGpwxI4cuQIERERDBw4kMGDB3Pq1KkCX9e4cWNSU1MB6+bMnp7WPHvo0CGWLl1Kv379eOWVV655vbCwMNatWwdAamoqV65coeof/+EPGTKEiIgIwNqZ8fb2LvJc9erVo127doVuR2MYBjNmzGDatGl4eHgA1m14pk2blud1ly5dYubMmdxzzz3XrD84OJht27bx2WefkZaWRmRkJLGxsYB1y58/j8Xu3btp164dAO3bt2fHjh1F1lccycnJtg24/ywlJQVfX1/b1/v372fUqFE8++yzebqD7du3Z/v27bYteRISEggLCyt2DSLixBYsgD594JZb4IUXYOhQeP116NIF/rTBvMj1cOGO1iDs0X0qie3bt9OkSRNiY2P55ptvSElJoUaNGvleV7NmTRYuXMi6devIzMxk1KhRAISGhjJ27Fj8/f0ZNWoUmzdvLnJT6QceeICYmBiioqLYsGEDXbt2tW0qnRsezpw5Q3R0NP/85z+vWf+4cePo06cP33zzTb7nPvvsMxo2bJhnKvOvf/1rvgVQ77jjjmteJ9f9999PZmYma9asIS4ujkaNGjFp0iRuv/12wsLC6N+/f56xSEtLs3WK/Pz8uHjV/+QKqq8wMTExeHp6kpycTPPmzfNsX7RgwQJeffVV3N3dqV69OtHR0YB14+zY2Fg8PDzyXBegQoUKNG/enF27dtG0aVPS0tKoWbMmZ8+eLfZYiIjz8d2xA55+Gh55BN58EypWtD4RHg49e0Lv3rB+PZTgL3cif6aOVgn06dOHKlWqMHz4cN56661COyvz589nzpw5JCQkMHHiRGJiYjAMg+7duxMUFISXlxcdOnTgxx9/LPJ63t7eNG7cmD179rBx40Y6d+6c5/kDBw4wZMgQnnrqKdq0aXPN+r28vJgzZw6TJk3i8uXLeZ77+OOPrzklV1J79uyhbdu2LFmyhO3bt/Pwww8TFxeHYRgMHjw431j4+/uTnp4OWIPP1Z2oktQ3b948Vq1axciRIzl//jy1atWyPRcdHc3KlSt54403WLBgAdWrVwfAzc2NF198kQULFhATE8O5c+fynDM8PJyEhIQC3wcRcUEpKdSeOBEaNYIVK/4XsgDCwmDJEvj0U1i61LQSpWxQ0CqBTZs20apVK9544w26du3KsmXLCnxd5cqVbZ2Z6tWrk5qaSlpaGmPGjCE9PR3DMNi5c2ex7tUKDw9nxYoVBAQE4OfnZ3v84MGDjB07loULFxZrc+pcTZo0ITw8nFdffTXP40lJSbRs2bLY5ymOhIQE2xh5eHhw++234+XlRVpaGuHh4fnGomXLlmzZsgWArVu35llh93rqi4iIoFatWoVOl17N19eX4OBgmjRpwoABA4iKirJNFQLcc889fPvtt6xfv56uXbuWqA4RcULx8XiePm3tZF11C4HN449Dx47wz39a790SuU4uPHVY+po2bUp0dDQvvPAC7u7uxMXFFfi6yZMnEx8fj8ViwTAMpkyZQqVKlRg4cCCDBg3Cy8uLtm3bFisghYSEEBsbm2f6C2DhwoVkZmYya9YswHqz+0svvVSsn+OJJ55g8+bNtq/Pnz+Pn58fbm5uxfr+4ho3bhwzZsygZ8+e+Pj44Ovry6xZs6hUqRJPPfVUvrFo06YNMTEx9OvXjwoVKtg+6Xgj9U2cOJEePXrQs2fPYn/P0KFD2bZtG0uWLKF27doAuLu7ExISwokTJ/D39y9xHSLiRE6fhpdeIqVHDwILu9/UzQ1efBHuvhsmTVJnS66b9josReVpzyezaIwdT2PseBpjB4uJgWee4dC6ddzarVvRrx09Gl5+GQ4dgrp1S6foA4FhAAAgAElEQVS+MqQ8/S4XllvU0bpOmZmZDBs2LN/j9evXJz4+vljn+O6771iwYEG+x7t160b//v1LXNPixYvz3bwOMHv2bOrUqVPi8xWHPcahpIoat8LWEhMRAeDCBWunKiKCzFtuufbro6OtQeuZZ+D55x1enpQ96miVovKU7M2iMXY8jbHjaYwd6IUXYMwYSExkX8WKxRvnoUPhnXfg6FEo4JPmUrjy9LtcWG7RzfAiIlI+GIb1XqvWraEk3e+YGMjIgD99iEikOBS0RESkfNixA374AUaMKNn33X47dO5sDWnZ2Y6pTcosBS0RESkfXn0V/P3hj101SuTJJ+HXXyEhwf51SZmmoCUiImVfRoZ1T8NHHrGGrZLq3h2Cg6GYy+iI5NKnDh0gOTmZp59+GsMwCAgIYOHChfj4+PDRRx8RFRVFUFAQANOnTy90S5nIyEjOnj3Lf//7X9tjn3zyCaNHj2bTpk0EBAQQHR1NWloaWVlZxMbGFvqJu+PHj9OlSxfeffdd2yKp77zzDmfPniUiIoLx48fbXrtv3z4mTJjAww8/THR0NOfOncPPz4958+bZ6gbrWmEBAQFERUUVOg7nz59n6tSpXLp0CcMwqF27NpMmTaJixYrMnDmTxMRE2yKsS5YsISsri6ioKDIyMqhevTpz5szBx8eHFStWkPDH3yI7dOhg29KoIBMnTsTd3R0fHx8sFgupqalERUXRoUMHYmNjSUpKIjAwELDuETl9+nQaNmxISEgI27ZtA6x7Uo4cOZJp06Zx4sQJ4uLiWL16tW1T6aysLEJDQxk4cCCjR48utBYRcSL/+Y9178J+/a7v+z09rVOOU6dal3r4Y+N6kWtx2aD15pvWfT/taehQGGSH7RNXrFhBt27dGDBgAIsWLWLNmjVERkZy+PBh5s2bV6wV4XNd/YmNhIQEgoODAVi+fDn33nsvQ4YM4fDhw0yYMIEPPvig0PP4+/sTFxfH+++/j5eXl+3xatWqsXLlSsC6Zc6iRYvo27cvb775Jo0aNWL06NEkJCSwZMkSJk2aBMCqVav46aefaN26dZG1L1u2jPvuu49+f/yPbdasWaxatYohQ4aQlJTEsmXL8oS3mTNnEh4eTu/evVm6dCnvvvsunTp14uOPP+a9997Dzc2N/v378+CDDxa55+K8efO49Y//CR4+fJgxY8bYFoeNjo6mffv2AGzZsoXnnnuOxYsX2773559/ZvTo0cydO5cWLVqwdu1aGjRowLp162xB64svvrCt/C8iLmLVKqhe3bra+/UaPhzi4+GVV2D+fPvVJmWapg5L4MiRI0RERDBw4EAGDx7MqVOnCnxd48aNSU1NBSAtLQ1PT2uePXToEEuXLqVfv3688sor17xeWFgY69atAyA1NZUrV65QtWpVAIYMGULEH/cZ5OTk4O3tXeS56tWrR7t27QrdjsYwDGbMmMG0adPw8PBg9+7dtGvXDoD27duzY8cOwBrG9u7dy6OPPnrN+oODg9mwYQPbt28nIyODmJgYIiMjsVgsHDt2jClTphAREcGaNWsA8l1z+/bt1KxZk2XLluHh4YG7uzvZ2dnX/FmvlpycnGfPxKulpKTge9XWG/v372fUqFE8++yzebqDubXkbsmTkJBAWFhYsWsQEZNdvAjr1lmnDT1voL9Quzb06mX9W35Ghv3qkzLNZTtagwbZp/tUEtu3b6dJkybExsbyzTffkJKSQo0C1lSpWbMmCxcuZN26dWRmZtqmukJDQxk7diz+/v6MGjWKzZs307GIv1098MADxMTEEBUVxYYNG+jatStvv/02gC08nDlzhujoaP75z39es/5x48bRp08fvvnmm3zPffbZZzRs2NA2lZmWlmbr2vj5+XHx4kVOnz7N4sWLWbx4cZ4pzcL069cPb29vXnvtNcaOHUurVq2YOnWqbTuixx57jJycHAYNGkTTpk0LvGaFChUICgrCMAzmz5/PnXfeSf369Yu8bkxMDJ6eniQnJ9O8efM82xctWLCAV199FXd3d6pXr050dDRg3cQ6NjYWDw8PLl68mOd8FSpUoHnz5uzatctWZ82aNTl79uw1x0BEnEBCAly+DMX4C+I1jRxpvdfrvfcgMvLGzydlnjpaJdCnTx+qVKnC8OHDeeutt/Dw8CjwdfPnz2fOnDkkJCQwceJEYmJiMAyD7t27ExQUhJeXFx06dODHH38s8nre3t40btyYPXv2sHHjRjp37pzn+QMHDjBkyBCeeuop2rRpc836vby8mDNnDpMmTeLy5ct5nvv444/p27ev7Wt/f3/S09MBawipXLky69ev58KFC4wYMYKlS5eybt061q5dW+j1du7cSa9evXjttdfYtm0bd911F7Nnz8bHx4dBgwbh4+ODv78/9957L/v37y/wmgBXrlwhKiqK9PR0pk6des2fc968eaxatYqRI0dy/vx5atWqZXsuOjqalStX8sYbb7BgwQKqV68OgJubGy+++CILFiwgJiaGc+fO5TlneHg4CQkJBb4PIuLkPv7YOm143303fq6OHeGOO6yry4sUg4JWCWzatIlWrVrxxhtv0LVrV5YtW1bg6ypXrmzrzFSvXp3U1FTS0tIYM2YM6enpGIbBzp07i3WvVnh4OCtWrCAgIMB24zjAwYMHGTt2LAsXLizW5tS5mjRpQnh4OK/+aeG9pKQkWrZsafu6ZcuWbNmyBYCtW7fSqlUrBg0axNq1a1m5ciUjRoyw3U9VmDfeeMMWxLy8vGjYsCFeXl4cPXqU/v37k5OTQ1ZWFomJiTRp0qTAaxqGwciRI7n99tuJj48vNNwWJCIiglq1ahU6XXo1X19fgoODadKkCQMGDCAqKso2VQhwzz338O2337J+/Xq6du1a7BpExGRZWdYb4cPDoQT//yiUmxv84x+wcyd8/fWNn0/KPJedOjRD06ZNiY6O5oUXXsDd3Z24uLgCXzd58mTi4+OxWCwYhsGUKVNs02WDBg3Cy8uLtm3bFisghYSEEBsbm2f6C2DhwoVkZmYya9YswNqBeqmYHzt+4okn2Lx5s+3r8+fP4+fnh5ubm+2xfv36ERMTQ79+/ahQoQILFy4s1rmvNn36dKZPn87bb79NxYoVqVKlCtOmTaNGjRp0796dvn37UqFCBXr27EnDhg158skniYmJYfXq1VSpUoWFCxfy6aefsmvXLjIzM/niiy8AGD9+fLH3NJw4cSI9evSgZ8+exa576NChbNu2jSVLllC7dm0A3N3dCQkJ4cSJE/hfz0fDRcQcX3wBKSnQo4f9zjloEMTFWbtaK1bY77xSJmmvw1JUnvZ8MovG2PE0xo6nMbajsWOtK7qfPQtXzQrADY7zP/4Br70Gx4/DHx9SkvzK0+9yYblFHa3rlJmZybBhw/I9Xr9+feLj44t1ju+++44FCxbke7xbt27079+/xDUtXryYnTt35nt89uzZ1KlTp8TnK47k5GRiYmLyPd66dWvGjBnjkGsWNW7F7XSJSDlgGNb7sx58MF/IumH/+AcsWWINWwX8P1Aklzpapag8JXuzaIwdT2PseBpjO/n+e2jWzNrRevzxfE/f8Dg/8IB18dLDh+1z/1cZVJ5+lwvLLboZXkREyqaPP7Yew8Mdc/5Ro+CXX6xrdIkUQkFLRETKpo8/hjZt4KolXuyqRw+4+Wb4v/9zzPmlTFDQEhGRsufECdi1y76fNvwzT0+IjoatW+GqT3KLXE1BS0REyp7c6TxHBi2wbjRdu7Z1s2nnvOVZTKagJSIiZc9//gN160IxFoa+IRUrWtfU+uIL2LDBsdcSl6SgJSIiZUtWFmzaBN26WVdyd7THH4dGjaxLPvxpezMRBS0RESlbduyAixehS5fSuZ63N7z8snWZhxkzSuea4jIUtEREpGxZv956o/oDD5TeNTt2hMGDYd48TSFKHgpaIiJStqxfD/fdBwEBpXvdxYut94Q9+igkJZXutcVpKWiJiEjZceoU7NkDXbuW/rX9/a1rd1WsCKGh8MknpV+DOB0FLRERKTtyw01p3Z/1Z/XqwVdfQZ061rA3dCj8+qs5tYhTUNASEZGyY/16qF4dmjc3r4ZbboFt22D8eHjrLWjQwDqd+O235tUkplHQEhGRsiEnx3ojepcu4G7yH2+VKsEzz8BPP8HYsda6WrSAfv0gNdXc2qRUKWiJiEjZkJgI586Zc39WYerVswauY8dg8mRYs8Z6o/7Ro2ZXJqVEQUtERMqGDRusC5R27mx2JfkFBEB8vLXG336DXr3gyhWzq5JSoKAlIiJlw/r10KoVVKtmdiWFe+ABWLkS9u6FKVPMrkZKgYKWiIi4vgsXrCvCO9O0YWHCw62bUS9YYA1cUqYpaImIiOvbtAksFtcIWmBdQd7XF5591uxKxMEUtERExPVt2GC9D+qee8yupHgCA61b9rz9tnWRVSmzFLRERMS1GYb1/qwHH7TucegqxoyBzEzrhtRSZiloiYiIa/vxRzh+3HWmDXPdfrt1za/ly61hUcokBS0REXFtGzZYj2Ztu3Mjeve2rrH1449mVyIOoqAlIiKubf16aNLEur+gq/nrX63HhARz6xCHUdASERHXlZ4OW7a4ZjcL4Oab4e67FbTKMAUtERFxXVu2WG8od7X7s64WFmbdhPrCBbMrEQdQ0BIREde1YQP4+EC7dmZXcv3CwqwbYm/caHYl4gAKWiIi4rrWr4eOHaFiRbMruX5t2lgXL922zexKxAEUtERExDUdOwY//QQPPWR2JTfG09O6R+PXX5tdiTiAgpaIiLim3Km2zp3NrcMe2rSBxETIyjK7ErEzBS0REXFNGzdC7drQuLHZldy4Nm3gyhX4/nuzKxE7U9ASERHXY7FYN5Lu3Bnc3Myu5sa1aWM97tplbh1idwpaIiLievbsgXPnysa0IUC9elCtmoJWGaSgJSIirif3/qxOncytw17c3KxdLd0QX+YoaImIiOvZuBHuugtq1jS7Evtp3RqSkuDSJbMrETtS0BIREddy6RJ8+WXZmTbM1aQJGAYcOGB2JWJHCloiIuJavvzSuu1OWQtauZ+e3LfP3DrErhS0RETEtWzcCF5e0L692ZXY1223gbu7glYZo6AlIiKuZeNGCAmxbltTlnh7w623KmiVMQpaIiLiOk6dgr174cEHza7EMRo3VtAqYxS0RETEdWzaZD2WtfuzcjVuDD//DNnZZlcidqKgJSIirmPjRqhSBVq2NLsSx2jc2Lrf4aFDZlciduKQoGWxWJgyZQqPPvookZGRHDt2LM/zr732Gr179+Zvf/sbG3MXnRMRESmKYViDVqdO4OFhdjWOoU8eljkOCVqffvopmZmZvPvuu0yYMIG5c+fanktNTWXlypWsWrWK119/ndmzZzuiBBERKWsOHIDffiu704YAt99uPSpolRkOCVq7d++mXbt2ADRv3pwffvjB9pyPjw+1a9fm8uXLXL58GbeysBmoiIg4Xu4MSFkOWgEBULs27N9vdiViJ56OOGlaWhr+/v62rz08PMjOzsbT03q5WrVqERYWRk5ODn//+98LPc++MpboMzIyytzP5Gw0xo6nMXY8jXHBbv7gA7zr1OFQRoZdOj7OOs71ataEpCSOOWFtJeWsY1yaHBK0/P39SU9Pt31tsVhsIWvr1q2cPn2aTX98cmTYsGG0bNmSZs2a5TtP49y56jJi3759Ze5ncjYaY8fTGDuexrgAOTmwezc8+qjdxsZpx7lJE/j8c+esrYScdowdYPfu3QU+7pCpw5YtW7J161YAvv32Wxo1amR7LiAggIoVK+Ll5YW3tzeVKlUiNTXVEWWIiEhZsXcvpKbC/febXYnj3XKL9V60zEyzKxE7cEhHq3Pnzmzbto2IiAgMw2D27NksX76cunXr0qlTJ7Zv307fvn1xd3enZcuWhISEOKIMEREpK7ZssR47dDC3jtJQvz5YLPDrr9aV4sWlOSRoubu7Ex8fn+exW6/6ZRkzZgxjxoxxxKVFRKQs2rLFGjqCg82uxPHq17cejx5V0CoDtGCpiIg4N4sFvviifHSzwDp1CHDkiKlliH0oaImIiHP74Qc4f778BK2bb7YuyHr0qNmViB0oaImIiHMrT/dnAXh6Qp066miVEQpaIiLi3LZsgXr1rP+UF/Xrq6NVRihoiYiI8zIM2Lq1/HSzct1yi4JWGaGgJSIizmvfPjhzpvwFrfr1ITkZMjLMrkRukIKWiIg4r88/tx7LW9DK/eThL7+YWobcOAUtERFxXlu2WNfOatDA7EpKV27QOnbM1DLkxiloiYiIc7r6/iw3N7OrKV25C7P+9pu5dcgNU9ASERHndOQInDwJ7dqZXUnpq1XLelTQcnkKWiIi4py++sp6bNvW3DrM4OMDQUEKWmWAgpaIiDinr74CX19o0sTsSswRHKygVQYoaImIiHP66ito3dq6Unp5pKBVJihoiYiI88nIgG+/hXvvNbsS89SubV1LS1yagpaIiDifPXsgK6t8B63gYDh1CrKzza5EboCCloiIOJ/cG+HvucfcOswUHAwWi/WTl+KyFLRERMT5fPUV1K37v2UOyiOtpVUmKGiJiIjz+eqr8j1tCApaZYSCloiIOJfkZOsef+U9aNWubT0qaLk0BS0REXEuO3daj+U9aFWrBhUqKGi5OAUtERFxLjt3WgNGixZmV2Iud3frPWoKWi5NQUtERJzLV19B8+ZQsaLZlZgvOFhrabk4BS0REXEe2dnw9deaNsyl1eFdnoKWiIg4jx9+gEuXyvf6WVerUcO6aKm4LAUtERFxHrt3W49t2phbh7OoUQN+/x2uXDG7ErlOCloiIuI8EhOhUiW49VazK3EONWpYj6dPm1uHXDcFLRERcR6JidZPG7rrjyfgf0FL04cuS7/JIiLiHLKzYe9eaNnS7Eqch4KWy1PQEhER53DgAFy+DK1amV2J81DQcnkKWiIi4hwSE61HdbT+R0HL5SloiYiIc9i9G3x84Pbbza7Eefj6gr+/gpYLU9ASERHnkJhoXRHew8PsSpyL1tJyaQpaIiJiPsOw3ghf3vc3LIiClktT0BIREfMdOwapqXD33WZX4nwUtFyagpaIiJhv717rsVkzc+twRtWra8FSF6agJSIi5vvuO3Bzg6ZNza7E+dSoAefOWdcZE5ejoCUiIubbu9e67Y6/v9mVOJ8aNaz3sJ05Y3Ylch0UtERExHzffadpw8JoLS2XpqAlIiLmSk+Hgwd1I3xhFLRcmoKWiIiY6/vvrVNj6mgVTEHLpSloiYiIub77znpUR6tgClouTUFLRETM9cMP4OcH9eqZXYlzqlQJvLzg7FmzK5HroKAlIiLmSkqCO+8Ed/2RVCA3N6haVUHLRem3WkREzJWUBE2amF2Fc6tWTUHLRSloiYiIec6ds957pIVKi6aOlstS0BIREfMkJVmP6mgVrWpVLVjqohS0RETEPApaxaOOlstS0BIREfMkJUHlynDzzWZX4tyqVoULF7TfoQtS0BIREfPkfuLQzc3sSpxb1arW4/nz5tYhJaagJSIi5vnhB00bFke1atajpg9djoKWiIiY48wZa3BQ0Lq23I6WgpbLUdASERFz7N9vPTZubG4driA3aOmThy5HQUtERMxx4ID1eMcd5tbhCtTRclkKWiIiYo79+6FiRahb1+xKnJ+ClstS0BIREXPs3w+NGmmPw+Lw9rZuLq2g5XL02y0iIubYv1/ThiWhRUtdkoKWiIiUvowMOHJEQasktA2PS1LQEhGR0nfwIFgsCloloY6WS1LQEhGR0pe7tIOCVvEpaLkkBS0RESl9uUGrUSNz63Al1aopaLkgBS0RESl9+/dDnTrg52d2Ja6jalVIT4fLl82uREpAQUtERErfwYPqZpXUTTdZj9pY2qUoaImISOk7eBBuu83sKlxLUJD1eO6cuXVIiShoiYhI6bpwwRoWFLRKRh0tl6SgJSIipevQIetRQatkcjtaClouRUFLRERK18GD1qOCVskoaLkkBS0RESlduUGrQQNz63A1ukfLJSloiYhI6Tp4EIKDwdfX7Epci6+vdXNpdbRcioKWiIiUrkOH4NZbza7C9bi5WbtaClouRUFLRERKl5Z2uH4KWi5HQUtEREpPWhqcPKmgdb2CgnSPlotR0BIRkdKjpR1uzE03qaPlYhS0RESk9GhphxujqUOXo6AlIiKlJzdo6Wb466Og5XIUtEREpPQcPAjVq0PlymZX4pqCguDyZes/4hIUtEREpPQcPKhu1o3QfocuR0FLRERKz6FDuj/rRmgbHpejoCUiIqXj8mX49VcFrRuhoOVyFLRERKR0HDliPSpoXT/td+hyFLRERKR0aGmHG6d7tFyOgpaIiJQOBa0bp6lDl6OgJSIipePgQahS5X9hQUrO1xe8vBS0XIiCloiIlA5tJn3j3Ny036GLUdASEZHSoTW07EP7HboUBS0REXG8nBzr0g7165tdiesLDITffze7CikmBS0REXG85GTIzoZbbjG7EtdXpQpcuGB2FVJMCloiIuJ4R49aj/XqmVpGmaCOlktR0BIREcc7dsx6VEfrxqmj5VIUtERExPFyO1p165paRpkQGAgpKWCxmF2JFIOCloiION6xY1C9Ovj4mF2J66tSBQwDUlPNrkSKQUFLREQc79gxTRvaS2Cg9aj7tFyCgpaIiDje0aO6Ed5eqlSxHnWflktQ0BIREceyWOCXX9TRshd1tFyKgpaIiDjWqVNw5Yo6WvaSG7TU0XIJCloiIuJYWtrBvnKnDtXRcgkKWiIi4lharNS+NHXoUhS0RETEsXI7Wgpa9lGpEri7a+rQRShoiYiIYx07BkFB1oAgN87dHQIC1NFyEQpaIiLiWFrawf60DY/LUNASERHH0mKl9qeNpV2GgpaIiDiOYaij5QjqaLkMBS0REXGcc+fg0iV1tOxNHS2XoaAlIiKOo08cOoY6Wi5DQUtERBwndw0tdbTsSx0tl6GgJSIijqOOlmMEBsLly9atjcSpeTripBaLhWnTpnHgwAG8vLyYOXMm9a76j2zLli28+OKLANx5551MnToVNzc3R5QiIiJmOnoUKlf+32rmYh9Xb8NTo4a5tUiRHNLR+vTTT8nMzOTdd99lwoQJzJ071/ZcWloaCxYs4OWXX2b16tUEBwdzQfPMIiJl07Fj1m6W/jJtX9qGx2U4JGjt3r2bdu3aAdC8eXN++OEH23N79uyhUaNGzJs3j/79+1O1alWCgoIcUYaIiJjt6FHdn+UIuR0tNSqcnkOmDtPS0vD397d97eHhQXZ2Np6enly4cIGdO3fy4Ycf4uvry4ABA2jevDn169fPd559+/Y5ojzTZGRklLmfydlojB1PY+x4ZWmMGx05QkrTppxywp/HlcfZ5/ffuQX45bvvSA8IMLucQrnyGNuLQ4KWv78/6enptq8tFguentZLBQYGctddd1GtWjUA/vKXv7Bv374Cg1bjxo0dUZ5p9u3bV+Z+JmejMXY8jbHjlZkxTkmBixcJatGCICf8eVx6nP+Yiq1bqRI48c/g0mNcQrt37y7wcYdMHbZs2ZKtW7cC8O2339KoUSPbc02bNuWnn37i/PnzZGdns3fvXm677TZHlCEiImb69VfrsW5dc+soi3SPlstwSEerc+fObNu2jYiICAzDYPbs2Sxfvpy6devSqVMnJkyYwPDhwwHo2rVrniAmIiJlRG7QqlPH3DrKotygpXu0nJ5Dgpa7uzvx8fF5Hrv11ltt/x4WFkZYWJgjLi0iIs7i+HHr8eabza2jLKpY0fqPOlpOTwuWioiIYxw/Du7uULOm2ZWUTdqGxyUoaImIiGMcP24NWRUqmF1J2aRteFyCgpaIiDjG8eOaNnSkwEB1tFyAgpaIiDiGgpZjVamijpYLUNASERHHUNByLE0dugQFLRERsb/UVOs/ClqOo5vhXYKCloiI2N9vv1mPClqOk9vRMgyzK5EiKGiJiIj9aQ0tx6tSBSwWuHjR7EqkCApaIiJifwpajqdteFyCgpaIiNhfbtCqXdvcOsqyKlWsR92n5dQUtERExP6OH4fq1cHb2+xKyi51tFyCgpaIiNiflnZwPHW0XIKCloiI2J+CluOpo+USFLRERMT+FLQcT0HLJShoiYiIfV26BOfPK2g5WkAAuLlp6tDJKWiJiIh9abHS0uHuDpUrq6Pl5BS0RETEvrSGVunRNjxOT0FLRETsS0Gr9GhjaaenoCUiIvaVG7SCg82tozxQR8vpKWiJiIh9HT8OQUHg62t2JWWfOlpOT0FLRETsS0s7lB51tJyegpaIiNiXglbpCQyElBSzq5AiKGiJiIh9KWiVnoAASEuD7GyzK5FCKGiJiIj9XLkCp08raJWW3NXh1dVyWgpaIiJiP8nJ1qOCVukICLAeFbScloKWiIjYj9bQKl3a79DpKWiJiIj9aA2t0qWpQ6enoCUiIvaTO3VYu7a5dZQXuVOH6mg5LQUtERGxnxMnwMfnfwFAHEtTh05PQUtEROwnORlq1QI3N7MrKR80dej0FLRERMR+TpzQtGFpqlTJelRHy2kpaImIiP0kJytolSYPD6hcWUHLiSloiYiI/eROHUrpCQjQ1KETU9ASERH7uHjRuh2MOlqlKzBQHS0npqAlIiL2ceKE9aiOVulS0HJqCloiImIfuUFLHa3SpalDp6agJSIi9qHFSs2hjpZTU9ASERH70NShOQID1dFyYgpaIiJiH8nJWhXeDAEB1o6WYZhdiRRAQUtEROxDq8KbIzAQLBbrJz7F6ShoiYiIfWhVeHPkdhA1feiUFLRERMQ+tFipObSxtFNT0BIREftQR8scClpOTUFLRERuXFqadWV4Ba3Sp6lDp6agJSIiN05LO5hHHS2npqAlIiI3TouVmic3aKmj5ZQUtERE5MblBi11tEpf7tShOlpOSUFLRERunPY5NI+3N1SsqKDlpA/ODfQAACAASURBVBS0RETkxiUnW/+w16rw5tDG0k5LQUtERG5c7tIOWhXeHNpY2mkpaImIyI1LTta0oZkUtJyWgpaIiNy4Eyd0I7yZNHXotBS0RETkxqmjZS51tJyWgpaIiNyY3FXh1dEyT2CgOlpOSkFLRERujJZ2MF9AgDpaTkpBS0REboxWhTdfYCBkZMCVK2ZXIn9SZNA6cuRIadUhIiKuSvscmk8bSzutIoNWXFwcAP/4xz9KpRgREXFB6miZTxtLOy3Pop6sW7cuISEhpKSkEBoamue5L7/80qGFiYiIizhxQqvCm01By2kVGbTmz58PwPTp05k6dWqpFCQiIi7m5EmoWVOrwptJU4dOq8ig9eGHHwJw99132/49V69evRxXlYiIuI7coCXmUUfLaRUZtA4dOgTA3r17qVixIi1atOD7778nOztbQUtERKxOnYIGDcyuonzLDVrqaDmdIoPWhAkTABg2bBhLly61PT506FDHViUiIq7j5Em47z6zqyjfcqcO1dFyOsVaR+v8+fOkpqYCcOHCBX7XGykiIgDZ2XD2rKYOzebvD+7uClpOqMiOVq4nn3ySPn36YLFYAJg7d65DixIRERdx5gwYBtSoYXYl5ZubmzaWdlLFXhk+OzsbLy8vADIyMhxWkIiIuJCTJ61HdbTMp42lnVKxOlpLlizhvffe46abbuLs2bM88cQT+dbVEhGRcujUKetRQct8ClpOqVgdrcDAQG666SYAqlatir+/v0OLEhERF5Hb0dLUofk0deiUitXR8vf3Z9iwYbRu3ZqkpCQyMjL4v//7PwDGjx/v0AJFRMSJKWg5j8BA+GNZJnEexQpanTp1sv17Df3HJCIiuU6dsn7izc/P7EokMFAdLSdUrKD18MMPO7oOERFxRVoV3nkEBOgeLSdU7E8dioiI5HPqlIKWswgMhNRUyMkxuxK5ioKWiIhcv5MndX+Ws8jdhufiRXPrkDwUtERE5Ppp6tB5aBsep6SgJSIi1+fKFbhwQR0tZ5Hb0VLQcioKWiIicn1On7Ye1dFyDrkdLX3y0KkoaImIyPXRqvDORR0tp6SgJSIi10eLlToXBS2npKAlIiLXRxtKOxdNHTolBS0REbk+uVOH6mg5B33q0CkpaImIyPU5edI6XeXtbXYlAuDpad0OSR0tp6KgJSIi10draDkfbcPjdBS0RETk+pw6pWlDZxMYqKDlZBS0RETk+qij5XwCAjR16GQUtERE5PpoQ2nno46W01HQEhGRkrt0CVJTNXXobBS0nI6CloiIlJxWhXdOmjp0OgpaIiJScgpazim3o2UYZlcif1DQEhGRktP2O84pMBCys+HyZbMrkT8oaImISMmpo+WctDq801HQEhGRksvtaFWrZm4dkpc2lnY6CloiIlJyJ09C1apQoYLZlcjVtLG00/l/9u48zubyC+D4586MsTQaxp59yZadUCFkF5WsIZF9rSjRL6FkV9YsSbZBKYRQRAgtdrJFdmPJLgwz9/fHmbFkmeV+t3vveb9eXrdm+X6PMTP33Oc5zzlBdgeglHKOkyfhhx9g9Wq4dk2eQ4OCZJRduXJQu7bdESrH0B5azqQrWo6jiZZSfu70aRg5EhYvhi1b5G1hYfL7+sYN+XP5MowZA8mTQ7lymWnVCurVg+Bge2NXNoqI0EJ4J9JEy3E00VLqLm7gAnAcOAacAP4Fbsb8iQJCgFRAaiAMyA6kBVw2xJt4ly7BiBEwbJgcUCpfHgYOhGrVoFgxCLijsCAqCtauha+/hjlzUtCkCRQpApMnQ6lS9v0dlI0iIuDpp+2OQv2Xbh06jiZays8dBX4BNsb82QQk5pVgSiAX8DhQDCgZ88d5hcLR0TB+PPTtK6tZL78MAwZAvnwP/pzAQHj2WfnTvv0+9u0rQOfOUKYMdO8O/frJapfyE263DpR2Kl3RchxNtJSfcQPbgQUxfzbGvD0YKAw0BPICmYHHgEzIClZQzJ8A4DKSjJ0H/gH+BvbH/NkMzL3jftmBZ4FKQEUgh0l/r/g5cwaaN4elSyVpGjQIypZN2DUCA+Gll6ByZXj7bRg6FObNg7lzoWhRc+JWDnP5sozg0Rot50mWTPb0dUXLMTTRUn7iGjAT+ATYiWzzlQUGAVWBQkiyFR+hSCL2IOeRhGsjsAH4HpgW875cQC3geSQBS5aQv4RH1q2DRo3g1CkYNw7atweXB7udoaEwcSI0bgwtWkDFipLAlSljWMjKqbSHlnO5XPLDqStajqHtHZSP+wfoC2QDWgOBwHikBmsd0BMoQfyTrPhIhaxg9UBWt04iq2ijgILAZKAGkAaoB8wGrhh4/7u53TB8uKxgBQfD+vXQoYNnSdadKleW+q00aaBKFVi1ypjrKgfTrvDOpoOlHUUTLeWjooFJyDZgP6AMsALYArQDrHwlHoCsmHUBFiLJ3/dAC2TFqwlSy9UQ+AYwbnRGdDR06QI9esALL8CmTVCihGGXvyV7dlizBrJlg5o1ZWVL+bDYREtXtJxJB0s7iiZaygdtAp4G2iIJzjYkwamMM04GJgdqAuOAI8Aq4LWYx/pAeqAp8B1wPdF3uXFD6rHGjpVaqq+/vn0gyQyZMslqVoECULcuLFtm3r2UzXTr0Nl0RctRNNFSPiSatGlHA08CB4HpSPJS2MaY4hKI1GqNQ7YzfwQaA0uBF5BasLeQurL4+/dfKVgPD5eC9yFDjNsqfJh06eCnnyTZatQI9u41/57KBhER0v8jTRq7I1H3o4mWo2iipXzEReAl0qX7DGgG7I55dMIKVnwFAVWQLc8IYDGyCjcGWZl7CqnvuvzQq1y+DDVqwPffw4QJ0LOnqUHfI1UqWLBAOsq/8AJcvGjt/ZUFTp6E9OnlCKpyHt06dBRNtJQP2IucIFxMRERv4EukIN2bJUFOJ36FNE4djjRSbY20nGgD/Iq0q7jt2jVJbtatg1mzoG1bS4O+JUcOafewbx80bSq1YsqHaFd4Z9MVLUfRREt5ubVAaeAU8CPnznnbKlZ8pOP29uE6pGg+HEkuSwEzgEhu3IAGDWDlSvjyS9m6s1PFijLaZ9Ei6NPH3liUwSIitD7LyVKlkvqBGzfsjkRhUqIVHR1Nnz59aNSoEc2bN+fQoUP3/ZjWrVsza9YsM0JQfmEjUBs5QfgH0lLBl7m4vX0YgbSpuAo0JyoqF82b72TRIvjsM2jWzM44b+vYEVq3ls7zCxbYHY0yjA6UdjYdw+MopiRay5cvJzIykjlz5tC9e3cGDRp0z8d8+umnXNBvApVoO4HqyKzB5djdcd16KZE2FTtxu5fQtu1k5sx5gmHDetOu3f+QFhL2c7lkGHXx4tCmjYz8UV7O7datQ6fTMTyOYkqitXHjRsqXLw9AsWLF2LFjx13vX7p0KS6XiwoVKphxe+Xz/kKKxoORJCuLveHYysX779fgiy+q06fPSbp33w98jIz+6QmctTc8IGlSmDZNXly3by/P08qLnT8PkZG6ouVkuqLlKKaM4Ll8+TIhISG3/j8wMJCbN28SFBTE3r17WbRoEaNGjWLs2LEPvc6uXbvMCM82165d87m/k9WCgk6TPXsTAgKucejQVCIjI4HbX1N/+xp/9VUqBgzIRIMG52jU6Cy7dvUlOLgZadNO4NFHhxEdPZ4zZzpw9mwTjOp+n5ivcWAgdOkSxvDhGRgy5Bh16+pRxIdx8vdx8IED5AaO3bzJRYfGGF9O/jp7IvmFC+QADm3dyr8pUtgai69+jRPClEQrJCSEK1dujxSJjo4mKEhuNX/+fE6ePEmLFi04duwYSZIkIXPmzPdd3SpQoIAZ4dlm165dPvd3slYU0Ak4B6wmd+5S93yEP32NFy+G/v2hVi0ID09NUFDqmPcUAOoA2wkM7EGGDIPJkGEuMAR4CU8PCyT2azx4sIz/GTgwM02bZiaLPy9ExsHR38cxzUozlyxJZqfGGE+O/jp7IqYIPntoqDS1s5HPfo3vY+PGjfd9uymJVokSJVi5ciW1atViy5Yt5M2b99b73nnnnVv/PXr0aNKmTatbiCqePgZWIsXg9yZZ/uSPP6BhQyhWDObMkZ5V9yoMLIv50wN4GWkZ8Rky+9FagYEwdSoULSoF8kuWWNNEVRlMu8I7n24dOoopNVpVq1YlODiYxo0bM3DgQHr16sWUKVNYsWKFGbdTfuFnZDh0U6ClvaHY7NAheP556cK+eDHcsUv/ANWBzcCnSKf8gsBoZIXQWnnywNChMp7niy8sv70ygg6Udj4thncUU1a0AgIC6N+//11vy5079z0f16VLFzNur3zOaeAVIDeyGuO/yyCXLkGdOtKY9KefErKoEAR0Q8b6tAe6ArOQHly5TIn1QTp0kGaqPXvCiy/qFBevExEBSZJA6tRxf6yyR8qUslysK1qOoA1LlcNFAy2QdgVfIW0N/FNUlHRZ//NP+OorKFgwMVfJASxB5kD+CRRHvq7Wcblg3Dh5sd27t6W3VkY4eVJWswL06cOxAgLg0Ud1Rcsh9CdFOdwMJDEYBhSzORZ79eoFCxfCp59CtWqeXMmFzIHcgmwjNgLaAv96HmQ8FS4MXbvCpEnw22+W3VYZQXtoeQcdw+MYmmgpB7sAvIOMmulocyz2mjJFaps6dIBOnYy6ag5gNdJvaxJQBvjbqIvHqW9f2frs2FFW65SX0K7w3kEHSzuGJlrKwfohMwzH4M/fqqtXQ7t2UKWKzA409qReEmAQsmp4FJkb+YuRN3igRx+FESNg40aYONGSWyoj6IqWd9AVLcfw32cv5XA7gVHIllZJm2Oxz4EDUK8e5MwpdVlJkph1pxrABiA1UBmp4TJfo0ZQqZLUap06ZcktlSeio3VFy1toouUYmmgpB3IDXYBQYIDNsdjnwgVp4xAdDYsWWXHIKx+SbD0DvAr8D/m3MI/LBWPHwuXL0KePqbdSRjh7VvZ5NdFyPt06dAxNtJQDfY00Jh0A+OfZ/5s3ZbVn3z745ht4/HGr7hyGNDhtjXz9OyInP81ToIDUaU2aBDt3mnor5SntoeU9dEXLMTTRUg5zFeiOtB1oY3Ms9unRQ5p6jh0rW2vWSgJMRA4ijEfaa9w09Y59+kjNVo8ept5GeSo20dIVLedLlUpWtKLNfaGk4qaJlnKYyUhR9nAg0OZY7PHZZ1L03q0btG1rVxQupEh+ANJiowFw3bS7pUkD778PS5dKgqkcKnb8jq5oOV9oKLjdsi+vbKWJlnKQSGAwUA6oaG8oNlm2DLp0gdq1Yfhwu6NxAb2RcT3zgRcxM9nq1Aly5ZJVLW334FC6ouU9dAyPY2iipRxkGrKa9T/8cczOzp0yKPqJJ2RETaBjFvQ6A58DS4HGwA1T7pI0KQwZAjt26BxExzp5EpIlk31e5WyxiZYWxNtOEy3lEDeBgcCTgEdtz73SqVNywjB5cun+ntJxk4ZeB0YC83nssd6YNZC6Xj0oV062ES9dMuUWyhOxPbSMbeamzBAaKo+6omU7TbSUQ8wCDuCPq1nXrslw5ZMnJcnKls3uiB6kK/AxoaGLgQ6Y0frB5ZIt05MnpRO+cpiICN029Ba6degYmmgpB4gCPgaKAM/bHIu13G5o1QrWr4dp0+DJJ+2OKC69OHOmHTKy5x1T7lC6tGyhDh9+uyRIOYQ2K/UesStaunVoO020lAN8A+wG3sPfviX79ZN6rI8/hvr17Y4mfk6f7or01xqGjEcy3oABEBkpXx/lIDp+x3voipZj+NezmnIgN7KalR942eZYrBUeLolEixbw7rt2R5MQLmQ8Uh2gG/Cd4XfIkwfat5cmpnv3Gn55lRhRUXDmjK5oeQut0XIMTbSUzdYCW5EmpY45Zme6deugZUt49lkZqOx9tcWBSF1dCeQk4u+G3+H99+VwQO/ehl9aJcbp09L8Ule0vENwsPwA6dah7TTRUjYbj8w0bGJ3IJbZtw9eeAGyZ5fxOsHBdkeUWI8Ai4AMSG3d34ZePX16ePtt+Rpt2GDopVViaA8t76NjeBxBEy1lo9PAXGSA8SM2x2KNiAioXl3+e9Ei6Yju3TIAS5Bms3UBY7tQv/WWLKD07CkHB5SNYrvCa6LlPWLH8ChbaaKlbDQFeYJub3cglrh4EWrVkuerxYshb167IzJKfuAr4E9kLqJxs9VCQuCDD2D1avmaKRvpQGnvExqqK1oOoImWskk0MAGoABS0ORbzRUZKM85t22DuXGlh4FuqAkOBb5H5iMZp3Roef1wODOhoHhtpouV9dOvQETTRUjb5EWlQ2sHuQEwXHQ2vvQYrVsDkyVCzpt0RmeVNoDnQB1hg2FWTJJH2Fzt3Sq8xZZOTJ+GRR2SZUXmH0FDdOnQATbSUTcYD6YCX7A7EVG63tCmYNQsGDpRWDr7LhaxSlgKaIVuJxnj5ZVkF7NMHrl417LIqIbQrvPfRFS1H0ERL2eAo0nvpdSCpzbGYx+2GN96QXlC9e3tbr6zESg7MA1IA9TGqON7lkoHTR4/C6NGGXFIllHaF9z6aaDmCJlrKBp8jjUrb2B2Iqd57D0aNkmTro4/sjsZKWZAeW3uAthg1E/HZZ+UwwcCBcPasIZdUCaFd4b1PaKgUiF67Znckfk0TLWWxaGAyUA3IZXMs5hkwQBKCdu1gxAhvbEjqqcpAfyThGm/YVQcNkpKTgQMNu6SKL9069D46hscRNNFSFluLbB36ZrGS2w19+8L//gfNm8O4cf6YZMXqBdQE3gD+MOSKhQtLndvo0XD4sCGXVPERGSnLiJpoeZfYREsL4m2liZayWDhSv1PX7kAM53ZLJ/N+/WS8zpQpEODXP2EBwHSkqWl94JwhV40dNN2njyGXU/Fx6pQ86tahd9F5h47g108DymqRwNfAi/haJ/joaOjYEYYPh86d4fPPIdB/Rjc+RBrk3/wYUpPneb1WtmzQtau0eti2zePLqfjQrvDeSbcOHUETLWWhH4CzwCt2B2KoyEjpkzV+vIyKGTXK31ey/qsM8DHwDTDJkCu++668WO/Vy5DLqbhos1LvFLuipVuHttKnA2WhcGSFo5rdgRjm3DlpQDp9upwsHDjQn2uyHqY70j2+G7DT46uFhUnLjO+/h1WrPL6ciosOlPZOuqLlCJpoKYtcRrqFNwCS2ByLMQ4cgKefhjVrYOpUaeegSdaDBADTgEeBJoDnXUc7d4YsWeCdd3TgtOlitw51Rcu7aKLlCJpoKYt8B/yLr2wbrlsHZcrI88+PP8Krr9odkTfICEwFtgNve3y15Mnhww/h999lfqQyUUSEbEMlS2Z3JCohUqSQYlHdOrSVJlrKIuFAVuAZuwPxiNsNY8dCpUryYnHDBmmkqeKrBrKNOBZY5PHVmjeHQoVkG/HGDY8vpx5Ee2h5J5dLu8M7gCZaygJngGXIlpH3fstduAANG8qWVZUqkmTlzWt3VN7oY6AoMoLplEdXCgyUJqZ//SWjjpRJIiIgUya7o1CJkSqVrmjZzHuf9ZQXmQvcxJu3DTdtghIlYN48mbm3cCGkSWN3VN4qGJgBXMCIlg+1asmqYr9+cOmSAeGpe+mKlvcKDdUVLZtpoqUsMBsoABSxO5AEi4yUJ/CyZWVravVqaUqq7Rs8VQgYiNTufeHRlVwuGDxYemqOGGFEbOoeJ05oouWtdOvQdvp0oUx2BlgDvAx415G833+HkiVlpE6DBrB5s5wyVEbphsxE7Abs9+hKZcpA/fowdOjtA3LKIJcvyx9NtLxTaKhuHdpMEy1lskXIIOkX7Q4k3i5ehB49ZBXr3DnZJpw5U7cKjRcAfAkEAc2R7eXEGzAArl2Tk4jKQLGZq9ZoeSdd0bKdJlrKZAuALEAJuwOJU1QUTJ4sBe7Dh8Prr8POnfD883ZH5suyIicQ1wOfeHSlvHmhbVuYMAH27TMiNgVos1Jvp4mW7TTRUib6Fzlt+AJO3zZcvRqefBJat4ZcueDXX2HixNsTLJSZXkFWPN8Hdnt0pT59IGlSaR6rDHLihDxqouWdwsJk61f7n9hGEy1louVIB3Dnbhtu3gy1a8uptTNnIDwcfvkFSpe2OzJ/4gI+A1IALYGoRF8pY0bo3h2+/lqSZWUAXdHybmFh8njunL1x+DFNtJSJ5gOhgPM6eu7ZA40aScuG9evl1Nru3dCkiY7RsUdGYDSwAfjUoyv16CE5QdeuEB1tRGx+LiJCGpalTWt3JCoxUqeWx7Nn7Y3Dj2mipUwSBSwEauOk2YaHD0vtVcGCsHgxvP++zCx85x2ZVqHs9ApQF/gfsCfRV0mZUhLn336TGZTKQxERMuNQe5p4p9gVLU20bKM/Ocok65DWDs7YNjx1Ct54Ax5/HGbMkNWOAwegf//bc1eV3VzAeCAZ0ApPthCbNYOnnoJ339WT7R7THlreTRMt22mipUwyH+kAXsPWKK5dg4EDIXduGDNGhj/v2weffALp09samrqvTMAoJFEfleirBATIv/fp09JwVnlAu8J7N020bKeJljKBG0m0ngNS2hOBG+bOhQIFZODwc89Jq4ZJkyBbNltCUvHWDHge6A0kvk9DiRLQpg2MHg1//mlUbH5I5xx6N020bKeJljLBTuAAdm0b7t8PlStLN/eUKWH5cpg/H/LlsyUclWAuYAKyhejZKcSPPoKQENkqdns2UtE/RUdLw1Jd0fJeoaFywkcTLdtooqVMMD/msY6ld3W7YfbsVBQpIm0bPvtMhkE/95ylYShDPAaMBH4BxiT6KunSSaf4FStkhVMl0Jkz0slXEy3vFRAgJw810bKNJlrKBIuB0ki9jTWOHIHq1aF//0w88wxs3w7t20NQkGUhKMM1R06t9gL+SvRV2reXbcSuXbVBdoJpDy3fEBamiZaNNNFSBvsH+A2oadkdf/oJihaFdeugT58TLFsGWbNadntlmtgtxGDgdWRmZsIFBUmX/1OnoFcvA8PzB5po+YbUqbVhqY000VIGW448IVpz2nDSJFnJypQJtmyBxo3Pa8NRn5IZGA6sBr5I9FVKloRu3WD8eOn8r+IpNtHSYnjvpitattJESxlsCRAGPGnqXaKiZNRK27ZQpYqsZuXJY+otlW1aARWAt4GTib5K//5y4rRtW4iMNCo2Hxc75zBDBnvjUJ7RRMtWmmgpA0UDS4FqQKBpd7l+HerVgxEjoEsXWLhQhz/7ttgtxH+BtxJ9lZAQGDdOWj0MGWJUbD4uIkK+cCEhdkeiPKGJlq000VIG2oasOJi3bXjzpswj/O47GDVK/mjBuz/IjxTFhwPLEn2V2rWhYUNp+7An8VN+/Ic2K/UNYWFSo6XDP22hiZYy0JKYx2qmXD06Glq1gnnz4NNPZTVL+ZNeQD6gA7K6lTgjR8pcyxYtJHFXD6HNSn1DWJj0v9F5VLbQREsZaClQDDPaOrjd0LkzTJ8ufZG6dTP8FsrxkiJbiH8D/RN9lYwZZQvx1191CzFOOufQN2h3eFtpoqUMcgGZT2dOW4fevaUB6dtvw3vvmXIL5RWeRbrFD0O2qhOncWPZQuzbF7ZuNSg0X6Rbh75BEy1baaKlDLICuIkZ9VmzZ8OgQdCuHQwejLZv8HtDgdRAWzwZzzNuHKRJA82bywEL9R9Xr8pWkyZa3k8TLVtpoqUMshQZIP2UoVfdtQtat4ZnnpHhwJpkKUgDfAL8CoxP/FXSwOefyxSBvn0NCs2XnIxppaE1Wt4vdWp51KalttBESxnAjSRaVYAkhl31yhWoX18Kl+fMgSTGXVp5vaZAVaRA/liir1K7Nrz+utRqrV1rVGw+IraHlq5oeT9d0bKVJlrKALuAIxhZn+V2y4y6XbsgPBwyZzbs0sonuIDPgBtAV4+uNGIE5MwpbUP++ceI2HyEjt/xHbErWppo2UITLWWApTGP1Q274qRJMGMG9Osnnd+VulduoA/wLfBdoq/y6KPw1VcyC7FFC0nyFZpo+ZLgYGk6q4mWLTTRUgb4EWkomc2Qq/31l7RvqF5dTxiquHQHngC64ElvrRIlYNgwWLxYVrgUkmgFBED69HZHooyg3eFto4mW8lAkMvDXmGWn2C3D4GD44gv5Pa/UgwUD44DDwMceXalzZxnt9O67sGGDEbF5uRMnIF06CDRvnJaykCZattGnMeWhDchKwnOGXG36dFixQto5PPaYIZdUPq8C0Axp+7Av0VdxuWDyZMiSRfps+f1zkvbQ8i2aaNlGEy3loeXIt1FFj6905gy89RY8/bT0zFIq/oYgneO7IKdgEydVKjnhevy4JFt+PaJHEy3foomWbTTRUh5aAZQCUnl8pR49pD/ihAm6ZagSKhMylmcZMN+jK5UuLVMIfvxRthH91vHjuqzsSzTRso0+nSkPXESaRnpen7ViBUydCu+8A4UKeXw55Zc6A4WBN/CkMB6kt1bnzjB8uGxn+52oKFnR0kTLd6ROLQ1L9Vit5TTRUh5YjYxA8aw+KzISOnSAPHngf/8zJDDll4KAsRhRGA9y+rBiRWjTBn77zePLeZdTpyTZ0gZ2viMsTH7Z/uvZixCVcJpoKQ8sB5IBT3t0lUmTYN8+GDkSkic3JDDlt8oDzZHC+L0eXSlJEvj6aylTeukl2UnzG8diuu3ripbv0O7wttFES3lgBVAOSbYS5/Jl6N8fKlSAmsY1lld+bQjyPelZYTxA2rSwYIHUDtauDZcuGRGfF4jNKnVFy3doomUbTbRUIkUAO/C0PuvTT2WXYvBgHRitjJIRKYz/AZjn8dWKFpWVre3boUEDuHHD40s6n65o+R5NtGyjiZZKpJ9iHhNfn3XmjAzzffFFKFvWmKiUEp2Qwvg3gSseX61mTRg/HpYtk3pCn68nPn5cjv5myGB3JMoommjZRhMtlUjLgdRA8URf4eOP4coVGDDAsKCUimFsYTxA69ZyWGPyZPjoI0Mu6VzHj0txmnaF9x2aaNlGEy2VCG4k0aoEJO4X8aFDMHasDPEtWNDI2JSKVR54DmmJtAAAIABJREFUFSMK42P17w+vvgp9+sghDp917JhuG/oaTbRso4mWSoS/gCN4Up/1wQdSk9Wvn2FBKXUfQ4DkQFc8LYwH+Z6dNEm2Etu1g1mzPL6kMx0/roXwviZ5ckiaVBMtG2iipRJhRcxj4uqz9u+XJpAdO0LWrMZFpdS9MgD9kI7x3xlyxeBg+OYbOSnbvDl8Z8xlnUVXtHyPy3W7aamylCZaKhFWAZmBxxP12cOHQ1CQjNxRynydgCeQwvirhlwxeXJYuBBKlpSTiMuXG3JZZ7h2TVY9dEXL9+gYHltooqUSyI0kWhWBhPdjOHUKpkyRlQB9wayskQQYDfyN1GsZI2VKWLIE8ueHF16AX34x7NL2iu2hpT+gvkcTLVtooqUSaDdwEkm0Em7UKLh+Hd5+28iYlIpLJaAhMBA4aNhVw8Lghx8gSxaoVQs2bTLs0vbRZqW+SxMtW2iipRJoVcxjpQR/5qVLctLwpZcgXz5Dg1IqHoYhv/K6G3rVDBlk6zB1aqhWDf7809DLW0+blfouTbRsoYmWSqBVQBYgV4I/c9IkOH8eevY0Oial4iMr8B7wLfCjsVfOKslWkiRQpQocOGDo5a2lK1q+SxMtW2iipRIg8fVZkZEwYgRUrAilSxsemFLx1B3IjbR7iDT0ynnySLIVGQnPPQdHjxp6eescOwbJkkGqVHZHoowWFiZdoq9ftzsSv6KJlkqAXcApErNtGB4uv791NUvZKykwEqk1HG341Z94Qsb0nD0LlSvDiROG38J8x4/LtqEOH/U9sU1LtcWDpTTRUgmwKuaxYoI+y+2GoUNlOG/16kbHpFRC1Y750xcwPhMqWVJOIx4/LtuIp08bfgtzabNS3xWbaP3zj71x+BlNtFQCrETqXHIm7LNWSoHwW2/pi2TlFJ8iW4fmLLE+/TQsWiS1WtWqeVlZjDYr9V1p0sijJlqW0kRLxVNsfVYlElqfNXas/Hw3bGhCWEolSh6gBzAdWGvKHSpWhAUL5EVGjRpw4YIptzGW260rWr4sXTp5PHPG3jj8jCZaKp7+BM6Q0G3Do0flyeb116W+Vinn6I2coO0CRJlyh2rVYO5c2LwZateGy5dNuY1xLlyAf//VFS1flTatPGqiZSlNtFQ8rYp5rJigz5o4EaKjoX17o+NRylOPAMOBLcBE0+5Sp44Mn16/HurWhavGTAEyh7Z28G2xW4deVzjo3TTRUvG0EsgG5Ij3Z0RGSu+sWrUgZ8LKupSySANkO/w9ZMXWHPXrw7RpsGqVNOx17Ol6bVbq25Ilg5AQXdGymCZaKh6igZ9JaH3WvHkQEQGdOpkVl1KeciFtHi4C/zP1Tk2bwuefS/uHBg3gxg1Tb5c4uqLl+9Kl00TLYppoqXhIXH3W2LGQK5e2dFBO9wRSpzUR2GjqnVq1kp+LhQvhtddkW91RYle0MmWyNw5lnrRpNdGymCZaKh5WxjxWjPdnbN8Oa9ZAhw4QoN9lyvH6AumQhMvc7KdjRxg4UJr4du0qB/0c4/hx6QifIoXdkSizpE2rNVoW06dAFQ+rkNqsHPH+jHHjpBygZUtzIlLKWKHAYGA90vLBXD17QvfusrrVt6/pt4u/Y8d029DX6YqW5TTRUnGIrc+qGO/PuHwZZsyARo1uH3JRyvleBcoiTUzNbXrlcsm0hJYtoX9/GDXK1NvFX+z4HeW7NNGynCZaKg47gH9ISKI1d64kW23bmhWTUmYIQArjTwH9TL+byyXtT158Ebp1kxYQttNmpb4vXToZLO3oPiO+RRMtFYdVMY8V4/0ZX3wB+fLBU0+ZEY9SZioFtAZGATtNv1tQkCRYFSpIcfyqVabf8sGiomQKtq5o+TZtWmo5TbRUHFYhsw2zx+uj9+6VIviWLXWuofJWHwOPAl2R0VPmSpYM5s+H3LlldWun+fnd/Z08KclWliw2BaAsoYmW5TTRUg+R8PqsL7+EwEB49VWTQlLKdGmBD4GfgG8suWPq1LBkCSRPDjVrwqlTQZbc9y5Hjshj1qzW31tZRxMty2mipR5iO3CW+CZaN2/C1KnyRKFteJR3awcUBd4Crlhyx+zZ4fvv4dw5aNcuKxcvWnLb2w4flkdNtHybDpa2nCZa6iFWxTxWjNdH//CD1NK2amVWPEpZJQgpjD8CDLLsrsWLy2GSv/5KyiuvyE6eZXRFyz/ErmhpLy3LaKKlHmIVkAuZcRi3L76QF0u1a5sZk1JWKQ80BYYAey27a/Xq8N57ESxeDG+/bdltJdFKkUL2MZXvSp1aCmh1RcsymmipB0hYfdaZM/Ddd9C8OQQHmxmXUlYaBiRHthKta+HeuPF5unSBTz6RweyWOHIEsmXTUyy+LjAQwsI00bKQJlrqAbYB55BB0nGbOVOG5GoneOVbMiIrWquALy2984gRsrrVsSOsXBn3x3vsyBHdNvQXOljaUqYkWtHR0fTp04dGjRrRvHlzDh06dNf7v/zySxo0aECDBg0YM2aMGSEoj62KeXw2Xh/9xRdQujQUKmRaQErZpDXwDNADaWZqjaAgmDMH8uaFl1+Gv/4y+YaHD2ui5S903qGlTEm0li9fTmRkJHPmzKF79+4MGnS7mPTIkSN89913zJ49mzlz5rB27Vp2795tRhjKI6uA3EDcv3i3boVt26BFC7NjUsoOAcBE4BJyCtE6oaGwcKHs5tWrJw29TREZKX20NNHyD+nSaaJlIVMSrY0bN1K+fHkAihUrxo4dO269L2PGjHz++ecEBgYSEBDAzZs3SZo0qRlhqESLQuqz4rdtOGMGJEkisw2V8k0FgXeBmcCPlt45Vy7pHr9zJ7RuDW4zSsWOHZMLa6LlH9Knl8RaWcKUrniXL18mJCTk1v8HBgZy8+ZNgoKCSJIkCWFhYbjdboYMGULBggXJmTPnfa+za9cuM8KzzbVr17zi75Q06Z/kynWeY8ce5+LFh8cbFQXTpuWhfPlrnDp1lFPW7azcl7d8jb2Zv36NXa565Mw5HZerFQcOzMPtfsS0e/33a5w1K3TrloZPPklPtmwnee21s4beL/kff5ADOOx2c8WP/m399Xs5bUAAaf/5h93bt8setYn89Wt8J1O+wiEhIVy5Y407OjqaoDv+Ma9fv07v3r155JFH+OCDDx54nQIFCpgRnm127drlJX+npQBkzvwKmTM/fBzH8uVw6hR06JDEEX837/kaey///hpPA54lf/4vAfPqS+/3NR4+HA4dguHDM1CjRgYqxW/BOX42bQIgW7lykD+/gRd2Nr/9Xn7iCXC7KZA+PWTIYOqt/OlrvHHjxvu+3ZStwxIlSrB69WoAtmzZQt68eW+9z+1207FjR/Lly0f//v0JDAw0IwTlkZVAHiDumWfTp0sdyfPPmx6UUg5QHugGjEVG9FjH5ZIRV48/Ltv0sf1FDaFd4f1LbHKl24eWMGVFq2rVqvzyyy80btwYt9vNxx9/zJQpU8iWLRvR0dH89ttvREZGsmbNGgDeeustihcvbkYoKsGigNVAwzg/8soV+PZbaNxYBuMq5R8GAIuBVsiYqpSW3TllSpg3T074vvwyrF5t0M/ekSPSyPIR87ZDlYOkTy+Pdtd6+AlTEq2AgAD69+9/19ty585967+3b99uxm2VIbYCF4hPo9IFC+DyZWjWzOyYlHKSFEhPrXLA28B4S++ePz9MmwYvvQSdO0tDU497jB4+LM1KlX/QRMtS2rBU/UdsZ8SKcX7kjBnyuznmgKlSfuRpoDswAfjB8ru/+CK89x5MnmxQ5/iDByFHDgMupLyCbh1aShMt9R+rgLzAYw/9qJMnZYh006YQoN9Fyi/1B/IjW4j/WH73fv2kc3znzrBhgwcXcrulyl4TLf+RKpX05NEVLUvoU6S6Q2x9VsU4P3L2bGntoNuGyn8lR/pqnQJaYuUsRJCRdeHhkCWL1GslenHi7FmpAcie3dD4lIO5XLJ9qImWJTTRUnfYAlwkvtuGJUpAwYJmx6SUk5UAhgILgdGW3z0sTIrjz56FJk3g5s1EXOTgQXnUFS3/ok1LLaOJlrpD/Oqz9u6FP/6QbUOlVFfgeaQwfrPldy9aFD77TAZP9+mTiAvEzqLVRMu/6IqWZTTRUndYBeQDMj30o2bNkpXnxo2tiEkpp3MBU4B0QCNkJqK1XntNxvMMHCizERNEV7T8U4YMuqJlEU20VIybwBriWs1yu6UupGJFeOzh9fJK+ZG0SL3WfqAdVtdrAYweDcWLw6uvwoEDCfjEgwelQVeqVGaFppwodkXLlOGZ6k6aaKkYm4lPfdbmzbJ12KSJFTEp5U2eBT4EZgFDLL97smQwd678d4MGcO1aPD8x9sShx824lFfJkEG+SS5ftjsSn6eJloqxKuax4kM/KjxcTgW//LLZ8SjljXoh24e9kAJ5a+XKJc1MN22Crl3j+UnaQ8s/xTYt1e1D02mipWKsQnoCZXzgR0RHS1uHGjXktJNS6r9cwBfIacRXgJ2WR1CnDrz7rjQynTo1Hp+gPbT8k3aHt4wmWor41metWQPHjum2oVIPlwKYD4QAdbGjmemHH0KlStC+PWzb9pAPPH8eLlzQRMsfxXaH10TLdJpoKeAP5KRUpYd+VHg4pEgBdetaEpRSXiwLMA84BtQBrK2DCQqS08GpU8s2/4ULD/jA2BOH2qzU/8QmWhER9sbhBzTRUsCKmMcHJ1qRkVJo+8IL8Mgj1kSllHcrC4QDvwIvAPGtTjdGhgwwZw78/Te0avWAw2V//y2POXNaGptygPTp5QDEiRN2R+LzNNFSSKJVFOkDdH8//CDdp195xbKglPIB9YAvgZ+ABsANS+9evjwMHgzffgtDh97nA/bvl8fcuS2NSzlAUJAkW5pomU4TLb93FVgHPPfQj4rdhqhWzZKglPIhzYFxwKKY/46y9O5vvSXtHnr1gh9//M879++Xky2hoZbGpBwiUyZNtCygiZbf+wW4zsMSrStXYMECqF8fgoMtC0wpH9IBmYk4BzmNaN02ossFX3whc0kbN769WwhIoqWrWf4rUyY4ftzuKHyeJlp+bwUQBFR44EcsXCjJls42VMoTPYBhwFdAdeCcZXcOCZHh01FRUK8e/PtvzDs00fJvuqJlCU20/N4KoAxyFP3+wsMhc2ap91BKeaI70jl+A/AMcMiyO+fJAzNnwtat0K4duCNvSA8tTbT812OPScPSKGu3s/2NJlp+7TywkYdtG/7zDyxZIlsOAfrdopQBGgPLgOPAU8ipRGvUrg39+sGMGTD8gwvyBKuJlv/KlEk6UZ8+bXckPk2fOv3aKiCahyVa33wDN2/qaUOljFURqY8MBsoBA7GqSP6996Te8p3BaVjI85po+bNMmeRRtw9NpYmWX1uBdLEu+8CPCA+HfPmgeHHLglLKTzwBbEFaQPQGqiGrXOYKCJDRPCWynuYVwtl2PZ/p91QOFZtoaUG8qTTR8msrgPLIq+p7HT0Kq1fLapbLZWlgSvmJVMBsYDJSt1UEmIKsNJsnRQpYUHMCj3KROq3T61xhf6UrWpbQRMtvHQd28bBtwzlzpJu0zjZUykwuoBWwCcgLtCJHjsbAelPvmvnUZr7L0Y3Tp1289BJcs7ZxvXKCjBnlURMtU2mi5bd+inl8cKIVHg6lSsHjj1sTkVL+LR+wFphOUNAp4GmgGbDXnNvt30/JQteZPh3Wr5eVaz185meSJoU0aTTRMpkmWn5rBRAGFLvve/fsgU2btAheKWsFAM3Yv38xUrf1DZAfqA/8btxtoqNh3z54/HFefhlGjpQ+Wx07PmAmovJd2kvLdJpo+SU3kmhV4kHfArNmSV1Wo0ZWxqWUAnC7HwEGAAeBXsjPa2nkZ3YWHneWP3oUrl6Vky5A164yomfiRPjgA88urbyMdoc3nSZafmkPcASoct/3ut2ybVipkvSzU0rZJQOScB1Gusr/jYzweQzogvTBS8QS1J498pg37603DRgArVrBhx/C2LGeRa28iK5omU4TLb+0NOaxxn3fu3Gj7CrotqFSTpES6Sp/AFiO/OxOAkohtV3/A7YT76Rrb0zdV77brR1cLpgwAerUgS5dpAWE8gOPPQYREbKdrEyhiZZfWob8cs5x3/eGh8vw6Hr1rIxJKRW3AOQASzhwAkm2siMNT4sABYG+wJ8Pv8yePTIAMfZ4f4ygIDlt/Nxz0LIlTJlidPzKcTJnhhs34NQpuyPxWZpo+Z2rSEf4+69mRUXJL9qaNSF1aivjUkolTGqgNfAjknR9BmQE+iPNUAsDH3LfU4t79shq1n0a5CVPDt99B1WqwOuvw+TJpv0FlBNkzSqPR4/aG4cP00TL76xGCmmr3/+9q6UuUrcNlfIm6YH2wErgGDAaaYbaB1m9Lo6sesUMsd6z5676rP9KnhwWLIBq1aB1aymSVz4qNtE6csTeOHyYJlp+ZymQFHj2vu8ND5cdheeftzQopZRhMgGdgTXIoZdPgGRIu4icEFUVnjwEBR4+4zB5cpg/H2rVgnbtYPBgbf3gkzTRMp0mWn5nGZJkpbjnPdevw9y58NJLMqJDKeXtsgBvIF3m/wb6QNQO+Bp4exTwHrLteH/JksG330LjxvDuu5Jw3bhhRdzKMmnTSuNSTbRMo4mWXzmEjN25/7bh0qVw/rxuGyrlm3IAfWHBp1Kiea0ksp2YAxkBtOO+n5U0KcycCb17w6RJcirx4kVrIlYWcLkgSxat0TKRJlp+ZVnM4/0L4WfNkhc3zz14Ko9Sytvt2Se/CoK+Qwrl2yCDrQsDL3G/hCsgQPpsff45LF8O5cvD/v1WBq1MlTWrrmiZSBMtv7IMyAoUuOc9ly7JSaOGDSFJEssDU0pZZedOyJFDijHJA4xBarn6IjNQiwBNgX33fOrrr8OSJXD4MBQvLieUlQ/QRMtUmmj5jRtIo8PqwL1HuhcskIkcum2olI/bsQMKFfrPG9MAHyANUd8B5iEvyLoC5+76yKpVYcsWuUTjxtC2Lfz7rwVxK/NkzQrHjulUcZNoouU3NgAXedC2YXg4ZM8OTz1laVBKKSvduCGtHZ544gEfkAYYhCRcbYCxQF6kMertJ+Hs2eHnn6VAftIkKF0afvvN5NiVebJmlSQrIsLuSHySJlp+YxkQiHSVvtvJk/DDD9CkidRiKKV81L59kmzds6L1XxmRBqgbkZWttshQ6423PiJJEhg4UA7RnD0LZctCp05yoEZ5mSxZ5FEL4k2hT6t+YylQFmlieLfwcHkx8+qrlgellLLSjphC9zgTrVjFgJ+BWUgbiNLI1uLtvcLq1WH3bpmPOH485M8vv1O055YX0V5aptJEyy8cQ16J1rrve6dOhSefhAL31sgrpXzJjh2ybJ0/fwI+yQU0RuYnvg4MRQrmV976iEcfhZEj4fff5Tm7aVMoVQoWL9aEyytoomUqTbT8wsKYxxfuec/WrfKnRQtrI1JK2WDnTsiTRzqRJlgqYCJyMtEFVAbeREZ6iRIlYMMG+PJLOHdOJkw89ZSUJmjC5WCpU0uXak20TKGJll9YAOQGCt7znqlTpdaicWPLg1JKWe2+Jw4TqhKwFegCfIpsJ97uvRUYKC/c9uyRGYnHj8v2YtGi8v9Xrnh4e2U8lwuyZYNDh+yOxCdpouXzLiGvQF/gv20dbtyQjs916kCaNHbEppSyzLVr8NdfBiRaICO8RgGLgZNAKWSQ9e1lqyRJoE0bqb+fPFkSsHbtIHNmeOst2L7dgDCUcXLlgr//tjsKn6SJls9bBkQCde95zw8/wKlTWgSvlF/Yvh2io6FwYQMvWgvYDlRBem7VAu5uEZA0KbRqBZs2wZo1UKMGjB4NRYpAsWIwYgScePC4RWWVnDnhwAG7o/BJmmj5vAVAGPDMPe+ZOlVG7tSsaXlQSimrbd4sjyVLGnzh9Egd6FhgFTLKZ+E9H+VyQblyMHu2bCeOGgXBwdC9u3QXeO45mDABTp82ODwVPzlzwoULUlynDKWJlk+7iSztPw8E3fWec+ekG/wrr8gvO6WUj9u0CVKlkvE7hnMBHZHTzZmRFfSOwNX7fnS6dNIO4rffYNcuGVh99Ci0bw+ZMkn3+c8/h3/+MSFUdX85c8qjbh8aThMtn7YWGZ9x72nDOXMgMlJPGyrlNzZvlgGFrntHcBmnIPAr0B1peFoW2P3Qz8ifHz78UHpxbdkCPXvKc32bNpAxo6y4T5miCy2my5VLHjXRMpwmWj5tAZAUqHbPe6ZOlZrY4sUtD0opZbUbN6SPS4kSFtwsKTAM+B44jhTKT4vzs1wuOZk4YIAU0G/cKNuKe/ZIjVeGDNIuYto02eFSBotd0dI6LcNpouWz3Eii9RwQctd7du6UXjevvWbyi1ullDPs3g3Xr1v8yqomsAUoCbQAXgMux+szXS7JCQcNgv37ZYuxWzep52/RQpKuV16BlSu1P5dhQkOln5auaBlOEy2ftRP4m/ttG06aJHVZum2olJ+ILYS3ZEXrTpmBFUAfZFXrSWBbgq7gcsnkiqFD4eBBeZHYpg0sWQKVK0PevDBkiG4tGiJnTk20TKCJls9aEPNY5663Xr0qS+/16smJQ6WUH9i0STp/581rw82DgH7AcuA8UAaYwJ09t+LL5YIyZaQ9xPHj8rssUyap68qaVVa9Dh40MnY/o4mWKTTR8lnzkI7Nme566zffyCu/tm1tCUopZYfff5emVYGBNgZRGekoXwFoj8xPTHyxVfLk0Lw5rF4t5Wf16sG4cZA7NzRpIqcZVQLlyiWZanS03ZH4FE20fNI+5Jh1w3veM3GijDqrWNHqmJRStoiMlMryp56yOxKk59YSYBDwDVAC+MPjqxYpIqtbf/8tBfSLFslhn5YtdYUrQXLmlFo+7SBrKE20fNJspK9No7veunu3dGZu00aL4JXyG5s3y5Nn2bJ2RxIjAOgJrAZuAE8jMxM9r2rPkkXqtQ4cgDfegFmzZLe0a1ftyRUvsS0e9u+3Nw4fo4mWz3EDs4DyQJa73jNpkswfe+01G8JSStlj/Xp5dMSK1p2eRk4l1gTeRBorRzz0M+IrXToYPlxGO7ZsKVuKefPKin5UlCG38E2xNXx799obh4/RRMvnbAd2IfUPt127Jr2zXnwR0qe3JTCllB3Wr5dK8cyZ7Y7kPsKA+chA6p+AQsBcw66eJYuM9dm8WbYS27WThb1ffzXsFr4lWzYZTrn74U1mVcJoouVzZgGBQP273jpvniydaxG8Un5mwwYHrmbdyQV0BjYDOYEGQHPkhKIxCheGVatg5kw4dky+HG+8AVevag3FXQIDZVVrzx67I/Epmmj5FDdSn1UVSHfXeyZOlDrHypXtiEspZYvjx+HwYYcnWrHyA+uAvsgLxiJIDy5juFzS5HTPHujYEUaOhBdfzMWaNYbdwjfky6eJlsE00fIpG4CDQJO73rp9u7yaa9cOAvRfXCn/8csv8ugViRZAEuADYD2QAqgCvMGDhlMnRsqUMGbM7a7yzz4r/beuGncL75Yvn5wmiIy0OxKfoU+7PmUWkAx48a63jhwpPWfatLElKKWUXVauhJAQGzrCe+pJYBPQFRiJtIHYYOgdKlaE+fMP0LkzjBol3ee3bzf0Ft4pXz45MaAzDw2jiZbPuAl8BdQGHr311tOnYcYMGbcTFmZXbEopW/z0E1SoIMeNvU4KJMn6EbiCnFLsAlwy7g4p3IwaBcuWwZkzkmyNGePn8xPz5ZNH3T40jCZaPmMVcJL/bhtOmCAtdLp1syMmpZRtjh+XJ8tKleyOxENVkNmtnYGxQEFgoaF3qFYNtm2DKlWgSxeoW9eP+25pomU4TbR8RjiQEqh16y2RkTB2LNSsCfnz2xaYUsoOK1fKo0+cgEkJjEKK5UOBujF//jLsDunTw8KFso34ww9QsqQ01Pc7oaGQIYMmWgbSRMsnXADmIJ3gk99665w5EBEhx5iVUn5m5UpIlQqKFrU7EgOVRWq3BgErkdWtnhi1nehyyYrW2rWyffj009Lo2e+2EvXkoaE00fIJM4F/gXa33uJ2wyefQIECULWqbYEppezgdsOKFXKkztZB0mYIRpKrvUipxBAgLzANMGYY8pNPwqZNsuvati20auVnpxKfeAJ27PDDDNMcmmh5PTcwATmVU+rWW9eulW7Ib7yhcw2V8ju7d8s05Ro17I7ERJmAqchpxKxAC6Rg/jdDrp4mDSxeDH36wJdfSocMvxkBWLQoXLggPdiUxzTR8nq/Atu4czUL4NNP5ZRhs2a2BKWUstPixfJYu7a9cViiDJJsTUH6CJYBXgOOeHzlwEDo10++nIcPS93WQmPr8J2pSBF53LbN3jh8hCZaXm8CEMKdpw3//FNG7rRvDylS2BaYUsouixbJqkTWrHZHYpEAJLnaC7yN9BR8HOgBeH58sFYt2UrMk0dOJPbu7ePDqQsXlsetW+2Nw0doouXVziFF8E2RUznio48kwXrzTbviUkrZ5tw5qR3wi9Ws/3oUqdmKrd/6BMgFfARc9ujKOXLIl7V1axg4UE5z+2wLiJAQyJ1bV7QMoomWV5uOjKa4vW24ezfMng2dO0PatLYFppSyy7Jlstzy/PN2R2Kj7MhW4jagMvA+kBsYAyR+tEyyZHIKcdIk+Pln2UrctMmIeB2oaFFd0TKIJlpeK7YI/kmg+K23fvSRjNvp3t2uuJRStvr2W0iXDkqXtjsSB3gCmIfMTiyAdJbPD8zAkxOKrVvDmjWSzz7zDEybZkSsDlOkCOzbB1eu2B2J19NEy2v9AvwJtL/1lr17YdYsmUyfLp1tgSml7HL5stRnNWjgg20dPFEW6bu1FGl42hwoTkjIz8iL1oQrXVoamj71lIw469zZx+YwFy0q7R127rQ7Eq+niZbXGo3UIzS69ZaPPoKkSaFHD9uCUkrZaeFCafjUuLHdkTiQC6gObESK5a+QNWsHoALywjXh0qeXLvI9esgUjkqVZPKRT4ikHFYUAAAZmElEQVQ9ebhli71x+ABNtLzSHuBroBPwCCArvDNnQocOMj1BKeWH5syBzJllP0s9QADQGNjFiRN9kDE+5YAXgV0JvlpQEAwdKrWxW7ZI3dbatYYGbI+cOaVH0G/G9CXzZ5poeaWBQDLg9rHCAQMgOBjeftu2oJRSdjp/HpYsgYYNIUB/tcctCefPNwb2AwOAn4BCyOGiEwm+WqNG8OuvcmCvUiUYPtzLG6u7XFC2LGzYYHckXk9/Gr3OQaSQsy0ghVhbt8L06bKalTGjjaEppewzc6YUCTVtanckXiYF0BtJuDojpxXzICcVLyboSoUKwe+/Q506sp1Yt66Xt4AoW1YaM164YHckXk0TLa8zBPlnk0Ist1vG7KRODe+/b2tgSim7uN3Sc6B4cdm7UomQDhiJbB/WRXpv5UHqYeNf5Z4qFXzzDYwaJfVbxYvDunVmxGuBsmXle0u3Dz2iiZZXOQF8gXRAzgLISe5Vq+DDDyXZUkr5oT/+kKXtNm3sjsQH5EaK5X9HthK7AkWAJfG+gssFXbpIgpUkCVSoAIMHQ7QxM6+tU7q0/GV0+9Ajmmh5leHADWRyPVy7JsvThQrp71el/NrEiTIO4pVX7I7Eh5QCVgCLkJ5btYA6SPF8/MQ2NK1XD959V5r1nz5tSrDmCA2FggVh/Xq7I/Fqmmh5jX+A8chYidwAjBgBBw/KAOmgIBtDU0rZ5/RpmDFDkqzQULuj8TEuoDawAynbWIU0QX0XuBSvK4SGymHQceNg5UooVgxWrzYpXDPEFsR73XKcc2ii5TUGA1eAXoD0avn4Y3jpJXjuOVsDU0rZadw4Wd5+6y27I/Fhwciw6tgZioOBfMA04tNh3uWSw0obNsAjj8ipxPfe85IGp888I/Mzd+ywOxKvpYmWV9gDfAq0RF5NyTL0jRswbJidcSmlbHX1KowZI3MNCxSwOxo/kAn4EtiA1Mm2AJ4B4jfwsFgx6Sb/2mvyQrlMGS/IX6pUkccff7Q3Di+miZbjuYFuQHKkfxYsXiztHHr0gFy57IxNKWWryZPhzBkdbmq5MkiyNQU4gMyc7QKcj/MzU6aUf7b58+HYManjGjZM5iY6UtaskD+/Jloe0ETL8RYCy4B+QAbOnIHXX4fChaFPH5tDU0rZ599/pVNxhQrw7LN2R+OHApAT4HuAjsA4bg+sjrtT6QsvyGpWzZrSaPqZZxw8VrBqVSksu3bN7ki8kiZajnYN6f5eEOiE2y37/GfPyopW0qQ2h6eUss+4cRARIUNOXS67o/FjqZBeW78D2ZGB1ZWAuLOm9Olh3jzpNfvXX9Jzq39/B9ZuVa0q29Re2xDMXppoOdowZFl6NJCE8HCYO1d+EIsWtTk0pZR9zp2DQYOgenUoX97uaBQAJYD1wARgG1AMacVz+aGf5XLJgdFdu6B+ffjgAwfOS6xYUY626/Zhomii5ViHgI+B+kBljh6FTp3g6ad1nqFSfq9PH0m2hgyxOxJ1lwBkPNoeZGVrCFAA+Ja4thPTpYPwcPjuO5l4U748tGwJp06ZHXM8pEwJ5crBggVePsDRHppoOdJNoBkQCAzj5k1o0UJOGU6dCoGBNoenlLLP9u2ybdihAxQpYnc06r7SIVM81gKpgZeRflz74/zMOnVkdatnT2mPli8ffPYZ3LxpasBxa9BAAnNsIZlzaaLlSH2RH9AJQHbefBN++glGj4Y8eeyNTCllo6goaNtW5m317293NCpOsa0fRgBrkPY8/ZD62wd75BHZGd66VVpCdOwo9Vu27tzVqwcBAfDVVzYG4Z000XKcH5Etw9eBVxgzRtrkdO8OrVrZHJpSyl4jR0rXy5EjISzM7mhUvAQhh5p2Ay8iL6QLAUvj/MyCBeVF9tdfw5UrUK2atEzbvdvMeB8gY0Y53fr117p9mECaaDnKCWTLsAAwiqVLoVs3qFtXBpIqpfzYrl3STrxOHZ1p6JUyA7ORF9OBQE2kBvfIQz/L5ZIi+T//lOeB1atlvm3btnD0qOlB361BA8nytm61+MbeTRMtx4hCkqxLwFfs2JGChg2lX9bMmVqXpZRfu3oVGjaUouQJE7Sdg1ergpxK/AhYjPTe6oeMWHuwZMngnXekDUSnTlKvmyeP7HZYNqi6YUMJZMIEi27oGzTRcoRooB3wEzCGvXufoGZNCAmBhQvlUSnlp9xu6NJFultOnw6ZMtkdkfJYUuA94E+kSL4v8Z2dmD697Bzv3QtNmsCnn8qEkJ49LTihmCaN3HTaNDgfdxd8JTTRsp0b6ApMBt5ny5ZWlCsH16/DkiUy/UAp5cfGjJGZLb17S98s5UNyAl8hhfKZkNmJpZD6rYfXQWXPDlOmSP5dp46M8cmRA958E44fNzHkzp1lKsHUqSbexLdoomUrN/AOMBbowbp1/ahYUVZm167VpqRK+b0lS+CNN2Rey4cf2h2NMk054FdkfM85pH7rWeT0+cMVKCD9t3btkp290aMhZ045PGXKwOoSJeCpp2DUKOk5pOKkiZZt3MAHSPf3TvzwwxCqVnWRPr0kWXnz2hyeUspea9fCyy/LK67p0+VovfJhAUBTpNnpWGAfUB6oDqwmrhWuvHnhyy9lS7FNG5gzR2p8q1eHZcsg+uE7kgnz3ntw4ABMmmTgRX2X/uTa4l+gJfAhN2+25oMPRlOzpos8eWDNGsiWze74lFJ2Sr55M9SuLbUDS5dKEbzyE8HIkOr9SGf5LcjqVnnge+JKuHLlkt3mI0dk5vi2bVCjhjQ+HTYM/vnHgBBr1ZJh5v36waVLBlzQt2miZbn9wNPANA4dGkHFihPp399Fs2byAjZDBrvjU0rZavlysrVuLb8Mli+X6mflh1IAbwMHgTHAUaRwvhAwDjmh/mBhYVLWd/CgdJjPmFHGt2XODM2aybdWVFQiQ3O5ZPzTqVPaODceNNGyUEjISqAkbvdhZs7cTNGib7Jtm4uZM6WuUF+0KuXnJk2CmjWJzJpVGibpaRhFcqATspU47Y7/zwx0QVpFPFjSpNC0qeyWbN8OrVvDokVQtaoUz/fqJfVdCVamjDTzGj4cfv45ERfwH5poWWI/UI+sWTuxalVDypQ5QbNmRcmfH7Zs0d6DSvm9K1fg9dfliatKFQ7FLkEodUsSZFD178AG4AVkTFtRoBgy5ifioVcoVEi2FU+ckBquIkVg6FDpQF+oEPTtKwX08W78Pnw45M4NzZvDyZOJ/Yv5PE20THUBWfotwObNEVSpspNKlSZy4kRSpkyBX36R/XSllB9bswZKlpSz+r17w8KFRGvzPPVALqAMMB04DoxG6rq6I6tcFYFPgAMPvELy5HJCcfFi6S4/ahSkTSu7gIULSz3XG29IeeDVqw8JJSQEZs2Swq8aNeDCBYP+jr5FEy1T7AS6cvlyQT7//DxlyuymRIl1/P57PoYMkVMhr72m3d6V8mtHjsgvggoV4No1mRg8YAAEBdkdmfIaaYHOwG/ALqA38A/wFpAbKIIkYIuBi/e9QsaM0g931SpZ6Ro/XhapJkyAmjWlR2nNmjLket06iIz8zwVKlYJvv4WdO+G55+T7Wt1Ff6INcxRYytmz3/Djj4+yZEltvvlmMJcvJ6dgQfjkEyhb9i/Kls1nd6BKKTv9+af8Qpg2TYqK33kH3n9fR0AoD+UHPoz5sx9YACxCWkWMQOYrlgTKAqWBJ4E83LnekiEDtGsnf65eldKrJUvkNUCvXvIxyZND6dLw5JOyEFuqFOSuVh3Xt99KHUypUjB2rLQm0VFRgEmJVnR0NH379mXPnj0EBwfz0UcfkT179lvv/+qrr5g9ezZBQUF06NCBSpUqmRGGidzAYaKjt/D33zvYvPkMmzalY+XKSvz2W0uiowNJnTqa+vUDaNNGeru5XLBrl5GNTJRSXiH6/+3de1DU9b/H8SfsLiDgjbxBwE/Un4EpKuhUXiqLSbEzHUXwAmmOaeGoKWYBpqSiKI6ppY2iHo4OMqK/sIt2wtGpVPSonM1bclEJRNBRjqw/XC4LC5/zx+qmx+yn/Vj31/p+zHwG+e7uh9f3u87Oe7/f7+fzabYswpuTA19/DcePW+5QnjIFEhIsU3wL0aK6YzmrNReoA/4b+AE4CGwBPrv9vDbAs7dbLyAIy2z1f6FVKzdGjLBcEQTLeoq5uZYxGkeOWC433jm71bo19Or1b/QKK6PXsf8gMGor3UK/oeuHYyFI/n/bpNA6cOAADQ0N7Ny5k1OnTrFixQo2bNgAQGVlJRkZGWRnZ2MymYiOjmbw4MG4uLjYIsof1Az8HZPpBpWVVVRW/i/Xr/+dy5cbKS11oqTEjZKSpzl37mWqq/8dAI2mmQED6lm40JkRI2DgQGe5NCiEI7txA6qrLUs5uLpaliUxGKCqCi5dspy5OncO8vJ+vVG4f39Yvdoyvr5jR/vmF0+IVsArtxuAGcsai3mA/va/v8JSgN3NB/AHOgOd6NixE6NHWxp0oqGhC+fOdUCv9+TkSTcKCpz5r6Pt+M9r7wPvW7oeB52drvGX9hfo3MWZTsFd6BTgQefOlllL7rSnnrKc0PXwcMxbamxSaOn1eoYOHQpAv379+PmudQDOnDlD//79cXFxwcXFBX9/fwoLCwkODrZFlAfKyoK//c1EbW0+NTVO1NbqqKlxpbbWldpaN2pqPKir63Hf6zQaM35+NwkIMBETU0f//m707+9K797OuLm5P9Z9EELYSX09+Ppafj6ITme5qzgsDF57zdJkJKGwOy2We7eCgbfv2l6JZVb6ktvtFyy3xJRgGeVYyd0LXru4WL439O9/Z4sb4ElV1dMUFfWm5JcASs51pLjQi/LLXSi70YH/OeBJ5U1XzOYHlx6tWjXg4WHC09PSPDwacHc3odM13W7m2z+90el80WottzX+3lXKAQMsg3rtxSaFltFoxPOu+w00Gg1msxmtVovRaKT1XRNGeXh4YDQaf7MfvV5vi3gA/PWvlgE+v2oCfudD84EqAMsX14dhy30SFnKMbU+OMZbrKI+iosLSHpIc48dDjvPdWmG5hNjrn+rFxQWeCbS0XzVhKdzK/6m+LZyBa7fbw7Hn22yTQsvT05Oamhrr783NzWhvj6T5/4/V1NTcU3jdERoaaotoQgghhBCPjU2mdwgJCeHQoUMAnDp1ip53rZAcHByMXq/HZDJx69YtiouL73lcCCGEEMJROCn10HPAPrQ7ow7Pnz+PUoqUlBQOHTqEv78/r776Krt27WLnzp0opXj33XcZPnx4S0cQQgghhLA7mxRa4ldNTU0sWLCAkpISNBoNy5cvx9/f396xHNKNGzeIiIggPT2d7t272zuOQxo1apT1Ur+vry/Lly+3cyLHk5aWxvfff09jYyMTJkwgKirK3pEczu7du/nyyy8BMJlMFBQUcOTIEdq0aWPnZI6jsbGRhIQEKioqcHZ2Jjk5+Yn9XJYJS23shx9+ACArK4vjx4+zfPly61QXouU0NjaSlJSEm5ubvaM4LJPJBEBGRoadkziu48ePc/LkSXbs2EFdXR3p6en2juSQIiIiiIiIAGDx4sWMGTNGiqwWdvDgQcxmM1lZWRw5coS1a9eybt06e8eyC1mCx8bCwsJITk4G4MqVK3To0MHOiRxTamoq48ePp1OnTvaO4rAKCwupq6tjypQpTJo0iVOnTtk7ksPJzc2lZ8+ezJgxg9jYWF5++WV7R3JoZ8+e5eLFi4wbN87eURxOQEAATU1NNDc3YzQarQPinkRP7p4/Rlqtlvj4ePbv389nn332j18gHsnu3bvx8vJi6NChbNq0yd5xHJabmxtvv/02UVFRlJaWMm3aNHJycp7oD9CWZjAYuHLlChs3bqS8vJzp06eTk5ODkyxlYhNpaWnMmDHD3jEckru7OxUVFYSHh2MwGNi4caO9I9mNnNF6TFJTU9m3bx8LFy6ktrbW3nEcSnZ2NkePHmXixIkUFBQQHx9PZWWlvWM5nICAAN544w2cnJwICAigXbt2cpxbWLt27RgyZAguLi5069YNV1dXqqqq7B3LIVVXV/PLL7/w/PPP2zuKQ9q6dStDhgxh3759fP311yQkJFhvP3jSSKFlY1999RVpaWkAtGrVCicnJzSOuMaAHWVmZrJ9+3YyMjIICgoiNTWVjrK8SYv74osvWLFiBQDXrl3DaDTKcW5hoaGhHD58GKUU165do66ujnbt2tk7lkPKy8tj0KBB9o7hsNq0aWMdONO2bVvMZjNNTU12TmUfcs7fxl577TUSExOJiYnBbDYzf/58XF1d7R1LiEcWGRlJYmIiEyZMwMnJiZSUFLls2MKGDRtGXl4ekZGRKKVISkqSL2Y2UlJSgq+vr71jOKzJkyczf/58oqOjaWxsJC4uDnf3J3OZOpneQQghhBDCRuTSoRBCCCGEjUihJYQQQghhI1JoCSGEEELYiBRaQgghhBA2IoWWEEIIIYSNSKElhHgkBoOBpKQkAAYPHvzIry8qKmL9+vUtHetPp6CgQI6DEE8AKbSEEI9k7dq1REdH/+HXP/PMM1y6dImysrIWTPXnExQUxMyZM+0dQwhhYzLboBDioRmNRs6ePcvixYvv2Z6fn09ycjIajQZXV1eSk5Px8fHh888/58CBA3h5eVFXV8fs2bN57rnnCA8PJzMzk8TERGsf9fX1fPjhh1y/fh1vb2/y8vLIzc2lqKiIpUuXApYlalJSUsjPz2fz5s3odDrKy8sZOXIk06dP5+rVqyxcuBCTyWTN4e3tbf0bjY2NfPzxx1y6dInm5mbmzJnDs88+y9ixY1mzZg0ajYa4uDh27NjB2LFjGTBgABcuXKBt27asXr2anJwcsrOzaW5u5r333uPmzZts3boVZ2dnQkNDmTdvHnq9ntTUVLRaLW3atGHVqlVUVlaSmJiIVqtFo9GwcuVKSktLycrKYs2aNXzzzTds27YNFxcXunbtypIlS9izZw8HDx6kvr6esrIypk2bRkRExON5o4UQLUcJIcRDOnz4sJo7d67190GDBimllBo9erTKz89XSim1f/9+NWvWLFVQUKDGjRunzGazqqurU2FhYerYsWNKKaXKy8vVqFGj7ul769atKjU1VSml1MWLF1VgYKBSSqmoqCh14cIFpZRSu3btUqtXr1bHjh1T4eHhqrGxUdXU1KiQkBCllFKzZ89WP/74o1JKqaNHj96TVSmlMjMz1cqVK5VSSlVVVamRI0cqpZQ6ffq0ioqKUpGRkdb9GDZsmDpx4oRSSqnU1FSVnp6usrOzVWxsrFJKKYPBoMLDw1Vtba1SSql58+ap3NxctWLFCrVp0ybV1NSk9u/fryoqKtT27dvVkiVLVENDgzp69KgqKipSx44dU3PmzFFVVVUqLCxM3bp1Syml1LJly1RGRobKzs5WU6ZMUUopVVJSooYPH/6H3jMhhH3JGS0hxEMzGAx06NDhvu3Xr18nKCgIgIEDB/LJJ59QXFxMnz590Gg0aDQaevfubX1+x44duXnz5j19FBcX8+KLLwLQvXt3vLy8rNvvnEFrbGwkICAAgJ49e6LVatFqtbi5uQFw/vx50tLS2LJlC0opdDrdPX/j/Pnz6PV6zpw5A4DZbMZgMBAcHEzr1q3R6XTW/dBqtQwcOBCAkJAQDh06RL9+/ax/v6ysjKqqKt555x0AampquHz5MrGxsWzcuJG33nqLzp07ExwcTGRkJJs3b2bq1Km0bt2auLg4a6bLly/To0cPPD09rccvNzeXvn37EhgYCIC3tzcNDQ0P+zYJIf6FSKElhHhoTz31FNXV1fdt79SpE4WFhQQGBpKXl0fXrl3p0aMHGRkZNDc3Yzabyc/Ptz6/urraWkjd0bNnT06ePElYWBhlZWUYDAYAAgICSE1NxcfHB71eT2VlJQBOTk735ejWrRtTpkwhJCSE4uJi8vLy7nu8S5cuxMbGUl9fz4YNG2jbti05OTl4eHjQ3NxMTk4OI0aMwGw2W/dJr9fTo0cPAJydLbe2+vr64u3tTXp6Ojqdjt27dxMUFMSePXsYPXo08fHxpKWlsWvXLrp160ZoaCgzZ85k7969bNmyhVGjRln7KS4upra2Fnd3d06cOGEt5n5rH4UQfy5SaAkhHlrfvn1ZtWrVfduXLl1KcnIySik0Gg0pKSn4+fnx0ksvMXbsWNq3b49Op7MuQn369GleeOGFe/qIjIwkISGBmJgYfHx8rIuvL1q0iPj4eJqamgBYtmwZ169f/8188fHxLFq0CJPJRH19PR999NE9j48fP54FCxbw5ptvYjQaiY6O5urVq3z66adkZmailCI6Opo+ffoAsHnzZq5cuYKPjw9xcXHs3bvX2peXlxeTJ09m4sSJNDU18fTTTxMeHk5DQwMJCQm4u7uj0+lYsmQJSik++OAD1q1bh7OzM4mJiRiNRms/s2bNYtKkSTg7O+Pv78+8efP49ttv/8hbJIT4FyOLSgshHklSUhLjx4+nV69ev/u8GzdukJOTQ0xMDA0NDbz++uts27YNHx8f3n//febMmYOfn5/1+T/99BO1tbUMGTKE0tJSpk6dyoEDB2y9Ow/0yiuv8N1331kLPiGE+CPkjJYQ4pHMnj2bNWvWWEcCPkj79u35+eefGTNmDE5OTkRFReHj40NhYSH+/v73FFkAfn5+zJ07l/Xr12M2m61zdQkhxJ+ZnNESQgghhLARmbBUCCGEEMJGpNASQgghhLARKbSEEEIIIWxECi0hhBBCCBuRQksIIYQQwkak0BJCCCGEsJH/A6gOXpp2nzl5AAAAAElFTkSuQmCC">
            <a:extLst>
              <a:ext uri="{FF2B5EF4-FFF2-40B4-BE49-F238E27FC236}">
                <a16:creationId xmlns:a16="http://schemas.microsoft.com/office/drawing/2014/main" id="{A3E11498-73D0-4633-B88E-55BD0CB08F7B}"/>
              </a:ext>
            </a:extLst>
          </p:cNvPr>
          <p:cNvSpPr>
            <a:spLocks noChangeAspect="1" noChangeArrowheads="1"/>
          </p:cNvSpPr>
          <p:nvPr/>
        </p:nvSpPr>
        <p:spPr bwMode="auto">
          <a:xfrm>
            <a:off x="5943599" y="3276599"/>
            <a:ext cx="4433777" cy="44337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939283FB-B1CF-47D7-809A-5B7372899BAE}"/>
              </a:ext>
            </a:extLst>
          </p:cNvPr>
          <p:cNvSpPr txBox="1">
            <a:spLocks/>
          </p:cNvSpPr>
          <p:nvPr/>
        </p:nvSpPr>
        <p:spPr>
          <a:xfrm>
            <a:off x="646111" y="452718"/>
            <a:ext cx="9404723" cy="11807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3900"/>
              <a:t>Task 1 – Getting familiar with the dataset</a:t>
            </a:r>
          </a:p>
        </p:txBody>
      </p:sp>
      <p:sp>
        <p:nvSpPr>
          <p:cNvPr id="5" name="Rectangle 1">
            <a:extLst>
              <a:ext uri="{FF2B5EF4-FFF2-40B4-BE49-F238E27FC236}">
                <a16:creationId xmlns:a16="http://schemas.microsoft.com/office/drawing/2014/main" id="{CAB1F552-88CE-424A-8EED-0C23DF93EBA3}"/>
              </a:ext>
            </a:extLst>
          </p:cNvPr>
          <p:cNvSpPr txBox="1">
            <a:spLocks noChangeArrowheads="1"/>
          </p:cNvSpPr>
          <p:nvPr/>
        </p:nvSpPr>
        <p:spPr bwMode="auto">
          <a:xfrm>
            <a:off x="643855" y="2548281"/>
            <a:ext cx="5114093" cy="36543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lnSpc>
                <a:spcPct val="90000"/>
              </a:lnSpc>
              <a:spcBef>
                <a:spcPts val="1000"/>
              </a:spcBef>
              <a:buClr>
                <a:schemeClr val="bg2">
                  <a:lumMod val="40000"/>
                  <a:lumOff val="60000"/>
                </a:schemeClr>
              </a:buClr>
              <a:buSzPct val="80000"/>
              <a:buFont typeface="Wingdings 3" charset="2"/>
              <a:buChar char=""/>
            </a:pPr>
            <a:r>
              <a:rPr lang="en-US" sz="2400" dirty="0">
                <a:solidFill>
                  <a:schemeClr val="bg1"/>
                </a:solidFill>
              </a:rPr>
              <a:t>1.2.</a:t>
            </a:r>
            <a:r>
              <a:rPr lang="en-US" altLang="zh-CN" sz="2400" dirty="0">
                <a:solidFill>
                  <a:schemeClr val="bg1"/>
                </a:solidFill>
              </a:rPr>
              <a:t> </a:t>
            </a:r>
            <a:r>
              <a:rPr lang="en-US" sz="2400" dirty="0">
                <a:solidFill>
                  <a:schemeClr val="bg1"/>
                </a:solidFill>
              </a:rPr>
              <a:t>Plot the variation of gene expression across different genes for your assigned cells. You will have two plots - One for baseline cells and another for Metformin cells.</a:t>
            </a:r>
          </a:p>
          <a:p>
            <a:pPr fontAlgn="base">
              <a:lnSpc>
                <a:spcPct val="90000"/>
              </a:lnSpc>
              <a:spcBef>
                <a:spcPts val="1000"/>
              </a:spcBef>
              <a:buClr>
                <a:schemeClr val="bg2">
                  <a:lumMod val="40000"/>
                  <a:lumOff val="60000"/>
                </a:schemeClr>
              </a:buClr>
              <a:buSzPct val="80000"/>
              <a:buFont typeface="Wingdings 3" charset="2"/>
              <a:buChar char=""/>
            </a:pPr>
            <a:r>
              <a:rPr lang="en-US" altLang="en-US" sz="2400" dirty="0">
                <a:solidFill>
                  <a:schemeClr val="bg1"/>
                </a:solidFill>
              </a:rPr>
              <a:t>Clean data: we only choose the expression levels greater than 32 on the RPKM scale and exclude cells that has low sequencing coverage. So we limit RPKM values to (32, 2000) and plot in log scale.</a:t>
            </a:r>
          </a:p>
        </p:txBody>
      </p:sp>
    </p:spTree>
    <p:extLst>
      <p:ext uri="{BB962C8B-B14F-4D97-AF65-F5344CB8AC3E}">
        <p14:creationId xmlns:p14="http://schemas.microsoft.com/office/powerpoint/2010/main" val="348820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EC7348AF-7602-4B76-9997-03F0F432DA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0DD7D4-CD57-4577-ACCC-43E1C72F77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Freeform 23">
            <a:extLst>
              <a:ext uri="{FF2B5EF4-FFF2-40B4-BE49-F238E27FC236}">
                <a16:creationId xmlns:a16="http://schemas.microsoft.com/office/drawing/2014/main" id="{0E38218E-B21F-433A-BB44-F15DE7DC66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4" name="Freeform 5">
            <a:extLst>
              <a:ext uri="{FF2B5EF4-FFF2-40B4-BE49-F238E27FC236}">
                <a16:creationId xmlns:a16="http://schemas.microsoft.com/office/drawing/2014/main" id="{1CC539E7-2A7D-4261-A502-1C2FA9C1B2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7" name="AutoShape 4" descr="data:image/png;base64,iVBORw0KGgoAAAANSUhEUgAAAloAAAJVCAYAAAAGDVs/AAAABHNCSVQICAgIfAhkiAAAAAlwSFlzAAALEgAACxIB0t1+/AAAADl0RVh0U29mdHdhcmUAbWF0cGxvdGxpYiB2ZXJzaW9uIDIuMS4wLCBodHRwOi8vbWF0cGxvdGxpYi5vcmcvpW3flQAAIABJREFUeJzs3XlcVPX+x/EXiyCLguROalpappnL1TJQMzP1gkteM1xQU/OW1y2FgOuOu+bPFrMyS8tbmZktV+7VzExLTUvMitRyLcNdA0GRZc7vj4m5EougM5wZeD8fjx4nZoZzPnyH8u3ne+b7dTMMw0BERERE7M7d7AJEREREyioFLREREREHUdASERERcRAFLREREREHUdASERERcRAFLREREREHUdCScikyMpKlS5fme/z111/nySefLNG5nnvuOT788MMiX3Px4kUGDRpk+7pnz56kpqaW6DrX46WXXuL+++8nLi7O4dcqS06dOkVERITdzvfll1/SsWNH+vTpQ0ZGht3OW5AXXniB+Ph4h17jekVGRrJ+/XqOHz9OixYt7HLOtWvX8ve//z3P+UWciYKWlEv9+/fn/fffz/f46tWrGTBgQInONXbsWHr16lXka1JSUvj+++9tX3/00UdUrly5RNe5HmvWrOGZZ55hzpw5Dr9WWVKjRg1WrVplt/MlJCTwyCOPsGbNGipWrGi384qI8/M0uwARM3Tu3JnZs2fzzTff8Je//AWAXbt2YRgGISEhWCwWZs+ezd69e0lPT8cwDGbOnEmrVq2IjY3l999/59dff+X+++/n3LlzNGzYkGHDhrFmzRreffddsrKySElJ4fHHH6d///7ExcWRkZFBz549Wbt2LXfeeSc7duwgKCiIF198kYSEBDw8PKhfvz6TJ0+mWrVqREZG0rx5cxITEzlx4gRt27ZlxowZuLvn/fvRyZMnmTZtGr/99huGYdCrVy+GDx/OuHHjOHXqFBMnTmTs2LH89a9/tX1PTk4O8+fP57PPPqNSpUo0a9aMQ4cOsXLlSi5evMisWbP46aefyMrKom3btjz99NN4enpy1113MWLECLZt28bp06cZPnw4/fv3B+C9997jnXfewWKxEBgYyOTJk7n11lvzjf1nn33GSy+9RFZWFhUrViQmJoYWLVoQFxfHpUuXeO655/j5558ZNGgQ//rXv/jPf/7DsWPHOHnyJGfOnOGOO+5g1qxZ+Pv788ADD9CsWTMOHDjA+PHjadasGfHx8Zw4cYKsrCzCwsJ44oknyM7OZsaMGSQmJlKhQgVuvvlm5syZg7e3d4GPX7hwge7du7Nnzx6ysrKYO3cuO3bswMPDg2bNmhEXF2e7/sMPP8yOHTs4ceIEPXv2ZNy4cXl+3mXLlrFp0ya8vb25ePEivr6+fPvtt5w+fZrbb7+dOXPmFHn+8PBwvvrqK1JSUhg+fDiJiYkkJSXh6enJSy+9RI0aNfKN8aFDhxgwYAApKSk0btyYqVOn4u/vz+bNm3nllVfIzMzk/Pnz9OrVi3HjxpGenk5cXBzHjh3D3d2dJk2aEB8fj7u7e6HvV3Z2NgsWLODzzz/Hw8ODFi1aMHXqVLy8vHjppZf45JNPsFgsBAcHM3Xq1ALrLMjmzZt59tlnsVgs+Pr6Mn36dO644w4SExN55plnuHz5Mu7u7owaNYqOHTsWeI7C3m8/P79i1SBiV4ZIOfX8888bMTExtq/Hjx9vrFixwjAMw0hMTDRGjx5t5OTkGIZhGK+88orx97//3TAMw4iJiTEGDx5s+76YmBhj2bJlRlpamtG3b1/j/PnzhmEYxp49e4zmzZsbhmEYv/76q+3fDcMwGjVqZJw7d85Ys2aN8eijjxrp6em2moYOHWoYhmEMHDjQGDNmjJGTk2NcvHjRCA0NNXbs2JHv5xgwYIDx+uuvG4ZhGKmpqUb37t2NdevWGYZhGB07djS+++67fN/zzjvvGAMGDDAyMjKMK1euGEOHDjUGDhxoGIZhxMbGGm+++aZhGIaRnZ1tREVFGUuXLrXVvXLlSsMwDOP77783mjZtamRkZBg7d+40+vfvb1y6dMkwDMP44osvjK5du+a77pEjR4zw8HDbGP30009GSEiIkZ6ebqSnpxsPPfSQsXbtWiMsLMz46KOPbGPSvn1748yZM0ZOTo4xfvx4Y+7cubafb/HixbbzR0ZGGps2bTIMwzAyMjKMyMhIIyEhwfj666+Nrl27GhaLxTAMw5g/f76xe/fuQh+/+v167rnnjFGjRhmZmZlGTk6OERsba0yePNl2/dxaTp48adx1113GL7/8ku/nzv0dyf15unTpYmRlZRXr/LNnzzYMwzASEhKMO+64w9i3b59hGIYxcuRI46WXXsp3reeff964//77jXPnzhkWi8WYMGGCMX/+fMNisRgDBw40jhw5Yqu3cePGxrlz54wPPvjA9nuXnZ1tTJw40Th69GiR79cbb7xhDBgwwLh8+bKRk5NjjB071vjggw+MDz74wBg3bpzt51u1apUxfPhwwzCsv9P//e9/8/33kOvMmTNGq1atjKSkJMMwDGPDhg3GsGHDjN9//9146KGHjF9//dVWe/v27Y3ffvvNeP/9940RI0bkOX9h76uIGdTRknKrb9++hIWFkZaWRnZ2Nl9++SXTpk0DoEWLFgQEBLBq1Sp+/fVXdu7cmedvw61atcp3Pj8/P15++WW2bNnC0aNH2b9/P5cuXSqyhq1bt9K7d298fX0BGDRoEC+//DKZmZkAdOzYEXd3d/z9/alXrx4pKSl5vv/SpUskJiby+uuvA1CpUiV69+7N1q1bCQsLK/S6W7ZsoWfPnnh7ewPw6KOPsnLlSgA+//xzvv/+e9asWQOQ756iTp06AdCkSRMyMzO5dOkSn3/+OceOHctzX1Nqaiq///47gYGBtsdyO2FDhgyxPebm5sYvv/zCHXfcwaJFi+jbty89evSgR48ettd07dqVqlWrAtCnTx9mz55NTEwMgK0jeenSJb7++mtSUlJ47rnnbI/t37+f0NBQPDw8eOSRRwgNDaVLly40a9aM1NTUAh8/fvx4nvfoqaeeokKFCoD1PqB//OMf+cajRo0a3HTTTaSkpFCnTp1Cxx6gefPmeHp6Fuv8Dz30EAB16tShatWq3HHHHQDUrVs33+9Drs6dOxMUFATA3/72N+bPn4+bmxsvv/wyn3/+OevWrePQoUMYhsHly5dp1aoVixYtIjIykvvuu4/BgwdTr1493nrrrULfr+3bt9OzZ0/bVOizzz4LWKfSv//+e/72t78BYLFYuHz5cpHjkSsxMZGGDRty55132n72hx56iC1btnDmzJk84+Lm5saBAwcKPE+jRo0KfF9FzKCgJeVWjRo1uO+++/jPf/7DpUuX6NKlC5UqVQKsYWPWrFk89thjdOrUiQYNGvDxxx/bvjc3GF3t5MmTPProo/Tt25dWrVrRtWtXNm/eXGQNFosFNze3PF9nZ2fbvr76fh43NzeMP21NarFYCnzs6nMUJPcP+VxXT0daLBaee+4527Rfampqnhpzw1nuY4ZhYLFY6NmzJ9HR0bZznD59moCAgHy1tW3b1vaHMsCJEyeoXr06AEeOHCEwMJB9+/aRmZmJl5cXAB4eHnnOcXW9ue9F7lisWrUKHx8fAM6fP4+3tzd+fn589NFHJCYm8tVXXzFu3DiGDRvGgAEDCny8Q4cOea735/coKysr33jkjsmf34+CXP37c63z544BYAtj1/Ln8fL09OTSpUs8/PDDPPjgg/zlL3/hb3/7G59++imGYVCnTh02btzIzp07+eqrr3jssceIj48v8v368+/Q2bNnsVgsWCyWPFPKmZmZhQbCguq+eiwMw+DAgQPk5ORw66238t5779meO3XqFEFBQfz73//Od57KlSsX+n6LlDbdDC/l2oABA/j3v//Nhx9+mOd/wtu2baNjx47079+fpk2b8umnn5KTk1PkuX744QeCgoIYOXIkoaGhtpCVk5ODp6cnOTk5+f4QbteuHe+//76t87Vy5Upat26d5w/Xovj7+3P33Xfz1ltvAdZPN3744Yfcd999RX5fhw4d+Pjjj8nMzCQ7O5sPPvjA9lxoaCgrVqzAMAwyMzN58skn+de//lXk+UJDQ0lISOD06dMAvPPOOwwePDjf69q2bcu2bds4dOgQYO2s9ejRg4yMDI4fP86sWbN4/fXXadCgAc8884zt+zZt2sTFixexWCysXr26wHtz/P39ad68OcuXLwesAbFfv35s2rSJzZs3M2TIEFq0aMHo0aPp1asXP/zwQ6GPX61du3a88847ZGVlYbFYeOuttwgJCSlyPErCEef/7LPPSElJIScnh9WrV9O+fXuOHTtGWloa48aN44EHHmDnzp1kZmZisVh4++23iYuLIzQ0lOjoaEJDQ/nxxx+LfL/atm3LunXrbOeYNm0aCQkJhIaGsmbNGtLS0gDrp3KffvrpYtV99913c+jQIX7++WfA+r5HR0fTvHlzjh07xtdffw3Avn376NKlC6dOnSrwPMV5X0VKizpaUq7dc889zJw5k4CAAG6//Xbb4xEREUyYMIHu3buTnZ1NSEiI7ebewoSEhLBmzRq6du2Km5sbbdq0ISgoiGPHjlGvXj2aNWtGWFiYLRSBdRrsxIkTPPLII1gsFurVq5cnYBTHM888Q3x8PGvXriUzM5Pu3bvTu3fvIr+nd+/eHDlyhF69euHr68vNN99s6wJNnDiRWbNm0b17d7KysrjvvvsYPnx4kecLDQ3l8ccfZ+jQobi5ueHv78/ixYvzdCcAbrvtNuLj4xk/fjyGYdhu6Pb29mbChAkMGzaMRo0aMWXKFLp3724LjFWrVuXxxx/nwoULtG7dmieeeKLQsZgxYwbdu3cnMzOT8PBwevToQU5ODlu3biU8PBxfX18CAgKYMWMGtWrVKvDxqz355JPMmzePXr16kZ2dTbNmzZg8eXKR41ESjjj/rbfeyt///ndSU1Np1aoVI0aMoEKFCtx///1069YNLy8vGjVqxG233caxY8fo1asXu3bt4q9//Ss+Pj7UqlWLyMhIAgICCny//Pz8iIiI4LfffqN3794YhkGbNm2IjIzE3d2dU6dO0bdvX9zc3KhVqxZz584tVt1Vq1blmWeeISYmhpycHPz9/Vm0aBFBQUE8//zzzJ8/nytXrmAYBvPnz+fmm29m165d+c7Tvn37a76vIqXFzShOn1tEypQvv/ySc+fO0bNnTwBmzpyJt7e3berPmbzwwgtcuHCBKVOmmF2KiEiJaepQpBxq2LAhH374Id27dycsLIwLFy4U2iUSEZHrp46WiIiIiIOooyUiIiLiIApaIiIiIg6ioCUiIiLiIE67vMPu3bvNLkFERESk2AraNcRpgxYUXLAr27dvH40bNza7jDJNY+x4GmPH0xiXDo2z45WnMS6sQaSpQxEREREHUdASERERcRAFLREREREHUdASERERcRAFLREREREHUdASERERcRAFLREREREHUdASERERcRCnXrDUVSUnJ/P0009jGAYBAQEsXLgQHx8fPvroI6KioggKCgJg+vTpNGjQoMBzREZGcvbsWf773//aHvvkk08YPXo0mzZtIiAggOjoaNLS0sjKyiI2NpYWLVoUeK7jx4/TpUsX3n33XZo2bQrAO++8w9mzZ4mIiGD8+PG21+7bt48JEybw8MMPEx0dzblz5/Dz82PevHm2ugEmT55MQEAAUVFRhY7D+fPnmTp1KpcuXcIwDGrXrs2kSZOoWLEiM2fOJDExET8/PwCWLFlCVlYWUVFRZGRkUL16debMmYOPjw8AFouFESNG0KlTJ/r161foNSdOnIi7uzs+Pj5YLBZSU1OJioqiQ4cOxMbGkpSURGBgIAA5OTlMnz6dhg0bEhISwrZt2wA4dOgQI0eOZNq0aZw4cYK4uDhWr17N3XffDUBWVhahoaEMHDiQ0aNHF1qLiIiI6watN9+E11+37zmHDoVBg274NCtWrKBbt24MGDCARYsWsWbNGiIjIzl8+DDz5s2zhZ3iuHpV3YSEBIKDgwFYvnw59957L0OGDOHw4cNMmDCBDz74oNDz+Pv7ExcXx/vvv4+Xl5ft8WrVqrFy5UoA9uzZw6JFi+jbty9vvvkmjRo1YvTo0SQkJLBkyRImTZoEwKpVq/jpp59o3bp1kbUvW7aM++67zxaMZs2axapVqxgyZAhJSUksW7YsT3ibOXMm4eHh9O7dm6VLl/Luu+8yZMgQAJ599llSUlKKNWbz5s3j1ltvBeDw4cOMGTOGDh06ABAdHU379u0B2LJlC8899xyLFy+2fe/PP//M6NGjmTt3Li1atGDt2rU0aNCAdevW2YLWF198QaVKlYpVi4iIlG+aOiyBI0eOEBERwcCBAxk8eDCnTp0q8HWNGzcmNTUVgLS0NDw9rXn20KFDLF26lH79+vHKK69c83phYWGsW7cOgNTUVK5cuULVqlUBGDJkCBEREYC1M+Pt7V3kuerVq0e7du1YtGhRgc8bhsGMGTOYNm0aHh4e7N69m3bt2gHQvn17duzYAVjD2N69e3n00UevWX9wcDAbNmxg+/btZGRkEBMTQ2RkJBaLhWPHjjFlyhQiIiJYs2YNQL5rbt++HYD169fj5uZmC0glkZycTOXKlQt8LiUlBV9fX9vX+/fvZ9SoUTz77LN5uoO5tVgsFsAaeMPCwkpci4iIlD+u29EaNMgu3aeS2L59O02aNCE2NpZvvvmGlJQUatSoke91NWvWZOHChaxbt47MzExGjRoFQGhoKGPHjsXf359Ro0axefNmOnbsWOj1HnjgAWJiYoiKimLDhg107dqVt99+G8AWHs6cOUN0dDT//Oc/r1n/uHHj6NOnD998802+5z777DMaNmxom8pMS0uzdW38/Py4ePEip0+fZvHixSxevDjPlGZh+vXrh7e3N6+99hpjx46lVatWTJ06lUqVKjFw4EAee+wxcnJyGDRoEE2bNi3wmj/99BPr1q3j+eef58UXX7zmNQFiYmLw9PQkOTmZ5s2bM2fOHNtzCxYs4NVXX8Xd3Z3q1asTHR0NQHp6OrGxsXh4eHDx4sU856tQoQLNmzdn165dtjpr1qzJ2bNni1WPiIiUX64btEzQp08fXn31VYYPH06lSpV46qmnCnzd/PnzmTNnDu3atePzzz8nJiaGV155he7du9umyjp06MCPP/5YZNDy9vamcePG7Nmzh40bN7Jo0SJb0AI4cOAA48eP5+mnn6ZNmzbXrN/Ly4s5c+YwYcIE+vbtm+e5jz/+mEFXBVd/f3/S09MBawipXLky69ev58KFC4wYMYIzZ86QkZFBgwYN6N27d4HX27lzJ7169aJPnz5kZmby6quvMnv2bJ599lkGDRpku//q3nvvZf/+/bZrVqxY0XbNDz/8kFOnTjF48GB+++03KlSoQHBwcJHdrdypw1WrVrFu3Tpq1aple+7qqcOrubm58eKLL/L7778zevRo3nvvPW666Sbb8+Hh4SQkJHDixAk6d+5MVlbWNcdbREREU4clsGnTJlq1asUbb7xB165dWbZsWYGvq1y5sq0zU716dVJTU0lLS2PMmDGkp6djGAY7d+4s1r1a4eHhrFixgoCAANuN4wAHDx5k7NixLFy40Hb/UXE0adKE8PBwXn311TyPJyUl0bJlS9vXLVu2ZMuWLQBs3bqVVq1aMWjQINauXcvKlSsZMWKE7X6qwrzxxhusXbsWsIa8hg0b4uXlxdGjR+nfvz85OTlkZWWRmJhIkyZNCrzm008/zXvvvcfKlSt5+OGHGTJkSLGnECMiIqhVq1ah06VX8/X1JTg4mCZNmjBgwACioqJsU4UA99xzD99++y3r16+na9euxbq+iIiIOlol0LRpU6Kjo3nhhRdwd3cnLi6uwNdNnjyZ+Ph4LBYLhmEwZcoU23TZoEGD8PLyom3btsUKSCEhIcTGxuaZ/gJYuHAhmZmZzJo1C7B2oF566aVi/RxPPPEEmzdvtn19/vx5/Pz8cHNzsz3Wr18/YmJi6NevHxUqVGDhwoXFOvfVpk+fzvTp03n77bepWLEiVapUYdq0adSoUYPu3bvTt29fKlSoQM+ePWnYsCFPPvkkMTExrF69mipVqlzXNf9s4sSJ9OjRg549exb7e4YOHcq2bdtYsmQJtWvXBsDd3Z2QkBBOnDiBv7//DdclIiLlg5thGIbZRRRk9+7dtGrVyuwy7OrqTxCKY2iMHU9j7Hga49KhcXa88jTGheUWdbSuU2ZmJsOGDcv3eP369YmPjy/WOb777jsWLFiQ7/Fu3brRv3//Ete0ePFidu7cme/x2bNnU6dOnRKfrziSk5OJiYnJ93jr1q0ZM2aMQ65Z1LgVtpaYiIiIGdTRKkXlKdmbRWPseBpjx9MYlw6Ns+OVpzEuLLfoZngRERERB1HQEhEREXEQBS0RERERB1HQEhEREXEQferQAZKTk3n66acxDIOAgAAWLlyIj48PH330EVFRUbbV4adPn27b8ubPIiMjOXv2bJ6tbj755BNGjx7Npk2bCAgIIDo6mrS0NLKysoiNjS30E3fHjx+nS5cuvPvuu7ZFUt955x3Onj1LREQE48ePt7123759TJgwwbYR9MaNG1m/fn2eNa1ycnJ46qmn6NOnT5GLh2ZkZDBt2jROnz6Nm5sb/v7+TJs2jSpVqrB8+XLWrFmTZyxq165NdHQ0586dw8/Pj3nz5pGTk1NkfX82ceJE3N3d8fHxwWKxkJqaSlRUFB06dCA2NpakpCQCAwNtP8f06dNp2LAhISEhbNu2DbDuSTly5EimTZvGiRMniIuLY/Xq1bZNpbOysggNDWXgwIGMHj260J9fRFyIYUByMnh7wx97yorYgwsHrTeB1+18zqHAje+fuGLFCrp168aAAQNYtGgRa9asITIyksOHDzNv3rxirQif6+pPbCQkJBAcHAzA8uXLuffeexkyZAiHDx9mwoQJfPDBB4Wex9/fn7i4ON5//328vLxsj1erVo2VK1cC1g2jFy1aZNueZ+bMmXz55Zd5PjHyyy+/EBMTw8mTJ+nTp0+Rtb///vtUrVqVuXPn2sblxRdfZNKkSSQlJeUbi+XLl9OoUSNGjx5NQkICS5YsYdKkSYXWV5jcLXgADh8+zJgxY2yLw169Bc+WLVt47rnnWLx4se17f/75Z0aPHs3cuXNp0aIFa9eupUGDBqxbt84WtL744gvbyv8iUga8/z6MHAmnT4OXFzz2GMycqcAldqGpwxI4cuQIERERDBw4kMGDB3Pq1KkCX9e4cWNSU1MB6+bMnp7WPHvo0CGWLl1Kv379eOWVV655vbCwMNatWwdAamoqV65coeof/+EPGTKEiIgIwNqZ8fb2LvJc9erVo127doVuR2MYBjNmzGDatGl4eHgA1m14pk2blud1ly5dYubMmdxzzz3XrD84OJht27bx2WefkZaWRmRkJLGxsYB1y58/j8Xu3btp164dAO3bt2fHjh1F1lccycnJtg24/ywlJQVfX1/b1/v372fUqFE8++yzebqD7du3Z/v27bYteRISEggLCyt2DSLixBYsgD594JZb4IUXYOhQeP116NIF/rTBvMj1cOGO1iDs0X0qie3bt9OkSRNiY2P55ptvSElJoUaNGvleV7NmTRYuXMi6devIzMxk1KhRAISGhjJ27Fj8/f0ZNWoUmzdvLnJT6QceeICYmBiioqLYsGEDXbt2tW0qnRsezpw5Q3R0NP/85z+vWf+4cePo06cP33zzTb7nPvvsMxo2bJhnKvOvf/1rvgVQ77jjjmteJ9f9999PZmYma9asIS4ujkaNGjFp0iRuv/12wsLC6N+/f56xSEtLs3WK/Pz8uHjV/+QKqq8wMTExeHp6kpycTPPmzfNsX7RgwQJeffVV3N3dqV69OtHR0YB14+zY2Fg8PDzyXBegQoUKNG/enF27dtG0aVPS0tKoWbMmZ8+eLfZYiIjz8d2xA55+Gh55BN58EypWtD4RHg49e0Lv3rB+PZTgL3cif6aOVgn06dOHKlWqMHz4cN56661COyvz589nzpw5JCQkMHHiRGJiYjAMg+7duxMUFISXlxcdOnTgxx9/LPJ63t7eNG7cmD179rBx40Y6d+6c5/kDBw4wZMgQnnrqKdq0aXPN+r28vJgzZw6TJk3i8uXLeZ77+OOPrzklV1J79uyhbdu2LFmyhO3bt/Pwww8TFxeHYRgMHjw431j4+/uTnp4OWIPP1Z2oktQ3b948Vq1axciRIzl//jy1atWyPRcdHc3KlSt54403WLBgAdWrVwfAzc2NF198kQULFhATE8O5c+fynDM8PJyEhIQC3wcRcUEpKdSeOBEaNYIVK/4XsgDCwmDJEvj0U1i61LQSpWxQ0CqBTZs20apVK9544w26du3KsmXLCnxd5cqVbZ2Z6tWrk5qaSlpaGmPGjCE9PR3DMNi5c2ex7tUKDw9nxYoVBAQE4OfnZ3v84MGDjB07loULFxZrc+pcTZo0ITw8nFdffTXP40lJSbRs2bLY5ymOhIQE2xh5eHhw++234+XlRVpaGuHh4fnGomXLlmzZsgWArVu35llh93rqi4iIoFatWoVOl17N19eX4OBgmjRpwoABA4iKirJNFQLcc889fPvtt6xfv56uXbuWqA4RcULx8XiePm3tZF11C4HN449Dx47wz39a790SuU4uPHVY+po2bUp0dDQvvPAC7u7uxMXFFfi6yZMnEx8fj8ViwTAMpkyZQqVKlRg4cCCDBg3Cy8uLtm3bFisghYSEEBsbm2f6C2DhwoVkZmYya9YswHqz+0svvVSsn+OJJ55g8+bNtq/Pnz+Pn58fbm5uxfr+4ho3bhwzZsygZ8+e+Pj44Ovry6xZs6hUqRJPPfVUvrFo06YNMTEx9OvXjwoVKtg+6Xgj9U2cOJEePXrQs2fPYn/P0KFD2bZtG0uWLKF27doAuLu7ExISwokTJ/D39y9xHSLiRE6fhpdeIqVHDwILu9/UzQ1efBHuvhsmTVJnS66b9josReVpzyezaIwdT2PseBpjB4uJgWee4dC6ddzarVvRrx09Gl5+GQ4dgrp1S6foA4FhAAAgAElEQVS+MqQ8/S4XllvU0bpOmZmZDBs2LN/j9evXJz4+vljn+O6771iwYEG+x7t160b//v1LXNPixYvz3bwOMHv2bOrUqVPi8xWHPcahpIoat8LWEhMRAeDCBWunKiKCzFtuufbro6OtQeuZZ+D55x1enpQ96miVovKU7M2iMXY8jbHjaYwd6IUXYMwYSExkX8WKxRvnoUPhnXfg6FEo4JPmUrjy9LtcWG7RzfAiIlI+GIb1XqvWraEk3e+YGMjIgD99iEikOBS0RESkfNixA374AUaMKNn33X47dO5sDWnZ2Y6pTcosBS0RESkfXn0V/P3hj101SuTJJ+HXXyEhwf51SZmmoCUiImVfRoZ1T8NHHrGGrZLq3h2Cg6GYy+iI5NKnDh0gOTmZp59+GsMwCAgIYOHChfj4+PDRRx8RFRVFUFAQANOnTy90S5nIyEjOnj3Lf//7X9tjn3zyCaNHj2bTpk0EBAQQHR1NWloaWVlZxMbGFvqJu+PHj9OlSxfeffdd2yKp77zzDmfPniUiIoLx48fbXrtv3z4mTJjAww8/THR0NOfOncPPz4958+bZ6gbrWmEBAQFERUUVOg7nz59n6tSpXLp0CcMwqF27NpMmTaJixYrMnDmTxMRE2yKsS5YsISsri6ioKDIyMqhevTpz5szBx8eHFStWkPDH3yI7dOhg29KoIBMnTsTd3R0fHx8sFgupqalERUXRoUMHYmNjSUpKIjAwELDuETl9+nQaNmxISEgI27ZtA6x7Uo4cOZJp06Zx4sQJ4uLiWL16tW1T6aysLEJDQxk4cCCjR48utBYRcSL/+Y9178J+/a7v+z09rVOOU6dal3r4Y+N6kWtx2aD15pvWfT/taehQGGSH7RNXrFhBt27dGDBgAIsWLWLNmjVERkZy+PBh5s2bV6wV4XNd/YmNhIQEgoODAVi+fDn33nsvQ4YM4fDhw0yYMIEPPvig0PP4+/sTFxfH+++/j5eXl+3xatWqsXLlSsC6Zc6iRYvo27cvb775Jo0aNWL06NEkJCSwZMkSJk2aBMCqVav46aefaN26dZG1L1u2jPvuu49+f/yPbdasWaxatYohQ4aQlJTEsmXL8oS3mTNnEh4eTu/evVm6dCnvvvsunTp14uOPP+a9997Dzc2N/v378+CDDxa55+K8efO49Y//CR4+fJgxY8bYFoeNjo6mffv2AGzZsoXnnnuOxYsX2773559/ZvTo0cydO5cWLVqwdu1aGjRowLp162xB64svvrCt/C8iLmLVKqhe3bra+/UaPhzi4+GVV2D+fPvVJmWapg5L4MiRI0RERDBw4EAGDx7MqVOnCnxd48aNSU1NBSAtLQ1PT2uePXToEEuXLqVfv3688sor17xeWFgY69atAyA1NZUrV65QtWpVAIYMGULEH/cZ5OTk4O3tXeS56tWrR7t27QrdjsYwDGbMmMG0adPw8PBg9+7dtGvXDoD27duzY8cOwBrG9u7dy6OPPnrN+oODg9mwYQPbt28nIyODmJgYIiMjsVgsHDt2jClTphAREcGaNWsA8l1z+/bt1KxZk2XLluHh4YG7uzvZ2dnX/FmvlpycnGfPxKulpKTge9XWG/v372fUqFE8++yzebqDubXkbsmTkJBAWFhYsWsQEZNdvAjr1lmnDT1voL9Quzb06mX9W35Ghv3qkzLNZTtagwbZp/tUEtu3b6dJkybExsbyzTffkJKSQo0C1lSpWbMmCxcuZN26dWRmZtqmukJDQxk7diz+/v6MGjWKzZs307GIv1098MADxMTEEBUVxYYNG+jatStvv/02gC08nDlzhujoaP75z39es/5x48bRp08fvvnmm3zPffbZZzRs2NA2lZmWlmbr2vj5+XHx4kVOnz7N4sWLWbx4cZ4pzcL069cPb29vXnvtNcaOHUurVq2YOnWqbTuixx57jJycHAYNGkTTpk0LvGaFChUICgrCMAzmz5/PnXfeSf369Yu8bkxMDJ6eniQnJ9O8efM82xctWLCAV199FXd3d6pXr050dDRg3cQ6NjYWDw8PLl68mOd8FSpUoHnz5uzatctWZ82aNTl79uw1x0BEnEBCAly+DMX4C+I1jRxpvdfrvfcgMvLGzydlnjpaJdCnTx+qVKnC8OHDeeutt/Dw8CjwdfPnz2fOnDkkJCQwceJEYmJiMAyD7t27ExQUhJeXFx06dODHH38s8nre3t40btyYPXv2sHHjRjp37pzn+QMHDjBkyBCeeuop2rRpc836vby8mDNnDpMmTeLy5ct5nvv444/p27ev7Wt/f3/S09MBawipXLky69ev58KFC4wYMYKlS5eybt061q5dW+j1du7cSa9evXjttdfYtm0bd911F7Nnz8bHx4dBgwbh4+ODv78/9957L/v37y/wmgBXrlwhKiqK9PR0pk6des2fc968eaxatYqRI0dy/vx5atWqZXsuOjqalStX8sYbb7BgwQKqV68OgJubGy+++CILFiwgJiaGc+fO5TlneHg4CQkJBb4PIuLkPv7YOm143303fq6OHeGOO6yry4sUg4JWCWzatIlWrVrxxhtv0LVrV5YtW1bg6ypXrmzrzFSvXp3U1FTS0tIYM2YM6enpGIbBzp07i3WvVnh4OCtWrCAgIMB24zjAwYMHGTt2LAsXLizW5tS5mjRpQnh4OK/+aeG9pKQkWrZsafu6ZcuWbNmyBYCtW7fSqlUrBg0axNq1a1m5ciUjRoyw3U9VmDfeeMMWxLy8vGjYsCFeXl4cPXqU/v37k5OTQ1ZWFomJiTRp0qTAaxqGwciRI7n99tuJj48vNNwWJCIiglq1ahU6XXo1X19fgoODadKkCQMGDCAqKso2VQhwzz338O2337J+/Xq6du1a7BpExGRZWdYb4cPDoQT//yiUmxv84x+wcyd8/fWNn0/KPJedOjRD06ZNiY6O5oUXXsDd3Z24uLgCXzd58mTi4+OxWCwYhsGUKVNs02WDBg3Cy8uLtm3bFisghYSEEBsbm2f6C2DhwoVkZmYya9YswNqBeqmYHzt+4okn2Lx5s+3r8+fP4+fnh5ubm+2xfv36ERMTQ79+/ahQoQILFy4s1rmvNn36dKZPn87bb79NxYoVqVKlCtOmTaNGjRp0796dvn37UqFCBXr27EnDhg158skniYmJYfXq1VSpUoWFCxfy6aefsmvXLjIzM/niiy8AGD9+fLH3NJw4cSI9evSgZ8+exa576NChbNu2jSVLllC7dm0A3N3dCQkJ4cSJE/hfz0fDRcQcX3wBKSnQo4f9zjloEMTFWbtaK1bY77xSJmmvw1JUnvZ8MovG2PE0xo6nMbajsWOtK7qfPQtXzQrADY7zP/4Br70Gx4/DHx9SkvzK0+9yYblFHa3rlJmZybBhw/I9Xr9+feLj44t1ju+++44FCxbke7xbt27079+/xDUtXryYnTt35nt89uzZ1KlTp8TnK47k5GRiYmLyPd66dWvGjBnjkGsWNW7F7XSJSDlgGNb7sx58MF/IumH/+AcsWWINWwX8P1Aklzpapag8JXuzaIwdT2PseBpjO/n+e2jWzNrRevzxfE/f8Dg/8IB18dLDh+1z/1cZVJ5+lwvLLboZXkREyqaPP7Yew8Mdc/5Ro+CXX6xrdIkUQkFLRETKpo8/hjZt4KolXuyqRw+4+Wb4v/9zzPmlTFDQEhGRsufECdi1y76fNvwzT0+IjoatW+GqT3KLXE1BS0REyp7c6TxHBi2wbjRdu7Z1s2nnvOVZTKagJSIiZc9//gN160IxFoa+IRUrWtfU+uIL2LDBsdcSl6SgJSIiZUtWFmzaBN26WVdyd7THH4dGjaxLPvxpezMRBS0RESlbduyAixehS5fSuZ63N7z8snWZhxkzSuea4jIUtEREpGxZv956o/oDD5TeNTt2hMGDYd48TSFKHgpaIiJStqxfD/fdBwEBpXvdxYut94Q9+igkJZXutcVpKWiJiEjZceoU7NkDXbuW/rX9/a1rd1WsCKGh8MknpV+DOB0FLRERKTtyw01p3Z/1Z/XqwVdfQZ061rA3dCj8+qs5tYhTUNASEZGyY/16qF4dmjc3r4ZbboFt22D8eHjrLWjQwDqd+O235tUkplHQEhGRsiEnx3ojepcu4G7yH2+VKsEzz8BPP8HYsda6WrSAfv0gNdXc2qRUKWiJiEjZkJgI586Zc39WYerVswauY8dg8mRYs8Z6o/7Ro2ZXJqVEQUtERMqGDRusC5R27mx2JfkFBEB8vLXG336DXr3gyhWzq5JSoKAlIiJlw/r10KoVVKtmdiWFe+ABWLkS9u6FKVPMrkZKgYKWiIi4vgsXrCvCO9O0YWHCw62bUS9YYA1cUqYpaImIiOvbtAksFtcIWmBdQd7XF5591uxKxMEUtERExPVt2GC9D+qee8yupHgCA61b9rz9tnWRVSmzFLRERMS1GYb1/qwHH7TucegqxoyBzEzrhtRSZiloiYiIa/vxRzh+3HWmDXPdfrt1za/ly61hUcokBS0REXFtGzZYj2Ztu3Mjeve2rrH1449mVyIOoqAlIiKubf16aNLEur+gq/nrX63HhARz6xCHUdASERHXlZ4OW7a4ZjcL4Oab4e67FbTKMAUtERFxXVu2WG8od7X7s64WFmbdhPrCBbMrEQdQ0BIREde1YQP4+EC7dmZXcv3CwqwbYm/caHYl4gAKWiIi4rrWr4eOHaFiRbMruX5t2lgXL922zexKxAEUtERExDUdOwY//QQPPWR2JTfG09O6R+PXX5tdiTiAgpaIiLim3Km2zp3NrcMe2rSBxETIyjK7ErEzBS0REXFNGzdC7drQuLHZldy4Nm3gyhX4/nuzKxE7U9ASERHXY7FYN5Lu3Bnc3Myu5sa1aWM97tplbh1idwpaIiLievbsgXPnysa0IUC9elCtmoJWGaSgJSIirif3/qxOncytw17c3KxdLd0QX+YoaImIiOvZuBHuugtq1jS7Evtp3RqSkuDSJbMrETtS0BIREddy6RJ8+WXZmTbM1aQJGAYcOGB2JWJHCloiIuJavvzSuu1OWQtauZ+e3LfP3DrErhS0RETEtWzcCF5e0L692ZXY1223gbu7glYZo6AlIiKuZeNGCAmxbltTlnh7w623KmiVMQpaIiLiOk6dgr174cEHza7EMRo3VtAqYxS0RETEdWzaZD2WtfuzcjVuDD//DNnZZlcidqKgJSIirmPjRqhSBVq2NLsSx2jc2Lrf4aFDZlciduKQoGWxWJgyZQqPPvookZGRHDt2LM/zr732Gr179+Zvf/sbG3MXnRMRESmKYViDVqdO4OFhdjWOoU8eljkOCVqffvopmZmZvPvuu0yYMIG5c+fanktNTWXlypWsWrWK119/ndmzZzuiBBERKWsOHIDffiu704YAt99uPSpolRkOCVq7d++mXbt2ADRv3pwffvjB9pyPjw+1a9fm8uXLXL58GbeysBmoiIg4Xu4MSFkOWgEBULs27N9vdiViJ56OOGlaWhr+/v62rz08PMjOzsbT03q5WrVqERYWRk5ODn//+98LPc++MpboMzIyytzP5Gw0xo6nMXY8jXHBbv7gA7zr1OFQRoZdOj7OOs71ataEpCSOOWFtJeWsY1yaHBK0/P39SU9Pt31tsVhsIWvr1q2cPn2aTX98cmTYsGG0bNmSZs2a5TtP49y56jJi3759Ze5ncjYaY8fTGDuexrgAOTmwezc8+qjdxsZpx7lJE/j8c+esrYScdowdYPfu3QU+7pCpw5YtW7J161YAvv32Wxo1amR7LiAggIoVK+Ll5YW3tzeVKlUiNTXVEWWIiEhZsXcvpKbC/febXYnj3XKL9V60zEyzKxE7cEhHq3Pnzmzbto2IiAgMw2D27NksX76cunXr0qlTJ7Zv307fvn1xd3enZcuWhISEOKIMEREpK7ZssR47dDC3jtJQvz5YLPDrr9aV4sWlOSRoubu7Ex8fn+exW6/6ZRkzZgxjxoxxxKVFRKQs2rLFGjqCg82uxPHq17cejx5V0CoDtGCpiIg4N4sFvviifHSzwDp1CHDkiKlliH0oaImIiHP74Qc4f778BK2bb7YuyHr0qNmViB0oaImIiHMrT/dnAXh6Qp066miVEQpaIiLi3LZsgXr1rP+UF/Xrq6NVRihoiYiI8zIM2Lq1/HSzct1yi4JWGaGgJSIizmvfPjhzpvwFrfr1ITkZMjLMrkRukIKWiIg4r88/tx7LW9DK/eThL7+YWobcOAUtERFxXlu2WNfOatDA7EpKV27QOnbM1DLkxiloiYiIc7r6/iw3N7OrKV25C7P+9pu5dcgNU9ASERHndOQInDwJ7dqZXUnpq1XLelTQcnkKWiIi4py++sp6bNvW3DrM4OMDQUEKWmWAgpaIiDinr74CX19o0sTsSswRHKygVQYoaImIiHP66ito3dq6Unp5pKBVJihoiYiI88nIgG+/hXvvNbsS89SubV1LS1yagpaIiDifPXsgK6t8B63gYDh1CrKzza5EboCCloiIOJ/cG+HvucfcOswUHAwWi/WTl+KyFLRERMT5fPUV1K37v2UOyiOtpVUmKGiJiIjz+eqr8j1tCApaZYSCloiIOJfkZOsef+U9aNWubT0qaLk0BS0REXEuO3daj+U9aFWrBhUqKGi5OAUtERFxLjt3WgNGixZmV2Iud3frPWoKWi5NQUtERJzLV19B8+ZQsaLZlZgvOFhrabk4BS0REXEe2dnw9deaNsyl1eFdnoKWiIg4jx9+gEuXyvf6WVerUcO6aKm4LAUtERFxHrt3W49t2phbh7OoUQN+/x2uXDG7ErlOCloiIuI8EhOhUiW49VazK3EONWpYj6dPm1uHXDcFLRERcR6JidZPG7rrjyfgf0FL04cuS7/JIiLiHLKzYe9eaNnS7Eqch4KWy1PQEhER53DgAFy+DK1amV2J81DQcnkKWiIi4hwSE61HdbT+R0HL5SloiYiIc9i9G3x84Pbbza7Eefj6gr+/gpYLU9ASERHnkJhoXRHew8PsSpyL1tJyaQpaIiJiPsOw3ghf3vc3LIiClktT0BIREfMdOwapqXD33WZX4nwUtFyagpaIiJhv717rsVkzc+twRtWra8FSF6agJSIi5vvuO3Bzg6ZNza7E+dSoAefOWdcZE5ejoCUiIubbu9e67Y6/v9mVOJ8aNaz3sJ05Y3Ylch0UtERExHzffadpw8JoLS2XpqAlIiLmSk+Hgwd1I3xhFLRcmoKWiIiY6/vvrVNj6mgVTEHLpSloiYiIub77znpUR6tgClouTUFLRETM9cMP4OcH9eqZXYlzqlQJvLzg7FmzK5HroKAlIiLmSkqCO+8Ed/2RVCA3N6haVUHLRem3WkREzJWUBE2amF2Fc6tWTUHLRSloiYiIec6ds957pIVKi6aOlstS0BIREfMkJVmP6mgVrWpVLVjqohS0RETEPApaxaOOlstS0BIREfMkJUHlynDzzWZX4tyqVoULF7TfoQtS0BIREfPkfuLQzc3sSpxb1arW4/nz5tYhJaagJSIi5vnhB00bFke1atajpg9djoKWiIiY48wZa3BQ0Lq23I6WgpbLUdASERFz7N9vPTZubG4driA3aOmThy5HQUtERMxx4ID1eMcd5tbhCtTRclkKWiIiYo79+6FiRahb1+xKnJ+ClstS0BIREXPs3w+NGmmPw+Lw9rZuLq2g5XL02y0iIubYv1/ThiWhRUtdkoKWiIiUvowMOHJEQasktA2PS1LQEhGR0nfwIFgsCloloY6WS1LQEhGR0pe7tIOCVvEpaLkkBS0RESl9uUGrUSNz63Al1aopaLkgBS0RESl9+/dDnTrg52d2Ja6jalVIT4fLl82uREpAQUtERErfwYPqZpXUTTdZj9pY2qUoaImISOk7eBBuu83sKlxLUJD1eO6cuXVIiShoiYhI6bpwwRoWFLRKRh0tl6SgJSIipevQIetRQatkcjtaClouRUFLRERK18GD1qOCVskoaLkkBS0RESlduUGrQQNz63A1ukfLJSloiYhI6Tp4EIKDwdfX7Epci6+vdXNpdbRcioKWiIiUrkOH4NZbza7C9bi5WbtaClouRUFLRERKl5Z2uH4KWi5HQUtEREpPWhqcPKmgdb2CgnSPlotR0BIRkdKjpR1uzE03qaPlYhS0RESk9GhphxujqUOXo6AlIiKlJzdo6Wb466Og5XIUtEREpPQcPAjVq0PlymZX4pqCguDyZes/4hIUtEREpPQcPKhu1o3QfocuR0FLRERKz6FDuj/rRmgbHpejoCUiIqXj8mX49VcFrRuhoOVyFLRERKR0HDliPSpoXT/td+hyFLRERKR0aGmHG6d7tFyOgpaIiJQOBa0bp6lDl6OgJSIipePgQahS5X9hQUrO1xe8vBS0XIiCloiIlA5tJn3j3Ny036GLUdASEZHSoTW07EP7HboUBS0REXG8nBzr0g7165tdiesLDITffze7CikmBS0REXG85GTIzoZbbjG7EtdXpQpcuGB2FVJMCloiIuJ4R49aj/XqmVpGmaCOlktR0BIREcc7dsx6VEfrxqmj5VIUtERExPFyO1p165paRpkQGAgpKWCxmF2JFIOCloiION6xY1C9Ovj4mF2J66tSBQwDUlPNrkSKQUFLREQc79gxTRvaS2Cg9aj7tFyCgpaIiDje0aO6Ed5eqlSxHnWflktQ0BIREceyWOCXX9TRshd1tFyKgpaIiDjWqVNw5Yo6WvaSG7TU0XIJCloiIuJYWtrBvnKnDtXRcgkKWiIi4lharNS+NHXoUhS0RETEsXI7Wgpa9lGpEri7a+rQRShoiYiIYx07BkFB1oAgN87dHQIC1NFyEQpaIiLiWFrawf60DY/LUNASERHH0mKl9qeNpV2GgpaIiDiOYaij5QjqaLkMBS0REXGcc+fg0iV1tOxNHS2XoaAlIiKOo08cOoY6Wi5DQUtERBwndw0tdbTsSx0tl6GgJSIijqOOlmMEBsLly9atjcSpeTripBaLhWnTpnHgwAG8vLyYOXMm9a76j2zLli28+OKLANx5551MnToVNzc3R5QiIiJmOnoUKlf+32rmYh9Xb8NTo4a5tUiRHNLR+vTTT8nMzOTdd99lwoQJzJ071/ZcWloaCxYs4OWXX2b16tUEBwdzQfPMIiJl07Fj1m6W/jJtX9qGx2U4JGjt3r2bdu3aAdC8eXN++OEH23N79uyhUaNGzJs3j/79+1O1alWCgoIcUYaIiJjt6FHdn+UIuR0tNSqcnkOmDtPS0vD397d97eHhQXZ2Np6enly4cIGdO3fy4Ycf4uvry4ABA2jevDn169fPd559+/Y5ojzTZGRklLmfydlojB1PY+x4ZWmMGx05QkrTppxywp/HlcfZ5/ffuQX45bvvSA8IMLucQrnyGNuLQ4KWv78/6enptq8tFguentZLBQYGctddd1GtWjUA/vKXv7Bv374Cg1bjxo0dUZ5p9u3bV+Z+JmejMXY8jbHjlZkxTkmBixcJatGCICf8eVx6nP+Yiq1bqRI48c/g0mNcQrt37y7wcYdMHbZs2ZKtW7cC8O2339KoUSPbc02bNuWnn37i/PnzZGdns3fvXm677TZHlCEiImb69VfrsW5dc+soi3SPlstwSEerc+fObNu2jYiICAzDYPbs2Sxfvpy6devSqVMnJkyYwPDhwwHo2rVrniAmIiJlRG7QqlPH3DrKotygpXu0nJ5Dgpa7uzvx8fF5Hrv11ltt/x4WFkZYWJgjLi0iIs7i+HHr8eabza2jLKpY0fqPOlpOTwuWioiIYxw/Du7uULOm2ZWUTdqGxyUoaImIiGMcP24NWRUqmF1J2aRteFyCgpaIiDjG8eOaNnSkwEB1tFyAgpaIiDiGgpZjVamijpYLUNASERHHUNByLE0dugQFLRERsb/UVOs/ClqOo5vhXYKCloiI2N9vv1mPClqOk9vRMgyzK5EiKGiJiIj9aQ0tx6tSBSwWuHjR7EqkCApaIiJifwpajqdteFyCgpaIiNhfbtCqXdvcOsqyKlWsR92n5dQUtERExP6OH4fq1cHb2+xKyi51tFyCgpaIiNiflnZwPHW0XIKCloiI2J+CluOpo+USFLRERMT+FLQcT0HLJShoiYiIfV26BOfPK2g5WkAAuLlp6tDJKWiJiIh9abHS0uHuDpUrq6Pl5BS0RETEvrSGVunRNjxOT0FLRETsS0Gr9GhjaaenoCUiIvaVG7SCg82tozxQR8vpKWiJiIh9HT8OQUHg62t2JWWfOlpOT0FLRETsS0s7lB51tJyegpaIiNiXglbpCQyElBSzq5AiKGiJiIh9KWiVnoAASEuD7GyzK5FCKGiJiIj9XLkCp08raJWW3NXh1dVyWgpaIiJiP8nJ1qOCVukICLAeFbScloKWiIjYj9bQKl3a79DpKWiJiIj9aA2t0qWpQ6enoCUiIvaTO3VYu7a5dZQXuVOH6mg5LQUtERGxnxMnwMfnfwFAHEtTh05PQUtEROwnORlq1QI3N7MrKR80dej0FLRERMR+TpzQtGFpqlTJelRHy2kpaImIiP0kJytolSYPD6hcWUHLiSloiYiI/eROHUrpCQjQ1KETU9ASERH7uHjRuh2MOlqlKzBQHS0npqAlIiL2ceKE9aiOVulS0HJqCloiImIfuUFLHa3SpalDp6agJSIi9qHFSs2hjpZTU9ASERH70NShOQID1dFyYgpaIiJiH8nJWhXeDAEB1o6WYZhdiRRAQUtEROxDq8KbIzAQLBbrJz7F6ShoiYiIfWhVeHPkdhA1feiUFLRERMQ+tFipObSxtFNT0BIREftQR8scClpOTUFLRERuXFqadWV4Ba3Sp6lDp6agJSIiN05LO5hHHS2npqAlIiI3TouVmic3aKmj5ZQUtERE5MblBi11tEpf7tShOlpOSUFLRERunPY5NI+3N1SsqKDlpA/ODfQAACAASURBVBS0RETkxiUnW/+w16rw5tDG0k5LQUtERG5c7tIOWhXeHNpY2mkpaImIyI1LTta0oZkUtJyWgpaIiNy4Eyd0I7yZNHXotBS0RETkxqmjZS51tJyWgpaIiNyY3FXh1dEyT2CgOlpOSkFLRERujJZ2MF9AgDpaTkpBS0REboxWhTdfYCBkZMCVK2ZXIn9SZNA6cuRIadUhIiKuSvscmk8bSzutIoNWXFwcAP/4xz9KpRgREXFB6miZTxtLOy3Pop6sW7cuISEhpKSkEBoamue5L7/80qGFiYiIizhxQqvCm01By2kVGbTmz58PwPTp05k6dWqpFCQiIi7m5EmoWVOrwptJU4dOq8ig9eGHHwJw99132/49V69evRxXlYiIuI7coCXmUUfLaRUZtA4dOgTA3r17qVixIi1atOD7778nOztbQUtERKxOnYIGDcyuonzLDVrqaDmdIoPWhAkTABg2bBhLly61PT506FDHViUiIq7j5Em47z6zqyjfcqcO1dFyOsVaR+v8+fOkpqYCcOHCBX7XGykiIgDZ2XD2rKYOzebvD+7uClpOqMiOVq4nn3ySPn36YLFYAJg7d65DixIRERdx5gwYBtSoYXYl5ZubmzaWdlLFXhk+OzsbLy8vADIyMhxWkIiIuJCTJ61HdbTMp42lnVKxOlpLlizhvffe46abbuLs2bM88cQT+dbVEhGRcujUKetRQct8ClpOqVgdrcDAQG666SYAqlatir+/v0OLEhERF5Hb0dLUofk0deiUitXR8vf3Z9iwYbRu3ZqkpCQyMjL4v//7PwDGjx/v0AJFRMSJKWg5j8BA+GNZJnEexQpanTp1sv17Df3HJCIiuU6dsn7izc/P7EokMFAdLSdUrKD18MMPO7oOERFxRVoV3nkEBOgeLSdU7E8dioiI5HPqlIKWswgMhNRUyMkxuxK5ioKWiIhcv5MndX+Ws8jdhufiRXPrkDwUtERE5Ppp6tB5aBsep6SgJSIi1+fKFbhwQR0tZ5Hb0VLQcioKWiIicn1On7Ye1dFyDrkdLX3y0KkoaImIyPXRqvDORR0tp6SgJSIi10eLlToXBS2npKAlIiLXRxtKOxdNHTolBS0REbk+uVOH6mg5B33q0CkpaImIyPU5edI6XeXtbXYlAuDpad0OSR0tp6KgJSIi10draDkfbcPjdBS0RETk+pw6pWlDZxMYqKDlZBS0RETk+qij5XwCAjR16GQUtERE5PpoQ2nno46W01HQEhGRkrt0CVJTNXXobBS0nI6CloiIlJxWhXdOmjp0OgpaIiJScgpazim3o2UYZlcif1DQEhGRktP2O84pMBCys+HyZbMrkT8oaImISMmpo+WctDq801HQEhGRksvtaFWrZm4dkpc2lnY6CloiIlJyJ09C1apQoYLZlcjVtLG00/l/9u48zubyC+D4586MsTQaxp59yZadUCFkF5WsIZF9rSjRL6FkV9YsSbZBKYRQRAgtdrJFdmPJLgwz9/fHmbFkmeV+t3vveb9eXrdm+X6PMTP33Oc5zzlBdgeglHKOkyfhhx9g9Wq4dk2eQ4OCZJRduXJQu7bdESrH0B5azqQrWo6jiZZSfu70aRg5EhYvhi1b5G1hYfL7+sYN+XP5MowZA8mTQ7lymWnVCurVg+Bge2NXNoqI0EJ4J9JEy3E00VLqLm7gAnAcOAacAP4Fbsb8iQJCgFRAaiAMyA6kBVw2xJt4ly7BiBEwbJgcUCpfHgYOhGrVoFgxCLijsCAqCtauha+/hjlzUtCkCRQpApMnQ6lS9v0dlI0iIuDpp+2OQv2Xbh06jiZays8dBX4BNsb82QQk5pVgSiAX8DhQDCgZ88d5hcLR0TB+PPTtK6tZL78MAwZAvnwP/pzAQHj2WfnTvv0+9u0rQOfOUKYMdO8O/frJapfyE263DpR2Kl3RchxNtJSfcQPbgQUxfzbGvD0YKAw0BPICmYHHgEzIClZQzJ8A4DKSjJ0H/gH+BvbH/NkMzL3jftmBZ4FKQEUgh0l/r/g5cwaaN4elSyVpGjQIypZN2DUCA+Gll6ByZXj7bRg6FObNg7lzoWhRc+JWDnP5sozg0Rot50mWTPb0dUXLMTTRUn7iGjAT+ATYiWzzlQUGAVWBQkiyFR+hSCL2IOeRhGsjsAH4HpgW875cQC3geSQBS5aQv4RH1q2DRo3g1CkYNw7atweXB7udoaEwcSI0bgwtWkDFipLAlSljWMjKqbSHlnO5XPLDqStajqHtHZSP+wfoC2QDWgOBwHikBmsd0BMoQfyTrPhIhaxg9UBWt04iq2ijgILAZKAGkAaoB8wGrhh4/7u53TB8uKxgBQfD+vXQoYNnSdadKleW+q00aaBKFVi1ypjrKgfTrvDOpoOlHUUTLeWjooFJyDZgP6AMsALYArQDrHwlHoCsmHUBFiLJ3/dAC2TFqwlSy9UQ+AYwbnRGdDR06QI9esALL8CmTVCihGGXvyV7dlizBrJlg5o1ZWVL+bDYREtXtJxJB0s7iiZaygdtAp4G2iIJzjYkwamMM04GJgdqAuOAI8Aq4LWYx/pAeqAp8B1wPdF3uXFD6rHGjpVaqq+/vn0gyQyZMslqVoECULcuLFtm3r2UzXTr0Nl0RctRNNFSPiSatGlHA08CB4HpSPJS2MaY4hKI1GqNQ7YzfwQaA0uBF5BasLeQurL4+/dfKVgPD5eC9yFDjNsqfJh06eCnnyTZatQI9u41/57KBhER0v8jTRq7I1H3o4mWo2iipXzEReAl0qX7DGgG7I55dMIKVnwFAVWQLc8IYDGyCjcGWZl7CqnvuvzQq1y+DDVqwPffw4QJ0LOnqUHfI1UqWLBAOsq/8AJcvGjt/ZUFTp6E9OnlCKpyHt06dBRNtJQP2IucIFxMRERv4EukIN2bJUFOJ36FNE4djjRSbY20nGgD/Iq0q7jt2jVJbtatg1mzoG1bS4O+JUcOafewbx80bSq1YsqHaFd4Z9MVLUfRREt5ubVAaeAU8CPnznnbKlZ8pOP29uE6pGg+HEkuSwEzgEhu3IAGDWDlSvjyS9m6s1PFijLaZ9Ei6NPH3liUwSIitD7LyVKlkvqBGzfsjkRhUqIVHR1Nnz59aNSoEc2bN+fQoUP3/ZjWrVsza9YsM0JQfmEjUBs5QfgH0lLBl7m4vX0YgbSpuAo0JyoqF82b72TRIvjsM2jWzM44b+vYEVq3ls7zCxbYHY0yjA6UdjYdw+MopiRay5cvJzIykjlz5tC9e3cGDRp0z8d8+umnXNBvApVoO4HqyKzB5djdcd16KZE2FTtxu5fQtu1k5sx5gmHDetOu3f+QFhL2c7lkGHXx4tCmjYz8UV7O7datQ6fTMTyOYkqitXHjRsqXLw9AsWLF2LFjx13vX7p0KS6XiwoVKphxe+Xz/kKKxoORJCuLveHYysX779fgiy+q06fPSbp33w98jIz+6QmctTc8IGlSmDZNXly3by/P08qLnT8PkZG6ouVkuqLlKKaM4Ll8+TIhISG3/j8wMJCbN28SFBTE3r17WbRoEaNGjWLs2LEPvc6uXbvMCM82165d87m/k9WCgk6TPXsTAgKucejQVCIjI4HbX1N/+xp/9VUqBgzIRIMG52jU6Cy7dvUlOLgZadNO4NFHhxEdPZ4zZzpw9mwTjOp+n5ivcWAgdOkSxvDhGRgy5Bh16+pRxIdx8vdx8IED5AaO3bzJRYfGGF9O/jp7IvmFC+QADm3dyr8pUtgai69+jRPClEQrJCSEK1dujxSJjo4mKEhuNX/+fE6ePEmLFi04duwYSZIkIXPmzPdd3SpQoIAZ4dlm165dPvd3slYU0Ak4B6wmd+5S93yEP32NFy+G/v2hVi0ID09NUFDqmPcUAOoA2wkM7EGGDIPJkGEuMAR4CU8PCyT2azx4sIz/GTgwM02bZiaLPy9ExsHR38cxzUozlyxJZqfGGE+O/jp7IqYIPntoqDS1s5HPfo3vY+PGjfd9uymJVokSJVi5ciW1atViy5Yt5M2b99b73nnnnVv/PXr0aNKmTatbiCqePgZWIsXg9yZZ/uSPP6BhQyhWDObMkZ5V9yoMLIv50wN4GWkZ8Rky+9FagYEwdSoULSoF8kuWWNNEVRlMu8I7n24dOoopNVpVq1YlODiYxo0bM3DgQHr16sWUKVNYsWKFGbdTfuFnZDh0U6ClvaHY7NAheP556cK+eDHcsUv/ANWBzcCnSKf8gsBoZIXQWnnywNChMp7niy8sv70ygg6Udj4thncUU1a0AgIC6N+//11vy5079z0f16VLFzNur3zOaeAVIDeyGuO/yyCXLkGdOtKY9KefErKoEAR0Q8b6tAe6ArOQHly5TIn1QTp0kGaqPXvCiy/qFBevExEBSZJA6tRxf6yyR8qUslysK1qOoA1LlcNFAy2QdgVfIW0N/FNUlHRZ//NP+OorKFgwMVfJASxB5kD+CRRHvq7Wcblg3Dh5sd27t6W3VkY4eVJWswL06cOxAgLg0Ud1Rcsh9CdFOdwMJDEYBhSzORZ79eoFCxfCp59CtWqeXMmFzIHcgmwjNgLaAv96HmQ8FS4MXbvCpEnw22+W3VYZQXtoeQcdw+MYmmgpB7sAvIOMmulocyz2mjJFaps6dIBOnYy6ag5gNdJvaxJQBvjbqIvHqW9f2frs2FFW65SX0K7w3kEHSzuGJlrKwfohMwzH4M/fqqtXQ7t2UKWKzA409qReEmAQsmp4FJkb+YuRN3igRx+FESNg40aYONGSWyoj6IqWd9AVLcfw32cv5XA7gVHIllZJm2Oxz4EDUK8e5MwpdVlJkph1pxrABiA1UBmp4TJfo0ZQqZLUap06ZcktlSeio3VFy1toouUYmmgpB3IDXYBQYIDNsdjnwgVp4xAdDYsWWXHIKx+SbD0DvAr8D/m3MI/LBWPHwuXL0KePqbdSRjh7VvZ5NdFyPt06dAxNtJQDfY00Jh0A+OfZ/5s3ZbVn3z745ht4/HGr7hyGNDhtjXz9OyInP81ToIDUaU2aBDt3mnor5SntoeU9dEXLMTTRUg5zFeiOtB1oY3Ms9unRQ5p6jh0rW2vWSgJMRA4ijEfaa9w09Y59+kjNVo8ept5GeSo20dIVLedLlUpWtKLNfaGk4qaJlnKYyUhR9nAg0OZY7PHZZ1L03q0btG1rVxQupEh+ANJiowFw3bS7pUkD778PS5dKgqkcKnb8jq5oOV9oKLjdsi+vbKWJlnKQSGAwUA6oaG8oNlm2DLp0gdq1Yfhwu6NxAb2RcT3zgRcxM9nq1Aly5ZJVLW334FC6ouU9dAyPY2iipRxkGrKa9T/8cczOzp0yKPqJJ2RETaBjFvQ6A58DS4HGwA1T7pI0KQwZAjt26BxExzp5EpIlk31e5WyxiZYWxNtOEy3lEDeBgcCTgEdtz73SqVNywjB5cun+ntJxk4ZeB0YC83nssd6YNZC6Xj0oV062ES9dMuUWyhOxPbSMbeamzBAaKo+6omU7TbSUQ8wCDuCPq1nXrslw5ZMnJcnKls3uiB6kK/AxoaGLgQ6Y0frB5ZIt05MnpRO+cpiICN029Ba6degYmmgpB4gCPgaKAM/bHIu13G5o1QrWr4dp0+DJJ+2OKC69OHOmHTKy5x1T7lC6tGyhDh9+uyRIOYQ2K/UesStaunVoO020lAN8A+wG3sPfviX79ZN6rI8/hvr17Y4mfk6f7or01xqGjEcy3oABEBkpXx/lIDp+x3voipZj+NezmnIgN7KalR942eZYrBUeLolEixbw7rt2R5MQLmQ8Uh2gG/Cd4XfIkwfat5cmpnv3Gn55lRhRUXDmjK5oeQut0XIMTbSUzdYCW5EmpY45Zme6deugZUt49lkZqOx9tcWBSF1dCeQk4u+G3+H99+VwQO/ehl9aJcbp09L8Ule0vENwsPwA6dah7TTRUjYbj8w0bGJ3IJbZtw9eeAGyZ5fxOsHBdkeUWI8Ai4AMSG3d34ZePX16ePtt+Rpt2GDopVViaA8t76NjeBxBEy1lo9PAXGSA8SM2x2KNiAioXl3+e9Ei6Yju3TIAS5Bms3UBY7tQv/WWLKD07CkHB5SNYrvCa6LlPWLH8ChbaaKlbDQFeYJub3cglrh4EWrVkuerxYshb167IzJKfuAr4E9kLqJxs9VCQuCDD2D1avmaKRvpQGnvExqqK1oOoImWskk0MAGoABS0ORbzRUZKM85t22DuXGlh4FuqAkOBb5H5iMZp3Roef1wODOhoHhtpouV9dOvQETTRUjb5EWlQ2sHuQEwXHQ2vvQYrVsDkyVCzpt0RmeVNoDnQB1hg2FWTJJH2Fzt3Sq8xZZOTJ+GRR2SZUXmH0FDdOnQATbSUTcYD6YCX7A7EVG63tCmYNQsGDpRWDr7LhaxSlgKaIVuJxnj5ZVkF7NMHrl417LIqIbQrvPfRFS1H0ERL2eAo0nvpdSCpzbGYx+2GN96QXlC9e3tbr6zESg7MA1IA9TGqON7lkoHTR4/C6NGGXFIllHaF9z6aaDmCJlrKBp8jjUrb2B2Iqd57D0aNkmTro4/sjsZKWZAeW3uAthg1E/HZZ+UwwcCBcPasIZdUCaFd4b1PaKgUiF67Znckfk0TLWWxaGAyUA3IZXMs5hkwQBKCdu1gxAhvbEjqqcpAfyThGm/YVQcNkpKTgQMNu6SKL9069D46hscRNNFSFluLbB36ZrGS2w19+8L//gfNm8O4cf6YZMXqBdQE3gD+MOSKhQtLndvo0XD4sCGXVPERGSnLiJpoeZfYREsL4m2liZayWDhSv1PX7kAM53ZLJ/N+/WS8zpQpEODXP2EBwHSkqWl94JwhV40dNN2njyGXU/Fx6pQ86tahd9F5h47g108DymqRwNfAi/haJ/joaOjYEYYPh86d4fPPIdB/Rjc+RBrk3/wYUpPneb1WtmzQtau0eti2zePLqfjQrvDeSbcOHUETLWWhH4CzwCt2B2KoyEjpkzV+vIyKGTXK31ey/qsM8DHwDTDJkCu++668WO/Vy5DLqbhos1LvFLuipVuHttKnA2WhcGSFo5rdgRjm3DlpQDp9upwsHDjQn2uyHqY70j2+G7DT46uFhUnLjO+/h1WrPL6ciosOlPZOuqLlCJpoKYtcRrqFNwCS2ByLMQ4cgKefhjVrYOpUaeegSdaDBADTgEeBJoDnXUc7d4YsWeCdd3TgtOlitw51Rcu7aKLlCJpoKYt8B/yLr2wbrlsHZcrI88+PP8Krr9odkTfICEwFtgNve3y15Mnhww/h999lfqQyUUSEbEMlS2Z3JCohUqSQYlHdOrSVJlrKIuFAVuAZuwPxiNsNY8dCpUryYnHDBmmkqeKrBrKNOBZY5PHVmjeHQoVkG/HGDY8vpx5Ee2h5J5dLu8M7gCZaygJngGXIlpH3fstduAANG8qWVZUqkmTlzWt3VN7oY6AoMoLplEdXCgyUJqZ//SWjjpRJIiIgUya7o1CJkSqVrmjZzHuf9ZQXmQvcxJu3DTdtghIlYN48mbm3cCGkSWN3VN4qGJgBXMCIlg+1asmqYr9+cOmSAeGpe+mKlvcKDdUVLZtpoqUsMBsoABSxO5AEi4yUJ/CyZWVravVqaUqq7Rs8VQgYiNTufeHRlVwuGDxYemqOGGFEbOoeJ05oouWtdOvQdvp0oUx2BlgDvAx415G833+HkiVlpE6DBrB5s5wyVEbphsxE7Abs9+hKZcpA/fowdOjtA3LKIJcvyx9NtLxTaKhuHdpMEy1lskXIIOkX7Q4k3i5ehB49ZBXr3DnZJpw5U7cKjRcAfAkEAc2R7eXEGzAArl2Tk4jKQLGZq9ZoeSdd0bKdJlrKZAuALEAJuwOJU1QUTJ4sBe7Dh8Prr8POnfD883ZH5suyIicQ1wOfeHSlvHmhbVuYMAH27TMiNgVos1Jvp4mW7TTRUib6Fzlt+AJO3zZcvRqefBJat4ZcueDXX2HixNsTLJSZXkFWPN8Hdnt0pT59IGlSaR6rDHLihDxqouWdwsJk61f7n9hGEy1louVIB3Dnbhtu3gy1a8uptTNnIDwcfvkFSpe2OzJ/4gI+A1IALYGoRF8pY0bo3h2+/lqSZWUAXdHybmFh8njunL1x+DFNtJSJ5gOhgPM6eu7ZA40aScuG9evl1Nru3dCkiY7RsUdGYDSwAfjUoyv16CE5QdeuEB1tRGx+LiJCGpalTWt3JCoxUqeWx7Nn7Y3Dj2mipUwSBSwEauOk2YaHD0vtVcGCsHgxvP++zCx85x2ZVqHs9ApQF/gfsCfRV0mZUhLn336TGZTKQxERMuNQe5p4p9gVLU20bKM/Ocok65DWDs7YNjx1Ct54Ax5/HGbMkNWOAwegf//bc1eV3VzAeCAZ0ApPthCbNYOnnoJ339WT7R7THlreTRMt22mipUwyH+kAXsPWKK5dg4EDIXduGDNGhj/v2weffALp09samrqvTMAoJFEfleirBATIv/fp09JwVnlAu8J7N020bKeJljKBG0m0ngNS2hOBG+bOhQIFZODwc89Jq4ZJkyBbNltCUvHWDHge6A0kvk9DiRLQpg2MHg1//mlUbH5I5xx6N020bKeJljLBTuAAdm0b7t8PlStLN/eUKWH5cpg/H/LlsyUclWAuYAKyhejZKcSPPoKQENkqdns2UtE/RUdLw1Jd0fJeoaFywkcTLdtooqVMMD/msY6ld3W7YfbsVBQpIm0bPvtMhkE/95ylYShDPAaMBH4BxiT6KunSSaf4FStkhVMl0Jkz0slXEy3vFRAgJw810bKNJlrKBIuB0ki9jTWOHIHq1aF//0w88wxs3w7t20NQkGUhKMM1R06t9gL+SvRV2reXbcSuXbVBdoJpDy3fEBamiZaNNNFSBvsH+A2oadkdf/oJihaFdeugT58TLFsGWbNadntlmtgtxGDgdWRmZsIFBUmX/1OnoFcvA8PzB5po+YbUqbVhqY000VIGW448IVpz2nDSJFnJypQJtmyBxo3Pa8NRn5IZGA6sBr5I9FVKloRu3WD8eOn8r+IpNtHSYnjvpitattJESxlsCRAGPGnqXaKiZNRK27ZQpYqsZuXJY+otlW1aARWAt4GTib5K//5y4rRtW4iMNCo2Hxc75zBDBnvjUJ7RRMtWmmgpA0UDS4FqQKBpd7l+HerVgxEjoEsXWLhQhz/7ttgtxH+BtxJ9lZAQGDdOWj0MGWJUbD4uIkK+cCEhdkeiPKGJlq000VIG2oasOJi3bXjzpswj/O47GDVK/mjBuz/IjxTFhwPLEn2V2rWhYUNp+7An8VN+/Ic2K/UNYWFSo6XDP22hiZYy0JKYx2qmXD06Glq1gnnz4NNPZTVL+ZNeQD6gA7K6lTgjR8pcyxYtJHFXD6HNSn1DWJj0v9F5VLbQREsZaClQDDPaOrjd0LkzTJ8ufZG6dTP8FsrxkiJbiH8D/RN9lYwZZQvx1191CzFOOufQN2h3eFtpoqUMcgGZT2dOW4fevaUB6dtvw3vvmXIL5RWeRbrFD0O2qhOncWPZQuzbF7ZuNSg0X6Rbh75BEy1baaKlDLICuIkZ9VmzZ8OgQdCuHQwejLZv8HtDgdRAWzwZzzNuHKRJA82bywEL9R9Xr8pWkyZa3k8TLVtpoqUMshQZIP2UoVfdtQtat4ZnnpHhwJpkKUgDfAL8CoxP/FXSwOefyxSBvn0NCs2XnIxppaE1Wt4vdWp51KalttBESxnAjSRaVYAkhl31yhWoX18Kl+fMgSTGXVp5vaZAVaRA/liir1K7Nrz+utRqrV1rVGw+IraHlq5oeT9d0bKVJlrKALuAIxhZn+V2y4y6XbsgPBwyZzbs0sonuIDPgBtAV4+uNGIE5MwpbUP++ceI2HyEjt/xHbErWppo2UITLWWApTGP1Q274qRJMGMG9Osnnd+VulduoA/wLfBdoq/y6KPw1VcyC7FFC0nyFZpo+ZLgYGk6q4mWLTTRUgb4EWkomc2Qq/31l7RvqF5dTxiquHQHngC64ElvrRIlYNgwWLxYVrgUkmgFBED69HZHooyg3eFto4mW8lAkMvDXmGWn2C3D4GD44gv5Pa/UgwUD44DDwMceXalzZxnt9O67sGGDEbF5uRMnIF06CDRvnJaykCZattGnMeWhDchKwnOGXG36dFixQto5PPaYIZdUPq8C0Axp+7Av0VdxuWDyZMiSRfps+f1zkvbQ8i2aaNlGEy3loeXIt1FFj6905gy89RY8/bT0zFIq/oYgneO7IKdgEydVKjnhevy4JFt+PaJHEy3foomWbTTRUh5aAZQCUnl8pR49pD/ihAm6ZagSKhMylmcZMN+jK5UuLVMIfvxRthH91vHjuqzsSzTRso0+nSkPXESaRnpen7ViBUydCu+8A4UKeXw55Zc6A4WBN/CkMB6kt1bnzjB8uGxn+52oKFnR0kTLd6ROLQ1L9Vit5TTRUh5YjYxA8aw+KzISOnSAPHngf/8zJDDll4KAsRhRGA9y+rBiRWjTBn77zePLeZdTpyTZ0gZ2viMsTH7Z/uvZixCVcJpoKQ8sB5IBT3t0lUmTYN8+GDkSkic3JDDlt8oDzZHC+L0eXSlJEvj6aylTeukl2UnzG8diuu3ripbv0O7wttFES3lgBVAOSbYS5/Jl6N8fKlSAmsY1lld+bQjyPelZYTxA2rSwYIHUDtauDZcuGRGfF4jNKnVFy3doomUbTbRUIkUAO/C0PuvTT2WXYvBgHRitjJIRKYz/AZjn8dWKFpWVre3boUEDuHHD40s6n65o+R5NtGyjiZZKpJ9iHhNfn3XmjAzzffFFKFvWmKiUEp2Qwvg3gSseX61mTRg/HpYtk3pCn68nPn5cjv5myGB3JMoommjZRhMtlUjLgdRA8URf4eOP4coVGDDAsKCUimFsYTxA69ZyWGPyZPjoI0Mu6VzHj0txmnaF9x2aaNlGEy2VCG4k0aoEJO4X8aFDMHasDPEtWNDI2JSKVR54DmmJtAAAIABJREFUFSMK42P17w+vvgp9+sghDp917JhuG/oaTbRso4mWSoS/gCN4Up/1wQdSk9Wvn2FBKXUfQ4DkQFc8LYwH+Z6dNEm2Etu1g1mzPL6kMx0/roXwviZ5ckiaVBMtG2iipRJhRcxj4uqz9u+XJpAdO0LWrMZFpdS9MgD9kI7x3xlyxeBg+OYbOSnbvDl8Z8xlnUVXtHyPy3W7aamylCZaKhFWAZmBxxP12cOHQ1CQjNxRynydgCeQwvirhlwxeXJYuBBKlpSTiMuXG3JZZ7h2TVY9dEXL9+gYHltooqUSyI0kWhWBhPdjOHUKpkyRlQB9wayskQQYDfyN1GsZI2VKWLIE8ueHF16AX34x7NL2iu2hpT+gvkcTLVtooqUSaDdwEkm0Em7UKLh+Hd5+28iYlIpLJaAhMBA4aNhVw8Lghx8gSxaoVQs2bTLs0vbRZqW+SxMtW2iipRJoVcxjpQR/5qVLctLwpZcgXz5Dg1IqHoYhv/K6G3rVDBlk6zB1aqhWDf7809DLW0+blfouTbRsoYmWSqBVQBYgV4I/c9IkOH8eevY0Oial4iMr8B7wLfCjsVfOKslWkiRQpQocOGDo5a2lK1q+SxMtW2iipRIg8fVZkZEwYgRUrAilSxsemFLx1B3IjbR7iDT0ynnySLIVGQnPPQdHjxp6eescOwbJkkGqVHZHoowWFiZdoq9ftzsSv6KJlkqAXcApErNtGB4uv791NUvZKykwEqk1HG341Z94Qsb0nD0LlSvDiROG38J8x4/LtqEOH/U9sU1LtcWDpTTRUgmwKuaxYoI+y+2GoUNlOG/16kbHpFRC1Y750xcwPhMqWVJOIx4/LtuIp08bfgtzabNS3xWbaP3zj71x+BlNtFQCrETqXHIm7LNWSoHwW2/pi2TlFJ8iW4fmLLE+/TQsWiS1WtWqeVlZjDYr9V1p0sijJlqW0kRLxVNsfVYlElqfNXas/Hw3bGhCWEolSh6gBzAdWGvKHSpWhAUL5EVGjRpw4YIptzGW260rWr4sXTp5PHPG3jj8jCZaKp7+BM6Q0G3Do0flyeb116W+Vinn6I2coO0CRJlyh2rVYO5c2LwZateGy5dNuY1xLlyAf//VFS1flTatPGqiZSlNtFQ8rYp5rJigz5o4EaKjoX17o+NRylOPAMOBLcBE0+5Sp44Mn16/HurWhavGTAEyh7Z28G2xW4deVzjo3TTRUvG0EsgG5Ij3Z0RGSu+sWrUgZ8LKupSySANkO/w9ZMXWHPXrw7RpsGqVNOx17Ol6bVbq25Ilg5AQXdGymCZaKh6igZ9JaH3WvHkQEQGdOpkVl1KeciFtHi4C/zP1Tk2bwuefS/uHBg3gxg1Tb5c4uqLl+9Kl00TLYppoqXhIXH3W2LGQK5e2dFBO9wRSpzUR2GjqnVq1kp+LhQvhtddkW91RYle0MmWyNw5lnrRpNdGymCZaKh5WxjxWjPdnbN8Oa9ZAhw4QoN9lyvH6AumQhMvc7KdjRxg4UJr4du0qB/0c4/hx6QifIoXdkSizpE2rNVoW06dAFQ+rkNqsHPH+jHHjpBygZUtzIlLKWKHAYGA90vLBXD17QvfusrrVt6/pt4u/Y8d029DX6YqW5TTRUnGIrc+qGO/PuHwZZsyARo1uH3JRyvleBcoiTUzNbXrlcsm0hJYtoX9/GDXK1NvFX+z4HeW7NNGynCZaKg47gH9ISKI1d64kW23bmhWTUmYIQArjTwH9TL+byyXtT158Ebp1kxYQttNmpb4vXToZLO3oPiO+RRMtFYdVMY8V4/0ZX3wB+fLBU0+ZEY9SZioFtAZGATtNv1tQkCRYFSpIcfyqVabf8sGiomQKtq5o+TZtWmo5TbRUHFYhsw2zx+uj9+6VIviWLXWuofJWHwOPAl2R0VPmSpYM5s+H3LlldWun+fnd/Z08KclWliw2BaAsoYmW5TTRUg+R8PqsL7+EwEB49VWTQlLKdGmBD4GfgG8suWPq1LBkCSRPDjVrwqlTQZbc9y5Hjshj1qzW31tZRxMty2mipR5iO3CW+CZaN2/C1KnyRKFteJR3awcUBd4Crlhyx+zZ4fvv4dw5aNcuKxcvWnLb2w4flkdNtHybDpa2nCZa6iFWxTxWjNdH//CD1NK2amVWPEpZJQgpjD8CDLLsrsWLy2GSv/5KyiuvyE6eZXRFyz/ErmhpLy3LaKKlHmIVkAuZcRi3L76QF0u1a5sZk1JWKQ80BYYAey27a/Xq8N57ESxeDG+/bdltJdFKkUL2MZXvSp1aCmh1RcsymmipB0hYfdaZM/Ddd9C8OQQHmxmXUlYaBiRHthKta+HeuPF5unSBTz6RweyWOHIEsmXTUyy+LjAQwsI00bKQJlrqAbYB55BB0nGbOVOG5GoneOVbMiIrWquALy2984gRsrrVsSOsXBn3x3vsyBHdNvQXOljaUqYkWtHR0fTp04dGjRrRvHlzDh06dNf7v/zySxo0aECDBg0YM2aMGSEoj62KeXw2Xh/9xRdQujQUKmRaQErZpDXwDNADaWZqjaAgmDMH8uaFl1+Gv/4y+YaHD2ui5S903qGlTEm0li9fTmRkJHPmzKF79+4MGnS7mPTIkSN89913zJ49mzlz5rB27Vp2795tRhjKI6uA3EDcv3i3boVt26BFC7NjUsoOAcBE4BJyCtE6oaGwcKHs5tWrJw29TREZKX20NNHyD+nSaaJlIVMSrY0bN1K+fHkAihUrxo4dO269L2PGjHz++ecEBgYSEBDAzZs3SZo0qRlhqESLQuqz4rdtOGMGJEkisw2V8k0FgXeBmcCPlt45Vy7pHr9zJ7RuDW4zSsWOHZMLa6LlH9Knl8RaWcKUrniXL18mJCTk1v8HBgZy8+ZNgoKCSJIkCWFhYbjdboYMGULBggXJmTPnfa+za9cuM8KzzbVr17zi75Q06Z/kynWeY8ce5+LFh8cbFQXTpuWhfPlrnDp1lFPW7azcl7d8jb2Zv36NXa565Mw5HZerFQcOzMPtfsS0e/33a5w1K3TrloZPPklPtmwnee21s4beL/kff5ADOOx2c8WP/m399Xs5bUAAaf/5h93bt8setYn89Wt8J1O+wiEhIVy5Y407OjqaoDv+Ma9fv07v3r155JFH+OCDDx54nQIFCpgRnm127drlJX+npQBkzvwKmTM/fBzH8uVw6hR06JDEEX837/kaey///hpPA54lf/4vAfPqS+/3NR4+HA4dguHDM1CjRgYqxW/BOX42bQIgW7lykD+/gRd2Nr/9Xn7iCXC7KZA+PWTIYOqt/OlrvHHjxvu+3ZStwxIlSrB69WoAtmzZQt68eW+9z+1207FjR/Lly0f//v0JDAw0IwTlkZVAHiDumWfTp0sdyfPPmx6UUg5QHugGjEVG9FjH5ZIRV48/Ltv0sf1FDaFd4f1LbHKl24eWMGVFq2rVqvzyyy80btwYt9vNxx9/zJQpU8iWLRvR0dH89ttvREZGsmbNGgDeeustihcvbkYoKsGigNVAwzg/8soV+PZbaNxYBuMq5R8GAIuBVsiYqpSW3TllSpg3T074vvwyrF5t0M/ekSPSyPIR87ZDlYOkTy+Pdtd6+AlTEq2AgAD69+9/19ty585967+3b99uxm2VIbYCF4hPo9IFC+DyZWjWzOyYlHKSFEhPrXLA28B4S++ePz9MmwYvvQSdO0tDU497jB4+LM1KlX/QRMtS2rBU/UdsZ8SKcX7kjBnyuznmgKlSfuRpoDswAfjB8ru/+CK89x5MnmxQ5/iDByFHDgMupLyCbh1aShMt9R+rgLzAYw/9qJMnZYh006YQoN9Fyi/1B/IjW4j/WH73fv2kc3znzrBhgwcXcrulyl4TLf+RKpX05NEVLUvoU6S6Q2x9VsU4P3L2bGntoNuGyn8lR/pqnQJaYuUsRJCRdeHhkCWL1GslenHi7FmpAcie3dD4lIO5XLJ9qImWJTTRUnfYAlwkvtuGJUpAwYJmx6SUk5UAhgILgdGW3z0sTIrjz56FJk3g5s1EXOTgQXnUFS3/ok1LLaOJlrpD/Oqz9u6FP/6QbUOlVFfgeaQwfrPldy9aFD77TAZP9+mTiAvEzqLVRMu/6IqWZTTRUndYBeQDMj30o2bNkpXnxo2tiEkpp3MBU4B0QCNkJqK1XntNxvMMHCizERNEV7T8U4YMuqJlEU20VIybwBriWs1yu6UupGJFeOzh9fJK+ZG0SL3WfqAdVtdrAYweDcWLw6uvwoEDCfjEgwelQVeqVGaFppwodkXLlOGZ6k6aaKkYm4lPfdbmzbJ12KSJFTEp5U2eBT4EZgFDLL97smQwd678d4MGcO1aPD8x9sShx824lFfJkEG+SS5ftjsSn6eJloqxKuax4kM/KjxcTgW//LLZ8SjljXoh24e9kAJ5a+XKJc1MN22Crl3j+UnaQ8s/xTYt1e1D02mipWKsQnoCZXzgR0RHS1uHGjXktJNS6r9cwBfIacRXgJ2WR1CnDrz7rjQynTo1Hp+gPbT8k3aHt4wmWor41metWQPHjum2oVIPlwKYD4QAdbGjmemHH0KlStC+PWzb9pAPPH8eLlzQRMsfxXaH10TLdJpoKeAP5KRUpYd+VHg4pEgBdetaEpRSXiwLMA84BtQBrK2DCQqS08GpU8s2/4ULD/jA2BOH2qzU/8QmWhER9sbhBzTRUsCKmMcHJ1qRkVJo+8IL8Mgj1kSllHcrC4QDvwIvAPGtTjdGhgwwZw78/Te0avWAw2V//y2POXNaGptygPTp5QDEiRN2R+LzNNFSSKJVFOkDdH8//CDdp195xbKglPIB9YAvgZ+ABsANS+9evjwMHgzffgtDh97nA/bvl8fcuS2NSzlAUJAkW5pomU4TLb93FVgHPPfQj4rdhqhWzZKglPIhzYFxwKKY/46y9O5vvSXtHnr1gh9//M879++Xky2hoZbGpBwiUyZNtCygiZbf+wW4zsMSrStXYMECqF8fgoMtC0wpH9IBmYk4BzmNaN02ossFX3whc0kbN769WwhIoqWrWf4rUyY4ftzuKHyeJlp+bwUQBFR44EcsXCjJls42VMoTPYBhwFdAdeCcZXcOCZHh01FRUK8e/PtvzDs00fJvuqJlCU20/N4KoAxyFP3+wsMhc2ap91BKeaI70jl+A/AMcMiyO+fJAzNnwtat0K4duCNvSA8tTbT812OPScPSKGu3s/2NJlp+7TywkYdtG/7zDyxZIlsOAfrdopQBGgPLgOPAU8ipRGvUrg39+sGMGTD8gwvyBKuJlv/KlEk6UZ8+bXckPk2fOv3aKiCahyVa33wDN2/qaUOljFURqY8MBsoBA7GqSP6996Te8p3BaVjI85po+bNMmeRRtw9NpYmWX1uBdLEu+8CPCA+HfPmgeHHLglLKTzwBbEFaQPQGqiGrXOYKCJDRPCWynuYVwtl2PZ/p91QOFZtoaUG8qTTR8msrgPLIq+p7HT0Kq1fLapbLZWlgSvmJVMBsYDJSt1UEmIKsNJsnRQpYUHMCj3KROq3T61xhf6UrWpbQRMtvHQd28bBtwzlzpJu0zjZUykwuoBWwCcgLtCJHjsbAelPvmvnUZr7L0Y3Tp1289BJcs7ZxvXKCjBnlURMtU2mi5bd+inl8cKIVHg6lSsHjj1sTkVL+LR+wFphOUNAp4GmgGbDXnNvt30/JQteZPh3Wr5eVaz185meSJoU0aTTRMpkmWn5rBRAGFLvve/fsgU2btAheKWsFAM3Yv38xUrf1DZAfqA/8btxtoqNh3z54/HFefhlGjpQ+Wx07PmAmovJd2kvLdJpo+SU3kmhV4kHfArNmSV1Wo0ZWxqWUAnC7HwEGAAeBXsjPa2nkZ3YWHneWP3oUrl6Vky5A164yomfiRPjgA88urbyMdoc3nSZafmkPcASoct/3ut2ybVipkvSzU0rZJQOScB1Gusr/jYzweQzogvTBS8QS1J498pg37603DRgArVrBhx/C2LGeRa28iK5omU4TLb+0NOaxxn3fu3Gj7CrotqFSTpES6Sp/AFiO/OxOAkohtV3/A7YT76Rrb0zdV77brR1cLpgwAerUgS5dpAWE8gOPPQYREbKdrEyhiZZfWob8cs5x3/eGh8vw6Hr1rIxJKRW3AOQASzhwAkm2siMNT4sABYG+wJ8Pv8yePTIAMfZ4f4ygIDlt/Nxz0LIlTJlidPzKcTJnhhs34NQpuyPxWZpo+Z2rSEf4+69mRUXJL9qaNSF1aivjUkolTGqgNfAjknR9BmQE+iPNUAsDH3LfU4t79shq1n0a5CVPDt99B1WqwOuvw+TJpv0FlBNkzSqPR4/aG4cP00TL76xGCmmr3/+9q6UuUrcNlfIm6YH2wErgGDAaaYbaB1m9Lo6sesUMsd6z5676rP9KnhwWLIBq1aB1aymSVz4qNtE6csTeOHyYJlp+ZymQFHj2vu8ND5cdheeftzQopZRhMgGdgTXIoZdPgGRIu4icEFUVnjwEBR4+4zB5cpg/H2rVgnbtYPBgbf3gkzTRMp0mWn5nGZJkpbjnPdevw9y58NJLMqJDKeXtsgBvIF3m/wb6QNQO+Bp4exTwHrLteH/JksG330LjxvDuu5Jw3bhhRdzKMmnTSuNSTbRMo4mWXzmEjN25/7bh0qVw/rxuGyrlm3IAfWHBp1Kiea0ksp2YAxkBtOO+n5U0KcycCb17w6RJcirx4kVrIlYWcLkgSxat0TKRJlp+ZVnM4/0L4WfNkhc3zz14Ko9Sytvt2Se/CoK+Qwrl2yCDrQsDL3G/hCsgQPpsff45LF8O5cvD/v1WBq1MlTWrrmiZSBMtv7IMyAoUuOc9ly7JSaOGDSFJEssDU0pZZedOyJFDijHJA4xBarn6IjNQiwBNgX33fOrrr8OSJXD4MBQvLieUlQ/QRMtUmmj5jRtIo8PqwL1HuhcskIkcum2olI/bsQMKFfrPG9MAHyANUd8B5iEvyLoC5+76yKpVYcsWuUTjxtC2Lfz7rwVxK/NkzQrHjulUcZNoouU3NgAXedC2YXg4ZM8OTz1laVBKKSvduCGtHZ544gEfkAYYhCRcbYCxQF6kMertJ+Hs2eHnn6VAftIkKF0afvvN5NiVebJmlSQrIsLuSHySJlp+YxkQiHSVvtvJk/DDD9CkidRiKKV81L59kmzds6L1XxmRBqgbkZWttshQ6423PiJJEhg4UA7RnD0LZctCp05yoEZ5mSxZ5FEL4k2hT6t+YylQFmlieLfwcHkx8+qrlgellLLSjphC9zgTrVjFgJ+BWUgbiNLI1uLtvcLq1WH3bpmPOH485M8vv1O055YX0V5aptJEyy8cQ16J1rrve6dOhSefhAL31sgrpXzJjh2ybJ0/fwI+yQU0RuYnvg4MRQrmV976iEcfhZEj4fff5Tm7aVMoVQoWL9aEyytoomUqTbT8wsKYxxfuec/WrfKnRQtrI1JK2WDnTsiTRzqRJlgqYCJyMtEFVAbeREZ6iRIlYMMG+PJLOHdOJkw89ZSUJmjC5WCpU0uXak20TKGJll9YAOQGCt7znqlTpdaicWPLg1JKWe2+Jw4TqhKwFegCfIpsJ97uvRUYKC/c9uyRGYnHj8v2YtGi8v9Xrnh4e2U8lwuyZYNDh+yOxCdpouXzLiGvQF/gv20dbtyQjs916kCaNHbEppSyzLVr8NdfBiRaICO8RgGLgZNAKWSQ9e1lqyRJoE0bqb+fPFkSsHbtIHNmeOst2L7dgDCUcXLlgr//tjsKn6SJls9bBkQCde95zw8/wKlTWgSvlF/Yvh2io6FwYQMvWgvYDlRBem7VAu5uEZA0KbRqBZs2wZo1UKMGjB4NRYpAsWIwYgScePC4RWWVnDnhwAG7o/BJmmj5vAVAGPDMPe+ZOlVG7tSsaXlQSimrbd4sjyVLGnzh9Egd6FhgFTLKZ+E9H+VyQblyMHu2bCeOGgXBwdC9u3QXeO45mDABTp82ODwVPzlzwoULUlynDKWJlk+7iSztPw8E3fWec+ekG/wrr8gvO6WUj9u0CVKlkvE7hnMBHZHTzZmRFfSOwNX7fnS6dNIO4rffYNcuGVh99Ci0bw+ZMkn3+c8/h3/+MSFUdX85c8qjbh8aThMtn7YWGZ9x72nDOXMgMlJPGyrlNzZvlgGFrntHcBmnIPAr0B1peFoW2P3Qz8ifHz78UHpxbdkCPXvKc32bNpAxo6y4T5miCy2my5VLHjXRMpwmWj5tAZAUqHbPe6ZOlZrY4sUtD0opZbUbN6SPS4kSFtwsKTAM+B44jhTKT4vzs1wuOZk4YIAU0G/cKNuKe/ZIjVeGDNIuYto02eFSBotd0dI6LcNpouWz3Eii9RwQctd7du6UXjevvWbyi1ullDPs3g3Xr1v8yqomsAUoCbQAXgMux+szXS7JCQcNgv37ZYuxWzep52/RQpKuV16BlSu1P5dhQkOln5auaBlOEy2ftRP4m/ttG06aJHVZum2olJ+ILYS3ZEXrTpmBFUAfZFXrSWBbgq7gcsnkiqFD4eBBeZHYpg0sWQKVK0PevDBkiG4tGiJnTk20TKCJls9aEPNY5663Xr0qS+/16smJQ6WUH9i0STp/581rw82DgH7AcuA8UAaYwJ09t+LL5YIyZaQ9xPHj8rssUyap68qaVVa9Dh40MnY/o4mWKTTR8lnzkI7Nme566zffyCu/tm1tCUopZYfff5emVYGBNgZRGekoXwFoj8xPTHyxVfLk0Lw5rF4t5Wf16sG4cZA7NzRpIqcZVQLlyiWZanS03ZH4FE20fNI+5Jh1w3veM3GijDqrWNHqmJRStoiMlMryp56yOxKk59YSYBDwDVAC+MPjqxYpIqtbf/8tBfSLFslhn5YtdYUrQXLmlFo+7SBrKE20fNJspK9No7veunu3dGZu00aL4JXyG5s3y5Nn2bJ2RxIjAOgJrAZuAE8jMxM9r2rPkkXqtQ4cgDfegFmzZLe0a1ftyRUvsS0e9u+3Nw4fo4mWz3EDs4DyQJa73jNpkswfe+01G8JSStlj/Xp5dMSK1p2eRk4l1gTeRBorRzz0M+IrXToYPlxGO7ZsKVuKefPKin5UlCG38E2xNXx799obh4/RRMvnbAd2IfUPt127Jr2zXnwR0qe3JTCllB3Wr5dK8cyZ7Y7kPsKA+chA6p+AQsBcw66eJYuM9dm8WbYS27WThb1ffzXsFr4lWzYZTrn74U1mVcJoouVzZgGBQP273jpvniydaxG8Un5mwwYHrmbdyQV0BjYDOYEGQHPkhKIxCheGVatg5kw4dky+HG+8AVevag3FXQIDZVVrzx67I/Epmmj5FDdSn1UVSHfXeyZOlDrHypXtiEspZYvjx+HwYYcnWrHyA+uAvsgLxiJIDy5juFzS5HTPHujYEUaOhBdfzMWaNYbdwjfky6eJlsE00fIpG4CDQJO73rp9u7yaa9cOAvRfXCn/8csv8ugViRZAEuADYD2QAqgCvMGDhlMnRsqUMGbM7a7yzz4r/beuGncL75Yvn5wmiIy0OxKfoU+7PmUWkAx48a63jhwpPWfatLElKKWUXVauhJAQGzrCe+pJYBPQFRiJtIHYYOgdKlaE+fMP0LkzjBol3ee3bzf0Ft4pXz45MaAzDw2jiZbPuAl8BdQGHr311tOnYcYMGbcTFmZXbEopW/z0E1SoIMeNvU4KJMn6EbiCnFLsAlwy7g4p3IwaBcuWwZkzkmyNGePn8xPz5ZNH3T40jCZaPmMVcJL/bhtOmCAtdLp1syMmpZRtjh+XJ8tKleyOxENVkNmtnYGxQEFgoaF3qFYNtm2DKlWgSxeoW9eP+25pomU4TbR8RjiQEqh16y2RkTB2LNSsCfnz2xaYUsoOK1fKo0+cgEkJjEKK5UOBujF//jLsDunTw8KFso34ww9QsqQ01Pc7oaGQIYMmWgbSRMsnXADmIJ3gk99665w5EBEhx5iVUn5m5UpIlQqKFrU7EgOVRWq3BgErkdWtnhi1nehyyYrW2rWyffj009Lo2e+2EvXkoaE00fIJM4F/gXa33uJ2wyefQIECULWqbYEppezgdsOKFXKkztZB0mYIRpKrvUipxBAgLzANMGYY8pNPwqZNsuvati20auVnpxKfeAJ27PDDDNMcmmh5PTcwATmVU+rWW9eulW7Ib7yhcw2V8ju7d8s05Ro17I7ERJmAqchpxKxAC6Rg/jdDrp4mDSxeDH36wJdfSocMvxkBWLQoXLggPdiUxzTR8nq/Atu4czUL4NNP5ZRhs2a2BKWUstPixfJYu7a9cViiDJJsTUH6CJYBXgOOeHzlwEDo10++nIcPS93WQmPr8J2pSBF53LbN3jh8hCZaXm8CEMKdpw3//FNG7rRvDylS2BaYUsouixbJqkTWrHZHYpEAJLnaC7yN9BR8HOgBeH58sFYt2UrMk0dOJPbu7ePDqQsXlsetW+2Nw0doouXVziFF8E2RUznio48kwXrzTbviUkrZ5tw5qR3wi9Ws/3oUqdmKrd/6BMgFfARc9ujKOXLIl7V1axg4UE5z+2wLiJAQyJ1bV7QMoomWV5uOjKa4vW24ezfMng2dO0PatLYFppSyy7Jlstzy/PN2R2Kj7MhW4jagMvA+kBsYAyR+tEyyZHIKcdIk+Pln2UrctMmIeB2oaFFd0TKIJlpeK7YI/kmg+K23fvSRjNvp3t2uuJRStvr2W0iXDkqXtjsSB3gCmIfMTiyAdJbPD8zAkxOKrVvDmjWSzz7zDEybZkSsDlOkCOzbB1eu2B2J19NEy2v9AvwJtL/1lr17YdYsmUyfLp1tgSml7HL5stRnNWjgg20dPFEW6bu1FGl42hwoTkjIz8iL1oQrXVoamj71lIw469zZx+YwFy0q7R127rQ7Eq+niZbXGo3UIzS69ZaPPoKkSaFHD9uCUkrZaeFCafjUuLHdkTiQC6gObESK5a+QNWsHoALywjXh0qeXLvI9esgUjkqVZPKRT4ikHFYUAAAZmElEQVQ9ebhli71x+ABNtLzSHuBroBPwCCArvDNnQocOMj1BKeWH5syBzJllP0s9QADQGNjFiRN9kDE+5YAXgV0JvlpQEAwdKrWxW7ZI3dbatYYGbI+cOaVH0G/G9CXzZ5poeaWBQDLg9rHCAQMgOBjeftu2oJRSdjp/HpYsgYYNIUB/tcctCefPNwb2AwOAn4BCyOGiEwm+WqNG8OuvcmCvUiUYPtzLG6u7XFC2LGzYYHckXk9/Gr3OQaSQsy0ghVhbt8L06bKalTGjjaEppewzc6YUCTVtanckXiYF0BtJuDojpxXzICcVLyboSoUKwe+/Q506sp1Yt66Xt4AoW1YaM164YHckXk0TLa8zBPlnk0Ist1vG7KRODe+/b2tgSim7uN3Sc6B4cdm7UomQDhiJbB/WRXpv5UHqYeNf5Z4qFXzzDYwaJfVbxYvDunVmxGuBsmXle0u3Dz2iiZZXOQF8gXRAzgLISe5Vq+DDDyXZUkr5oT/+kKXtNm3sjsQH5EaK5X9HthK7AkWAJfG+gssFXbpIgpUkCVSoAIMHQ7QxM6+tU7q0/GV0+9Ajmmh5leHADWRyPVy7JsvThQrp71el/NrEiTIO4pVX7I7Eh5QCVgCLkJ5btYA6SPF8/MQ2NK1XD959V5r1nz5tSrDmCA2FggVh/Xq7I/Fqmmh5jX+A8chYidwAjBgBBw/KAOmgIBtDU0rZ5/RpmDFDkqzQULuj8TEuoDawAynbWIU0QX0XuBSvK4SGymHQceNg5UooVgxWrzYpXDPEFsR73XKcc2ii5TUGA1eAXoD0avn4Y3jpJXjuOVsDU0rZadw4Wd5+6y27I/Fhwciw6tgZioOBfMA04tNh3uWSw0obNsAjj8ipxPfe85IGp888I/Mzd+ywOxKvpYmWV9gDfAq0RF5NyTL0jRswbJidcSmlbHX1KowZI3MNCxSwOxo/kAn4EtiA1Mm2AJ4B4jfwsFgx6Sb/2mvyQrlMGS/IX6pUkccff7Q3Di+miZbjuYFuQHKkfxYsXiztHHr0gFy57IxNKWWryZPhzBkdbmq5MkiyNQU4gMyc7QKcj/MzU6aUf7b58+HYManjGjZM5iY6UtaskD+/Jloe0ETL8RYCy4B+QAbOnIHXX4fChaFPH5tDU0rZ599/pVNxhQrw7LN2R+OHApAT4HuAjsA4bg+sjrtT6QsvyGpWzZrSaPqZZxw8VrBqVSksu3bN7ki8kiZajnYN6f5eEOiE2y37/GfPyopW0qQ2h6eUss+4cRARIUNOXS67o/FjqZBeW78D2ZGB1ZWAuLOm9Olh3jzpNfvXX9Jzq39/B9ZuVa0q29Re2xDMXppoOdowZFl6NJCE8HCYO1d+EIsWtTk0pZR9zp2DQYOgenUoX97uaBQAJYD1wARgG1AMacVz+aGf5XLJgdFdu6B+ffjgAwfOS6xYUY626/Zhomii5ViHgI+B+kBljh6FTp3g6ad1nqFSfq9PH0m2hgyxOxJ1lwBkPNoeZGVrCFAA+Ja4thPTpYPwcPjuO5l4U748tGwJp06ZHXM8pEwJ5crBggVePsDRHppoOdJNoBkQCAzj5k1o0UJOGU6dCoGBNoenlLLP9u2ybdihAxQpYnc06r7SIVM81gKpgZeRflz74/zMOnVkdatnT2mPli8ffPYZ3LxpasBxa9BAAnNsIZlzaaLlSH2RH9AJQHbefBN++glGj4Y8eeyNTCllo6goaNtW5m317293NCpOsa0fRgBrkPY8/ZD62wd75BHZGd66VVpCdOwo9Vu27tzVqwcBAfDVVzYG4Z000XKcH5Etw9eBVxgzRtrkdO8OrVrZHJpSyl4jR0rXy5EjISzM7mhUvAQhh5p2Ay8iL6QLAUvj/MyCBeVF9tdfw5UrUK2atEzbvdvMeB8gY0Y53fr117p9mECaaDnKCWTLsAAwiqVLoVs3qFtXBpIqpfzYrl3STrxOHZ1p6JUyA7ORF9OBQE2kBvfIQz/L5ZIi+T//lOeB1atlvm3btnD0qOlB361BA8nytm61+MbeTRMtx4hCkqxLwFfs2JGChg2lX9bMmVqXpZRfu3oVGjaUouQJE7Sdg1ergpxK/AhYjPTe6oeMWHuwZMngnXekDUSnTlKvmyeP7HZYNqi6YUMJZMIEi27oGzTRcoRooB3wEzCGvXufoGZNCAmBhQvlUSnlp9xu6NJFultOnw6ZMtkdkfJYUuA94E+kSL4v8Z2dmD697Bzv3QtNmsCnn8qEkJ49LTihmCaN3HTaNDgfdxd8JTTRsp0b6ApMBt5ny5ZWlCsH16/DkiUy/UAp5cfGjJGZLb17S98s5UNyAl8hhfKZkNmJpZD6rYfXQWXPDlOmSP5dp46M8cmRA958E44fNzHkzp1lKsHUqSbexLdoomUrN/AOMBbowbp1/ahYUVZm167VpqRK+b0lS+CNN2Rey4cf2h2NMk054FdkfM85pH7rWeT0+cMVKCD9t3btkp290aMhZ045PGXKwOoSJeCpp2DUKOk5pOKkiZZt3MAHSPf3TvzwwxCqVnWRPr0kWXnz2hyeUspea9fCyy/LK67p0+VovfJhAUBTpNnpWGAfUB6oDqwmrhWuvHnhyy9lS7FNG5gzR2p8q1eHZcsg+uE7kgnz3ntw4ABMmmTgRX2X/uTa4l+gJfAhN2+25oMPRlOzpos8eWDNGsiWze74lFJ2Sr55M9SuLbUDS5dKEbzyE8HIkOr9SGf5LcjqVnnge+JKuHLlkt3mI0dk5vi2bVCjhjQ+HTYM/vnHgBBr1ZJh5v36waVLBlzQt2miZbn9wNPANA4dGkHFihPp399Fs2byAjZDBrvjU0rZavlysrVuLb8Mli+X6mflh1IAbwMHgTHAUaRwvhAwDjmh/mBhYVLWd/CgdJjPmFHGt2XODM2aybdWVFQiQ3O5ZPzTqVPaODceNNGyUEjISqAkbvdhZs7cTNGib7Jtm4uZM6WuUF+0KuXnJk2CmjWJzJpVGibpaRhFcqATspU47Y7/zwx0QVpFPFjSpNC0qeyWbN8OrVvDokVQtaoUz/fqJfVdCVamjDTzGj4cfv45ERfwH5poWWI/UI+sWTuxalVDypQ5QbNmRcmfH7Zs0d6DSvm9K1fg9dfliatKFQ7FLkEodUsSZFD178AG4AVkTFtRoBgy5ifioVcoVEi2FU+ckBquIkVg6FDpQF+oEPTtKwX08W78Pnw45M4NzZvDyZOJ/Yv5PE20THUBWfotwObNEVSpspNKlSZy4kRSpkyBX36R/XSllB9bswZKlpSz+r17w8KFRGvzPPVALqAMMB04DoxG6rq6I6tcFYFPgAMPvELy5HJCcfFi6S4/ahSkTSu7gIULSz3XG29IeeDVqw8JJSQEZs2Swq8aNeDCBYP+jr5FEy1T7AS6cvlyQT7//DxlyuymRIl1/P57PoYMkVMhr72m3d6V8mtHjsgvggoV4No1mRg8YAAEBdkdmfIaaYHOwG/ALqA38A/wFpAbKIIkYIuBi/e9QsaM0g931SpZ6Ro/XhapJkyAmjWlR2nNmjLket06iIz8zwVKlYJvv4WdO+G55+T7Wt1Ff6INcxRYytmz3/Djj4+yZEltvvlmMJcvJ6dgQfjkEyhb9i/Kls1nd6BKKTv9+af8Qpg2TYqK33kH3n9fR0AoD+UHPoz5sx9YACxCWkWMQOYrlgTKAqWBJ4E83LnekiEDtGsnf65eldKrJUvkNUCvXvIxyZND6dLw5JOyEFuqFOSuVh3Xt99KHUypUjB2rLQm0VFRgEmJVnR0NH379mXPnj0EBwfz0UcfkT179lvv/+qrr5g9ezZBQUF06NCBSpUqmRGGidzAYaKjt/D33zvYvPkMmzalY+XKSvz2W0uiowNJnTqa+vUDaNNGeru5XLBrl5GNTJRSXiH6/+3de1DU9b/H8SfsLiDgjbxBwE/Un4EpKuhUXiqLSbEzHUXwAmmOaeGoKWYBpqSiKI6ppY2iHo4OMqK/sIt2wtGpVPSonM1bclEJRNBRjqw/XC4LC5/zx+qmx+yn/Vj31/p+zHwG+e7uh9f3u87Oe7/f7+fzabYswpuTA19/DcePW+5QnjIFEhIsU3wL0aK6YzmrNReoA/4b+AE4CGwBPrv9vDbAs7dbLyAIy2z1f6FVKzdGjLBcEQTLeoq5uZYxGkeOWC433jm71bo19Or1b/QKK6PXsf8gMGor3UK/oeuHYyFI/n/bpNA6cOAADQ0N7Ny5k1OnTrFixQo2bNgAQGVlJRkZGWRnZ2MymYiOjmbw4MG4uLjYIsof1Az8HZPpBpWVVVRW/i/Xr/+dy5cbKS11oqTEjZKSpzl37mWqq/8dAI2mmQED6lm40JkRI2DgQGe5NCiEI7txA6qrLUs5uLpaliUxGKCqCi5dspy5OncO8vJ+vVG4f39Yvdoyvr5jR/vmF0+IVsArtxuAGcsai3mA/va/v8JSgN3NB/AHOgOd6NixE6NHWxp0oqGhC+fOdUCv9+TkSTcKCpz5r6Pt+M9r7wPvW7oeB52drvGX9hfo3MWZTsFd6BTgQefOlllL7rSnnrKc0PXwcMxbamxSaOn1eoYOHQpAv379+PmudQDOnDlD//79cXFxwcXFBX9/fwoLCwkODrZFlAfKyoK//c1EbW0+NTVO1NbqqKlxpbbWldpaN2pqPKir63Hf6zQaM35+NwkIMBETU0f//m707+9K797OuLm5P9Z9EELYSX09+Ppafj6ITme5qzgsDF57zdJkJKGwOy2We7eCgbfv2l6JZVb6ktvtFyy3xJRgGeVYyd0LXru4WL439O9/Z4sb4ElV1dMUFfWm5JcASs51pLjQi/LLXSi70YH/OeBJ5U1XzOYHlx6tWjXg4WHC09PSPDwacHc3odM13W7m2z+90el80WottzX+3lXKAQMsg3rtxSaFltFoxPOu+w00Gg1msxmtVovRaKT1XRNGeXh4YDQaf7MfvV5vi3gA/PWvlgE+v2oCfudD84EqAMsX14dhy30SFnKMbU+OMZbrKI+iosLSHpIc48dDjvPdWmG5hNjrn+rFxQWeCbS0XzVhKdzK/6m+LZyBa7fbw7Hn22yTQsvT05Oamhrr783NzWhvj6T5/4/V1NTcU3jdERoaaotoQgghhBCPjU2mdwgJCeHQoUMAnDp1ip53rZAcHByMXq/HZDJx69YtiouL73lcCCGEEMJROCn10HPAPrQ7ow7Pnz+PUoqUlBQOHTqEv78/r776Krt27WLnzp0opXj33XcZPnx4S0cQQgghhLA7mxRa4ldNTU0sWLCAkpISNBoNy5cvx9/f396xHNKNGzeIiIggPT2d7t272zuOQxo1apT1Ur+vry/Lly+3cyLHk5aWxvfff09jYyMTJkwgKirK3pEczu7du/nyyy8BMJlMFBQUcOTIEdq0aWPnZI6jsbGRhIQEKioqcHZ2Jjk5+Yn9XJYJS23shx9+ACArK4vjx4+zfPly61QXouU0NjaSlJSEm5ubvaM4LJPJBEBGRoadkziu48ePc/LkSXbs2EFdXR3p6en2juSQIiIiiIiIAGDx4sWMGTNGiqwWdvDgQcxmM1lZWRw5coS1a9eybt06e8eyC1mCx8bCwsJITk4G4MqVK3To0MHOiRxTamoq48ePp1OnTvaO4rAKCwupq6tjypQpTJo0iVOnTtk7ksPJzc2lZ8+ezJgxg9jYWF5++WV7R3JoZ8+e5eLFi4wbN87eURxOQEAATU1NNDc3YzQarQPinkRP7p4/Rlqtlvj4ePbv389nn332j18gHsnu3bvx8vJi6NChbNq0yd5xHJabmxtvv/02UVFRlJaWMm3aNHJycp7oD9CWZjAYuHLlChs3bqS8vJzp06eTk5ODkyxlYhNpaWnMmDHD3jEckru7OxUVFYSHh2MwGNi4caO9I9mNnNF6TFJTU9m3bx8LFy6ktrbW3nEcSnZ2NkePHmXixIkUFBQQHx9PZWWlvWM5nICAAN544w2cnJwICAigXbt2cpxbWLt27RgyZAguLi5069YNV1dXqqqq7B3LIVVXV/PLL7/w/PPP2zuKQ9q6dStDhgxh3759fP311yQkJFhvP3jSSKFlY1999RVpaWkAtGrVCicnJzSOuMaAHWVmZrJ9+3YyMjIICgoiNTWVjrK8SYv74osvWLFiBQDXrl3DaDTKcW5hoaGhHD58GKUU165do66ujnbt2tk7lkPKy8tj0KBB9o7hsNq0aWMdONO2bVvMZjNNTU12TmUfcs7fxl577TUSExOJiYnBbDYzf/58XF1d7R1LiEcWGRlJYmIiEyZMwMnJiZSUFLls2MKGDRtGXl4ekZGRKKVISkqSL2Y2UlJSgq+vr71jOKzJkyczf/58oqOjaWxsJC4uDnf3J3OZOpneQQghhBDCRuTSoRBCCCGEjUihJYQQQghhI1JoCSGEEELYiBRaQgghhBA2IoWWEEIIIYSNSKElhHgkBoOBpKQkAAYPHvzIry8qKmL9+vUtHetPp6CgQI6DEE8AKbSEEI9k7dq1REdH/+HXP/PMM1y6dImysrIWTPXnExQUxMyZM+0dQwhhYzLboBDioRmNRs6ePcvixYvv2Z6fn09ycjIajQZXV1eSk5Px8fHh888/58CBA3h5eVFXV8fs2bN57rnnCA8PJzMzk8TERGsf9fX1fPjhh1y/fh1vb2/y8vLIzc2lqKiIpUuXApYlalJSUsjPz2fz5s3odDrKy8sZOXIk06dP5+rVqyxcuBCTyWTN4e3tbf0bjY2NfPzxx1y6dInm5mbmzJnDs88+y9ixY1mzZg0ajYa4uDh27NjB2LFjGTBgABcuXKBt27asXr2anJwcsrOzaW5u5r333uPmzZts3boVZ2dnQkNDmTdvHnq9ntTUVLRaLW3atGHVqlVUVlaSmJiIVqtFo9GwcuVKSktLycrKYs2aNXzzzTds27YNFxcXunbtypIlS9izZw8HDx6kvr6esrIypk2bRkRExON5o4UQLUcJIcRDOnz4sJo7d67190GDBimllBo9erTKz89XSim1f/9+NWvWLFVQUKDGjRunzGazqqurU2FhYerYsWNKKaXKy8vVqFGj7ul769atKjU1VSml1MWLF1VgYKBSSqmoqCh14cIFpZRSu3btUqtXr1bHjh1T4eHhqrGxUdXU1KiQkBCllFKzZ89WP/74o1JKqaNHj96TVSmlMjMz1cqVK5VSSlVVVamRI0cqpZQ6ffq0ioqKUpGRkdb9GDZsmDpx4oRSSqnU1FSVnp6usrOzVWxsrFJKKYPBoMLDw1Vtba1SSql58+ap3NxctWLFCrVp0ybV1NSk9u/fryoqKtT27dvVkiVLVENDgzp69KgqKipSx44dU3PmzFFVVVUqLCxM3bp1Syml1LJly1RGRobKzs5WU6ZMUUopVVJSooYPH/6H3jMhhH3JGS0hxEMzGAx06NDhvu3Xr18nKCgIgIEDB/LJJ59QXFxMnz590Gg0aDQaevfubX1+x44duXnz5j19FBcX8+KLLwLQvXt3vLy8rNvvnEFrbGwkICAAgJ49e6LVatFqtbi5uQFw/vx50tLS2LJlC0opdDrdPX/j/Pnz6PV6zpw5A4DZbMZgMBAcHEzr1q3R6XTW/dBqtQwcOBCAkJAQDh06RL9+/ax/v6ysjKqqKt555x0AampquHz5MrGxsWzcuJG33nqLzp07ExwcTGRkJJs3b2bq1Km0bt2auLg4a6bLly/To0cPPD09rccvNzeXvn37EhgYCIC3tzcNDQ0P+zYJIf6FSKElhHhoTz31FNXV1fdt79SpE4WFhQQGBpKXl0fXrl3p0aMHGRkZNDc3Yzabyc/Ptz6/urraWkjd0bNnT06ePElYWBhlZWUYDAYAAgICSE1NxcfHB71eT2VlJQBOTk735ejWrRtTpkwhJCSE4uJi8vLy7nu8S5cuxMbGUl9fz4YNG2jbti05OTl4eHjQ3NxMTk4OI0aMwGw2W/dJr9fTo0cPAJydLbe2+vr64u3tTXp6Ojqdjt27dxMUFMSePXsYPXo08fHxpKWlsWvXLrp160ZoaCgzZ85k7969bNmyhVGjRln7KS4upra2Fnd3d06cOGEt5n5rH4UQfy5SaAkhHlrfvn1ZtWrVfduXLl1KcnIySik0Gg0pKSn4+fnx0ksvMXbsWNq3b49Op7MuQn369GleeOGFe/qIjIwkISGBmJgYfHx8rIuvL1q0iPj4eJqamgBYtmwZ169f/8188fHxLFq0CJPJRH19PR999NE9j48fP54FCxbw5ptvYjQaiY6O5urVq3z66adkZmailCI6Opo+ffoAsHnzZq5cuYKPjw9xcXHs3bvX2peXlxeTJ09m4sSJNDU18fTTTxMeHk5DQwMJCQm4u7uj0+lYsmQJSik++OAD1q1bh7OzM4mJiRiNRms/s2bNYtKkSTg7O+Pv78+8efP49ttv/8hbJIT4FyOLSgshHklSUhLjx4+nV69ev/u8GzdukJOTQ0xMDA0NDbz++uts27YNHx8f3n//febMmYOfn5/1+T/99BO1tbUMGTKE0tJSpk6dyoEDB2y9Ow/0yiuv8N1331kLPiGE+CPkjJYQ4pHMnj2bNWvWWEcCPkj79u35+eefGTNmDE5OTkRFReHj40NhYSH+/v73FFkAfn5+zJ07l/Xr12M2m61zdQkhxJ+ZnNESQgghhLARmbBUCCGEEMJGpNASQgghhLARKbSEEEIIIWxECi0hhBBCCBuRQksIIYQQwkak0BJCCCGEsJH/A6gOXpp2nzl5AAAAAElFTkSuQmCC">
            <a:extLst>
              <a:ext uri="{FF2B5EF4-FFF2-40B4-BE49-F238E27FC236}">
                <a16:creationId xmlns:a16="http://schemas.microsoft.com/office/drawing/2014/main" id="{A3E11498-73D0-4633-B88E-55BD0CB08F7B}"/>
              </a:ext>
            </a:extLst>
          </p:cNvPr>
          <p:cNvSpPr>
            <a:spLocks noChangeAspect="1" noChangeArrowheads="1"/>
          </p:cNvSpPr>
          <p:nvPr/>
        </p:nvSpPr>
        <p:spPr bwMode="auto">
          <a:xfrm>
            <a:off x="5943599" y="3276599"/>
            <a:ext cx="4433777" cy="44337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939283FB-B1CF-47D7-809A-5B7372899BAE}"/>
              </a:ext>
            </a:extLst>
          </p:cNvPr>
          <p:cNvSpPr txBox="1">
            <a:spLocks/>
          </p:cNvSpPr>
          <p:nvPr/>
        </p:nvSpPr>
        <p:spPr>
          <a:xfrm>
            <a:off x="588053" y="685597"/>
            <a:ext cx="3105075" cy="1444750"/>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3000" dirty="0"/>
              <a:t>Task 1 – Getting familiar with the dataset</a:t>
            </a:r>
          </a:p>
        </p:txBody>
      </p:sp>
      <p:sp>
        <p:nvSpPr>
          <p:cNvPr id="5" name="Rectangle 1">
            <a:extLst>
              <a:ext uri="{FF2B5EF4-FFF2-40B4-BE49-F238E27FC236}">
                <a16:creationId xmlns:a16="http://schemas.microsoft.com/office/drawing/2014/main" id="{CAB1F552-88CE-424A-8EED-0C23DF93EBA3}"/>
              </a:ext>
            </a:extLst>
          </p:cNvPr>
          <p:cNvSpPr txBox="1">
            <a:spLocks noChangeArrowheads="1"/>
          </p:cNvSpPr>
          <p:nvPr/>
        </p:nvSpPr>
        <p:spPr bwMode="auto">
          <a:xfrm>
            <a:off x="402337" y="2377441"/>
            <a:ext cx="3799146" cy="36423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spcBef>
                <a:spcPts val="1000"/>
              </a:spcBef>
              <a:buClr>
                <a:schemeClr val="bg2">
                  <a:lumMod val="40000"/>
                  <a:lumOff val="60000"/>
                </a:schemeClr>
              </a:buClr>
              <a:buSzPct val="80000"/>
              <a:buFont typeface="Wingdings 3" charset="2"/>
              <a:buChar char=""/>
            </a:pPr>
            <a:r>
              <a:rPr lang="en-US" sz="2000" dirty="0">
                <a:solidFill>
                  <a:schemeClr val="tx1"/>
                </a:solidFill>
              </a:rPr>
              <a:t>1.3 Plot the variation of gene expression across different cells for your assigned gene.</a:t>
            </a:r>
          </a:p>
          <a:p>
            <a:pPr fontAlgn="base">
              <a:spcBef>
                <a:spcPts val="1000"/>
              </a:spcBef>
              <a:buClr>
                <a:schemeClr val="bg2">
                  <a:lumMod val="40000"/>
                  <a:lumOff val="60000"/>
                </a:schemeClr>
              </a:buClr>
              <a:buSzPct val="80000"/>
              <a:buFont typeface="Wingdings 3" charset="2"/>
              <a:buChar char=""/>
            </a:pPr>
            <a:r>
              <a:rPr lang="en-US" sz="2000" dirty="0">
                <a:solidFill>
                  <a:schemeClr val="tx1"/>
                </a:solidFill>
              </a:rPr>
              <a:t>Clean data: we only choose the expression levels greater than 32 on the RPKM scale and exclude cells that has low sequencing coverage. So we limit RPKM values to (32, 2000) and plot in log scale.  We also remove the column with ‘nan’</a:t>
            </a:r>
          </a:p>
        </p:txBody>
      </p:sp>
      <p:pic>
        <p:nvPicPr>
          <p:cNvPr id="27" name="Picture 26">
            <a:extLst>
              <a:ext uri="{FF2B5EF4-FFF2-40B4-BE49-F238E27FC236}">
                <a16:creationId xmlns:a16="http://schemas.microsoft.com/office/drawing/2014/main" id="{5E5015A0-FB89-4D71-808C-DFC5578DFD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1611" y="983516"/>
            <a:ext cx="5251653" cy="5208033"/>
          </a:xfrm>
          <a:prstGeom prst="rect">
            <a:avLst/>
          </a:prstGeom>
        </p:spPr>
      </p:pic>
    </p:spTree>
    <p:extLst>
      <p:ext uri="{BB962C8B-B14F-4D97-AF65-F5344CB8AC3E}">
        <p14:creationId xmlns:p14="http://schemas.microsoft.com/office/powerpoint/2010/main" val="143763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3" name="Picture 38">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40">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5" name="Oval 42">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6" name="Picture 44">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46">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8" name="Rectangle 48">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9" name="Rectangle 50">
            <a:extLst>
              <a:ext uri="{FF2B5EF4-FFF2-40B4-BE49-F238E27FC236}">
                <a16:creationId xmlns:a16="http://schemas.microsoft.com/office/drawing/2014/main" id="{6378B0C0-E9D7-49E7-A805-B46840F1B1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7">
            <a:extLst>
              <a:ext uri="{FF2B5EF4-FFF2-40B4-BE49-F238E27FC236}">
                <a16:creationId xmlns:a16="http://schemas.microsoft.com/office/drawing/2014/main" id="{9053E132-12E5-44D2-AA0E-9353E65AC0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11" name="Freeform 5">
            <a:extLst>
              <a:ext uri="{FF2B5EF4-FFF2-40B4-BE49-F238E27FC236}">
                <a16:creationId xmlns:a16="http://schemas.microsoft.com/office/drawing/2014/main" id="{0F73E998-97DC-40F8-A6DA-FC49F068D4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12" name="Rectangle 56">
            <a:extLst>
              <a:ext uri="{FF2B5EF4-FFF2-40B4-BE49-F238E27FC236}">
                <a16:creationId xmlns:a16="http://schemas.microsoft.com/office/drawing/2014/main" id="{1BAA8AC9-CC65-4F06-9D76-31A253CAB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79" y="2806543"/>
            <a:ext cx="326618" cy="26715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9411DBA-B766-4C2F-8952-FE6592C14E15}"/>
              </a:ext>
            </a:extLst>
          </p:cNvPr>
          <p:cNvPicPr>
            <a:picLocks noChangeAspect="1"/>
          </p:cNvPicPr>
          <p:nvPr/>
        </p:nvPicPr>
        <p:blipFill>
          <a:blip r:embed="rId7"/>
          <a:stretch>
            <a:fillRect/>
          </a:stretch>
        </p:blipFill>
        <p:spPr>
          <a:xfrm>
            <a:off x="5741709" y="2832638"/>
            <a:ext cx="6031258" cy="2461737"/>
          </a:xfrm>
          <a:prstGeom prst="rect">
            <a:avLst/>
          </a:prstGeom>
          <a:effectLst/>
        </p:spPr>
      </p:pic>
      <p:sp>
        <p:nvSpPr>
          <p:cNvPr id="7" name="AutoShape 4" descr="data:image/png;base64,iVBORw0KGgoAAAANSUhEUgAAAloAAAJVCAYAAAAGDVs/AAAABHNCSVQICAgIfAhkiAAAAAlwSFlzAAALEgAACxIB0t1+/AAAADl0RVh0U29mdHdhcmUAbWF0cGxvdGxpYiB2ZXJzaW9uIDIuMS4wLCBodHRwOi8vbWF0cGxvdGxpYi5vcmcvpW3flQAAIABJREFUeJzs3XlcVPX+x/EXiyCLguROalpappnL1TJQMzP1gkteM1xQU/OW1y2FgOuOu+bPFrMyS8tbmZktV+7VzExLTUvMitRyLcNdA0GRZc7vj4m5EougM5wZeD8fjx4nZoZzPnyH8u3ne+b7dTMMw0BERERE7M7d7AJEREREyioFLREREREHUdASERERcRAFLREREREHUdASERERcRAFLREREREHUdCScikyMpKlS5fme/z111/nySefLNG5nnvuOT788MMiX3Px4kUGDRpk+7pnz56kpqaW6DrX46WXXuL+++8nLi7O4dcqS06dOkVERITdzvfll1/SsWNH+vTpQ0ZGht3OW5AXXniB+Ph4h17jekVGRrJ+/XqOHz9OixYt7HLOtWvX8ve//z3P+UWciYKWlEv9+/fn/fffz/f46tWrGTBgQInONXbsWHr16lXka1JSUvj+++9tX3/00UdUrly5RNe5HmvWrOGZZ55hzpw5Dr9WWVKjRg1WrVplt/MlJCTwyCOPsGbNGipWrGi384qI8/M0uwARM3Tu3JnZs2fzzTff8Je//AWAXbt2YRgGISEhWCwWZs+ezd69e0lPT8cwDGbOnEmrVq2IjY3l999/59dff+X+++/n3LlzNGzYkGHDhrFmzRreffddsrKySElJ4fHHH6d///7ExcWRkZFBz549Wbt2LXfeeSc7duwgKCiIF198kYSEBDw8PKhfvz6TJ0+mWrVqREZG0rx5cxITEzlx4gRt27ZlxowZuLvn/fvRyZMnmTZtGr/99huGYdCrVy+GDx/OuHHjOHXqFBMnTmTs2LH89a9/tX1PTk4O8+fP57PPPqNSpUo0a9aMQ4cOsXLlSi5evMisWbP46aefyMrKom3btjz99NN4enpy1113MWLECLZt28bp06cZPnw4/fv3B+C9997jnXfewWKxEBgYyOTJk7n11lvzjf1nn33GSy+9RFZWFhUrViQmJoYWLVoQFxfHpUuXeO655/j5558ZNGgQ//rXv/jPf/7DsWPHOHnyJGfOnOGOO+5g1qxZ+Pv788ADD9CsWTMOHDjA+PHjadasGfHx8Zw4cYKsrCzCwsJ44oknyM7OZsaMGSQmJlKhQgVuvvlm5syZg7e3d4GPX7hwge7du7Nnzx6ysrKYO3cuO3bswMPDg2bNmhEXF2e7/sMPP8yOHTs4ceIEPXv2ZNy4cXl+3mXLlrFp0ya8vb25ePEivr6+fPvtt5w+fZrbb7+dOXPmFHn+8PBwvvrqK1JSUhg+fDiJiYkkJSXh6enJSy+9RI0aNfKN8aFDhxgwYAApKSk0btyYqVOn4u/vz+bNm3nllVfIzMzk/Pnz9OrVi3HjxpGenk5cXBzHjh3D3d2dJk2aEB8fj7u7e6HvV3Z2NgsWLODzzz/Hw8ODFi1aMHXqVLy8vHjppZf45JNPsFgsBAcHM3Xq1ALrLMjmzZt59tlnsVgs+Pr6Mn36dO644w4SExN55plnuHz5Mu7u7owaNYqOHTsWeI7C3m8/P79i1SBiV4ZIOfX8888bMTExtq/Hjx9vrFixwjAMw0hMTDRGjx5t5OTkGIZhGK+88orx97//3TAMw4iJiTEGDx5s+76YmBhj2bJlRlpamtG3b1/j/PnzhmEYxp49e4zmzZsbhmEYv/76q+3fDcMwGjVqZJw7d85Ys2aN8eijjxrp6em2moYOHWoYhmEMHDjQGDNmjJGTk2NcvHjRCA0NNXbs2JHv5xgwYIDx+uuvG4ZhGKmpqUb37t2NdevWGYZhGB07djS+++67fN/zzjvvGAMGDDAyMjKMK1euGEOHDjUGDhxoGIZhxMbGGm+++aZhGIaRnZ1tREVFGUuXLrXVvXLlSsMwDOP77783mjZtamRkZBg7d+40+vfvb1y6dMkwDMP44osvjK5du+a77pEjR4zw8HDbGP30009GSEiIkZ6ebqSnpxsPPfSQsXbtWiMsLMz46KOPbGPSvn1748yZM0ZOTo4xfvx4Y+7cubafb/HixbbzR0ZGGps2bTIMwzAyMjKMyMhIIyEhwfj666+Nrl27GhaLxTAMw5g/f76xe/fuQh+/+v167rnnjFGjRhmZmZlGTk6OERsba0yePNl2/dxaTp48adx1113GL7/8ku/nzv0dyf15unTpYmRlZRXr/LNnzzYMwzASEhKMO+64w9i3b59hGIYxcuRI46WXXsp3reeff964//77jXPnzhkWi8WYMGGCMX/+fMNisRgDBw40jhw5Yqu3cePGxrlz54wPPvjA9nuXnZ1tTJw40Th69GiR79cbb7xhDBgwwLh8+bKRk5NjjB071vjggw+MDz74wBg3bpzt51u1apUxfPhwwzCsv9P//e9/8/33kOvMmTNGq1atjKSkJMMwDGPDhg3GsGHDjN9//9146KGHjF9//dVWe/v27Y3ffvvNeP/9940RI0bkOX9h76uIGdTRknKrb9++hIWFkZaWRnZ2Nl9++SXTpk0DoEWLFgQEBLBq1Sp+/fVXdu7cmedvw61atcp3Pj8/P15++WW2bNnC0aNH2b9/P5cuXSqyhq1bt9K7d298fX0BGDRoEC+//DKZmZkAdOzYEXd3d/z9/alXrx4pKSl5vv/SpUskJiby+uuvA1CpUiV69+7N1q1bCQsLK/S6W7ZsoWfPnnh7ewPw6KOPsnLlSgA+//xzvv/+e9asWQOQ756iTp06AdCkSRMyMzO5dOkSn3/+OceOHctzX1Nqaiq///47gYGBtsdyO2FDhgyxPebm5sYvv/zCHXfcwaJFi+jbty89evSgR48ettd07dqVqlWrAtCnTx9mz55NTEwMgK0jeenSJb7++mtSUlJ47rnnbI/t37+f0NBQPDw8eOSRRwgNDaVLly40a9aM1NTUAh8/fvx4nvfoqaeeokKFCoD1PqB//OMf+cajRo0a3HTTTaSkpFCnTp1Cxx6gefPmeHp6Fuv8Dz30EAB16tShatWq3HHHHQDUrVs33+9Drs6dOxMUFATA3/72N+bPn4+bmxsvv/wyn3/+OevWrePQoUMYhsHly5dp1aoVixYtIjIykvvuu4/BgwdTr1493nrrrULfr+3bt9OzZ0/bVOizzz4LWKfSv//+e/72t78BYLFYuHz5cpHjkSsxMZGGDRty55132n72hx56iC1btnDmzJk84+Lm5saBAwcKPE+jRo0KfF9FzKCgJeVWjRo1uO+++/jPf/7DpUuX6NKlC5UqVQKsYWPWrFk89thjdOrUiQYNGvDxxx/bvjc3GF3t5MmTPProo/Tt25dWrVrRtWtXNm/eXGQNFosFNze3PF9nZ2fbvr76fh43NzeMP21NarFYCnzs6nMUJPcP+VxXT0daLBaee+4527Rfampqnhpzw1nuY4ZhYLFY6NmzJ9HR0bZznD59moCAgHy1tW3b1vaHMsCJEyeoXr06AEeOHCEwMJB9+/aRmZmJl5cXAB4eHnnOcXW9ue9F7lisWrUKHx8fAM6fP4+3tzd+fn589NFHJCYm8tVXXzFu3DiGDRvGgAEDCny8Q4cOea735/coKysr33jkjsmf34+CXP37c63z544BYAtj1/Ln8fL09OTSpUs8/PDDPPjgg/zlL3/hb3/7G59++imGYVCnTh02btzIzp07+eqrr3jssceIj48v8v368+/Q2bNnsVgsWCyWPFPKmZmZhQbCguq+eiwMw+DAgQPk5ORw66238t5779meO3XqFEFBQfz73//Od57KlSsX+n6LlDbdDC/l2oABA/j3v//Nhx9+mOd/wtu2baNjx47079+fpk2b8umnn5KTk1PkuX744QeCgoIYOXIkoaGhtpCVk5ODp6cnOTk5+f4QbteuHe+//76t87Vy5Upat26d5w/Xovj7+3P33Xfz1ltvAdZPN3744Yfcd999RX5fhw4d+Pjjj8nMzCQ7O5sPPvjA9lxoaCgrVqzAMAwyMzN58skn+de//lXk+UJDQ0lISOD06dMAvPPOOwwePDjf69q2bcu2bds4dOgQYO2s9ejRg4yMDI4fP86sWbN4/fXXadCgAc8884zt+zZt2sTFixexWCysXr26wHtz/P39ad68OcuXLwesAbFfv35s2rSJzZs3M2TIEFq0aMHo0aPp1asXP/zwQ6GPX61du3a88847ZGVlYbFYeOuttwgJCSlyPErCEef/7LPPSElJIScnh9WrV9O+fXuOHTtGWloa48aN44EHHmDnzp1kZmZisVh4++23iYuLIzQ0lOjoaEJDQ/nxxx+LfL/atm3LunXrbOeYNm0aCQkJhIaGsmbNGtLS0gDrp3KffvrpYtV99913c+jQIX7++WfA+r5HR0fTvHlzjh07xtdffw3Avn376NKlC6dOnSrwPMV5X0VKizpaUq7dc889zJw5k4CAAG6//Xbb4xEREUyYMIHu3buTnZ1NSEiI7ebewoSEhLBmzRq6du2Km5sbbdq0ISgoiGPHjlGvXj2aNWtGWFiYLRSBdRrsxIkTPPLII1gsFurVq5cnYBTHM888Q3x8PGvXriUzM5Pu3bvTu3fvIr+nd+/eHDlyhF69euHr68vNN99s6wJNnDiRWbNm0b17d7KysrjvvvsYPnx4kecLDQ3l8ccfZ+jQobi5ueHv78/ixYvzdCcAbrvtNuLj4xk/fjyGYdhu6Pb29mbChAkMGzaMRo0aMWXKFLp3724LjFWrVuXxxx/nwoULtG7dmieeeKLQsZgxYwbdu3cnMzOT8PBwevToQU5ODlu3biU8PBxfX18CAgKYMWMGtWrVKvDxqz355JPMmzePXr16kZ2dTbNmzZg8eXKR41ESjjj/rbfeyt///ndSU1Np1aoVI0aMoEKFCtx///1069YNLy8vGjVqxG233caxY8fo1asXu3bt4q9//Ss+Pj7UqlWLyMhIAgICCny//Pz8iIiI4LfffqN3794YhkGbNm2IjIzE3d2dU6dO0bdvX9zc3KhVqxZz584tVt1Vq1blmWeeISYmhpycHPz9/Vm0aBFBQUE8//zzzJ8/nytXrmAYBvPnz+fmm29m165d+c7Tvn37a76vIqXFzShOn1tEypQvv/ySc+fO0bNnTwBmzpyJt7e3berPmbzwwgtcuHCBKVOmmF2KiEiJaepQpBxq2LAhH374Id27dycsLIwLFy4U2iUSEZHrp46WiIiIiIOooyUiIiLiIApaIiIiIg6ioCUiIiLiIE67vMPu3bvNLkFERESk2AraNcRpgxYUXLAr27dvH40bNza7jDJNY+x4GmPH0xiXDo2z45WnMS6sQaSpQxEREREHUdASERERcRAFLREREREHUdASERERcRAFLREREREHUdASERERcRAFLREREREHUdASERERcRCnXrDUVSUnJ/P0009jGAYBAQEsXLgQHx8fPvroI6KioggKCgJg+vTpNGjQoMBzREZGcvbsWf773//aHvvkk08YPXo0mzZtIiAggOjoaNLS0sjKyiI2NpYWLVoUeK7jx4/TpUsX3n33XZo2bQrAO++8w9mzZ4mIiGD8+PG21+7bt48JEybw8MMPEx0dzblz5/Dz82PevHm2ugEmT55MQEAAUVFRhY7D+fPnmTp1KpcuXcIwDGrXrs2kSZOoWLEiM2fOJDExET8/PwCWLFlCVlYWUVFRZGRkUL16debMmYOPjw8AFouFESNG0KlTJ/r161foNSdOnIi7uzs+Pj5YLBZSU1OJioqiQ4cOxMbGkpSURGBgIAA5OTlMnz6dhg0bEhISwrZt2wA4dOgQI0eOZNq0aZw4cYK4uDhWr17N3XffDUBWVhahoaEMHDiQ0aNHF1qLiIiI6watN9+E11+37zmHDoVBg274NCtWrKBbt24MGDCARYsWsWbNGiIjIzl8+DDz5s2zhZ3iuHpV3YSEBIKDgwFYvnw59957L0OGDOHw4cNMmDCBDz74oNDz+Pv7ExcXx/vvv4+Xl5ft8WrVqrFy5UoA9uzZw6JFi+jbty9vvvkmjRo1YvTo0SQkJLBkyRImTZoEwKpVq/jpp59o3bp1kbUvW7aM++67zxaMZs2axapVqxgyZAhJSUksW7YsT3ibOXMm4eHh9O7dm6VLl/Luu+8yZMgQAJ599llSUlKKNWbz5s3j1ltvBeDw4cOMGTOGDh06ABAdHU379u0B2LJlC8899xyLFy+2fe/PP//M6NGjmTt3Li1atGDt2rU0aNCAdevW2YLWF198QaVKlYpVi4iIlG+aOiyBI0eOEBERwcCBAxk8eDCnTp0q8HWNGzcmNTUVgLS0NDw9rXn20KFDLF26lH79+vHKK69c83phYWGsW7cOgNTUVK5cuULVqlUBGDJkCBEREYC1M+Pt7V3kuerVq0e7du1YtGhRgc8bhsGMGTOYNm0aHh4e7N69m3bt2gHQvn17duzYAVjD2N69e3n00UevWX9wcDAbNmxg+/btZGRkEBMTQ2RkJBaLhWPHjjFlyhQiIiJYs2YNQL5rbt++HYD169fj5uZmC0glkZycTOXKlQt8LiUlBV9fX9vX+/fvZ9SoUTz77LN5uoO5tVgsFsAaeMPCwkpci4iIlD+u29EaNMgu3aeS2L59O02aNCE2NpZvvvmGlJQUatSoke91NWvWZOHChaxbt47MzExGjRoFQGhoKGPHjsXf359Ro0axefNmOnbsWOj1HnjgAWJiYoiKimLDhg107dqVt99+G8AWHs6cOUN0dDT//Oc/r1n/uHHj6NOnD998802+5z777DMaNmxom8pMS0uzdW38/Py4ePEip0+fZvHixSxevDjPlGZh+vXrh7e3N6+99hpjx46lVatWTJ06lUqVKjFw4EAee+wxcnJyGDRoEE2bNi3wmj/99BPr1q3j+eef58UXX7zmNQFiYmLw9PQkOTmZ5s2bM2fOHNtzCxYs4NVXX8Xd3Z3q1asTHR0NQHp6OrGxsXh4eHDx4sU856tQoQLNmzdn165dtjpr1qzJ2bNni1WPiIiUX64btEzQp08fXn31VYYPH06lSpV46qmnCnzd/PnzmTNnDu3atePzzz8nJiaGV155he7du9umyjp06MCPP/5YZNDy9vamcePG7Nmzh40bN7Jo0SJb0AI4cOAA48eP5+mnn6ZNmzbXrN/Ly4s5c+YwYcIE+vbtm+e5jz/+mEFXBVd/f3/S09MBawipXLky69ev58KFC4wYMYIzZ86QkZFBgwYN6N27d4HX27lzJ7169aJPnz5kZmby6quvMnv2bJ599lkGDRpku//q3nvvZf/+/bZrVqxY0XbNDz/8kFOnTjF48GB+++03KlSoQHBwcJHdrdypw1WrVrFu3Tpq1aple+7qqcOrubm58eKLL/L7778zevRo3nvvPW666Sbb8+Hh4SQkJHDixAk6d+5MVlbWNcdbREREU4clsGnTJlq1asUbb7xB165dWbZsWYGvq1y5sq0zU716dVJTU0lLS2PMmDGkp6djGAY7d+4s1r1a4eHhrFixgoCAANuN4wAHDx5k7NixLFy40Hb/UXE0adKE8PBwXn311TyPJyUl0bJlS9vXLVu2ZMuWLQBs3bqVVq1aMWjQINauXcvKlSsZMWKE7X6qwrzxxhusXbsWsIa8hg0b4uXlxdGjR+nfvz85OTlkZWWRmJhIkyZNCrzm008/zXvvvcfKlSt5+OGHGTJkSLGnECMiIqhVq1ah06VX8/X1JTg4mCZNmjBgwACioqJsU4UA99xzD99++y3r16+na9euxbq+iIiIOlol0LRpU6Kjo3nhhRdwd3cnLi6uwNdNnjyZ+Ph4LBYLhmEwZcoU23TZoEGD8PLyom3btsUKSCEhIcTGxuaZ/gJYuHAhmZmZzJo1C7B2oF566aVi/RxPPPEEmzdvtn19/vx5/Pz8cHNzsz3Wr18/YmJi6NevHxUqVGDhwoXFOvfVpk+fzvTp03n77bepWLEiVapUYdq0adSoUYPu3bvTt29fKlSoQM+ePWnYsCFPPvkkMTExrF69mipVqlzXNf9s4sSJ9OjRg549exb7e4YOHcq2bdtYsmQJtWvXBsDd3Z2QkBBOnDiBv7//DdclIiLlg5thGIbZRRRk9+7dtGrVyuwy7OrqTxCKY2iMHU9j7Hga49KhcXa88jTGheUWdbSuU2ZmJsOGDcv3eP369YmPjy/WOb777jsWLFiQ7/Fu3brRv3//Ete0ePFidu7cme/x2bNnU6dOnRKfrziSk5OJiYnJ93jr1q0ZM2aMQ65Z1LgVtpaYiIiIGdTRKkXlKdmbRWPseBpjx9MYlw6Ns+OVpzEuLLfoZngRERERB1HQEhEREXEQBS0RERERB1HQEhEREXEQferQAZKTk3n66acxDIOAgAAWLlyIj48PH330EVFRUbbV4adPn27b8ubPIiMjOXv2bJ6tbj755BNGjx7Npk2bCAgIIDo6mrS0NLKysoiNjS30E3fHjx+nS5cuvPvuu7ZFUt955x3Onj1LREQE48ePt7123759TJgwwbYR9MaNG1m/fn2eNa1ycnJ46qmn6NOnT5GLh2ZkZDBt2jROnz6Nm5sb/v7+TJs2jSpVqrB8+XLWrFmTZyxq165NdHQ0586dw8/Pj3nz5pGTk1NkfX82ceJE3N3d8fHxwWKxkJqaSlRUFB06dCA2NpakpCQCAwNtP8f06dNp2LAhISEhbNu2DbDuSTly5EimTZvGiRMniIuLY/Xq1bZNpbOysggNDWXgwIGMHj260J9fRFyIYUByMnh7wx97yorYgwsHrTeB1+18zqHAje+fuGLFCrp168aAAQNYtGgRa9asITIyksOHDzNv3rxirQif6+pPbCQkJBAcHAzA8uXLuffeexkyZAiHDx9mwoQJfPDBB4Wex9/fn7i4ON5//328vLxsj1erVo2VK1cC1g2jFy1aZNueZ+bMmXz55Zd5PjHyyy+/EBMTw8mTJ+nTp0+Rtb///vtUrVqVuXPn2sblxRdfZNKkSSQlJeUbi+XLl9OoUSNGjx5NQkICS5YsYdKkSYXWV5jcLXgADh8+zJgxY2yLw169Bc+WLVt47rnnWLx4se17f/75Z0aPHs3cuXNp0aIFa9eupUGDBqxbt84WtL744gvbyv8iUga8/z6MHAmnT4OXFzz2GMycqcAldqGpwxI4cuQIERERDBw4kMGDB3Pq1KkCX9e4cWNSU1MB6+bMnp7WPHvo0CGWLl1Kv379eOWVV655vbCwMNatWwdAamoqV65coeof/+EPGTKEiIgIwNqZ8fb2LvJc9erVo127doVuR2MYBjNmzGDatGl4eHgA1m14pk2blud1ly5dYubMmdxzzz3XrD84OJht27bx2WefkZaWRmRkJLGxsYB1y58/j8Xu3btp164dAO3bt2fHjh1F1lccycnJtg24/ywlJQVfX1/b1/v372fUqFE8++yzebqD7du3Z/v27bYteRISEggLCyt2DSLixBYsgD594JZb4IUXYOhQeP116NIF/rTBvMj1cOGO1iDs0X0qie3bt9OkSRNiY2P55ptvSElJoUaNGvleV7NmTRYuXMi6devIzMxk1KhRAISGhjJ27Fj8/f0ZNWoUmzdvLnJT6QceeICYmBiioqLYsGEDXbt2tW0qnRsezpw5Q3R0NP/85z+vWf+4cePo06cP33zzTb7nPvvsMxo2bJhnKvOvf/1rvgVQ77jjjmteJ9f9999PZmYma9asIS4ujkaNGjFp0iRuv/12wsLC6N+/f56xSEtLs3WK/Pz8uHjV/+QKqq8wMTExeHp6kpycTPPmzfNsX7RgwQJeffVV3N3dqV69OtHR0YB14+zY2Fg8PDzyXBegQoUKNG/enF27dtG0aVPS0tKoWbMmZ8+eLfZYiIjz8d2xA55+Gh55BN58EypWtD4RHg49e0Lv3rB+PZTgL3cif6aOVgn06dOHKlWqMHz4cN56661COyvz589nzpw5JCQkMHHiRGJiYjAMg+7duxMUFISXlxcdOnTgxx9/LPJ63t7eNG7cmD179rBx40Y6d+6c5/kDBw4wZMgQnnrqKdq0aXPN+r28vJgzZw6TJk3i8uXLeZ77+OOPrzklV1J79uyhbdu2LFmyhO3bt/Pwww8TFxeHYRgMHjw431j4+/uTnp4OWIPP1Z2oktQ3b948Vq1axciRIzl//jy1atWyPRcdHc3KlSt54403WLBgAdWrVwfAzc2NF198kQULFhATE8O5c+fynDM8PJyEhIQC3wcRcUEpKdSeOBEaNYIVK/4XsgDCwmDJEvj0U1i61LQSpWxQ0CqBTZs20apVK9544w26du3KsmXLCnxd5cqVbZ2Z6tWrk5qaSlpaGmPGjCE9PR3DMNi5c2ex7tUKDw9nxYoVBAQE4OfnZ3v84MGDjB07loULFxZrc+pcTZo0ITw8nFdffTXP40lJSbRs2bLY5ymOhIQE2xh5eHhw++234+XlRVpaGuHh4fnGomXLlmzZsgWArVu35llh93rqi4iIoFatWoVOl17N19eX4OBgmjRpwoABA4iKirJNFQLcc889fPvtt6xfv56uXbuWqA4RcULx8XiePm3tZF11C4HN449Dx47wz39a790SuU4uPHVY+po2bUp0dDQvvPAC7u7uxMXFFfi6yZMnEx8fj8ViwTAMpkyZQqVKlRg4cCCDBg3Cy8uLtm3bFisghYSEEBsbm2f6C2DhwoVkZmYya9YswHqz+0svvVSsn+OJJ55g8+bNtq/Pnz+Pn58fbm5uxfr+4ho3bhwzZsygZ8+e+Pj44Ovry6xZs6hUqRJPPfVUvrFo06YNMTEx9OvXjwoVKtg+6Xgj9U2cOJEePXrQs2fPYn/P0KFD2bZtG0uWLKF27doAuLu7ExISwokTJ/D39y9xHSLiRE6fhpdeIqVHDwILu9/UzQ1efBHuvhsmTVJnS66b9josReVpzyezaIwdT2PseBpjB4uJgWee4dC6ddzarVvRrx09Gl5+GQ4dgrp1S6foA4FhAAAgAElEQVS+MqQ8/S4XllvU0bpOmZmZDBs2LN/j9evXJz4+vljn+O6771iwYEG+x7t160b//v1LXNPixYvz3bwOMHv2bOrUqVPi8xWHPcahpIoat8LWEhMRAeDCBWunKiKCzFtuufbro6OtQeuZZ+D55x1enpQ96miVovKU7M2iMXY8jbHjaYwd6IUXYMwYSExkX8WKxRvnoUPhnXfg6FEo4JPmUrjy9LtcWG7RzfAiIlI+GIb1XqvWraEk3e+YGMjIgD99iEikOBS0RESkfNixA374AUaMKNn33X47dO5sDWnZ2Y6pTcosBS0RESkfXn0V/P3hj101SuTJJ+HXXyEhwf51SZmmoCUiImVfRoZ1T8NHHrGGrZLq3h2Cg6GYy+iI5NKnDh0gOTmZp59+GsMwCAgIYOHChfj4+PDRRx8RFRVFUFAQANOnTy90S5nIyEjOnj3Lf//7X9tjn3zyCaNHj2bTpk0EBAQQHR1NWloaWVlZxMbGFvqJu+PHj9OlSxfeffdd2yKp77zzDmfPniUiIoLx48fbXrtv3z4mTJjAww8/THR0NOfOncPPz4958+bZ6gbrWmEBAQFERUUVOg7nz59n6tSpXLp0CcMwqF27NpMmTaJixYrMnDmTxMRE2yKsS5YsISsri6ioKDIyMqhevTpz5szBx8eHFStWkPDH3yI7dOhg29KoIBMnTsTd3R0fHx8sFgupqalERUXRoUMHYmNjSUpKIjAwELDuETl9+nQaNmxISEgI27ZtA6x7Uo4cOZJp06Zx4sQJ4uLiWL16tW1T6aysLEJDQxk4cCCjR48utBYRcSL/+Y9178J+/a7v+z09rVOOU6dal3r4Y+N6kWtx2aD15pvWfT/taehQGGSH7RNXrFhBt27dGDBgAIsWLWLNmjVERkZy+PBh5s2bV6wV4XNd/YmNhIQEgoODAVi+fDn33nsvQ4YM4fDhw0yYMIEPPvig0PP4+/sTFxfH+++/j5eXl+3xatWqsXLlSsC6Zc6iRYvo27cvb775Jo0aNWL06NEkJCSwZMkSJk2aBMCqVav46aefaN26dZG1L1u2jPvuu49+f/yPbdasWaxatYohQ4aQlJTEsmXL8oS3mTNnEh4eTu/evVm6dCnvvvsunTp14uOPP+a9997Dzc2N/v378+CDDxa55+K8efO49Y//CR4+fJgxY8bYFoeNjo6mffv2AGzZsoXnnnuOxYsX2773559/ZvTo0cydO5cWLVqwdu1aGjRowLp162xB64svvrCt/C8iLmLVKqhe3bra+/UaPhzi4+GVV2D+fPvVJmWapg5L4MiRI0RERDBw4EAGDx7MqVOnCnxd48aNSU1NBSAtLQ1PT2uePXToEEuXLqVfv3688sor17xeWFgY69atAyA1NZUrV65QtWpVAIYMGULEH/cZ5OTk4O3tXeS56tWrR7t27QrdjsYwDGbMmMG0adPw8PBg9+7dtGvXDoD27duzY8cOwBrG9u7dy6OPPnrN+oODg9mwYQPbt28nIyODmJgYIiMjsVgsHDt2jClTphAREcGaNWsA8l1z+/bt1KxZk2XLluHh4YG7uzvZ2dnX/FmvlpycnGfPxKulpKTge9XWG/v372fUqFE8++yzebqDubXkbsmTkJBAWFhYsWsQEZNdvAjr1lmnDT1voL9Quzb06mX9W35Ghv3qkzLNZTtagwbZp/tUEtu3b6dJkybExsbyzTffkJKSQo0C1lSpWbMmCxcuZN26dWRmZtqmukJDQxk7diz+/v6MGjWKzZs307GIv1098MADxMTEEBUVxYYNG+jatStvv/02gC08nDlzhujoaP75z39es/5x48bRp08fvvnmm3zPffbZZzRs2NA2lZmWlmbr2vj5+XHx4kVOnz7N4sWLWbx4cZ4pzcL069cPb29vXnvtNcaOHUurVq2YOnWqbTuixx57jJycHAYNGkTTpk0LvGaFChUICgrCMAzmz5/PnXfeSf369Yu8bkxMDJ6eniQnJ9O8efM82xctWLCAV199FXd3d6pXr050dDRg3cQ6NjYWDw8PLl68mOd8FSpUoHnz5uzatctWZ82aNTl79uw1x0BEnEBCAly+DMX4C+I1jRxpvdfrvfcgMvLGzydlnjpaJdCnTx+qVKnC8OHDeeutt/Dw8CjwdfPnz2fOnDkkJCQwceJEYmJiMAyD7t27ExQUhJeXFx06dODHH38s8nre3t40btyYPXv2sHHjRjp37pzn+QMHDjBkyBCeeuop2rRpc836vby8mDNnDpMmTeLy5ct5nvv444/p27ev7Wt/f3/S09MBawipXLky69ev58KFC4wYMYKlS5eybt061q5dW+j1du7cSa9evXjttdfYtm0bd911F7Nnz8bHx4dBgwbh4+ODv78/9957L/v37y/wmgBXrlwhKiqK9PR0pk6des2fc968eaxatYqRI0dy/vx5atWqZXsuOjqalStX8sYbb7BgwQKqV68OgJubGy+++CILFiwgJiaGc+fO5TlneHg4CQkJBb4PIuLkPv7YOm143303fq6OHeGOO6yry4sUg4JWCWzatIlWrVrxxhtv0LVrV5YtW1bg6ypXrmzrzFSvXp3U1FTS0tIYM2YM6enpGIbBzp07i3WvVnh4OCtWrCAgIMB24zjAwYMHGTt2LAsXLizW5tS5mjRpQnh4OK/+aeG9pKQkWrZsafu6ZcuWbNmyBYCtW7fSqlUrBg0axNq1a1m5ciUjRoyw3U9VmDfeeMMWxLy8vGjYsCFeXl4cPXqU/v37k5OTQ1ZWFomJiTRp0qTAaxqGwciRI7n99tuJj48vNNwWJCIiglq1ahU6XXo1X19fgoODadKkCQMGDCAqKso2VQhwzz338O2337J+/Xq6du1a7BpExGRZWdYb4cPDoQT//yiUmxv84x+wcyd8/fWNn0/KPJedOjRD06ZNiY6O5oUXXsDd3Z24uLgCXzd58mTi4+OxWCwYhsGUKVNs02WDBg3Cy8uLtm3bFisghYSEEBsbm2f6C2DhwoVkZmYya9YswNqBeqmYHzt+4okn2Lx5s+3r8+fP4+fnh5ubm+2xfv36ERMTQ79+/ahQoQILFy4s1rmvNn36dKZPn87bb79NxYoVqVKlCtOmTaNGjRp0796dvn37UqFCBXr27EnDhg158skniYmJYfXq1VSpUoWFCxfy6aefsmvXLjIzM/niiy8AGD9+fLH3NJw4cSI9evSgZ8+exa576NChbNu2jSVLllC7dm0A3N3dCQkJ4cSJE/hfz0fDRcQcX3wBKSnQo4f9zjloEMTFWbtaK1bY77xSJmmvw1JUnvZ8MovG2PE0xo6nMbajsWOtK7qfPQtXzQrADY7zP/4Br70Gx4/DHx9SkvzK0+9yYblFHa3rlJmZybBhw/I9Xr9+feLj44t1ju+++44FCxbke7xbt27079+/xDUtXryYnTt35nt89uzZ1KlTp8TnK47k5GRiYmLyPd66dWvGjBnjkGsWNW7F7XSJSDlgGNb7sx58MF/IumH/+AcsWWINWwX8P1Aklzpapag8JXuzaIwdT2PseBpjO/n+e2jWzNrRevzxfE/f8Dg/8IB18dLDh+1z/1cZVJ5+lwvLLboZXkREyqaPP7Yew8Mdc/5Ro+CXX6xrdIkUQkFLRETKpo8/hjZt4KolXuyqRw+4+Wb4v/9zzPmlTFDQEhGRsufECdi1y76fNvwzT0+IjoatW+GqT3KLXE1BS0REyp7c6TxHBi2wbjRdu7Z1s2nnvOVZTKagJSIiZc9//gN160IxFoa+IRUrWtfU+uIL2LDBsdcSl6SgJSIiZUtWFmzaBN26WVdyd7THH4dGjaxLPvxpezMRBS0RESlbduyAixehS5fSuZ63N7z8snWZhxkzSuea4jIUtEREpGxZv956o/oDD5TeNTt2hMGDYd48TSFKHgpaIiJStqxfD/fdBwEBpXvdxYut94Q9+igkJZXutcVpKWiJiEjZceoU7NkDXbuW/rX9/a1rd1WsCKGh8MknpV+DOB0FLRERKTtyw01p3Z/1Z/XqwVdfQZ061rA3dCj8+qs5tYhTUNASEZGyY/16qF4dmjc3r4ZbboFt22D8eHjrLWjQwDqd+O235tUkplHQEhGRsiEnx3ojepcu4G7yH2+VKsEzz8BPP8HYsda6WrSAfv0gNdXc2qRUKWiJiEjZkJgI586Zc39WYerVswauY8dg8mRYs8Z6o/7Ro2ZXJqVEQUtERMqGDRusC5R27mx2JfkFBEB8vLXG336DXr3gyhWzq5JSoKAlIiJlw/r10KoVVKtmdiWFe+ABWLkS9u6FKVPMrkZKgYKWiIi4vgsXrCvCO9O0YWHCw62bUS9YYA1cUqYpaImIiOvbtAksFtcIWmBdQd7XF5591uxKxMEUtERExPVt2GC9D+qee8yupHgCA61b9rz9tnWRVSmzFLRERMS1GYb1/qwHH7TucegqxoyBzEzrhtRSZiloiYiIa/vxRzh+3HWmDXPdfrt1za/ly61hUcokBS0REXFtGzZYj2Ztu3Mjeve2rrH1449mVyIOoqAlIiKubf16aNLEur+gq/nrX63HhARz6xCHUdASERHXlZ4OW7a4ZjcL4Oab4e67FbTKMAUtERFxXVu2WG8od7X7s64WFmbdhPrCBbMrEQdQ0BIREde1YQP4+EC7dmZXcv3CwqwbYm/caHYl4gAKWiIi4rrWr4eOHaFiRbMruX5t2lgXL922zexKxAEUtERExDUdOwY//QQPPWR2JTfG09O6R+PXX5tdiTiAgpaIiLim3Km2zp3NrcMe2rSBxETIyjK7ErEzBS0REXFNGzdC7drQuLHZldy4Nm3gyhX4/nuzKxE7U9ASERHXY7FYN5Lu3Bnc3Myu5sa1aWM97tplbh1idwpaIiLievbsgXPnysa0IUC9elCtmoJWGaSgJSIirif3/qxOncytw17c3KxdLd0QX+YoaImIiOvZuBHuugtq1jS7Evtp3RqSkuDSJbMrETtS0BIREddy6RJ8+WXZmTbM1aQJGAYcOGB2JWJHCloiIuJavvzSuu1OWQtauZ+e3LfP3DrErhS0RETEtWzcCF5e0L692ZXY1223gbu7glYZo6AlIiKuZeNGCAmxbltTlnh7w623KmiVMQpaIiLiOk6dgr174cEHza7EMRo3VtAqYxS0RETEdWzaZD2WtfuzcjVuDD//DNnZZlcidqKgJSIirmPjRqhSBVq2NLsSx2jc2Lrf4aFDZlciduKQoGWxWJgyZQqPPvookZGRHDt2LM/zr732Gr179+Zvf/sbG3MXnRMRESmKYViDVqdO4OFhdjWOoU8eljkOCVqffvopmZmZvPvuu0yYMIG5c+fanktNTWXlypWsWrWK119/ndmzZzuiBBERKWsOHIDffiu704YAt99uPSpolRkOCVq7d++mXbt2ADRv3pwffvjB9pyPjw+1a9fm8uXLXL58GbeysBmoiIg4Xu4MSFkOWgEBULs27N9vdiViJ56OOGlaWhr+/v62rz08PMjOzsbT03q5WrVqERYWRk5ODn//+98LPc++MpboMzIyytzP5Gw0xo6nMXY8jXHBbv7gA7zr1OFQRoZdOj7OOs71ataEpCSOOWFtJeWsY1yaHBK0/P39SU9Pt31tsVhsIWvr1q2cPn2aTX98cmTYsGG0bNmSZs2a5TtP49y56jJi3759Ze5ncjYaY8fTGDuexrgAOTmwezc8+qjdxsZpx7lJE/j8c+esrYScdowdYPfu3QU+7pCpw5YtW7J161YAvv32Wxo1amR7LiAggIoVK+Ll5YW3tzeVKlUiNTXVEWWIiEhZsXcvpKbC/febXYnj3XKL9V60zEyzKxE7cEhHq3Pnzmzbto2IiAgMw2D27NksX76cunXr0qlTJ7Zv307fvn1xd3enZcuWhISEOKIMEREpK7ZssR47dDC3jtJQvz5YLPDrr9aV4sWlOSRoubu7Ex8fn+exW6/6ZRkzZgxjxoxxxKVFRKQs2rLFGjqCg82uxPHq17cejx5V0CoDtGCpiIg4N4sFvviifHSzwDp1CHDkiKlliH0oaImIiHP74Qc4f778BK2bb7YuyHr0qNmViB0oaImIiHMrT/dnAXh6Qp066miVEQpaIiLi3LZsgXr1rP+UF/Xrq6NVRihoiYiI8zIM2Lq1/HSzct1yi4JWGaGgJSIizmvfPjhzpvwFrfr1ITkZMjLMrkRukIKWiIg4r88/tx7LW9DK/eThL7+YWobcOAUtERFxXlu2WNfOatDA7EpKV27QOnbM1DLkxiloiYiIc7r6/iw3N7OrKV25C7P+9pu5dcgNU9ASERHndOQInDwJ7dqZXUnpq1XLelTQcnkKWiIi4py++sp6bNvW3DrM4OMDQUEKWmWAgpaIiDinr74CX19o0sTsSswRHKygVQYoaImIiHP66ito3dq6Unp5pKBVJihoiYiI88nIgG+/hXvvNbsS89SubV1LS1yagpaIiDifPXsgK6t8B63gYDh1CrKzza5EboCCloiIOJ/cG+HvucfcOswUHAwWi/WTl+KyFLRERMT5fPUV1K37v2UOyiOtpVUmKGiJiIjz+eqr8j1tCApaZYSCloiIOJfkZOsef+U9aNWubT0qaLk0BS0REXEuO3daj+U9aFWrBhUqKGi5OAUtERFxLjt3WgNGixZmV2Iud3frPWoKWi5NQUtERJzLV19B8+ZQsaLZlZgvOFhrabk4BS0REXEe2dnw9deaNsyl1eFdnoKWiIg4jx9+gEuXyvf6WVerUcO6aKm4LAUtERFxHrt3W49t2phbh7OoUQN+/x2uXDG7ErlOCloiIuI8EhOhUiW49VazK3EONWpYj6dPm1uHXDcFLRERcR6JidZPG7rrjyfgf0FL04cuS7/JIiLiHLKzYe9eaNnS7Eqch4KWy1PQEhER53DgAFy+DK1amV2J81DQcnkKWiIi4hwSE61HdbT+R0HL5SloiYiIc9i9G3x84Pbbza7Eefj6gr+/gpYLU9ASERHnkJhoXRHew8PsSpyL1tJyaQpaIiJiPsOw3ghf3vc3LIiClktT0BIREfMdOwapqXD33WZX4nwUtFyagpaIiJhv717rsVkzc+twRtWra8FSF6agJSIi5vvuO3Bzg6ZNza7E+dSoAefOWdcZE5ejoCUiIubbu9e67Y6/v9mVOJ8aNaz3sJ05Y3Ylch0UtERExHzffadpw8JoLS2XpqAlIiLmSk+Hgwd1I3xhFLRcmoKWiIiY6/vvrVNj6mgVTEHLpSloiYiIub77znpUR6tgClouTUFLRETM9cMP4OcH9eqZXYlzqlQJvLzg7FmzK5HroKAlIiLmSkqCO+8Ed/2RVCA3N6haVUHLRem3WkREzJWUBE2amF2Fc6tWTUHLRSloiYiIec6ds957pIVKi6aOlstS0BIREfMkJVmP6mgVrWpVLVjqohS0RETEPApaxaOOlstS0BIREfMkJUHlynDzzWZX4tyqVoULF7TfoQtS0BIREfPkfuLQzc3sSpxb1arW4/nz5tYhJaagJSIi5vnhB00bFke1atajpg9djoKWiIiY48wZa3BQ0Lq23I6WgpbLUdASERFz7N9vPTZubG4driA3aOmThy5HQUtERMxx4ID1eMcd5tbhCtTRclkKWiIiYo79+6FiRahb1+xKnJ+ClstS0BIREXPs3w+NGmmPw+Lw9rZuLq2g5XL02y0iIubYv1/ThiWhRUtdkoKWiIiUvowMOHJEQasktA2PS1LQEhGR0nfwIFgsCloloY6WS1LQEhGR0pe7tIOCVvEpaLkkBS0RESl9uUGrUSNz63Al1aopaLkgBS0RESl9+/dDnTrg52d2Ja6jalVIT4fLl82uREpAQUtERErfwYPqZpXUTTdZj9pY2qUoaImISOk7eBBuu83sKlxLUJD1eO6cuXVIiShoiYhI6bpwwRoWFLRKRh0tl6SgJSIipevQIetRQatkcjtaClouRUFLRERK18GD1qOCVskoaLkkBS0RESlduUGrQQNz63A1ukfLJSloiYhI6Tp4EIKDwdfX7Epci6+vdXNpdbRcioKWiIiUrkOH4NZbza7C9bi5WbtaClouRUFLRERKl5Z2uH4KWi5HQUtEREpPWhqcPKmgdb2CgnSPlotR0BIRkdKjpR1uzE03qaPlYhS0RESk9GhphxujqUOXo6AlIiKlJzdo6Wb466Og5XIUtEREpPQcPAjVq0PlymZX4pqCguDyZes/4hIUtEREpPQcPKhu1o3QfocuR0FLRERKz6FDuj/rRmgbHpejoCUiIqXj8mX49VcFrRuhoOVyFLRERKR0HDliPSpoXT/td+hyFLRERKR0aGmHG6d7tFyOgpaIiJQOBa0bp6lDl6OgJSIipePgQahS5X9hQUrO1xe8vBS0XIiCloiIlA5tJn3j3Ny036GLUdASEZHSoTW07EP7HboUBS0REXG8nBzr0g7165tdiesLDITffze7CikmBS0REXG85GTIzoZbbjG7EtdXpQpcuGB2FVJMCloiIuJ4R49aj/XqmVpGmaCOlktR0BIREcc7dsx6VEfrxqmj5VIUtERExPFyO1p165paRpkQGAgpKWCxmF2JFIOCloiION6xY1C9Ovj4mF2J66tSBQwDUlPNrkSKQUFLREQc79gxTRvaS2Cg9aj7tFyCgpaIiDje0aO6Ed5eqlSxHnWflktQ0BIREceyWOCXX9TRshd1tFyKgpaIiDjWqVNw5Yo6WvaSG7TU0XIJCloiIuJYWtrBvnKnDtXRcgkKWiIi4lharNS+NHXoUhS0RETEsXI7Wgpa9lGpEri7a+rQRShoiYiIYx07BkFB1oAgN87dHQIC1NFyEQpaIiLiWFrawf60DY/LUNASERHH0mKl9qeNpV2GgpaIiDiOYaij5QjqaLkMBS0REXGcc+fg0iV1tOxNHS2XoaAlIiKOo08cOoY6Wi5DQUtERBwndw0tdbTsSx0tl6GgJSIijqOOlmMEBsLly9atjcSpeTripBaLhWnTpnHgwAG8vLyYOXMm9a76j2zLli28+OKLANx5551MnToVNzc3R5QiIiJmOnoUKlf+32rmYh9Xb8NTo4a5tUiRHNLR+vTTT8nMzOTdd99lwoQJzJ071/ZcWloaCxYs4OWXX2b16tUEBwdzQfPMIiJl07Fj1m6W/jJtX9qGx2U4JGjt3r2bdu3aAdC8eXN++OEH23N79uyhUaNGzJs3j/79+1O1alWCgoIcUYaIiJjt6FHdn+UIuR0tNSqcnkOmDtPS0vD397d97eHhQXZ2Np6enly4cIGdO3fy4Ycf4uvry4ABA2jevDn169fPd559+/Y5ojzTZGRklLmfydlojB1PY+x4ZWmMGx05QkrTppxywp/HlcfZ5/ffuQX45bvvSA8IMLucQrnyGNuLQ4KWv78/6enptq8tFguentZLBQYGctddd1GtWjUA/vKXv7Bv374Cg1bjxo0dUZ5p9u3bV+Z+JmejMXY8jbHjlZkxTkmBixcJatGCICf8eVx6nP+Yiq1bqRI48c/g0mNcQrt37y7wcYdMHbZs2ZKtW7cC8O2339KoUSPbc02bNuWnn37i/PnzZGdns3fvXm677TZHlCEiImb69VfrsW5dc+soi3SPlstwSEerc+fObNu2jYiICAzDYPbs2Sxfvpy6devSqVMnJkyYwPDhwwHo2rVrniAmIiJlRG7QqlPH3DrKotygpXu0nJ5Dgpa7uzvx8fF5Hrv11ltt/x4WFkZYWJgjLi0iIs7i+HHr8eabza2jLKpY0fqPOlpOTwuWioiIYxw/Du7uULOm2ZWUTdqGxyUoaImIiGMcP24NWRUqmF1J2aRteFyCgpaIiDjG8eOaNnSkwEB1tFyAgpaIiDiGgpZjVamijpYLUNASERHHUNByLE0dugQFLRERsb/UVOs/ClqOo5vhXYKCloiI2N9vv1mPClqOk9vRMgyzK5EiKGiJiIj9aQ0tx6tSBSwWuHjR7EqkCApaIiJifwpajqdteFyCgpaIiNhfbtCqXdvcOsqyKlWsR92n5dQUtERExP6OH4fq1cHb2+xKyi51tFyCgpaIiNiflnZwPHW0XIKCloiI2J+CluOpo+USFLRERMT+FLQcT0HLJShoiYiIfV26BOfPK2g5WkAAuLlp6tDJKWiJiIh9abHS0uHuDpUrq6Pl5BS0RETEvrSGVunRNjxOT0FLRETsS0Gr9GhjaaenoCUiIvaVG7SCg82tozxQR8vpKWiJiIh9HT8OQUHg62t2JWWfOlpOT0FLRETsS0s7lB51tJyegpaIiNiXglbpCQyElBSzq5AiKGiJiIh9KWiVnoAASEuD7GyzK5FCKGiJiIj9XLkCp08raJWW3NXh1dVyWgpaIiJiP8nJ1qOCVukICLAeFbScloKWiIjYj9bQKl3a79DpKWiJiIj9aA2t0qWpQ6enoCUiIvaTO3VYu7a5dZQXuVOH6mg5LQUtERGxnxMnwMfnfwFAHEtTh05PQUtEROwnORlq1QI3N7MrKR80dej0FLRERMR+TpzQtGFpqlTJelRHy2kpaImIiP0kJytolSYPD6hcWUHLiSloiYiI/eROHUrpCQjQ1KETU9ASERH7uHjRuh2MOlqlKzBQHS0npqAlIiL2ceKE9aiOVulS0HJqCloiImIfuUFLHa3SpalDp6agJSIi9qHFSs2hjpZTU9ASERH70NShOQID1dFyYgpaIiJiH8nJWhXeDAEB1o6WYZhdiRRAQUtEROxDq8KbIzAQLBbrJz7F6ShoiYiIfWhVeHPkdhA1feiUFLRERMQ+tFipObSxtFNT0BIREftQR8scClpOTUFLRERuXFqadWV4Ba3Sp6lDp6agJSIiN05LO5hHHS2npqAlIiI3TouVmic3aKmj5ZQUtERE5MblBi11tEpf7tShOlpOSUFLRERunPY5NI+3N1SsqKDlpA/ODfQAACAASURBVBS0RETkxiUnW/+w16rw5tDG0k5LQUtERG5c7tIOWhXeHNpY2mkpaImIyI1LTta0oZkUtJyWgpaIiNy4Eyd0I7yZNHXotBS0RETkxqmjZS51tJyWgpaIiNyY3FXh1dEyT2CgOlpOSkFLRERujJZ2MF9AgDpaTkpBS0REboxWhTdfYCBkZMCVK2ZXIn9SZNA6cuRIadUhIiKuSvscmk8bSzutIoNWXFwcAP/4xz9KpRgREXFB6miZTxtLOy3Pop6sW7cuISEhpKSkEBoamue5L7/80qGFiYiIizhxQqvCm01By2kVGbTmz58PwPTp05k6dWqpFCQiIi7m5EmoWVOrwptJU4dOq8ig9eGHHwJw99132/49V69evRxXlYiIuI7coCXmUUfLaRUZtA4dOgTA3r17qVixIi1atOD7778nOztbQUtERKxOnYIGDcyuonzLDVrqaDmdIoPWhAkTABg2bBhLly61PT506FDHViUiIq7j5Em47z6zqyjfcqcO1dFyOsVaR+v8+fOkpqYCcOHCBX7XGykiIgDZ2XD2rKYOzebvD+7uClpOqMiOVq4nn3ySPn36YLFYAJg7d65DixIRERdx5gwYBtSoYXYl5ZubmzaWdlLFXhk+OzsbLy8vADIyMhxWkIiIuJCTJ61HdbTMp42lnVKxOlpLlizhvffe46abbuLs2bM88cQT+dbVEhGRcujUKetRQct8ClpOqVgdrcDAQG666SYAqlatir+/v0OLEhERF5Hb0dLUofk0deiUitXR8vf3Z9iwYbRu3ZqkpCQyMjL4v//7PwDGjx/v0AJFRMSJKWg5j8BA+GNZJnEexQpanTp1sv17Df3HJCIiuU6dsn7izc/P7EokMFAdLSdUrKD18MMPO7oOERFxRVoV3nkEBOgeLSdU7E8dioiI5HPqlIKWswgMhNRUyMkxuxK5ioKWiIhcv5MndX+Ws8jdhufiRXPrkDwUtERE5Ppp6tB5aBsep6SgJSIi1+fKFbhwQR0tZ5Hb0VLQcioKWiIicn1On7Ye1dFyDrkdLX3y0KkoaImIyPXRqvDORR0tp6SgJSIi10eLlToXBS2npKAlIiLXRxtKOxdNHTolBS0REbk+uVOH6mg5B33q0CkpaImIyPU5edI6XeXtbXYlAuDpad0OSR0tp6KgJSIi10draDkfbcPjdBS0RETk+pw6pWlDZxMYqKDlZBS0RETk+qij5XwCAjR16GQUtERE5PpoQ2nno46W01HQEhGRkrt0CVJTNXXobBS0nI6CloiIlJxWhXdOmjp0OgpaIiJScgpazim3o2UYZlcif1DQEhGRktP2O84pMBCys+HyZbMrkT8oaImISMmpo+WctDq801HQEhGRksvtaFWrZm4dkpc2lnY6CloiIlJyJ09C1apQoYLZlcjVtLG00/l/9u48zubyC+D4586MsTQaxp59yZadUCFkF5WsIZF9rSjRL6FkV9YsSbZBKYRQRAgtdrJFdmPJLgwz9/fHmbFkmeV+t3vveb9eXrdm+X6PMTP33Oc5zzlBdgeglHKOkyfhhx9g9Wq4dk2eQ4OCZJRduXJQu7bdESrH0B5azqQrWo6jiZZSfu70aRg5EhYvhi1b5G1hYfL7+sYN+XP5MowZA8mTQ7lymWnVCurVg+Bge2NXNoqI0EJ4J9JEy3E00VLqLm7gAnAcOAacAP4Fbsb8iQJCgFRAaiAMyA6kBVw2xJt4ly7BiBEwbJgcUCpfHgYOhGrVoFgxCLijsCAqCtauha+/hjlzUtCkCRQpApMnQ6lS9v0dlI0iIuDpp+2OQv2Xbh06jiZays8dBX4BNsb82QQk5pVgSiAX8DhQDCgZ88d5hcLR0TB+PPTtK6tZL78MAwZAvnwP/pzAQHj2WfnTvv0+9u0rQOfOUKYMdO8O/frJapfyE263DpR2Kl3RchxNtJSfcQPbgQUxfzbGvD0YKAw0BPICmYHHgEzIClZQzJ8A4DKSjJ0H/gH+BvbH/NkMzL3jftmBZ4FKQEUgh0l/r/g5cwaaN4elSyVpGjQIypZN2DUCA+Gll6ByZXj7bRg6FObNg7lzoWhRc+JWDnP5sozg0Rot50mWTPb0dUXLMTTRUn7iGjAT+ATYiWzzlQUGAVWBQkiyFR+hSCL2IOeRhGsjsAH4HpgW875cQC3geSQBS5aQv4RH1q2DRo3g1CkYNw7atweXB7udoaEwcSI0bgwtWkDFipLAlSljWMjKqbSHlnO5XPLDqStajqHtHZSP+wfoC2QDWgOBwHikBmsd0BMoQfyTrPhIhaxg9UBWt04iq2ijgILAZKAGkAaoB8wGrhh4/7u53TB8uKxgBQfD+vXQoYNnSdadKleW+q00aaBKFVi1ypjrKgfTrvDOpoOlHUUTLeWjooFJyDZgP6AMsALYArQDrHwlHoCsmHUBFiLJ3/dAC2TFqwlSy9UQ+AYwbnRGdDR06QI9esALL8CmTVCihGGXvyV7dlizBrJlg5o1ZWVL+bDYREtXtJxJB0s7iiZaygdtAp4G2iIJzjYkwamMM04GJgdqAuOAI8Aq4LWYx/pAeqAp8B1wPdF3uXFD6rHGjpVaqq+/vn0gyQyZMslqVoECULcuLFtm3r2UzXTr0Nl0RctRNNFSPiSatGlHA08CB4HpSPJS2MaY4hKI1GqNQ7YzfwQaA0uBF5BasLeQurL4+/dfKVgPD5eC9yFDjNsqfJh06eCnnyTZatQI9u41/57KBhER0v8jTRq7I1H3o4mWo2iipXzEReAl0qX7DGgG7I55dMIKVnwFAVWQLc8IYDGyCjcGWZl7CqnvuvzQq1y+DDVqwPffw4QJ0LOnqUHfI1UqWLBAOsq/8AJcvGjt/ZUFTp6E9OnlCKpyHt06dBRNtJQP2IucIFxMRERv4EukIN2bJUFOJ36FNE4djjRSbY20nGgD/Iq0q7jt2jVJbtatg1mzoG1bS4O+JUcOafewbx80bSq1YsqHaFd4Z9MVLUfRREt5ubVAaeAU8CPnznnbKlZ8pOP29uE6pGg+HEkuSwEzgEhu3IAGDWDlSvjyS9m6s1PFijLaZ9Ei6NPH3liUwSIitD7LyVKlkvqBGzfsjkRhUqIVHR1Nnz59aNSoEc2bN+fQoUP3/ZjWrVsza9YsM0JQfmEjUBs5QfgH0lLBl7m4vX0YgbSpuAo0JyoqF82b72TRIvjsM2jWzM44b+vYEVq3ls7zCxbYHY0yjA6UdjYdw+MopiRay5cvJzIykjlz5tC9e3cGDRp0z8d8+umnXNBvApVoO4HqyKzB5djdcd16KZE2FTtxu5fQtu1k5sx5gmHDetOu3f+QFhL2c7lkGHXx4tCmjYz8UV7O7datQ6fTMTyOYkqitXHjRsqXLw9AsWLF2LFjx13vX7p0KS6XiwoVKphxe+Xz/kKKxoORJCuLveHYysX779fgiy+q06fPSbp33w98jIz+6QmctTc8IGlSmDZNXly3by/P08qLnT8PkZG6ouVkuqLlKKaM4Ll8+TIhISG3/j8wMJCbN28SFBTE3r17WbRoEaNGjWLs2LEPvc6uXbvMCM82165d87m/k9WCgk6TPXsTAgKucejQVCIjI4HbX1N/+xp/9VUqBgzIRIMG52jU6Cy7dvUlOLgZadNO4NFHhxEdPZ4zZzpw9mwTjOp+n5ivcWAgdOkSxvDhGRgy5Bh16+pRxIdx8vdx8IED5AaO3bzJRYfGGF9O/jp7IvmFC+QADm3dyr8pUtgai69+jRPClEQrJCSEK1dujxSJjo4mKEhuNX/+fE6ePEmLFi04duwYSZIkIXPmzPdd3SpQoIAZ4dlm165dPvd3slYU0Ak4B6wmd+5S93yEP32NFy+G/v2hVi0ID09NUFDqmPcUAOoA2wkM7EGGDIPJkGEuMAR4CU8PCyT2azx4sIz/GTgwM02bZiaLPy9ExsHR38cxzUozlyxJZqfGGE+O/jp7IqYIPntoqDS1s5HPfo3vY+PGjfd9uymJVokSJVi5ciW1atViy5Yt5M2b99b73nnnnVv/PXr0aNKmTatbiCqePgZWIsXg9yZZ/uSPP6BhQyhWDObMkZ5V9yoMLIv50wN4GWkZ8Rky+9FagYEwdSoULSoF8kuWWNNEVRlMu8I7n24dOoopNVpVq1YlODiYxo0bM3DgQHr16sWUKVNYsWKFGbdTfuFnZDh0U6ClvaHY7NAheP556cK+eDHcsUv/ANWBzcCnSKf8gsBoZIXQWnnywNChMp7niy8sv70ygg6Udj4thncUU1a0AgIC6N+//11vy5079z0f16VLFzNur3zOaeAVIDeyGuO/yyCXLkGdOtKY9KefErKoEAR0Q8b6tAe6ArOQHly5TIn1QTp0kGaqPXvCiy/qFBevExEBSZJA6tRxf6yyR8qUslysK1qOoA1LlcNFAy2QdgVfIW0N/FNUlHRZ//NP+OorKFgwMVfJASxB5kD+CRRHvq7Wcblg3Dh5sd27t6W3VkY4eVJWswL06cOxAgLg0Ud1Rcsh9CdFOdwMJDEYBhSzORZ79eoFCxfCp59CtWqeXMmFzIHcgmwjNgLaAv96HmQ8FS4MXbvCpEnw22+W3VYZQXtoeQcdw+MYmmgpB7sAvIOMmulocyz2mjJFaps6dIBOnYy6ag5gNdJvaxJQBvjbqIvHqW9f2frs2FFW65SX0K7w3kEHSzuGJlrKwfohMwzH4M/fqqtXQ7t2UKWKzA409qReEmAQsmp4FJkb+YuRN3igRx+FESNg40aYONGSWyoj6IqWd9AVLcfw32cv5XA7gVHIllZJm2Oxz4EDUK8e5MwpdVlJkph1pxrABiA1UBmp4TJfo0ZQqZLUap06ZcktlSeio3VFy1toouUYmmgpB3IDXYBQYIDNsdjnwgVp4xAdDYsWWXHIKx+SbD0DvAr8D/m3MI/LBWPHwuXL0KePqbdSRjh7VvZ5NdFyPt06dAxNtJQDfY00Jh0A+OfZ/5s3ZbVn3z745ht4/HGr7hyGNDhtjXz9OyInP81ToIDUaU2aBDt3mnor5SntoeU9dEXLMTTRUg5zFeiOtB1oY3Ms9unRQ5p6jh0rW2vWSgJMRA4ijEfaa9w09Y59+kjNVo8ept5GeSo20dIVLedLlUpWtKLNfaGk4qaJlnKYyUhR9nAg0OZY7PHZZ1L03q0btG1rVxQupEh+ANJiowFw3bS7pUkD778PS5dKgqkcKnb8jq5oOV9oKLjdsi+vbKWJlnKQSGAwUA6oaG8oNlm2DLp0gdq1Yfhwu6NxAb2RcT3zgRcxM9nq1Aly5ZJVLW334FC6ouU9dAyPY2iipRxkGrKa9T/8cczOzp0yKPqJJ2RETaBjFvQ6A58DS4HGwA1T7pI0KQwZAjt26BxExzp5EpIlk31e5WyxiZYWxNtOEy3lEDeBgcCTgEdtz73SqVNywjB5cun+ntJxk4ZeB0YC83nssd6YNZC6Xj0oV062ES9dMuUWyhOxPbSMbeamzBAaKo+6omU7TbSUQ8wCDuCPq1nXrslw5ZMnJcnKls3uiB6kK/AxoaGLgQ6Y0frB5ZIt05MnpRO+cpiICN029Ba6degYmmgpB4gCPgaKAM/bHIu13G5o1QrWr4dp0+DJJ+2OKC69OHOmHTKy5x1T7lC6tGyhDh9+uyRIOYQ2K/UesStaunVoO020lAN8A+wG3sPfviX79ZN6rI8/hvr17Y4mfk6f7or01xqGjEcy3oABEBkpXx/lIDp+x3voipZj+NezmnIgN7KalR942eZYrBUeLolEixbw7rt2R5MQLmQ8Uh2gG/Cd4XfIkwfat5cmpnv3Gn55lRhRUXDmjK5oeQut0XIMTbSUzdYCW5EmpY45Zme6deugZUt49lkZqOx9tcWBSF1dCeQk4u+G3+H99+VwQO/ehl9aJcbp09L8Ule0vENwsPwA6dah7TTRUjYbj8w0bGJ3IJbZtw9eeAGyZ5fxOsHBdkeUWI8Ai4AMSG3d34ZePX16ePtt+Rpt2GDopVViaA8t76NjeBxBEy1lo9PAXGSA8SM2x2KNiAioXl3+e9Ei6Yju3TIAS5Bms3UBY7tQv/WWLKD07CkHB5SNYrvCa6LlPWLH8ChbaaKlbDQFeYJub3cglrh4EWrVkuerxYshb167IzJKfuAr4E9kLqJxs9VCQuCDD2D1avmaKRvpQGnvExqqK1oOoImWskk0MAGoABS0ORbzRUZKM85t22DuXGlh4FuqAkOBb5H5iMZp3Roef1wODOhoHhtpouV9dOvQETTRUjb5EWlQ2sHuQEwXHQ2vvQYrVsDkyVCzpt0RmeVNoDnQB1hg2FWTJJH2Fzt3Sq8xZZOTJ+GRR2SZUXmH0FDdOnQATbSUTcYD6YCX7A7EVG63tCmYNQsGDpRWDr7LhaxSlgKaIVuJxnj5ZVkF7NMHrl417LIqIbQrvPfRFS1H0ERL2eAo0nvpdSCpzbGYx+2GN96QXlC9e3tbr6zESg7MA1IA9TGqON7lkoHTR4/C6NGGXFIllHaF9z6aaDmCJlrKBp8jjUrb2B2Iqd57D0aNkmTro4/sjsZKWZAeW3uAthg1E/HZZ+UwwcCBcPasIZdUCaFd4b1PaKgUiF67Znckfk0TLWWxaGAyUA3IZXMs5hkwQBKCdu1gxAhvbEjqqcpAfyThGm/YVQcNkpKTgQMNu6SKL9069D46hscRNNFSFluLbB36ZrGS2w19+8L//gfNm8O4cf6YZMXqBdQE3gD+MOSKhQtLndvo0XD4sCGXVPERGSnLiJpoeZfYREsL4m2liZayWDhSv1PX7kAM53ZLJ/N+/WS8zpQpEODXP2EBwHSkqWl94JwhV40dNN2njyGXU/Fx6pQ86tahd9F5h47g108DymqRwNfAi/haJ/joaOjYEYYPh86d4fPPIdB/Rjc+RBrk3/wYUpPneb1WtmzQtau0eti2zePLqfjQrvDeSbcOHUETLWWhH4CzwCt2B2KoyEjpkzV+vIyKGTXK31ey/qsM8DHwDTDJkCu++668WO/Vy5DLqbhos1LvFLuipVuHttKnA2WhcGSFo5rdgRjm3DlpQDp9upwsHDjQn2uyHqY70j2+G7DT46uFhUnLjO+/h1WrPL6ciosOlPZOuqLlCJpoKYtcRrqFNwCS2ByLMQ4cgKefhjVrYOpUaeegSdaDBADTgEeBJoDnXUc7d4YsWeCdd3TgtOlitw51Rcu7aKLlCJpoKYt8B/yLr2wbrlsHZcrI88+PP8Krr9odkTfICEwFtgNve3y15Mnhww/h999lfqQyUUSEbEMlS2Z3JCohUqSQYlHdOrSVJlrKIuFAVuAZuwPxiNsNY8dCpUryYnHDBmmkqeKrBrKNOBZY5PHVmjeHQoVkG/HGDY8vpx5Ee2h5J5dLu8M7gCZaygJngGXIlpH3fstduAANG8qWVZUqkmTlzWt3VN7oY6AoMoLplEdXCgyUJqZ//SWjjpRJIiIgUya7o1CJkSqVrmjZzHuf9ZQXmQvcxJu3DTdtghIlYN48mbm3cCGkSWN3VN4qGJgBXMCIlg+1asmqYr9+cOmSAeGpe+mKlvcKDdUVLZtpoqUsMBsoABSxO5AEi4yUJ/CyZWVravVqaUqq7Rs8VQgYiNTufeHRlVwuGDxYemqOGGFEbOoeJ05oouWtdOvQdvp0oUx2BlgDvAx415G833+HkiVlpE6DBrB5s5wyVEbphsxE7Abs9+hKZcpA/fowdOjtA3LKIJcvyx9NtLxTaKhuHdpMEy1lskXIIOkX7Q4k3i5ehB49ZBXr3DnZJpw5U7cKjRcAfAkEAc2R7eXEGzAArl2Tk4jKQLGZq9ZoeSdd0bKdJlrKZAuALEAJuwOJU1QUTJ4sBe7Dh8Prr8POnfD883ZH5suyIicQ1wOfeHSlvHmhbVuYMAH27TMiNgVos1Jvp4mW7TTRUib6Fzlt+AJO3zZcvRqefBJat4ZcueDXX2HixNsTLJSZXkFWPN8Hdnt0pT59IGlSaR6rDHLihDxqouWdwsJk61f7n9hGEy1louVIB3Dnbhtu3gy1a8uptTNnIDwcfvkFSpe2OzJ/4gI+A1IALYGoRF8pY0bo3h2+/lqSZWUAXdHybmFh8njunL1x+DFNtJSJ5gOhgPM6eu7ZA40aScuG9evl1Nru3dCkiY7RsUdGYDSwAfjUoyv16CE5QdeuEB1tRGx+LiJCGpalTWt3JCoxUqeWx7Nn7Y3Dj2mipUwSBSwEauOk2YaHD0vtVcGCsHgxvP++zCx85x2ZVqHs9ApQF/gfsCfRV0mZUhLn336TGZTKQxERMuNQe5p4p9gVLU20bKM/Ocok65DWDs7YNjx1Ct54Ax5/HGbMkNWOAwegf//bc1eV3VzAeCAZ0ApPthCbNYOnnoJ339WT7R7THlreTRMt22mipUwyH+kAXsPWKK5dg4EDIXduGDNGhj/v2weffALp09samrqvTMAoJFEfleirBATIv/fp09JwVnlAu8J7N020bKeJljKBG0m0ngNS2hOBG+bOhQIFZODwc89Jq4ZJkyBbNltCUvHWDHge6A0kvk9DiRLQpg2MHg1//mlUbH5I5xx6N020bKeJljLBTuAAdm0b7t8PlStLN/eUKWH5cpg/H/LlsyUclWAuYAKyhejZKcSPPoKQENkqdns2UtE/RUdLw1Jd0fJeoaFywkcTLdtooqVMMD/msY6ld3W7YfbsVBQpIm0bPvtMhkE/95ylYShDPAaMBH4BxiT6KunSSaf4FStkhVMl0Jkz0slXEy3vFRAgJw810bKNJlrKBIuB0ki9jTWOHIHq1aF//0w88wxs3w7t20NQkGUhKMM1R06t9gL+SvRV2reXbcSuXbVBdoJpDy3fEBamiZaNNNFSBvsH+A2oadkdf/oJihaFdeugT58TLFsGWbNadntlmtgtxGDgdWRmZsIFBUmX/1OnoFcvA8PzB5po+YbUqbVhqY000VIGW448IVpz2nDSJFnJypQJtmyBxo3Pa8NRn5IZGA6sBr5I9FVKloRu3WD8eOn8r+IpNtHSYnjvpitattJESxlsCRAGPGnqXaKiZNRK27ZQpYqsZuXJY+otlW1aARWAt4GTib5K//5y4rRtW4iMNCo2Hxc75zBDBnvjUJ7RRMtWmmgpA0UDS4FqQKBpd7l+HerVgxEjoEsXWLhQhz/7ttgtxH+BtxJ9lZAQGDdOWj0MGWJUbD4uIkK+cCEhdkeiPKGJlq000VIG2oasOJi3bXjzpswj/O47GDVK/mjBuz/IjxTFhwPLEn2V2rWhYUNp+7An8VN+/Ic2K/UNYWFSo6XDP22hiZYy0JKYx2qmXD06Glq1gnnz4NNPZTVL+ZNeQD6gA7K6lTgjR8pcyxYtJHFXD6HNSn1DWJj0v9F5VLbQREsZaClQDDPaOrjd0LkzTJ8ufZG6dTP8FsrxkiJbiH8D/RN9lYwZZQvx1191CzFOOufQN2h3eFtpoqUMcgGZT2dOW4fevaUB6dtvw3vvmXIL5RWeRbrFD0O2qhOncWPZQuzbF7ZuNSg0X6Rbh75BEy1baaKlDLICuIkZ9VmzZ8OgQdCuHQwejLZv8HtDgdRAWzwZzzNuHKRJA82bywEL9R9Xr8pWkyZa3k8TLVtpoqUMshQZIP2UoVfdtQtat4ZnnpHhwJpkKUgDfAL8CoxP/FXSwOefyxSBvn0NCs2XnIxppaE1Wt4vdWp51KalttBESxnAjSRaVYAkhl31yhWoX18Kl+fMgSTGXVp5vaZAVaRA/liir1K7Nrz+utRqrV1rVGw+IraHlq5oeT9d0bKVJlrKALuAIxhZn+V2y4y6XbsgPBwyZzbs0sonuIDPgBtAV4+uNGIE5MwpbUP++ceI2HyEjt/xHbErWppo2UITLWWApTGP1Q274qRJMGMG9Osnnd+VulduoA/wLfBdoq/y6KPw1VcyC7FFC0nyFZpo+ZLgYGk6q4mWLTTRUgb4EWkomc2Qq/31l7RvqF5dTxiquHQHngC64ElvrRIlYNgwWLxYVrgUkmgFBED69HZHooyg3eFto4mW8lAkMvDXmGWn2C3D4GD44gv5Pa/UgwUD44DDwMceXalzZxnt9O67sGGDEbF5uRMnIF06CDRvnJaykCZattGnMeWhDchKwnOGXG36dFixQto5PPaYIZdUPq8C0Axp+7Av0VdxuWDyZMiSRfps+f1zkvbQ8i2aaNlGEy3loeXIt1FFj6905gy89RY8/bT0zFIq/oYgneO7IKdgEydVKjnhevy4JFt+PaJHEy3foomWbTTRUh5aAZQCUnl8pR49pD/ihAm6ZagSKhMylmcZMN+jK5UuLVMIfvxRthH91vHjuqzsSzTRso0+nSkPXESaRnpen7ViBUydCu+8A4UKeXw55Zc6A4WBN/CkMB6kt1bnzjB8uGxn+52oKFnR0kTLd6ROLQ1L9Vit5TTRUh5YjYxA8aw+KzISOnSAPHngf/8zJDDll4KAsRhRGA9y+rBiRWjTBn77zePLeZdTpyTZ0gZ2viMsTH7Z/uvZixCVcJpoKQ8sB5IBT3t0lUmTYN8+GDkSkic3JDDlt8oDzZHC+L0eXSlJEvj6aylTeukl2UnzG8diuu3ripbv0O7wttFES3lgBVAOSbYS5/Jl6N8fKlSAmsY1lld+bQjyPelZYTxA2rSwYIHUDtauDZcuGRGfF4jNKnVFy3doomUbTbRUIkUAO/C0PuvTT2WXYvBgHRitjJIRKYz/AZjn8dWKFpWVre3boUEDuHHD40s6n65o+R5NtGyjiZZKpJ9iHhNfn3XmjAzzffFFKFvWmKiUEp2Qwvg3gSseX61mTRg/HpYtk3pCn68nPn5cjv5myGB3JMoommjZRhMtlUjLgdRA8URf4eOP4coVGDDAsKCUimFsYTxA69ZyWGPyZPjoI0Mu6VzHj0txmnaF9x2aaNlGEy2VCG4k0aoEJO4X8aFDMHasDPEtWNDI2JSKVR54DmmJtAAAIABJREFUFSMK42P17w+vvgp9+sghDp917JhuG/oaTbRso4mWSoS/gCN4Up/1wQdSk9Wvn2FBKXUfQ4DkQFc8LYwH+Z6dNEm2Etu1g1mzPL6kMx0/roXwviZ5ckiaVBMtG2iipRJhRcxj4uqz9u+XJpAdO0LWrMZFpdS9MgD9kI7x3xlyxeBg+OYbOSnbvDl8Z8xlnUVXtHyPy3W7aamylCZaKhFWAZmBxxP12cOHQ1CQjNxRynydgCeQwvirhlwxeXJYuBBKlpSTiMuXG3JZZ7h2TVY9dEXL9+gYHltooqUSyI0kWhWBhPdjOHUKpkyRlQB9wayskQQYDfyN1GsZI2VKWLIE8ueHF16AX34x7NL2iu2hpT+gvkcTLVtooqUSaDdwEkm0Em7UKLh+Hd5+28iYlIpLJaAhMBA4aNhVw8Lghx8gSxaoVQs2bTLs0vbRZqW+SxMtW2iipRJoVcxjpQR/5qVLctLwpZcgXz5Dg1IqHoYhv/K6G3rVDBlk6zB1aqhWDf7809DLW0+blfouTbRsoYmWSqBVQBYgV4I/c9IkOH8eevY0Oial4iMr8B7wLfCjsVfOKslWkiRQpQocOGDo5a2lK1q+SxMtW2iipRIg8fVZkZEwYgRUrAilSxsemFLx1B3IjbR7iDT0ynnySLIVGQnPPQdHjxp6eescOwbJkkGqVHZHoowWFiZdoq9ftzsSv6KJlkqAXcApErNtGB4uv791NUvZKykwEqk1HG341Z94Qsb0nD0LlSvDiROG38J8x4/LtqEOH/U9sU1LtcWDpTTRUgmwKuaxYoI+y+2GoUNlOG/16kbHpFRC1Y750xcwPhMqWVJOIx4/LtuIp08bfgtzabNS3xWbaP3zj71x+BlNtFQCrETqXHIm7LNWSoHwW2/pi2TlFJ8iW4fmLLE+/TQsWiS1WtWqeVlZjDYr9V1p0sijJlqW0kRLxVNsfVYlElqfNXas/Hw3bGhCWEolSh6gBzAdWGvKHSpWhAUL5EVGjRpw4YIptzGW260rWr4sXTp5PHPG3jj8jCZaKp7+BM6Q0G3Do0flyeb116W+Vinn6I2coO0CRJlyh2rVYO5c2LwZateGy5dNuY1xLlyAf//VFS1flTatPGqiZSlNtFQ8rYp5rJigz5o4EaKjoX17o+NRylOPAMOBLcBE0+5Sp44Mn16/HurWhavGTAEyh7Z28G2xW4deVzjo3TTRUvG0EsgG5Ij3Z0RGSu+sWrUgZ8LKupSySANkO/w9ZMXWHPXrw7RpsGqVNOx17Ol6bVbq25Ilg5AQXdGymCZaKh6igZ9JaH3WvHkQEQGdOpkVl1KeciFtHi4C/zP1Tk2bwuefS/uHBg3gxg1Tb5c4uqLl+9Kl00TLYppoqXhIXH3W2LGQK5e2dFBO9wRSpzUR2GjqnVq1kp+LhQvhtddkW91RYle0MmWyNw5lnrRpNdGymCZaKh5WxjxWjPdnbN8Oa9ZAhw4QoN9lyvH6AumQhMvc7KdjRxg4UJr4du0qB/0c4/hx6QifIoXdkSizpE2rNVoW06dAFQ+rkNqsHPH+jHHjpBygZUtzIlLKWKHAYGA90vLBXD17QvfusrrVt6/pt4u/Y8d029DX6YqW5TTRUnGIrc+qGO/PuHwZZsyARo1uH3JRyvleBcoiTUzNbXrlcsm0hJYtoX9/GDXK1NvFX+z4HeW7NNGynCZaKg47gH9ISKI1d64kW23bmhWTUmYIQArjTwH9TL+byyXtT158Ebp1kxYQttNmpb4vXToZLO3oPiO+RRMtFYdVMY8V4/0ZX3wB+fLBU0+ZEY9SZioFtAZGATtNv1tQkCRYFSpIcfyqVabf8sGiomQKtq5o+TZtWmo5TbRUHFYhsw2zx+uj9+6VIviWLXWuofJWHwOPAl2R0VPmSpYM5s+H3LlldWun+fnd/Z08KclWliw2BaAsoYmW5TTRUg+R8PqsL7+EwEB49VWTQlLKdGmBD4GfgG8suWPq1LBkCSRPDjVrwqlTQZbc9y5Hjshj1qzW31tZRxMty2mipR5iO3CW+CZaN2/C1KnyRKFteJR3awcUBd4Crlhyx+zZ4fvv4dw5aNcuKxcvWnLb2w4flkdNtHybDpa2nCZa6iFWxTxWjNdH//CD1NK2amVWPEpZJQgpjD8CDLLsrsWLy2GSv/5KyiuvyE6eZXRFyz/ErmhpLy3LaKKlHmIVkAuZcRi3L76QF0u1a5sZk1JWKQ80BYYAey27a/Xq8N57ESxeDG+/bdltJdFKkUL2MZXvSp1aCmh1RcsymmipB0hYfdaZM/Ddd9C8OQQHmxmXUlYaBiRHthKta+HeuPF5unSBTz6RweyWOHIEsmXTUyy+LjAQwsI00bKQJlrqAbYB55BB0nGbOVOG5GoneOVbMiIrWquALy2984gRsrrVsSOsXBn3x3vsyBHdNvQXOljaUqYkWtHR0fTp04dGjRrRvHlzDh06dNf7v/zySxo0aECDBg0YM2aMGSEoj62KeXw2Xh/9xRdQujQUKmRaQErZpDXwDNADaWZqjaAgmDMH8uaFl1+Gv/4y+YaHD2ui5S903qGlTEm0li9fTmRkJHPmzKF79+4MGnS7mPTIkSN89913zJ49mzlz5rB27Vp2795tRhjKI6uA3EDcv3i3boVt26BFC7NjUsoOAcBE4BJyCtE6oaGwcKHs5tWrJw29TREZKX20NNHyD+nSaaJlIVMSrY0bN1K+fHkAihUrxo4dO269L2PGjHz++ecEBgYSEBDAzZs3SZo0qRlhqESLQuqz4rdtOGMGJEkisw2V8k0FgXeBmcCPlt45Vy7pHr9zJ7RuDW4zSsWOHZMLa6LlH9Knl8RaWcKUrniXL18mJCTk1v8HBgZy8+ZNgoKCSJIkCWFhYbjdboYMGULBggXJmTPnfa+za9cuM8KzzbVr17zi75Q06Z/kynWeY8ce5+LFh8cbFQXTpuWhfPlrnDp1lFPW7azcl7d8jb2Zv36NXa565Mw5HZerFQcOzMPtfsS0e/33a5w1K3TrloZPPklPtmwnee21s4beL/kff5ADOOx2c8WP/m399Xs5bUAAaf/5h93bt8setYn89Wt8J1O+wiEhIVy5Y407OjqaoDv+Ma9fv07v3r155JFH+OCDDx54nQIFCpgRnm127drlJX+npQBkzvwKmTM/fBzH8uVw6hR06JDEEX837/kaey///hpPA54lf/4vAfPqS+/3NR4+HA4dguHDM1CjRgYqxW/BOX42bQIgW7lykD+/gRd2Nr/9Xn7iCXC7KZA+PWTIYOqt/OlrvHHjxvu+3ZStwxIlSrB69WoAtmzZQt68eW+9z+1207FjR/Lly0f//v0JDAw0IwTlkZVAHiDumWfTp0sdyfPPmx6UUg5QHugGjEVG9FjH5ZIRV48/Ltv0sf1FDaFd4f1LbHKl24eWMGVFq2rVqvzyyy80btwYt9vNxx9/zJQpU8iWLRvR0dH89ttvREZGsmbNGgDeeustihcvbkYoKsGigNVAwzg/8soV+PZbaNxYBuMq5R8GAIuBVsiYqpSW3TllSpg3T074vvwyrF5t0M/ekSPSyPIR87ZDlYOkTy+Pdtd6+AlTEq2AgAD69+9/19ty585967+3b99uxm2VIbYCF4hPo9IFC+DyZWjWzOyYlHKSFEhPrXLA28B4S++ePz9MmwYvvQSdO0tDU497jB4+LM1KlX/QRMtS2rBU/UdsZ8SKcX7kjBnyuznmgKlSfuRpoDswAfjB8ru/+CK89x5MnmxQ5/iDByFHDgMupLyCbh1aShMt9R+rgLzAYw/9qJMnZYh006YQoN9Fyi/1B/IjW4j/WH73fv2kc3znzrBhgwcXcrulyl4TLf+RKpX05NEVLUvoU6S6Q2x9VsU4P3L2bGntoNuGyn8lR/pqnQJaYuUsRJCRdeHhkCWL1GslenHi7FmpAcie3dD4lIO5XLJ9qImWJTTRUnfYAlwkvtuGJUpAwYJmx6SUk5UAhgILgdGW3z0sTIrjz56FJk3g5s1EXOTgQXnUFS3/ok1LLaOJlrpD/Oqz9u6FP/6QbUOlVFfgeaQwfrPldy9aFD77TAZP9+mTiAvEzqLVRMu/6IqWZTTRUndYBeQDMj30o2bNkpXnxo2tiEkpp3MBU4B0QCNkJqK1XntNxvMMHCizERNEV7T8U4YMuqJlEU20VIybwBriWs1yu6UupGJFeOzh9fJK+ZG0SL3WfqAdVtdrAYweDcWLw6uvwoEDCfjEgwelQVeqVGaFppwodkXLlOGZ6k6aaKkYm4lPfdbmzbJ12KSJFTEp5U2eBT4EZgFDLL97smQwd678d4MGcO1aPD8x9sShx824lFfJkEG+SS5ftjsSn6eJloqxKuax4kM/KjxcTgW//LLZ8SjljXoh24e9kAJ5a+XKJc1MN22Crl3j+UnaQ8s/xTYt1e1D02mipWKsQnoCZXzgR0RHS1uHGjXktJNS6r9cwBfIacRXgJ2WR1CnDrz7rjQynTo1Hp+gPbT8k3aHt4wmWor41metWQPHjum2oVIPlwKYD4QAdbGjmemHH0KlStC+PWzb9pAPPH8eLlzQRMsfxXaH10TLdJpoKeAP5KRUpYd+VHg4pEgBdetaEpRSXiwLMA84BtQBrK2DCQqS08GpU8s2/4ULD/jA2BOH2qzU/8QmWhER9sbhBzTRUsCKmMcHJ1qRkVJo+8IL8Mgj1kSllHcrC4QDvwIvAPGtTjdGhgwwZw78/Te0avWAw2V//y2POXNaGptygPTp5QDEiRN2R+LzNNFSSKJVFOkDdH8//CDdp195xbKglPIB9YAvgZ+ABsANS+9evjwMHgzffgtDh97nA/bvl8fcuS2NSzlAUJAkW5pomU4TLb93FVgHPPfQj4rdhqhWzZKglPIhzYFxwKKY/46y9O5vvSXtHnr1gh9//M879++Xky2hoZbGpBwiUyZNtCygiZbf+wW4zsMSrStXYMECqF8fgoMtC0wpH9IBmYk4BzmNaN02ossFX3whc0kbN769WwhIoqWrWf4rUyY4ftzuKHyeJlp+bwUQBFR44EcsXCjJls42VMoTPYBhwFdAdeCcZXcOCZHh01FRUK8e/PtvzDs00fJvuqJlCU20/N4KoAxyFP3+wsMhc2ap91BKeaI70jl+A/AMcMiyO+fJAzNnwtat0K4duCNvSA8tTbT812OPScPSKGu3s/2NJlp+7TywkYdtG/7zDyxZIlsOAfrdopQBGgPLgOPAU8ipRGvUrg39+sGMGTD8gwvyBKuJlv/KlEk6UZ8+bXckPk2fOv3aKiCahyVa33wDN2/qaUOljFURqY8MBsoBA7GqSP6996Te8p3BaVjI85po+bNMmeRRtw9NpYmWX1uBdLEu+8CPCA+HfPmgeHHLglLKTzwBbEFaQPQGqiGrXOYKCJDRPCWynuYVwtl2PZ/p91QOFZtoaUG8qTTR8msrgPLIq+p7HT0Kq1fLapbLZWlgSvmJVMBsYDJSt1UEmIKsNJsnRQpYUHMCj3KROq3T61xhf6UrWpbQRMtvHQd28bBtwzlzpJu0zjZUykwuoBWwCcgLtCJHjsbAelPvmvnUZr7L0Y3Tp1289BJcs7ZxvXKCjBnlURMtU2mi5bd+inl8cKIVHg6lSsHjj1sTkVL+LR+wFphOUNAp4GmgGbDXnNvt30/JQteZPh3Wr5eVaz185meSJoU0aTTRMpkmWn5rBRAGFLvve/fsgU2btAheKWsFAM3Yv38xUrf1DZAfqA/8btxtoqNh3z54/HFefhlGjpQ+Wx07PmAmovJd2kvLdJpo+SU3kmhV4kHfArNmSV1Wo0ZWxqWUAnC7HwEGAAeBXsjPa2nkZ3YWHneWP3oUrl6Vky5A164yomfiRPjgA88urbyMdoc3nSZafmkPcASoct/3ut2ybVipkvSzU0rZJQOScB1Gusr/jYzweQzogvTBS8QS1J498pg37603DRgArVrBhx/C2LGeRa28iK5omU4TLb+0NOaxxn3fu3Gj7CrotqFSTpES6Sp/AFiO/OxOAkohtV3/A7YT76Rrb0zdV77brR1cLpgwAerUgS5dpAWE8gOPPQYREbKdrEyhiZZfWob8cs5x3/eGh8vw6Hr1rIxJKRW3AOQASzhwAkm2siMNT4sABYG+wJ8Pv8yePTIAMfZ4f4ygIDlt/Nxz0LIlTJlidPzKcTJnhhs34NQpuyPxWZpo+Z2rSEf4+69mRUXJL9qaNSF1aivjUkolTGqgNfAjknR9BmQE+iPNUAsDH3LfU4t79shq1n0a5CVPDt99B1WqwOuvw+TJpv0FlBNkzSqPR4/aG4cP00TL76xGCmmr3/+9q6UuUrcNlfIm6YH2wErgGDAaaYbaB1m9Lo6sesUMsd6z5676rP9KnhwWLIBq1aB1aymSVz4qNtE6csTeOHyYJlp+ZymQFHj2vu8ND5cdheeftzQopZRhMgGdgTXIoZdPgGRIu4icEFUVnjwEBR4+4zB5cpg/H2rVgnbtYPBgbf3gkzTRMp0mWn5nGZJkpbjnPdevw9y58NJLMqJDKeXtsgBvIF3m/wb6QNQO+Bp4exTwHrLteH/JksG330LjxvDuu5Jw3bhhRdzKMmnTSuNSTbRMo4mWXzmEjN25/7bh0qVw/rxuGyrlm3IAfWHBp1Kiea0ksp2YAxkBtOO+n5U0KcycCb17w6RJcirx4kVrIlYWcLkgSxat0TKRJlp+ZVnM4/0L4WfNkhc3zz14Ko9Sytvt2Se/CoK+Qwrl2yCDrQsDL3G/hCsgQPpsff45LF8O5cvD/v1WBq1MlTWrrmiZSBMtv7IMyAoUuOc9ly7JSaOGDSFJEssDU0pZZedOyJFDijHJA4xBarn6IjNQiwBNgX33fOrrr8OSJXD4MBQvLieUlQ/QRMtUmmj5jRtIo8PqwL1HuhcskIkcum2olI/bsQMKFfrPG9MAHyANUd8B5iEvyLoC5+76yKpVYcsWuUTjxtC2Lfz7rwVxK/NkzQrHjulUcZNoouU3NgAXedC2YXg4ZM8OTz1laVBKKSvduCGtHZ544gEfkAYYhCRcbYCxQF6kMertJ+Hs2eHnn6VAftIkKF0afvvN5NiVebJmlSQrIsLuSHySJlp+YxkQiHSVvtvJk/DDD9CkidRiKKV81L59kmzds6L1XxmRBqgbkZWttshQ6423PiJJEhg4UA7RnD0LZctCp05yoEZ5mSxZ5FEL4k2hT6t+YylQFmlieLfwcHkx8+qrlgellLLSjphC9zgTrVjFgJ+BWUgbiNLI1uLtvcLq1WH3bpmPOH485M8vv1O055YX0V5aptJEyy8cQ16J1rrve6dOhSefhAL31sgrpXzJjh2ybJ0/fwI+yQU0RuYnvg4MRQrmV976iEcfhZEj4fff5Tm7aVMoVQoWL9aEyytoomUqTbT8wsKYxxfuec/WrfKnRQtrI1JK2WDnTsiTRzqRJlgqYCJyMtEFVAbeREZ6iRIlYMMG+PJLOHdOJkw89ZSUJmjC5WCpU0uXak20TKGJll9YAOQGCt7znqlTpdaicWPLg1JKWe2+Jw4TqhKwFegCfIpsJ97uvRUYKC/c9uyRGYnHj8v2YtGi8v9Xrnh4e2U8lwuyZYNDh+yOxCdpouXzLiGvQF/gv20dbtyQjs916kCaNHbEppSyzLVr8NdfBiRaICO8RgGLgZNAKWSQ9e1lqyRJoE0bqb+fPFkSsHbtIHNmeOst2L7dgDCUcXLlgr//tjsKn6SJls9bBkQCde95zw8/wKlTWgSvlF/Yvh2io6FwYQMvWgvYDlRBem7VAu5uEZA0KbRqBZs2wZo1UKMGjB4NRYpAsWIwYgScePC4RWWVnDnhwAG7o/BJmmj5vAVAGPDMPe+ZOlVG7tSsaXlQSimrbd4sjyVLGnzh9Egd6FhgFTLKZ+E9H+VyQblyMHu2bCeOGgXBwdC9u3QXeO45mDABTp82ODwVPzlzwoULUlynDKWJlk+7iSztPw8E3fWec+ekG/wrr8gvO6WUj9u0CVKlkvE7hnMBHZHTzZmRFfSOwNX7fnS6dNIO4rffYNcuGVh99Ci0bw+ZMkn3+c8/h3/+MSFUdX85c8qjbh8aThMtn7YWGZ9x72nDOXMgMlJPGyrlNzZvlgGFrntHcBmnIPAr0B1peFoW2P3Qz8ifHz78UHpxbdkCPXvKc32bNpAxo6y4T5miCy2my5VLHjXRMpwmWj5tAZAUqHbPe6ZOlZrY4sUtD0opZbUbN6SPS4kSFtwsKTAM+B44jhTKT4vzs1wuOZk4YIAU0G/cKNuKe/ZIjVeGDNIuYto02eFSBotd0dI6LcNpouWz3Eii9RwQctd7du6UXjevvWbyi1ullDPs3g3Xr1v8yqomsAUoCbQAXgMux+szXS7JCQcNgv37ZYuxWzep52/RQpKuV16BlSu1P5dhQkOln5auaBlOEy2ftRP4m/ttG06aJHVZum2olJ+ILYS3ZEXrTpmBFUAfZFXrSWBbgq7gcsnkiqFD4eBBeZHYpg0sWQKVK0PevDBkiG4tGiJnTk20TKCJls9aEPNY5663Xr0qS+/16smJQ6WUH9i0STp/581rw82DgH7AcuA8UAaYwJ09t+LL5YIyZaQ9xPHj8rssUyap68qaVVa9Dh40MnY/o4mWKTTR8lnzkI7Nme566zffyCu/tm1tCUopZYfff5emVYGBNgZRGekoXwFoj8xPTHyxVfLk0Lw5rF4t5Wf16sG4cZA7NzRpIqcZVQLlyiWZanS03ZH4FE20fNI+5Jh1w3veM3GijDqrWNHqmJRStoiMlMryp56yOxKk59YSYBDwDVAC+MPjqxYpIqtbf/8tBfSLFslhn5YtdYUrQXLmlFo+7SBrKE20fNJspK9No7veunu3dGZu00aL4JXyG5s3y5Nn2bJ2RxIjAOgJrAZuAE8jMxM9r2rPkkXqtQ4cgDfegFmzZLe0a1ftyRUvsS0e9u+3Nw4fo4mWz3EDs4DyQJa73jNpkswfe+01G8JSStlj/Xp5dMSK1p2eRk4l1gTeRBorRzz0M+IrXToYPlxGO7ZsKVuKefPKin5UlCG38E2xNXx799obh4/RRMvnbAd2IfUPt127Jr2zXnwR0qe3JTCllB3Wr5dK8cyZ7Y7kPsKA+chA6p+AQsBcw66eJYuM9dm8WbYS27WThb1ffzXsFr4lWzYZTrn74U1mVcJoouVzZgGBQP273jpvniydaxG8Un5mwwYHrmbdyQV0BjYDOYEGQHPkhKIxCheGVatg5kw4dky+HG+8AVevag3FXQIDZVVrzx67I/Epmmj5FDdSn1UVSHfXeyZOlDrHypXtiEspZYvjx+HwYYcnWrHyA+uAvsgLxiJIDy5juFzS5HTPHujYEUaOhBdfzMWaNYbdwjfky6eJlsE00fIpG4CDQJO73rp9u7yaa9cOAvRfXCn/8csv8ugViRZAEuADYD2QAqgCvMGDhlMnRsqUMGbM7a7yzz4r/beuGncL75Yvn5wmiIy0OxKfoU+7PmUWkAx48a63jhwpPWfatLElKKWUXVauhJAQGzrCe+pJYBPQFRiJtIHYYOgdKlaE+fMP0LkzjBol3ee3bzf0Ft4pXz45MaAzDw2jiZbPuAl8BdQGHr311tOnYcYMGbcTFmZXbEopW/z0E1SoIMeNvU4KJMn6EbiCnFLsAlwy7g4p3IwaBcuWwZkzkmyNGePn8xPz5ZNH3T40jCZaPmMVcJL/bhtOmCAtdLp1syMmpZRtjh+XJ8tKleyOxENVkNmtnYGxQEFgoaF3qFYNtm2DKlWgSxeoW9eP+25pomU4TbR8RjiQEqh16y2RkTB2LNSsCfnz2xaYUsoOK1fKo0+cgEkJjEKK5UOBujF//jLsDunTw8KFso34ww9QsqQ01Pc7oaGQIYMmWgbSRMsnXADmIJ3gk99665w5EBEhx5iVUn5m5UpIlQqKFrU7EgOVRWq3BgErkdWtnhi1nehyyYrW2rWyffj009Lo2e+2EvXkoaE00fIJM4F/gXa33uJ2wyefQIECULWqbYEppezgdsOKFXKkztZB0mYIRpKrvUipxBAgLzANMGYY8pNPwqZNsuvati20auVnpxKfeAJ27PDDDNMcmmh5PTcwATmVU+rWW9eulW7Ib7yhcw2V8ju7d8s05Ro17I7ERJmAqchpxKxAC6Rg/jdDrp4mDSxeDH36wJdfSocMvxkBWLQoXLggPdiUxzTR8nq/Atu4czUL4NNP5ZRhs2a2BKWUstPixfJYu7a9cViiDJJsTUH6CJYBXgOOeHzlwEDo10++nIcPS93WQmPr8J2pSBF53LbN3jh8hCZaXm8CEMKdpw3//FNG7rRvDylS2BaYUsouixbJqkTWrHZHYpEAJLnaC7yN9BR8HOgBeH58sFYt2UrMk0dOJPbu7ePDqQsXlsetW+2Nw0doouXVziFF8E2RUznio48kwXrzTbviUkrZ5tw5qR3wi9Ws/3oUqdmKrd/6BMgFfARc9ujKOXLIl7V1axg4UE5z+2wLiJAQyJ1bV7QMoomWV5uOjKa4vW24ezfMng2dO0PatLYFppSyy7Jlstzy/PN2R2Kj7MhW4jagMvA+kBsYAyR+tEyyZHIKcdIk+Pln2UrctMmIeB2oaFFd0TKIJlpeK7YI/kmg+K23fvSRjNvp3t2uuJRStvr2W0iXDkqXtjsSB3gCmIfMTiyAdJbPD8zAkxOKrVvDmjWSzz7zDEybZkSsDlOkCOzbB1eu2B2J19NEy2v9AvwJtL/1lr17YdYsmUyfLp1tgSml7HL5stRnNWjgg20dPFEW6bu1FGl42hwoTkjIz8iL1oQrXVoamj71lIw469zZx+YwFy0q7R127rQ7Eq+niZbXGo3UIzS69ZaPPoKkSaFHD9uCUkrZaeFCafjUuLHdkTiQC6gObESK5a+QNWsHoALywjXh0qeXLvI9esgUjkqVZPKRT4ikHFYUAAAZmElEQVQ9ebhli71x+ABNtLzSHuBroBPwCCArvDNnQocOMj1BKeWH5syBzJllP0s9QADQGNjFiRN9kDE+5YAXgV0JvlpQEAwdKrWxW7ZI3dbatYYGbI+cOaVH0G/G9CXzZ5poeaWBQDLg9rHCAQMgOBjeftu2oJRSdjp/HpYsgYYNIUB/tcctCefPNwb2AwOAn4BCyOGiEwm+WqNG8OuvcmCvUiUYPtzLG6u7XFC2LGzYYHckXk9/Gr3OQaSQsy0ghVhbt8L06bKalTGjjaEppewzc6YUCTVtanckXiYF0BtJuDojpxXzICcVLyboSoUKwe+/Q506sp1Yt66Xt4AoW1YaM164YHckXk0TLa8zBPlnk0Ist1vG7KRODe+/b2tgSim7uN3Sc6B4cdm7UomQDhiJbB/WRXpv5UHqYeNf5Z4qFXzzDYwaJfVbxYvDunVmxGuBsmXle0u3Dz2iiZZXOQF8gXRAzgLISe5Vq+DDDyXZUkr5oT/+kKXtNm3sjsQH5EaK5X9HthK7AkWAJfG+gssFXbpIgpUkCVSoAIMHQ7QxM6+tU7q0/GV0+9Ajmmh5leHADWRyPVy7JsvThQrp71el/NrEiTIO4pVX7I7Eh5QCVgCLkJ5btYA6SPF8/MQ2NK1XD959V5r1nz5tSrDmCA2FggVh/Xq7I/Fqmmh5jX+A8chYidwAjBgBBw/KAOmgIBtDU0rZ5/RpmDFDkqzQULuj8TEuoDawAynbWIU0QX0XuBSvK4SGymHQceNg5UooVgxWrzYpXDPEFsR73XKcc2ii5TUGA1eAXoD0avn4Y3jpJXjuOVsDU0rZadw4Wd5+6y27I/Fhwciw6tgZioOBfMA04tNh3uWSw0obNsAjj8ipxPfe85IGp888I/Mzd+ywOxKvpYmWV9gDfAq0RF5NyTL0jRswbJidcSmlbHX1KowZI3MNCxSwOxo/kAn4EtiA1Mm2AJ4B4jfwsFgx6Sb/2mvyQrlMGS/IX6pUkccff7Q3Di+miZbjuYFuQHKkfxYsXiztHHr0gFy57IxNKWWryZPhzBkdbmq5MkiyNQU4gMyc7QKcj/MzU6aUf7b58+HYManjGjZM5iY6UtaskD+/Jloe0ETL8RYCy4B+QAbOnIHXX4fChaFPH5tDU0rZ599/pVNxhQrw7LN2R+OHApAT4HuAjsA4bg+sjrtT6QsvyGpWzZrSaPqZZxw8VrBqVSksu3bN7ki8kiZajnYN6f5eEOiE2y37/GfPyopW0qQ2h6eUss+4cRARIUNOXS67o/FjqZBeW78D2ZGB1ZWAuLOm9Olh3jzpNfvXX9Jzq39/B9ZuVa0q29Re2xDMXppoOdowZFl6NJCE8HCYO1d+EIsWtTk0pZR9zp2DQYOgenUoX97uaBQAJYD1wARgG1AMacVz+aGf5XLJgdFdu6B+ffjgAwfOS6xYUY626/Zhomii5ViHgI+B+kBljh6FTp3g6ad1nqFSfq9PH0m2hgyxOxJ1lwBkPNoeZGVrCFAA+Ja4thPTpYPwcPjuO5l4U748tGwJp06ZHXM8pEwJ5crBggVePsDRHppoOdJNoBkQCAzj5k1o0UJOGU6dCoGBNoenlLLP9u2ybdihAxQpYnc06r7SIVM81gKpgZeRflz74/zMOnVkdatnT2mPli8ffPYZ3LxpasBxa9BAAnNsIZlzaaLlSH2RH9AJQHbefBN++glGj4Y8eeyNTCllo6goaNtW5m317293NCpOsa0fRgBrkPY8/ZD62wd75BHZGd66VVpCdOwo9Vu27tzVqwcBAfDVVzYG4Z000XKcH5Etw9eBVxgzRtrkdO8OrVrZHJpSyl4jR0rXy5EjISzM7mhUvAQhh5p2Ay8iL6QLAUvj/MyCBeVF9tdfw5UrUK2atEzbvdvMeB8gY0Y53fr117p9mECaaDnKCWTLsAAwiqVLoVs3qFtXBpIqpfzYrl3STrxOHZ1p6JUyA7ORF9OBQE2kBvfIQz/L5ZIi+T//lOeB1atlvm3btnD0qOlB361BA8nytm61+MbeTRMtx4hCkqxLwFfs2JGChg2lX9bMmVqXpZRfu3oVGjaUouQJE7Sdg1ergpxK/AhYjPTe6oeMWHuwZMngnXekDUSnTlKvmyeP7HZYNqi6YUMJZMIEi27oGzTRcoRooB3wEzCGvXufoGZNCAmBhQvlUSnlp9xu6NJFultOnw6ZMtkdkfJYUuA94E+kSL4v8Z2dmD697Bzv3QtNmsCnn8qEkJ49LTihmCaN3HTaNDgfdxd8JTTRsp0b6ApMBt5ny5ZWlCsH16/DkiUy/UAp5cfGjJGZLb17S98s5UNyAl8hhfKZkNmJpZD6rYfXQWXPDlOmSP5dp46M8cmRA958E44fNzHkzp1lKsHUqSbexLdoomUrN/AOMBbowbp1/ahYUVZm167VpqRK+b0lS+CNN2Rey4cf2h2NMk054FdkfM85pH7rWeT0+cMVKCD9t3btkp290aMhZ045PGXKwOoSJeCpp2DUKOk5pOKkiZZt3MAHSPf3TvzwwxCqVnWRPr0kWXnz2hyeUspea9fCyy/LK67p0+VovfJhAUBTpNnpWGAfUB6oDqwmrhWuvHnhyy9lS7FNG5gzR2p8q1eHZcsg+uE7kgnz3ntw4ABMmmTgRX2X/uTa4l+gJfAhN2+25oMPRlOzpos8eWDNGsiWze74lFJ2Sr55M9SuLbUDS5dKEbzyE8HIkOr9SGf5LcjqVnnge+JKuHLlkt3mI0dk5vi2bVCjhjQ+HTYM/vnHgBBr1ZJh5v36waVLBlzQt2miZbn9wNPANA4dGkHFihPp399Fs2byAjZDBrvjU0rZavlysrVuLb8Mli+X6mflh1IAbwMHgTHAUaRwvhAwDjmh/mBhYVLWd/CgdJjPmFHGt2XODM2aybdWVFQiQ3O5ZPzTqVPaODceNNGyUEjISqAkbvdhZs7cTNGib7Jtm4uZM6WuUF+0KuXnJk2CmjWJzJpVGibpaRhFcqATspU47Y7/zwx0QVpFPFjSpNC0qeyWbN8OrVvDokVQtaoUz/fqJfVdCVamjDTzGj4cfv45ERfwH5poWWI/UI+sWTuxalVDypQ5QbNmRcmfH7Zs0d6DSvm9K1fg9dfliatKFQ7FLkEodUsSZFD178AG4AVkTFtRoBgy5ifioVcoVEi2FU+ckBquIkVg6FDpQF+oEPTtKwX08W78Pnw45M4NzZvDyZOJ/Yv5PE20THUBWfotwObNEVSpspNKlSZy4kRSpkyBX36R/XSllB9bswZKlpSz+r17w8KFRGvzPPVALqAMMB04DoxG6rq6I6tcFYFPgAMPvELy5HJCcfFi6S4/ahSkTSu7gIULSz3XG29IeeDVqw8JJSQEZs2Swq8aNeDCBYP+jr5FEy1T7AS6cvlyQT7//DxlyuymRIl1/P57PoYMkVMhr72m3d6V8mtHjsgvggoV4No1mRg8YAAEBdkdmfIaaYHOwG/ALqA38A/wFpAbKIIkYIuBi/e9QsaM0g931SpZ6Ro/XhapJkyAmjWlR2nNmjLket06iIz8zwVKlYJvv4WdO+G55+T7Wt1Ff6INcxRYytmz3/Djj4+yZEltvvlmMJcvJ6dgQfjkEyhb9i/Kls1nd6BKKTv9+af8Qpg2TYqK33kH3n9fR0AoD+UHPoz5sx9YACxCWkWMQOYrlgTKAqWBJ4E83LnekiEDtGsnf65eldKrJUvkNUCvXvIxyZND6dLw5JOyEFuqFOSuVh3Xt99KHUypUjB2rLQm0VFRgEmJVnR0NH379mXPnj0EBwfz0UcfkT179lvv/+qrr5g9ezZBQUF06NCBSpUqmRGGidzAYaKjt/D33zvYvPkMmzalY+XKSvz2W0uiowNJnTqa+vUDaNNGeru5XLBrl5GNTJRSXiH6/+3de1DU9b/H8SfsLiDgjbxBwE/Un4EpKuhUXiqLSbEzHUXwAmmOaeGoKWYBpqSiKI6ppY2iHo4OMqK/sIt2wtGpVPSonM1bclEJRNBRjqw/XC4LC5/zx+qmx+yn/Vj31/p+zHwG+e7uh9f3u87Oe7/f7+fzabYswpuTA19/DcePW+5QnjIFEhIsU3wL0aK6YzmrNReoA/4b+AE4CGwBPrv9vDbAs7dbLyAIy2z1f6FVKzdGjLBcEQTLeoq5uZYxGkeOWC433jm71bo19Or1b/QKK6PXsf8gMGor3UK/oeuHYyFI/n/bpNA6cOAADQ0N7Ny5k1OnTrFixQo2bNgAQGVlJRkZGWRnZ2MymYiOjmbw4MG4uLjYIsof1Az8HZPpBpWVVVRW/i/Xr/+dy5cbKS11oqTEjZKSpzl37mWqq/8dAI2mmQED6lm40JkRI2DgQGe5NCiEI7txA6qrLUs5uLpaliUxGKCqCi5dspy5OncO8vJ+vVG4f39Yvdoyvr5jR/vmF0+IVsArtxuAGcsai3mA/va/v8JSgN3NB/AHOgOd6NixE6NHWxp0oqGhC+fOdUCv9+TkSTcKCpz5r6Pt+M9r7wPvW7oeB52drvGX9hfo3MWZTsFd6BTgQefOlllL7rSnnrKc0PXwcMxbamxSaOn1eoYOHQpAv379+PmudQDOnDlD//79cXFxwcXFBX9/fwoLCwkODrZFlAfKyoK//c1EbW0+NTVO1NbqqKlxpbbWldpaN2pqPKir63Hf6zQaM35+NwkIMBETU0f//m707+9K797OuLm5P9Z9EELYSX09+Ppafj6ITme5qzgsDF57zdJkJKGwOy2We7eCgbfv2l6JZVb6ktvtFyy3xJRgGeVYyd0LXru4WL439O9/Z4sb4ElV1dMUFfWm5JcASs51pLjQi/LLXSi70YH/OeBJ5U1XzOYHlx6tWjXg4WHC09PSPDwacHc3odM13W7m2z+90el80WottzX+3lXKAQMsg3rtxSaFltFoxPOu+w00Gg1msxmtVovRaKT1XRNGeXh4YDQaf7MfvV5vi3gA/PWvlgE+v2oCfudD84EqAMsX14dhy30SFnKMbU+OMZbrKI+iosLSHpIc48dDjvPdWmG5hNjrn+rFxQWeCbS0XzVhKdzK/6m+LZyBa7fbw7Hn22yTQsvT05Oamhrr783NzWhvj6T5/4/V1NTcU3jdERoaaotoQgghhBCPjU2mdwgJCeHQoUMAnDp1ip53rZAcHByMXq/HZDJx69YtiouL73lcCCGEEMJROCn10HPAPrQ7ow7Pnz+PUoqUlBQOHTqEv78/r776Krt27WLnzp0opXj33XcZPnx4S0cQQgghhLA7mxRa4ldNTU0sWLCAkpISNBoNy5cvx9/f396xHNKNGzeIiIggPT2d7t272zuOQxo1apT1Ur+vry/Lly+3cyLHk5aWxvfff09jYyMTJkwgKirK3pEczu7du/nyyy8BMJlMFBQUcOTIEdq0aWPnZI6jsbGRhIQEKioqcHZ2Jjk5+Yn9XJYJS23shx9+ACArK4vjx4+zfPly61QXouU0NjaSlJSEm5ubvaM4LJPJBEBGRoadkziu48ePc/LkSXbs2EFdXR3p6en2juSQIiIiiIiIAGDx4sWMGTNGiqwWdvDgQcxmM1lZWRw5coS1a9eybt06e8eyC1mCx8bCwsJITk4G4MqVK3To0MHOiRxTamoq48ePp1OnTvaO4rAKCwupq6tjypQpTJo0iVOnTtk7ksPJzc2lZ8+ezJgxg9jYWF5++WV7R3JoZ8+e5eLFi4wbN87eURxOQEAATU1NNDc3YzQarQPinkRP7p4/Rlqtlvj4ePbv389nn332j18gHsnu3bvx8vJi6NChbNq0yd5xHJabmxtvv/02UVFRlJaWMm3aNHJycp7oD9CWZjAYuHLlChs3bqS8vJzp06eTk5ODkyxlYhNpaWnMmDHD3jEckru7OxUVFYSHh2MwGNi4caO9I9mNnNF6TFJTU9m3bx8LFy6ktrbW3nEcSnZ2NkePHmXixIkUFBQQHx9PZWWlvWM5nICAAN544w2cnJwICAigXbt2cpxbWLt27RgyZAguLi5069YNV1dXqqqq7B3LIVVXV/PLL7/w/PPP2zuKQ9q6dStDhgxh3759fP311yQkJFhvP3jSSKFlY1999RVpaWkAtGrVCicnJzSOuMaAHWVmZrJ9+3YyMjIICgoiNTWVjrK8SYv74osvWLFiBQDXrl3DaDTKcW5hoaGhHD58GKUU165do66ujnbt2tk7lkPKy8tj0KBB9o7hsNq0aWMdONO2bVvMZjNNTU12TmUfcs7fxl577TUSExOJiYnBbDYzf/58XF1d7R1LiEcWGRlJYmIiEyZMwMnJiZSUFLls2MKGDRtGXl4ekZGRKKVISkqSL2Y2UlJSgq+vr71jOKzJkyczf/58oqOjaWxsJC4uDnf3J3OZOpneQQghhBDCRuTSoRBCCCGEjUihJYQQQghhI1JoCSGEEELYiBRaQgghhBA2IoWWEEIIIYSNSKElhHgkBoOBpKQkAAYPHvzIry8qKmL9+vUtHetPp6CgQI6DEE8AKbSEEI9k7dq1REdH/+HXP/PMM1y6dImysrIWTPXnExQUxMyZM+0dQwhhYzLboBDioRmNRs6ePcvixYvv2Z6fn09ycjIajQZXV1eSk5Px8fHh888/58CBA3h5eVFXV8fs2bN57rnnCA8PJzMzk8TERGsf9fX1fPjhh1y/fh1vb2/y8vLIzc2lqKiIpUuXApYlalJSUsjPz2fz5s3odDrKy8sZOXIk06dP5+rVqyxcuBCTyWTN4e3tbf0bjY2NfPzxx1y6dInm5mbmzJnDs88+y9ixY1mzZg0ajYa4uDh27NjB2LFjGTBgABcuXKBt27asXr2anJwcsrOzaW5u5r333uPmzZts3boVZ2dnQkNDmTdvHnq9ntTUVLRaLW3atGHVqlVUVlaSmJiIVqtFo9GwcuVKSktLycrKYs2aNXzzzTds27YNFxcXunbtypIlS9izZw8HDx6kvr6esrIypk2bRkRExON5o4UQLUcJIcRDOnz4sJo7d67190GDBimllBo9erTKz89XSim1f/9+NWvWLFVQUKDGjRunzGazqqurU2FhYerYsWNKKaXKy8vVqFGj7ul769atKjU1VSml1MWLF1VgYKBSSqmoqCh14cIFpZRSu3btUqtXr1bHjh1T4eHhqrGxUdXU1KiQkBCllFKzZ89WP/74o1JKqaNHj96TVSmlMjMz1cqVK5VSSlVVVamRI0cqpZQ6ffq0ioqKUpGRkdb9GDZsmDpx4oRSSqnU1FSVnp6usrOzVWxsrFJKKYPBoMLDw1Vtba1SSql58+ap3NxctWLFCrVp0ybV1NSk9u/fryoqKtT27dvVkiVLVENDgzp69KgqKipSx44dU3PmzFFVVVUqLCxM3bp1Syml1LJly1RGRobKzs5WU6ZMUUopVVJSooYPH/6H3jMhhH3JGS0hxEMzGAx06NDhvu3Xr18nKCgIgIEDB/LJJ59QXFxMnz590Gg0aDQaevfubX1+x44duXnz5j19FBcX8+KLLwLQvXt3vLy8rNvvnEFrbGwkICAAgJ49e6LVatFqtbi5uQFw/vx50tLS2LJlC0opdDrdPX/j/Pnz6PV6zpw5A4DZbMZgMBAcHEzr1q3R6XTW/dBqtQwcOBCAkJAQDh06RL9+/ax/v6ysjKqqKt555x0AampquHz5MrGxsWzcuJG33nqLzp07ExwcTGRkJJs3b2bq1Km0bt2auLg4a6bLly/To0cPPD09rccvNzeXvn37EhgYCIC3tzcNDQ0P+zYJIf6FSKElhHhoTz31FNXV1fdt79SpE4WFhQQGBpKXl0fXrl3p0aMHGRkZNDc3Yzabyc/Ptz6/urraWkjd0bNnT06ePElYWBhlZWUYDAYAAgICSE1NxcfHB71eT2VlJQBOTk735ejWrRtTpkwhJCSE4uJi8vLy7nu8S5cuxMbGUl9fz4YNG2jbti05OTl4eHjQ3NxMTk4OI0aMwGw2W/dJr9fTo0cPAJydLbe2+vr64u3tTXp6Ojqdjt27dxMUFMSePXsYPXo08fHxpKWlsWvXLrp160ZoaCgzZ85k7969bNmyhVGjRln7KS4upra2Fnd3d06cOGEt5n5rH4UQfy5SaAkhHlrfvn1ZtWrVfduXLl1KcnIySik0Gg0pKSn4+fnx0ksvMXbsWNq3b49Op7MuQn369GleeOGFe/qIjIwkISGBmJgYfHx8rIuvL1q0iPj4eJqamgBYtmwZ169f/8188fHxLFq0CJPJRH19PR999NE9j48fP54FCxbw5ptvYjQaiY6O5urVq3z66adkZmailCI6Opo+ffoAsHnzZq5cuYKPjw9xcXHs3bvX2peXlxeTJ09m4sSJNDU18fTTTxMeHk5DQwMJCQm4u7uj0+lYsmQJSik++OAD1q1bh7OzM4mJiRiNRms/s2bNYtKkSTg7O+Pv78+8efP49ttv/8hbJIT4FyOLSgshHklSUhLjx4+nV69ev/u8GzdukJOTQ0xMDA0NDbz++uts27YNHx8f3n//febMmYOfn5/1+T/99BO1tbUMGTKE0tJSpk6dyoEDB2y9Ow/0yiuv8N1331kLPiGE+CPkjJYQ4pHMnj2bNWvWWEcCPkj79u35+eefGTNmDE5OTkRFReHj40NhYSH+/v73FFkAfn5+zJ07l/Xr12M2m61zdQkhxJ+ZnNESQgghhLARmbBUCCGEEMJGpNASQgghhLARKbSEEEIIIWxECi0hhBBCCBuRQksIIYQQwkak0BJCCCGEsJH/A6gOXpp2nzl5AAAAAElFTkSuQmCC">
            <a:extLst>
              <a:ext uri="{FF2B5EF4-FFF2-40B4-BE49-F238E27FC236}">
                <a16:creationId xmlns:a16="http://schemas.microsoft.com/office/drawing/2014/main" id="{A3E11498-73D0-4633-B88E-55BD0CB08F7B}"/>
              </a:ext>
            </a:extLst>
          </p:cNvPr>
          <p:cNvSpPr>
            <a:spLocks noChangeAspect="1" noChangeArrowheads="1"/>
          </p:cNvSpPr>
          <p:nvPr/>
        </p:nvSpPr>
        <p:spPr bwMode="auto">
          <a:xfrm>
            <a:off x="5943599" y="3276599"/>
            <a:ext cx="4433777" cy="44337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itle 1">
            <a:extLst>
              <a:ext uri="{FF2B5EF4-FFF2-40B4-BE49-F238E27FC236}">
                <a16:creationId xmlns:a16="http://schemas.microsoft.com/office/drawing/2014/main" id="{939283FB-B1CF-47D7-809A-5B7372899BAE}"/>
              </a:ext>
            </a:extLst>
          </p:cNvPr>
          <p:cNvSpPr txBox="1">
            <a:spLocks/>
          </p:cNvSpPr>
          <p:nvPr/>
        </p:nvSpPr>
        <p:spPr>
          <a:xfrm>
            <a:off x="646111" y="452718"/>
            <a:ext cx="9404723" cy="11807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3900" dirty="0"/>
              <a:t>Task 1 – Getting familiar with the dataset</a:t>
            </a:r>
          </a:p>
        </p:txBody>
      </p:sp>
      <p:sp>
        <p:nvSpPr>
          <p:cNvPr id="5" name="Rectangle 1">
            <a:extLst>
              <a:ext uri="{FF2B5EF4-FFF2-40B4-BE49-F238E27FC236}">
                <a16:creationId xmlns:a16="http://schemas.microsoft.com/office/drawing/2014/main" id="{CAB1F552-88CE-424A-8EED-0C23DF93EBA3}"/>
              </a:ext>
            </a:extLst>
          </p:cNvPr>
          <p:cNvSpPr txBox="1">
            <a:spLocks noChangeArrowheads="1"/>
          </p:cNvSpPr>
          <p:nvPr/>
        </p:nvSpPr>
        <p:spPr bwMode="auto">
          <a:xfrm>
            <a:off x="643855" y="2548281"/>
            <a:ext cx="5114093" cy="36543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lnSpc>
                <a:spcPct val="90000"/>
              </a:lnSpc>
              <a:spcBef>
                <a:spcPts val="1000"/>
              </a:spcBef>
              <a:buClr>
                <a:schemeClr val="bg2">
                  <a:lumMod val="40000"/>
                  <a:lumOff val="60000"/>
                </a:schemeClr>
              </a:buClr>
              <a:buSzPct val="80000"/>
              <a:buFont typeface="Wingdings 3" charset="2"/>
              <a:buChar char=""/>
            </a:pPr>
            <a:r>
              <a:rPr lang="en-US" sz="2900" dirty="0">
                <a:solidFill>
                  <a:schemeClr val="bg1"/>
                </a:solidFill>
              </a:rPr>
              <a:t>1.4 Perform the KS test on your Baseline and Metformin Variance distributions.</a:t>
            </a:r>
          </a:p>
          <a:p>
            <a:pPr fontAlgn="base">
              <a:lnSpc>
                <a:spcPct val="90000"/>
              </a:lnSpc>
              <a:spcBef>
                <a:spcPts val="1000"/>
              </a:spcBef>
              <a:buClr>
                <a:schemeClr val="bg2">
                  <a:lumMod val="40000"/>
                  <a:lumOff val="60000"/>
                </a:schemeClr>
              </a:buClr>
              <a:buSzPct val="80000"/>
              <a:buFont typeface="Wingdings 3" charset="2"/>
              <a:buChar char=""/>
            </a:pPr>
            <a:r>
              <a:rPr lang="en-US" sz="2900" dirty="0">
                <a:solidFill>
                  <a:schemeClr val="bg1"/>
                </a:solidFill>
              </a:rPr>
              <a:t>How many genes are differentially expressed at α=0.10,0.05,0.025,0.01,0.005</a:t>
            </a:r>
            <a:endParaRPr lang="en-US" altLang="en-US" sz="2900" dirty="0">
              <a:solidFill>
                <a:schemeClr val="bg1"/>
              </a:solidFill>
            </a:endParaRPr>
          </a:p>
        </p:txBody>
      </p:sp>
      <p:pic>
        <p:nvPicPr>
          <p:cNvPr id="8" name="Picture 7">
            <a:extLst>
              <a:ext uri="{FF2B5EF4-FFF2-40B4-BE49-F238E27FC236}">
                <a16:creationId xmlns:a16="http://schemas.microsoft.com/office/drawing/2014/main" id="{CBC5AAF3-2BD2-4FA2-A6A9-6AE89C4F7515}"/>
              </a:ext>
            </a:extLst>
          </p:cNvPr>
          <p:cNvPicPr>
            <a:picLocks noChangeAspect="1"/>
          </p:cNvPicPr>
          <p:nvPr/>
        </p:nvPicPr>
        <p:blipFill>
          <a:blip r:embed="rId8"/>
          <a:stretch>
            <a:fillRect/>
          </a:stretch>
        </p:blipFill>
        <p:spPr>
          <a:xfrm>
            <a:off x="24580" y="5525858"/>
            <a:ext cx="12100421" cy="1038867"/>
          </a:xfrm>
          <a:prstGeom prst="rect">
            <a:avLst/>
          </a:prstGeom>
        </p:spPr>
      </p:pic>
    </p:spTree>
    <p:extLst>
      <p:ext uri="{BB962C8B-B14F-4D97-AF65-F5344CB8AC3E}">
        <p14:creationId xmlns:p14="http://schemas.microsoft.com/office/powerpoint/2010/main" val="167065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DA287D-8001-4BC5-B22A-25D185687BCF}"/>
              </a:ext>
            </a:extLst>
          </p:cNvPr>
          <p:cNvSpPr txBox="1">
            <a:spLocks/>
          </p:cNvSpPr>
          <p:nvPr/>
        </p:nvSpPr>
        <p:spPr>
          <a:xfrm>
            <a:off x="276089" y="405810"/>
            <a:ext cx="10583389" cy="7212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Task 2 - Clustering</a:t>
            </a:r>
          </a:p>
        </p:txBody>
      </p:sp>
      <p:sp>
        <p:nvSpPr>
          <p:cNvPr id="6" name="TextBox 5">
            <a:extLst>
              <a:ext uri="{FF2B5EF4-FFF2-40B4-BE49-F238E27FC236}">
                <a16:creationId xmlns:a16="http://schemas.microsoft.com/office/drawing/2014/main" id="{C6D1245C-B8F7-4447-A9F9-0DE70AC649A2}"/>
              </a:ext>
            </a:extLst>
          </p:cNvPr>
          <p:cNvSpPr txBox="1"/>
          <p:nvPr/>
        </p:nvSpPr>
        <p:spPr>
          <a:xfrm>
            <a:off x="276089" y="1426464"/>
            <a:ext cx="11190487"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t>We drop the first 5 columns of the original data set (e.g. </a:t>
            </a:r>
            <a:r>
              <a:rPr lang="en-US" sz="2200" dirty="0" err="1"/>
              <a:t>GeneID</a:t>
            </a:r>
            <a:r>
              <a:rPr lang="en-US" sz="2200" dirty="0"/>
              <a:t>, Coding Length) since we won’t need it. And then transpose to cells as row, and gene as column. Then apply GMM clustering algorithm to the data. </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As requirement we use N =2 cluster for baseline cells and N=3 cluster for metformin cells.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Means in the ‘means_’ attribute is the mean parameters for each mixture component. So here it is the expected means of Gaussians for clusters.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Clusters for how many cells in each of the 5 clusters</a:t>
            </a:r>
          </a:p>
          <a:p>
            <a:r>
              <a:rPr lang="en-US" sz="2200" dirty="0"/>
              <a:t>	Base cell : (0: 152), (1,17)</a:t>
            </a:r>
          </a:p>
          <a:p>
            <a:r>
              <a:rPr lang="en-US" sz="2200" dirty="0"/>
              <a:t>	Metformin Cell: (0: 161),(1:11),(2:55)</a:t>
            </a:r>
            <a:br>
              <a:rPr lang="en-US" sz="2200" dirty="0"/>
            </a:br>
            <a:br>
              <a:rPr lang="en-US" sz="2200" dirty="0"/>
            </a:br>
            <a:endParaRPr lang="en-US" sz="2200" dirty="0"/>
          </a:p>
        </p:txBody>
      </p:sp>
    </p:spTree>
    <p:extLst>
      <p:ext uri="{BB962C8B-B14F-4D97-AF65-F5344CB8AC3E}">
        <p14:creationId xmlns:p14="http://schemas.microsoft.com/office/powerpoint/2010/main" val="57390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DF05E5-9D2F-4072-A6C6-13EEF4EC881E}"/>
              </a:ext>
            </a:extLst>
          </p:cNvPr>
          <p:cNvSpPr txBox="1">
            <a:spLocks/>
          </p:cNvSpPr>
          <p:nvPr/>
        </p:nvSpPr>
        <p:spPr>
          <a:xfrm>
            <a:off x="276089" y="405810"/>
            <a:ext cx="10583389" cy="7212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Task 2 - Clustering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BF5B1FE-84DC-4313-A74F-BC0108E548F5}"/>
                  </a:ext>
                </a:extLst>
              </p:cNvPr>
              <p:cNvSpPr txBox="1"/>
              <p:nvPr/>
            </p:nvSpPr>
            <p:spPr>
              <a:xfrm>
                <a:off x="658368" y="1261873"/>
                <a:ext cx="5230368"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I sort the clusters so that Bu always match the smaller size cluster.</a:t>
                </a:r>
              </a:p>
              <a:p>
                <a:pPr marL="285750" indent="-285750">
                  <a:buFont typeface="Arial" panose="020B0604020202020204" pitchFamily="34" charset="0"/>
                  <a:buChar char="•"/>
                </a:pPr>
                <a:r>
                  <a:rPr lang="en-US" sz="1600" dirty="0"/>
                  <a:t>Split the genes followed  </a:t>
                </a:r>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𝑀𝑥</m:t>
                        </m:r>
                      </m:e>
                    </m:acc>
                    <m:r>
                      <a:rPr lang="en-US" sz="1600" b="0" i="1" dirty="0" smtClean="0">
                        <a:latin typeface="Cambria Math" panose="02040503050406030204" pitchFamily="18" charset="0"/>
                      </a:rPr>
                      <m:t>&lt;32&lt;</m:t>
                    </m:r>
                    <m:acc>
                      <m:accPr>
                        <m:chr m:val="̅"/>
                        <m:ctrlPr>
                          <a:rPr lang="en-US" sz="1600" b="0" i="1" dirty="0" smtClean="0">
                            <a:latin typeface="Cambria Math" panose="02040503050406030204" pitchFamily="18" charset="0"/>
                          </a:rPr>
                        </m:ctrlPr>
                      </m:accPr>
                      <m:e>
                        <m:r>
                          <a:rPr lang="en-US" sz="1600" b="0" i="1" dirty="0" smtClean="0">
                            <a:latin typeface="Cambria Math" panose="02040503050406030204" pitchFamily="18" charset="0"/>
                          </a:rPr>
                          <m:t>𝑀𝑦</m:t>
                        </m:r>
                      </m:e>
                    </m:acc>
                    <m:r>
                      <a:rPr lang="en-US" sz="1600" b="0" i="1" dirty="0" smtClean="0">
                        <a:latin typeface="Cambria Math" panose="02040503050406030204" pitchFamily="18" charset="0"/>
                      </a:rPr>
                      <m:t>&lt;</m:t>
                    </m:r>
                    <m:acc>
                      <m:accPr>
                        <m:chr m:val="̅"/>
                        <m:ctrlPr>
                          <a:rPr lang="en-US" sz="1600" b="0" i="1" dirty="0" smtClean="0">
                            <a:latin typeface="Cambria Math" panose="02040503050406030204" pitchFamily="18" charset="0"/>
                          </a:rPr>
                        </m:ctrlPr>
                      </m:accPr>
                      <m:e>
                        <m:r>
                          <a:rPr lang="en-US" sz="1600" b="0" i="1" dirty="0" smtClean="0">
                            <a:latin typeface="Cambria Math" panose="02040503050406030204" pitchFamily="18" charset="0"/>
                          </a:rPr>
                          <m:t>𝑀𝑧</m:t>
                        </m:r>
                      </m:e>
                    </m:acc>
                    <m:r>
                      <a:rPr lang="en-US" sz="1600" b="0" i="1" dirty="0" smtClean="0">
                        <a:latin typeface="Cambria Math" panose="02040503050406030204" pitchFamily="18" charset="0"/>
                      </a:rPr>
                      <m:t>,</m:t>
                    </m:r>
                    <m:acc>
                      <m:accPr>
                        <m:chr m:val="̅"/>
                        <m:ctrlPr>
                          <a:rPr lang="en-US" sz="1600" i="1" dirty="0">
                            <a:latin typeface="Cambria Math" panose="02040503050406030204" pitchFamily="18" charset="0"/>
                          </a:rPr>
                        </m:ctrlPr>
                      </m:accPr>
                      <m:e>
                        <m:r>
                          <a:rPr lang="en-US" sz="1600" b="0" i="1" dirty="0" smtClean="0">
                            <a:latin typeface="Cambria Math" panose="02040503050406030204" pitchFamily="18" charset="0"/>
                          </a:rPr>
                          <m:t>𝐵𝑢</m:t>
                        </m:r>
                      </m:e>
                    </m:acc>
                    <m:r>
                      <a:rPr lang="en-US" sz="1600" b="0" i="1" dirty="0" smtClean="0">
                        <a:latin typeface="Cambria Math" panose="02040503050406030204" pitchFamily="18" charset="0"/>
                      </a:rPr>
                      <m:t>&lt;32</m:t>
                    </m:r>
                    <m:r>
                      <a:rPr lang="en-US" sz="1600" i="1" dirty="0">
                        <a:latin typeface="Cambria Math" panose="02040503050406030204" pitchFamily="18" charset="0"/>
                      </a:rPr>
                      <m:t>&lt;</m:t>
                    </m:r>
                    <m:acc>
                      <m:accPr>
                        <m:chr m:val="̅"/>
                        <m:ctrlPr>
                          <a:rPr lang="en-US" sz="1600" i="1" dirty="0">
                            <a:latin typeface="Cambria Math" panose="02040503050406030204" pitchFamily="18" charset="0"/>
                          </a:rPr>
                        </m:ctrlPr>
                      </m:accPr>
                      <m:e>
                        <m:r>
                          <a:rPr lang="en-US" sz="1600" b="0" i="1" dirty="0" smtClean="0">
                            <a:latin typeface="Cambria Math" panose="02040503050406030204" pitchFamily="18" charset="0"/>
                          </a:rPr>
                          <m:t>𝐵𝑣</m:t>
                        </m:r>
                      </m:e>
                    </m:acc>
                  </m:oMath>
                </a14:m>
                <a:r>
                  <a:rPr lang="en-US" sz="1600" dirty="0"/>
                  <a:t>, I for a new data frame by combining My, </a:t>
                </a:r>
                <a:r>
                  <a:rPr lang="en-US" sz="1600" dirty="0" err="1"/>
                  <a:t>Mz</a:t>
                </a:r>
                <a:r>
                  <a:rPr lang="en-US" sz="1600" dirty="0"/>
                  <a:t>, Bu and </a:t>
                </a:r>
                <a:r>
                  <a:rPr lang="en-US" sz="1600" dirty="0" err="1"/>
                  <a:t>Bz</a:t>
                </a:r>
                <a:r>
                  <a:rPr lang="en-US" sz="1600" dirty="0"/>
                  <a:t>, calculate the mean and std. Since Mx is 0.0, it will not give a correct mean if calculate it together. So we add Mx after I finish calculate the mean and </a:t>
                </a:r>
                <a:r>
                  <a:rPr lang="en-US" sz="1600" dirty="0" err="1"/>
                  <a:t>std</a:t>
                </a:r>
                <a:r>
                  <a:rPr lang="en-US" sz="1600" dirty="0"/>
                  <a:t> of other four data.</a:t>
                </a:r>
              </a:p>
              <a:p>
                <a:pPr marL="285750" indent="-285750">
                  <a:buFont typeface="Arial" panose="020B0604020202020204" pitchFamily="34" charset="0"/>
                  <a:buChar char="•"/>
                </a:pPr>
                <a:r>
                  <a:rPr lang="en-US" sz="1600" dirty="0"/>
                  <a:t>I use (log+1) apply to data, and  (+1) to eliminate the consequence of log(0). So 1 stands for log(0)  </a:t>
                </a:r>
              </a:p>
              <a:p>
                <a:pPr marL="285750" indent="-285750">
                  <a:buFont typeface="Arial" panose="020B0604020202020204" pitchFamily="34" charset="0"/>
                  <a:buChar char="•"/>
                </a:pPr>
                <a:r>
                  <a:rPr lang="en-US" sz="1600" dirty="0"/>
                  <a:t>Total 221 genes common in both dataset after split as above.</a:t>
                </a:r>
              </a:p>
              <a:p>
                <a:pPr marL="285750" indent="-285750">
                  <a:buFont typeface="Arial" panose="020B0604020202020204" pitchFamily="34" charset="0"/>
                  <a:buChar char="•"/>
                </a:pPr>
                <a:endParaRPr lang="en-US" sz="1600" dirty="0"/>
              </a:p>
            </p:txBody>
          </p:sp>
        </mc:Choice>
        <mc:Fallback xmlns="">
          <p:sp>
            <p:nvSpPr>
              <p:cNvPr id="6" name="TextBox 5">
                <a:extLst>
                  <a:ext uri="{FF2B5EF4-FFF2-40B4-BE49-F238E27FC236}">
                    <a16:creationId xmlns:a16="http://schemas.microsoft.com/office/drawing/2014/main" id="{6BF5B1FE-84DC-4313-A74F-BC0108E548F5}"/>
                  </a:ext>
                </a:extLst>
              </p:cNvPr>
              <p:cNvSpPr txBox="1">
                <a:spLocks noRot="1" noChangeAspect="1" noMove="1" noResize="1" noEditPoints="1" noAdjustHandles="1" noChangeArrowheads="1" noChangeShapeType="1" noTextEdit="1"/>
              </p:cNvSpPr>
              <p:nvPr/>
            </p:nvSpPr>
            <p:spPr>
              <a:xfrm>
                <a:off x="658368" y="1261873"/>
                <a:ext cx="5230368" cy="3785652"/>
              </a:xfrm>
              <a:prstGeom prst="rect">
                <a:avLst/>
              </a:prstGeom>
              <a:blipFill>
                <a:blip r:embed="rId2"/>
                <a:stretch>
                  <a:fillRect l="-466" t="-48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6B65EDE-B6D1-4095-A1DB-14E0AC01CAFB}"/>
              </a:ext>
            </a:extLst>
          </p:cNvPr>
          <p:cNvPicPr>
            <a:picLocks noChangeAspect="1"/>
          </p:cNvPicPr>
          <p:nvPr/>
        </p:nvPicPr>
        <p:blipFill>
          <a:blip r:embed="rId3"/>
          <a:stretch>
            <a:fillRect/>
          </a:stretch>
        </p:blipFill>
        <p:spPr>
          <a:xfrm>
            <a:off x="1143000" y="4838638"/>
            <a:ext cx="4261104" cy="1599156"/>
          </a:xfrm>
          <a:prstGeom prst="rect">
            <a:avLst/>
          </a:prstGeom>
        </p:spPr>
      </p:pic>
      <p:pic>
        <p:nvPicPr>
          <p:cNvPr id="9" name="Picture 8">
            <a:extLst>
              <a:ext uri="{FF2B5EF4-FFF2-40B4-BE49-F238E27FC236}">
                <a16:creationId xmlns:a16="http://schemas.microsoft.com/office/drawing/2014/main" id="{6B8C12B2-C3D4-49B0-AEDE-D9C2837EB5B6}"/>
              </a:ext>
            </a:extLst>
          </p:cNvPr>
          <p:cNvPicPr>
            <a:picLocks noChangeAspect="1"/>
          </p:cNvPicPr>
          <p:nvPr/>
        </p:nvPicPr>
        <p:blipFill>
          <a:blip r:embed="rId4"/>
          <a:stretch>
            <a:fillRect/>
          </a:stretch>
        </p:blipFill>
        <p:spPr>
          <a:xfrm>
            <a:off x="6035039" y="1335025"/>
            <a:ext cx="5098553" cy="5013578"/>
          </a:xfrm>
          <a:prstGeom prst="rect">
            <a:avLst/>
          </a:prstGeom>
        </p:spPr>
      </p:pic>
    </p:spTree>
    <p:extLst>
      <p:ext uri="{BB962C8B-B14F-4D97-AF65-F5344CB8AC3E}">
        <p14:creationId xmlns:p14="http://schemas.microsoft.com/office/powerpoint/2010/main" val="34274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DF05E5-9D2F-4072-A6C6-13EEF4EC881E}"/>
              </a:ext>
            </a:extLst>
          </p:cNvPr>
          <p:cNvSpPr txBox="1">
            <a:spLocks/>
          </p:cNvSpPr>
          <p:nvPr/>
        </p:nvSpPr>
        <p:spPr>
          <a:xfrm>
            <a:off x="276089" y="405810"/>
            <a:ext cx="10583389" cy="72124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Task 2 - Clustering</a:t>
            </a:r>
          </a:p>
        </p:txBody>
      </p:sp>
      <p:sp>
        <p:nvSpPr>
          <p:cNvPr id="3" name="TextBox 2">
            <a:extLst>
              <a:ext uri="{FF2B5EF4-FFF2-40B4-BE49-F238E27FC236}">
                <a16:creationId xmlns:a16="http://schemas.microsoft.com/office/drawing/2014/main" id="{50C21D65-C14C-418B-B9B7-46EF4D925D75}"/>
              </a:ext>
            </a:extLst>
          </p:cNvPr>
          <p:cNvSpPr txBox="1"/>
          <p:nvPr/>
        </p:nvSpPr>
        <p:spPr>
          <a:xfrm>
            <a:off x="914400" y="1127052"/>
            <a:ext cx="4604719" cy="5262979"/>
          </a:xfrm>
          <a:prstGeom prst="rect">
            <a:avLst/>
          </a:prstGeom>
          <a:noFill/>
        </p:spPr>
        <p:txBody>
          <a:bodyPr wrap="square" rtlCol="0">
            <a:spAutoFit/>
          </a:bodyPr>
          <a:lstStyle/>
          <a:p>
            <a:r>
              <a:rPr lang="en-US" sz="2400" dirty="0"/>
              <a:t>2.14 Repeat previous 1-13 steps with k-means clustering in Step 3</a:t>
            </a:r>
          </a:p>
          <a:p>
            <a:endParaRPr lang="en-US" sz="2400" dirty="0"/>
          </a:p>
          <a:p>
            <a:pPr marL="342900" indent="-342900">
              <a:buFont typeface="Arial" panose="020B0604020202020204" pitchFamily="34" charset="0"/>
              <a:buChar char="•"/>
            </a:pPr>
            <a:r>
              <a:rPr lang="en-US" sz="2400" dirty="0"/>
              <a:t>We use silhouette analysis to find the best cluster numbers (the highest silhouette score)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Clearly we N=2 </a:t>
            </a:r>
          </a:p>
          <a:p>
            <a:r>
              <a:rPr lang="en-US" sz="2400" dirty="0"/>
              <a:t>for both baseline </a:t>
            </a:r>
          </a:p>
          <a:p>
            <a:r>
              <a:rPr lang="en-US" sz="2400" dirty="0"/>
              <a:t>cells and metformin</a:t>
            </a:r>
          </a:p>
          <a:p>
            <a:r>
              <a:rPr lang="en-US" sz="2400" dirty="0"/>
              <a:t>Cells.</a:t>
            </a:r>
          </a:p>
          <a:p>
            <a:endParaRPr lang="en-US" sz="2400" dirty="0"/>
          </a:p>
        </p:txBody>
      </p:sp>
      <p:pic>
        <p:nvPicPr>
          <p:cNvPr id="5" name="Picture 4">
            <a:extLst>
              <a:ext uri="{FF2B5EF4-FFF2-40B4-BE49-F238E27FC236}">
                <a16:creationId xmlns:a16="http://schemas.microsoft.com/office/drawing/2014/main" id="{656EB7E7-5F54-4FB1-96F1-8E900D0C1E90}"/>
              </a:ext>
            </a:extLst>
          </p:cNvPr>
          <p:cNvPicPr>
            <a:picLocks noChangeAspect="1"/>
          </p:cNvPicPr>
          <p:nvPr/>
        </p:nvPicPr>
        <p:blipFill>
          <a:blip r:embed="rId2"/>
          <a:stretch>
            <a:fillRect/>
          </a:stretch>
        </p:blipFill>
        <p:spPr>
          <a:xfrm>
            <a:off x="6085903" y="1036320"/>
            <a:ext cx="3819525" cy="2571750"/>
          </a:xfrm>
          <a:prstGeom prst="rect">
            <a:avLst/>
          </a:prstGeom>
        </p:spPr>
      </p:pic>
      <p:pic>
        <p:nvPicPr>
          <p:cNvPr id="7" name="Picture 6">
            <a:extLst>
              <a:ext uri="{FF2B5EF4-FFF2-40B4-BE49-F238E27FC236}">
                <a16:creationId xmlns:a16="http://schemas.microsoft.com/office/drawing/2014/main" id="{844110E7-1030-4844-AA0A-5A384EDE8964}"/>
              </a:ext>
            </a:extLst>
          </p:cNvPr>
          <p:cNvPicPr>
            <a:picLocks noChangeAspect="1"/>
          </p:cNvPicPr>
          <p:nvPr/>
        </p:nvPicPr>
        <p:blipFill>
          <a:blip r:embed="rId3"/>
          <a:stretch>
            <a:fillRect/>
          </a:stretch>
        </p:blipFill>
        <p:spPr>
          <a:xfrm>
            <a:off x="6150578" y="3765571"/>
            <a:ext cx="3754850" cy="2438717"/>
          </a:xfrm>
          <a:prstGeom prst="rect">
            <a:avLst/>
          </a:prstGeom>
        </p:spPr>
      </p:pic>
    </p:spTree>
    <p:extLst>
      <p:ext uri="{BB962C8B-B14F-4D97-AF65-F5344CB8AC3E}">
        <p14:creationId xmlns:p14="http://schemas.microsoft.com/office/powerpoint/2010/main" val="307772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1671</TotalTime>
  <Words>785</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宋体</vt:lpstr>
      <vt:lpstr>Arial</vt:lpstr>
      <vt:lpstr>Cambria Math</vt:lpstr>
      <vt:lpstr>Century Gothic</vt:lpstr>
      <vt:lpstr>Wingdings 3</vt:lpstr>
      <vt:lpstr>Ion</vt:lpstr>
      <vt:lpstr>MP2 Unsupervised Single-Cell Analysis</vt:lpstr>
      <vt:lpstr>Task 0 –Biology Primer</vt:lpstr>
      <vt:lpstr>1.1 Import both datasets into Pandas. How many gene samples are present in each dataset?   1170 genes in each data set.   How many cells are present in each dataset?    For baseline cell data, there are 169 cells in dataset.  For metformin cell data, there are 177 cells in dataset.  How many genes are common in both datasets?    There are 833 genes are common in both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MP2 Unsupervised Single-Cell Analysis</dc:title>
  <dc:creator>Yaxin Tang</dc:creator>
  <cp:lastModifiedBy>Yaxin Tang</cp:lastModifiedBy>
  <cp:revision>17</cp:revision>
  <dcterms:created xsi:type="dcterms:W3CDTF">2018-03-15T21:30:30Z</dcterms:created>
  <dcterms:modified xsi:type="dcterms:W3CDTF">2018-03-17T01:25:08Z</dcterms:modified>
</cp:coreProperties>
</file>