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94"/>
  </p:notesMasterIdLst>
  <p:handoutMasterIdLst>
    <p:handoutMasterId r:id="rId95"/>
  </p:handoutMasterIdLst>
  <p:sldIdLst>
    <p:sldId id="301" r:id="rId3"/>
    <p:sldId id="306" r:id="rId4"/>
    <p:sldId id="392" r:id="rId5"/>
    <p:sldId id="307" r:id="rId6"/>
    <p:sldId id="308" r:id="rId7"/>
    <p:sldId id="309" r:id="rId8"/>
    <p:sldId id="310" r:id="rId9"/>
    <p:sldId id="311" r:id="rId10"/>
    <p:sldId id="312" r:id="rId11"/>
    <p:sldId id="313" r:id="rId12"/>
    <p:sldId id="314" r:id="rId13"/>
    <p:sldId id="315" r:id="rId14"/>
    <p:sldId id="316" r:id="rId15"/>
    <p:sldId id="317" r:id="rId16"/>
    <p:sldId id="318" r:id="rId17"/>
    <p:sldId id="319" r:id="rId18"/>
    <p:sldId id="320" r:id="rId19"/>
    <p:sldId id="321" r:id="rId20"/>
    <p:sldId id="322" r:id="rId21"/>
    <p:sldId id="323" r:id="rId22"/>
    <p:sldId id="324" r:id="rId23"/>
    <p:sldId id="325" r:id="rId24"/>
    <p:sldId id="326" r:id="rId25"/>
    <p:sldId id="327" r:id="rId26"/>
    <p:sldId id="328" r:id="rId27"/>
    <p:sldId id="329" r:id="rId28"/>
    <p:sldId id="330" r:id="rId29"/>
    <p:sldId id="331" r:id="rId30"/>
    <p:sldId id="332" r:id="rId31"/>
    <p:sldId id="333" r:id="rId32"/>
    <p:sldId id="334" r:id="rId33"/>
    <p:sldId id="335" r:id="rId34"/>
    <p:sldId id="336" r:id="rId35"/>
    <p:sldId id="337" r:id="rId36"/>
    <p:sldId id="338" r:id="rId37"/>
    <p:sldId id="339" r:id="rId38"/>
    <p:sldId id="340" r:id="rId39"/>
    <p:sldId id="341" r:id="rId40"/>
    <p:sldId id="342" r:id="rId41"/>
    <p:sldId id="343" r:id="rId42"/>
    <p:sldId id="344" r:id="rId43"/>
    <p:sldId id="345" r:id="rId44"/>
    <p:sldId id="346" r:id="rId45"/>
    <p:sldId id="347" r:id="rId46"/>
    <p:sldId id="348" r:id="rId47"/>
    <p:sldId id="349" r:id="rId48"/>
    <p:sldId id="350" r:id="rId49"/>
    <p:sldId id="351" r:id="rId50"/>
    <p:sldId id="352" r:id="rId51"/>
    <p:sldId id="353" r:id="rId52"/>
    <p:sldId id="354" r:id="rId53"/>
    <p:sldId id="355" r:id="rId54"/>
    <p:sldId id="356" r:id="rId55"/>
    <p:sldId id="398" r:id="rId56"/>
    <p:sldId id="357" r:id="rId57"/>
    <p:sldId id="358" r:id="rId58"/>
    <p:sldId id="359" r:id="rId59"/>
    <p:sldId id="360" r:id="rId60"/>
    <p:sldId id="361" r:id="rId61"/>
    <p:sldId id="362" r:id="rId62"/>
    <p:sldId id="363" r:id="rId63"/>
    <p:sldId id="364" r:id="rId64"/>
    <p:sldId id="365" r:id="rId65"/>
    <p:sldId id="366" r:id="rId66"/>
    <p:sldId id="367" r:id="rId67"/>
    <p:sldId id="399" r:id="rId68"/>
    <p:sldId id="369" r:id="rId69"/>
    <p:sldId id="370" r:id="rId70"/>
    <p:sldId id="400" r:id="rId71"/>
    <p:sldId id="371" r:id="rId72"/>
    <p:sldId id="372" r:id="rId73"/>
    <p:sldId id="373" r:id="rId74"/>
    <p:sldId id="374" r:id="rId75"/>
    <p:sldId id="375" r:id="rId76"/>
    <p:sldId id="376" r:id="rId77"/>
    <p:sldId id="377" r:id="rId78"/>
    <p:sldId id="378" r:id="rId79"/>
    <p:sldId id="379" r:id="rId80"/>
    <p:sldId id="380" r:id="rId81"/>
    <p:sldId id="381" r:id="rId82"/>
    <p:sldId id="382" r:id="rId83"/>
    <p:sldId id="383" r:id="rId84"/>
    <p:sldId id="384" r:id="rId85"/>
    <p:sldId id="385" r:id="rId86"/>
    <p:sldId id="386" r:id="rId87"/>
    <p:sldId id="387" r:id="rId88"/>
    <p:sldId id="388" r:id="rId89"/>
    <p:sldId id="389" r:id="rId90"/>
    <p:sldId id="390" r:id="rId91"/>
    <p:sldId id="391" r:id="rId92"/>
    <p:sldId id="305" r:id="rId9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750" userDrawn="1">
          <p15:clr>
            <a:srgbClr val="A4A3A4"/>
          </p15:clr>
        </p15:guide>
        <p15:guide id="2" pos="235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613" autoAdjust="0"/>
    <p:restoredTop sz="86395" autoAdjust="0"/>
  </p:normalViewPr>
  <p:slideViewPr>
    <p:cSldViewPr snapToGrid="0" snapToObjects="1">
      <p:cViewPr varScale="1">
        <p:scale>
          <a:sx n="111" d="100"/>
          <a:sy n="111" d="100"/>
        </p:scale>
        <p:origin x="1200" y="114"/>
      </p:cViewPr>
      <p:guideLst>
        <p:guide orient="horz" pos="2750"/>
        <p:guide pos="2358"/>
      </p:guideLst>
    </p:cSldViewPr>
  </p:slideViewPr>
  <p:outlineViewPr>
    <p:cViewPr>
      <p:scale>
        <a:sx n="50" d="100"/>
        <a:sy n="50" d="100"/>
      </p:scale>
      <p:origin x="0" y="-2706"/>
    </p:cViewPr>
  </p:outlineViewPr>
  <p:notesTextViewPr>
    <p:cViewPr>
      <p:scale>
        <a:sx n="100" d="100"/>
        <a:sy n="100" d="100"/>
      </p:scale>
      <p:origin x="0" y="0"/>
    </p:cViewPr>
  </p:notesTextViewPr>
  <p:sorterViewPr>
    <p:cViewPr>
      <p:scale>
        <a:sx n="66" d="100"/>
        <a:sy n="66" d="100"/>
      </p:scale>
      <p:origin x="0" y="-1333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handoutMaster" Target="handoutMasters/handoutMaster1.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notesMaster" Target="notesMasters/notesMaster1.xml"/><Relationship Id="rId9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3/23/2018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3/23/2018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1" name="Text Placeholder 5"/>
          <p:cNvSpPr txBox="1">
            <a:spLocks/>
          </p:cNvSpPr>
          <p:nvPr userDrawn="1"/>
        </p:nvSpPr>
        <p:spPr>
          <a:xfrm>
            <a:off x="2670048" y="6449931"/>
            <a:ext cx="6089854" cy="231285"/>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2017, 2014, 2011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243155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3/23/2018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20" name="Text Placeholder 17"/>
          <p:cNvSpPr>
            <a:spLocks noGrp="1"/>
          </p:cNvSpPr>
          <p:nvPr>
            <p:ph type="body" sz="quarter" idx="16" hasCustomPrompt="1"/>
          </p:nvPr>
        </p:nvSpPr>
        <p:spPr>
          <a:xfrm>
            <a:off x="3048000" y="6529254"/>
            <a:ext cx="5867400" cy="187537"/>
          </a:xfrm>
        </p:spPr>
        <p:txBody>
          <a:bodyPr/>
          <a:lstStyle>
            <a:lvl1pPr marL="0" indent="0" algn="r">
              <a:buNone/>
              <a:defRPr sz="800" baseline="0"/>
            </a:lvl1pPr>
          </a:lstStyle>
          <a:p>
            <a:pPr lvl="0"/>
            <a:r>
              <a:rPr lang="en-US" dirty="0" smtClean="0"/>
              <a:t>Click to add copyright line</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3050226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baseline="0">
                <a:solidFill>
                  <a:schemeClr val="accent1"/>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chemeClr val="accent1"/>
              </a:buClr>
              <a:buSzPct val="100000"/>
              <a:defRPr/>
            </a:lvl1pPr>
            <a:lvl2pPr>
              <a:buClr>
                <a:schemeClr val="accent1"/>
              </a:buClr>
              <a:defRPr/>
            </a:lvl2pPr>
            <a:lvl3pPr>
              <a:buClr>
                <a:schemeClr val="accent1"/>
              </a:buClr>
              <a:defRPr/>
            </a:lvl3pPr>
            <a:lvl4pPr>
              <a:buClr>
                <a:schemeClr val="accent1"/>
              </a:buClr>
              <a:defRPr/>
            </a:lvl4pPr>
            <a:lvl5pPr>
              <a:buClr>
                <a:schemeClr val="accent1"/>
              </a:buClr>
              <a:defRPr/>
            </a:lvl5pPr>
            <a:lvl6pPr>
              <a:buClr>
                <a:schemeClr val="accent1"/>
              </a:buClr>
              <a:defRPr/>
            </a:lvl6pPr>
            <a:lvl7pPr>
              <a:buClr>
                <a:schemeClr val="accent1"/>
              </a:buClr>
              <a:defRPr/>
            </a:lvl7pPr>
            <a:lvl8pPr>
              <a:buClr>
                <a:schemeClr val="accent1"/>
              </a:buClr>
              <a:defRPr/>
            </a:lvl8pPr>
            <a:lvl9pPr>
              <a:buClr>
                <a:schemeClr val="accent1"/>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9" name="Date Placeholder 3"/>
          <p:cNvSpPr>
            <a:spLocks noGrp="1"/>
          </p:cNvSpPr>
          <p:nvPr>
            <p:ph type="dt" sz="half" idx="10"/>
          </p:nvPr>
        </p:nvSpPr>
        <p:spPr>
          <a:xfrm>
            <a:off x="6335713" y="113072"/>
            <a:ext cx="2133600" cy="182880"/>
          </a:xfrm>
        </p:spPr>
        <p:txBody>
          <a:bodyPr/>
          <a:lstStyle/>
          <a:p>
            <a:fld id="{891838CE-430E-45DE-B6AA-42DD655BB05E}" type="datetime1">
              <a:rPr lang="en-US" smtClean="0"/>
              <a:t>3/23/2018</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8589649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3/23/2018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524156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smtClean="0"/>
              <a:t>Click to add figure number and title</a:t>
            </a:r>
            <a:endParaRPr lang="en-US" dirty="0"/>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smtClean="0"/>
              <a:t>Click to add caption</a:t>
            </a:r>
            <a:endParaRPr lang="en-US" dirty="0"/>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3/23/2018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2" name="Text Placeholder 5"/>
          <p:cNvSpPr txBox="1">
            <a:spLocks/>
          </p:cNvSpPr>
          <p:nvPr userDrawn="1"/>
        </p:nvSpPr>
        <p:spPr>
          <a:xfrm>
            <a:off x="2670048" y="6449931"/>
            <a:ext cx="6089854" cy="231285"/>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2017, 2014, 2011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740544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8832AD23-A511-424E-9DD2-B8CE2D237B20}" type="datetime1">
              <a:rPr lang="en-US" smtClean="0"/>
              <a:t>3/23/2018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425785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1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3/23/2018</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53605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2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1752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3/23/2018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57200" y="3733800"/>
            <a:ext cx="8229600" cy="1752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201332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3/23/2018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807084"/>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473720" y="4013968"/>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214400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3/23/2018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64168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457200" y="368316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idx="15"/>
          </p:nvPr>
        </p:nvSpPr>
        <p:spPr>
          <a:xfrm>
            <a:off x="457200" y="472464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570403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5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3/23/2018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47783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6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3/23/2018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49279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7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3/23/2018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937505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8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3/23/2018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876860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9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3/23/2018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352316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10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3/23/2018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46053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11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3/23/2018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76204" y="4473387"/>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92613" y="5159852"/>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56944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12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3/23/2018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76204" y="4473387"/>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92613" y="5159852"/>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65531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1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3/23/2018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081267"/>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32878" y="3626139"/>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32878" y="4065083"/>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11"/>
          <p:cNvSpPr>
            <a:spLocks noGrp="1"/>
          </p:cNvSpPr>
          <p:nvPr>
            <p:ph sz="quarter" idx="26"/>
          </p:nvPr>
        </p:nvSpPr>
        <p:spPr>
          <a:xfrm>
            <a:off x="4336752" y="4520930"/>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574909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1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3/23/2018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081267"/>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32878" y="3626139"/>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32878" y="4065083"/>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11"/>
          <p:cNvSpPr>
            <a:spLocks noGrp="1"/>
          </p:cNvSpPr>
          <p:nvPr>
            <p:ph sz="quarter" idx="26"/>
          </p:nvPr>
        </p:nvSpPr>
        <p:spPr>
          <a:xfrm>
            <a:off x="4336752" y="4520930"/>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Content Placeholder 13"/>
          <p:cNvSpPr>
            <a:spLocks noGrp="1"/>
          </p:cNvSpPr>
          <p:nvPr>
            <p:ph sz="quarter" idx="27"/>
          </p:nvPr>
        </p:nvSpPr>
        <p:spPr>
          <a:xfrm>
            <a:off x="4326230" y="5065802"/>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806600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15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3/23/2018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081267"/>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32878" y="3626139"/>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32878" y="4065083"/>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11"/>
          <p:cNvSpPr>
            <a:spLocks noGrp="1"/>
          </p:cNvSpPr>
          <p:nvPr>
            <p:ph sz="quarter" idx="26"/>
          </p:nvPr>
        </p:nvSpPr>
        <p:spPr>
          <a:xfrm>
            <a:off x="4336752" y="4520930"/>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Content Placeholder 13"/>
          <p:cNvSpPr>
            <a:spLocks noGrp="1"/>
          </p:cNvSpPr>
          <p:nvPr>
            <p:ph sz="quarter" idx="27"/>
          </p:nvPr>
        </p:nvSpPr>
        <p:spPr>
          <a:xfrm>
            <a:off x="4326230" y="5065802"/>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Content Placeholder 13"/>
          <p:cNvSpPr>
            <a:spLocks noGrp="1"/>
          </p:cNvSpPr>
          <p:nvPr>
            <p:ph sz="quarter" idx="28"/>
          </p:nvPr>
        </p:nvSpPr>
        <p:spPr>
          <a:xfrm>
            <a:off x="4326230" y="5504746"/>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792094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20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3/23/2018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5" name="Content Placeholder 2"/>
          <p:cNvSpPr>
            <a:spLocks noGrp="1"/>
          </p:cNvSpPr>
          <p:nvPr>
            <p:ph idx="19"/>
          </p:nvPr>
        </p:nvSpPr>
        <p:spPr>
          <a:xfrm>
            <a:off x="4790255" y="1494526"/>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790256" y="1861415"/>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790255" y="2283032"/>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2"/>
          <p:cNvSpPr>
            <a:spLocks noGrp="1"/>
          </p:cNvSpPr>
          <p:nvPr>
            <p:ph idx="26"/>
          </p:nvPr>
        </p:nvSpPr>
        <p:spPr>
          <a:xfrm>
            <a:off x="4790255" y="270554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Content Placeholder 2"/>
          <p:cNvSpPr>
            <a:spLocks noGrp="1"/>
          </p:cNvSpPr>
          <p:nvPr>
            <p:ph idx="27"/>
          </p:nvPr>
        </p:nvSpPr>
        <p:spPr>
          <a:xfrm>
            <a:off x="4790256" y="3072434"/>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Content Placeholder 2"/>
          <p:cNvSpPr>
            <a:spLocks noGrp="1"/>
          </p:cNvSpPr>
          <p:nvPr>
            <p:ph idx="28"/>
          </p:nvPr>
        </p:nvSpPr>
        <p:spPr>
          <a:xfrm>
            <a:off x="4790255" y="3494051"/>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Content Placeholder 2"/>
          <p:cNvSpPr>
            <a:spLocks noGrp="1"/>
          </p:cNvSpPr>
          <p:nvPr>
            <p:ph idx="29"/>
          </p:nvPr>
        </p:nvSpPr>
        <p:spPr>
          <a:xfrm>
            <a:off x="4790255" y="3908712"/>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Content Placeholder 2"/>
          <p:cNvSpPr>
            <a:spLocks noGrp="1"/>
          </p:cNvSpPr>
          <p:nvPr>
            <p:ph idx="30"/>
          </p:nvPr>
        </p:nvSpPr>
        <p:spPr>
          <a:xfrm>
            <a:off x="4790256" y="4275601"/>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Content Placeholder 2"/>
          <p:cNvSpPr>
            <a:spLocks noGrp="1"/>
          </p:cNvSpPr>
          <p:nvPr>
            <p:ph idx="31"/>
          </p:nvPr>
        </p:nvSpPr>
        <p:spPr>
          <a:xfrm>
            <a:off x="4790255" y="4697218"/>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8" name="Content Placeholder 2"/>
          <p:cNvSpPr>
            <a:spLocks noGrp="1"/>
          </p:cNvSpPr>
          <p:nvPr>
            <p:ph idx="32"/>
          </p:nvPr>
        </p:nvSpPr>
        <p:spPr>
          <a:xfrm>
            <a:off x="4790255" y="510555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1" name="Content Placeholder 2"/>
          <p:cNvSpPr>
            <a:spLocks noGrp="1"/>
          </p:cNvSpPr>
          <p:nvPr>
            <p:ph idx="33"/>
          </p:nvPr>
        </p:nvSpPr>
        <p:spPr>
          <a:xfrm>
            <a:off x="457200" y="1494526"/>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2" name="Content Placeholder 2"/>
          <p:cNvSpPr>
            <a:spLocks noGrp="1"/>
          </p:cNvSpPr>
          <p:nvPr>
            <p:ph idx="34"/>
          </p:nvPr>
        </p:nvSpPr>
        <p:spPr>
          <a:xfrm>
            <a:off x="457201" y="1861415"/>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3" name="Content Placeholder 2"/>
          <p:cNvSpPr>
            <a:spLocks noGrp="1"/>
          </p:cNvSpPr>
          <p:nvPr>
            <p:ph idx="35"/>
          </p:nvPr>
        </p:nvSpPr>
        <p:spPr>
          <a:xfrm>
            <a:off x="457200" y="2283032"/>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4" name="Content Placeholder 2"/>
          <p:cNvSpPr>
            <a:spLocks noGrp="1"/>
          </p:cNvSpPr>
          <p:nvPr>
            <p:ph idx="36"/>
          </p:nvPr>
        </p:nvSpPr>
        <p:spPr>
          <a:xfrm>
            <a:off x="457200" y="270554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5" name="Content Placeholder 2"/>
          <p:cNvSpPr>
            <a:spLocks noGrp="1"/>
          </p:cNvSpPr>
          <p:nvPr>
            <p:ph idx="37"/>
          </p:nvPr>
        </p:nvSpPr>
        <p:spPr>
          <a:xfrm>
            <a:off x="457201" y="3072434"/>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6" name="Content Placeholder 2"/>
          <p:cNvSpPr>
            <a:spLocks noGrp="1"/>
          </p:cNvSpPr>
          <p:nvPr>
            <p:ph idx="38"/>
          </p:nvPr>
        </p:nvSpPr>
        <p:spPr>
          <a:xfrm>
            <a:off x="457200" y="3494051"/>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Content Placeholder 2"/>
          <p:cNvSpPr>
            <a:spLocks noGrp="1"/>
          </p:cNvSpPr>
          <p:nvPr>
            <p:ph idx="39"/>
          </p:nvPr>
        </p:nvSpPr>
        <p:spPr>
          <a:xfrm>
            <a:off x="457200" y="3908712"/>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8" name="Content Placeholder 2"/>
          <p:cNvSpPr>
            <a:spLocks noGrp="1"/>
          </p:cNvSpPr>
          <p:nvPr>
            <p:ph idx="40"/>
          </p:nvPr>
        </p:nvSpPr>
        <p:spPr>
          <a:xfrm>
            <a:off x="457201" y="4275601"/>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9" name="Content Placeholder 2"/>
          <p:cNvSpPr>
            <a:spLocks noGrp="1"/>
          </p:cNvSpPr>
          <p:nvPr>
            <p:ph idx="41"/>
          </p:nvPr>
        </p:nvSpPr>
        <p:spPr>
          <a:xfrm>
            <a:off x="457200" y="4697218"/>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0" name="Content Placeholder 2"/>
          <p:cNvSpPr>
            <a:spLocks noGrp="1"/>
          </p:cNvSpPr>
          <p:nvPr>
            <p:ph idx="42"/>
          </p:nvPr>
        </p:nvSpPr>
        <p:spPr>
          <a:xfrm>
            <a:off x="457200" y="510555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250161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3/23/2018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7" name="Text Placeholder 5"/>
          <p:cNvSpPr txBox="1">
            <a:spLocks/>
          </p:cNvSpPr>
          <p:nvPr userDrawn="1"/>
        </p:nvSpPr>
        <p:spPr>
          <a:xfrm>
            <a:off x="2670048" y="6449931"/>
            <a:ext cx="6089854" cy="231285"/>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2017, 2014, 2011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0111596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dirty="0"/>
          </a:p>
        </p:txBody>
      </p:sp>
      <p:sp>
        <p:nvSpPr>
          <p:cNvPr id="3" name="Date Placeholder 2"/>
          <p:cNvSpPr>
            <a:spLocks noGrp="1"/>
          </p:cNvSpPr>
          <p:nvPr>
            <p:ph type="dt" idx="1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84448157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dirty="0"/>
          </a:p>
        </p:txBody>
      </p:sp>
      <p:sp>
        <p:nvSpPr>
          <p:cNvPr id="3" name="Date Placeholder 2"/>
          <p:cNvSpPr>
            <a:spLocks noGrp="1"/>
          </p:cNvSpPr>
          <p:nvPr>
            <p:ph type="dt" idx="1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277095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7.xml"/><Relationship Id="rId1" Type="http://schemas.openxmlformats.org/officeDocument/2006/relationships/slideLayout" Target="../slideLayouts/slideLayout36.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7">
            <a:alphaModFix/>
          </a:blip>
          <a:srcRect/>
          <a:stretch/>
        </p:blipFill>
        <p:spPr>
          <a:xfrm>
            <a:off x="443972" y="6429709"/>
            <a:ext cx="917999" cy="279914"/>
          </a:xfrm>
          <a:prstGeom prst="rect">
            <a:avLst/>
          </a:prstGeom>
          <a:noFill/>
          <a:ln>
            <a:noFill/>
          </a:ln>
        </p:spPr>
      </p:pic>
      <p:sp>
        <p:nvSpPr>
          <p:cNvPr id="16" name="Text Placeholder 5"/>
          <p:cNvSpPr txBox="1">
            <a:spLocks/>
          </p:cNvSpPr>
          <p:nvPr userDrawn="1"/>
        </p:nvSpPr>
        <p:spPr>
          <a:xfrm>
            <a:off x="2670048" y="6449931"/>
            <a:ext cx="6089854" cy="231285"/>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2017, 2014, 2011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4" r:id="rId3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4">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93"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6.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0.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6.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2.jpg"/><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emf"/><Relationship Id="rId1" Type="http://schemas.openxmlformats.org/officeDocument/2006/relationships/slideLayout" Target="../slideLayouts/slideLayout4.xml"/><Relationship Id="rId4" Type="http://schemas.openxmlformats.org/officeDocument/2006/relationships/image" Target="../media/image36.e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image" Target="../media/image40.jpg"/><Relationship Id="rId1" Type="http://schemas.openxmlformats.org/officeDocument/2006/relationships/slideLayout" Target="../slideLayouts/slideLayout21.xml"/></Relationships>
</file>

<file path=ppt/slides/_rels/slide54.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image" Target="../media/image42.jpg"/><Relationship Id="rId1" Type="http://schemas.openxmlformats.org/officeDocument/2006/relationships/slideLayout" Target="../slideLayouts/slideLayout21.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1.xml"/><Relationship Id="rId1" Type="http://schemas.openxmlformats.org/officeDocument/2006/relationships/vmlDrawing" Target="../drawings/vmlDrawing2.vml"/><Relationship Id="rId5" Type="http://schemas.openxmlformats.org/officeDocument/2006/relationships/image" Target="../media/image45.jpg"/><Relationship Id="rId4" Type="http://schemas.openxmlformats.org/officeDocument/2006/relationships/image" Target="../media/image44.wmf"/></Relationships>
</file>

<file path=ppt/slides/_rels/slide56.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3" Type="http://schemas.openxmlformats.org/officeDocument/2006/relationships/image" Target="../media/image48.jpg"/><Relationship Id="rId2" Type="http://schemas.openxmlformats.org/officeDocument/2006/relationships/image" Target="../media/image47.jpg"/><Relationship Id="rId1" Type="http://schemas.openxmlformats.org/officeDocument/2006/relationships/slideLayout" Target="../slideLayouts/slideLayout22.xml"/></Relationships>
</file>

<file path=ppt/slides/_rels/slide58.xml.rels><?xml version="1.0" encoding="UTF-8" standalone="yes"?>
<Relationships xmlns="http://schemas.openxmlformats.org/package/2006/relationships"><Relationship Id="rId3" Type="http://schemas.openxmlformats.org/officeDocument/2006/relationships/image" Target="../media/image50.jpg"/><Relationship Id="rId2" Type="http://schemas.openxmlformats.org/officeDocument/2006/relationships/image" Target="../media/image49.jpg"/><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54.jpg"/><Relationship Id="rId2" Type="http://schemas.openxmlformats.org/officeDocument/2006/relationships/image" Target="../media/image53.jpg"/><Relationship Id="rId1" Type="http://schemas.openxmlformats.org/officeDocument/2006/relationships/slideLayout" Target="../slideLayouts/slideLayout20.xml"/></Relationships>
</file>

<file path=ppt/slides/_rels/slide6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1.xml"/><Relationship Id="rId4" Type="http://schemas.openxmlformats.org/officeDocument/2006/relationships/image" Target="../media/image57.png"/></Relationships>
</file>

<file path=ppt/slides/_rels/slide62.xml.rels><?xml version="1.0" encoding="UTF-8" standalone="yes"?>
<Relationships xmlns="http://schemas.openxmlformats.org/package/2006/relationships"><Relationship Id="rId2" Type="http://schemas.openxmlformats.org/officeDocument/2006/relationships/image" Target="../media/image58.jpg"/><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59.jp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60.jp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62.jp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image" Target="../media/image63.jpg"/><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image" Target="../media/image64.jpg"/><Relationship Id="rId1" Type="http://schemas.openxmlformats.org/officeDocument/2006/relationships/slideLayout" Target="../slideLayouts/slideLayout10.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image" Target="../media/image65.jpg"/><Relationship Id="rId1" Type="http://schemas.openxmlformats.org/officeDocument/2006/relationships/slideLayout" Target="../slideLayouts/slideLayout21.xml"/></Relationships>
</file>

<file path=ppt/slides/_rels/slide77.xml.rels><?xml version="1.0" encoding="UTF-8" standalone="yes"?>
<Relationships xmlns="http://schemas.openxmlformats.org/package/2006/relationships"><Relationship Id="rId3" Type="http://schemas.openxmlformats.org/officeDocument/2006/relationships/image" Target="../media/image67.jpg"/><Relationship Id="rId2" Type="http://schemas.openxmlformats.org/officeDocument/2006/relationships/image" Target="../media/image66.jpg"/><Relationship Id="rId1" Type="http://schemas.openxmlformats.org/officeDocument/2006/relationships/slideLayout" Target="../slideLayouts/slideLayout2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0.xml"/></Relationships>
</file>

<file path=ppt/slides/_rels/slide80.xml.rels><?xml version="1.0" encoding="UTF-8" standalone="yes"?>
<Relationships xmlns="http://schemas.openxmlformats.org/package/2006/relationships"><Relationship Id="rId3" Type="http://schemas.openxmlformats.org/officeDocument/2006/relationships/image" Target="../media/image69.jpg"/><Relationship Id="rId2" Type="http://schemas.openxmlformats.org/officeDocument/2006/relationships/image" Target="../media/image68.png"/><Relationship Id="rId1" Type="http://schemas.openxmlformats.org/officeDocument/2006/relationships/slideLayout" Target="../slideLayouts/slideLayout1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3" Type="http://schemas.openxmlformats.org/officeDocument/2006/relationships/image" Target="../media/image71.jpg"/><Relationship Id="rId2" Type="http://schemas.openxmlformats.org/officeDocument/2006/relationships/image" Target="../media/image70.png"/><Relationship Id="rId1" Type="http://schemas.openxmlformats.org/officeDocument/2006/relationships/slideLayout" Target="../slideLayouts/slideLayout10.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image" Target="../media/image72.jpg"/><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6000"/>
            <a:ext cx="8229600" cy="1031342"/>
          </a:xfrm>
        </p:spPr>
        <p:txBody>
          <a:bodyPr anchor="b"/>
          <a:lstStyle/>
          <a:p>
            <a:r>
              <a:rPr lang="en-US" dirty="0"/>
              <a:t>Starting out with Visual </a:t>
            </a:r>
            <a:r>
              <a:rPr lang="en-US" dirty="0" smtClean="0"/>
              <a:t>Basic®</a:t>
            </a:r>
            <a:endParaRPr lang="en-US" dirty="0"/>
          </a:p>
        </p:txBody>
      </p:sp>
      <p:sp>
        <p:nvSpPr>
          <p:cNvPr id="3" name="Text Placeholder 2"/>
          <p:cNvSpPr>
            <a:spLocks noGrp="1"/>
          </p:cNvSpPr>
          <p:nvPr>
            <p:ph type="body" idx="1"/>
          </p:nvPr>
        </p:nvSpPr>
        <p:spPr>
          <a:xfrm>
            <a:off x="457200" y="1247342"/>
            <a:ext cx="8302702" cy="374286"/>
          </a:xfrm>
        </p:spPr>
        <p:txBody>
          <a:bodyPr/>
          <a:lstStyle/>
          <a:p>
            <a:r>
              <a:rPr lang="en-US" dirty="0" smtClean="0">
                <a:solidFill>
                  <a:schemeClr val="tx2"/>
                </a:solidFill>
                <a:latin typeface="+mn-lt"/>
              </a:rPr>
              <a:t>Seventh Edition</a:t>
            </a:r>
            <a:endParaRPr lang="en-US" dirty="0">
              <a:solidFill>
                <a:schemeClr val="tx2"/>
              </a:solidFill>
              <a:latin typeface="+mn-lt"/>
            </a:endParaRPr>
          </a:p>
        </p:txBody>
      </p:sp>
      <p:sp>
        <p:nvSpPr>
          <p:cNvPr id="4" name="Text Placeholder 3"/>
          <p:cNvSpPr>
            <a:spLocks noGrp="1"/>
          </p:cNvSpPr>
          <p:nvPr>
            <p:ph type="body" idx="2"/>
          </p:nvPr>
        </p:nvSpPr>
        <p:spPr>
          <a:xfrm>
            <a:off x="4876800" y="2285999"/>
            <a:ext cx="3657600" cy="739083"/>
          </a:xfrm>
        </p:spPr>
        <p:txBody>
          <a:bodyPr/>
          <a:lstStyle/>
          <a:p>
            <a:pPr lvl="0" algn="ctr"/>
            <a:r>
              <a:rPr lang="en-US" b="1" dirty="0" smtClean="0">
                <a:latin typeface="+mn-lt"/>
              </a:rPr>
              <a:t>Chapter 4</a:t>
            </a:r>
            <a:endParaRPr lang="en-US" b="1" dirty="0">
              <a:latin typeface="+mn-lt"/>
            </a:endParaRPr>
          </a:p>
        </p:txBody>
      </p:sp>
      <p:sp>
        <p:nvSpPr>
          <p:cNvPr id="5" name="Text Placeholder 4"/>
          <p:cNvSpPr>
            <a:spLocks noGrp="1"/>
          </p:cNvSpPr>
          <p:nvPr>
            <p:ph type="body" idx="3"/>
          </p:nvPr>
        </p:nvSpPr>
        <p:spPr>
          <a:xfrm>
            <a:off x="4876800" y="3143956"/>
            <a:ext cx="3657600" cy="477067"/>
          </a:xfrm>
        </p:spPr>
        <p:txBody>
          <a:bodyPr/>
          <a:lstStyle/>
          <a:p>
            <a:pPr algn="ctr"/>
            <a:r>
              <a:rPr lang="en-US" dirty="0">
                <a:latin typeface="+mn-lt"/>
              </a:rPr>
              <a:t>Making </a:t>
            </a:r>
            <a:r>
              <a:rPr lang="en-US" dirty="0" smtClean="0">
                <a:latin typeface="+mn-lt"/>
              </a:rPr>
              <a:t>Decisions</a:t>
            </a:r>
            <a:endParaRPr lang="en-US" dirty="0">
              <a:latin typeface="+mn-lt"/>
            </a:endParaRPr>
          </a:p>
        </p:txBody>
      </p:sp>
      <p:pic>
        <p:nvPicPr>
          <p:cNvPr id="8" name="Picture 7" descr="Front Cover: Starting out with Visual Basic® Seventh Edition by Gaddis and Irvin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924" y="1769784"/>
            <a:ext cx="3536797" cy="4426465"/>
          </a:xfrm>
          <a:prstGeom prst="rect">
            <a:avLst/>
          </a:prstGeom>
          <a:ln w="9525">
            <a:solidFill>
              <a:schemeClr val="tx1"/>
            </a:solidFill>
          </a:ln>
        </p:spPr>
      </p:pic>
      <p:sp>
        <p:nvSpPr>
          <p:cNvPr id="6" name="Text Placeholder 5"/>
          <p:cNvSpPr>
            <a:spLocks noGrp="1"/>
          </p:cNvSpPr>
          <p:nvPr>
            <p:ph type="body" idx="13"/>
          </p:nvPr>
        </p:nvSpPr>
        <p:spPr>
          <a:xfrm>
            <a:off x="2670048" y="6449931"/>
            <a:ext cx="6089854" cy="231285"/>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solidFill>
                  <a:schemeClr val="tx1"/>
                </a:solidFill>
                <a:latin typeface="Verdana"/>
                <a:ea typeface="Verdana" panose="020B0604030504040204" pitchFamily="34" charset="0"/>
                <a:cs typeface="Verdana" panose="020B0604030504040204" pitchFamily="34" charset="0"/>
              </a:rPr>
              <a:t>2017, 2014, 2011 </a:t>
            </a:r>
            <a:r>
              <a:rPr lang="en-US" altLang="en-US" sz="1200" dirty="0">
                <a:solidFill>
                  <a:schemeClr val="tx1"/>
                </a:solidFill>
                <a:latin typeface="Verdana"/>
                <a:ea typeface="Verdana" panose="020B0604030504040204" pitchFamily="34" charset="0"/>
                <a:cs typeface="Verdana" panose="020B0604030504040204" pitchFamily="34" charset="0"/>
              </a:rPr>
              <a:t>Pearson Education, Inc. All Rights </a:t>
            </a:r>
            <a:r>
              <a:rPr lang="en-US" altLang="en-US" sz="1200" dirty="0" smtClean="0">
                <a:solidFill>
                  <a:schemeClr val="tx1"/>
                </a:solidFill>
                <a:latin typeface="Verdana"/>
                <a:ea typeface="Verdana" panose="020B0604030504040204" pitchFamily="34" charset="0"/>
                <a:cs typeface="Verdana" panose="020B0604030504040204" pitchFamily="34" charset="0"/>
              </a:rPr>
              <a:t>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40415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smtClean="0">
                <a:latin typeface="Times New Roman" panose="02020603050405020304" pitchFamily="18" charset="0"/>
                <a:ea typeface="+mj-ea"/>
                <a:cs typeface="+mj-cs"/>
              </a:rPr>
              <a:t>Boolean Expressions</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923299"/>
          </a:xfrm>
        </p:spPr>
        <p:txBody>
          <a:bodyPr wrap="square" lIns="91425" tIns="91425" rIns="91425" bIns="91425">
            <a:spAutoFit/>
          </a:bodyPr>
          <a:lstStyle/>
          <a:p>
            <a:pPr marL="255651" lvl="0" indent="-255651">
              <a:spcAft>
                <a:spcPct val="0"/>
              </a:spcAft>
              <a:tabLst/>
            </a:pPr>
            <a:r>
              <a:rPr lang="en-US" sz="2400" kern="1200" dirty="0">
                <a:solidFill>
                  <a:srgbClr val="000000"/>
                </a:solidFill>
                <a:latin typeface="Arial (Body)"/>
                <a:ea typeface="+mn-ea"/>
                <a:cs typeface="+mn-cs"/>
              </a:rPr>
              <a:t>Relational operators are binary – meaning they use </a:t>
            </a:r>
            <a:r>
              <a:rPr lang="en-US" sz="2400" b="1" kern="1200" dirty="0">
                <a:solidFill>
                  <a:srgbClr val="000000"/>
                </a:solidFill>
                <a:latin typeface="Arial (Body)"/>
                <a:ea typeface="+mn-ea"/>
                <a:cs typeface="+mn-cs"/>
              </a:rPr>
              <a:t>two</a:t>
            </a:r>
            <a:r>
              <a:rPr lang="en-US" sz="2400" kern="1200" dirty="0">
                <a:solidFill>
                  <a:srgbClr val="000000"/>
                </a:solidFill>
                <a:latin typeface="Arial (Body)"/>
                <a:ea typeface="+mn-ea"/>
                <a:cs typeface="+mn-cs"/>
              </a:rPr>
              <a:t> operands, for example</a:t>
            </a:r>
            <a:r>
              <a:rPr lang="en-US" sz="2400" kern="1200" dirty="0" smtClean="0">
                <a:solidFill>
                  <a:srgbClr val="000000"/>
                </a:solidFill>
                <a:latin typeface="Arial (Body)"/>
                <a:ea typeface="+mn-ea"/>
                <a:cs typeface="+mn-cs"/>
              </a:rPr>
              <a:t>:</a:t>
            </a:r>
            <a:endParaRPr lang="en-US" sz="2400" kern="1200" dirty="0">
              <a:solidFill>
                <a:srgbClr val="000000"/>
              </a:solidFill>
              <a:latin typeface="Arial (Body)"/>
              <a:ea typeface="+mn-ea"/>
              <a:cs typeface="+mn-cs"/>
            </a:endParaRPr>
          </a:p>
        </p:txBody>
      </p:sp>
      <p:graphicFrame>
        <p:nvGraphicFramePr>
          <p:cNvPr id="4" name="Table 3"/>
          <p:cNvGraphicFramePr>
            <a:graphicFrameLocks noGrp="1"/>
          </p:cNvGraphicFramePr>
          <p:nvPr>
            <p:extLst>
              <p:ext uri="{D42A27DB-BD31-4B8C-83A1-F6EECF244321}">
                <p14:modId xmlns:p14="http://schemas.microsoft.com/office/powerpoint/2010/main" val="4158754995"/>
              </p:ext>
            </p:extLst>
          </p:nvPr>
        </p:nvGraphicFramePr>
        <p:xfrm>
          <a:off x="950976" y="2811049"/>
          <a:ext cx="7242048" cy="792480"/>
        </p:xfrm>
        <a:graphic>
          <a:graphicData uri="http://schemas.openxmlformats.org/drawingml/2006/table">
            <a:tbl>
              <a:tblPr firstRow="1" bandRow="1">
                <a:tableStyleId>{40F9630F-82C1-40B7-BC3A-925EFCFF5E92}</a:tableStyleId>
              </a:tblPr>
              <a:tblGrid>
                <a:gridCol w="2743200">
                  <a:extLst>
                    <a:ext uri="{9D8B030D-6E8A-4147-A177-3AD203B41FA5}">
                      <a16:colId xmlns:a16="http://schemas.microsoft.com/office/drawing/2014/main" val="3371726490"/>
                    </a:ext>
                  </a:extLst>
                </a:gridCol>
                <a:gridCol w="4498848">
                  <a:extLst>
                    <a:ext uri="{9D8B030D-6E8A-4147-A177-3AD203B41FA5}">
                      <a16:colId xmlns:a16="http://schemas.microsoft.com/office/drawing/2014/main" val="1005885141"/>
                    </a:ext>
                  </a:extLst>
                </a:gridCol>
              </a:tblGrid>
              <a:tr h="370840">
                <a:tc>
                  <a:txBody>
                    <a:bodyPr/>
                    <a:lstStyle/>
                    <a:p>
                      <a:r>
                        <a:rPr lang="en-US" sz="2000" b="0" dirty="0" smtClean="0">
                          <a:latin typeface="Courier New" pitchFamily="49" charset="0"/>
                          <a:cs typeface="Courier New" pitchFamily="49" charset="0"/>
                        </a:rPr>
                        <a:t>length &gt; width</a:t>
                      </a:r>
                      <a:endParaRPr lang="en-US" sz="20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i="0" dirty="0" smtClean="0">
                          <a:latin typeface="+mn-lt"/>
                        </a:rPr>
                        <a:t>Is length greater than width?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14326718"/>
                  </a:ext>
                </a:extLst>
              </a:tr>
              <a:tr h="370840">
                <a:tc>
                  <a:txBody>
                    <a:bodyPr/>
                    <a:lstStyle/>
                    <a:p>
                      <a:r>
                        <a:rPr lang="en-US" sz="1500" b="0" dirty="0" smtClean="0">
                          <a:solidFill>
                            <a:schemeClr val="bg1"/>
                          </a:solidFill>
                        </a:rPr>
                        <a:t>size less than or equal to 10</a:t>
                      </a:r>
                      <a:endParaRPr lang="en-US" sz="1500" b="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i="0" dirty="0" smtClean="0">
                          <a:latin typeface="+mn-lt"/>
                        </a:rPr>
                        <a:t>Is size less than or equal 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6257851"/>
                  </a:ext>
                </a:extLst>
              </a:tr>
            </a:tbl>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1405115386"/>
              </p:ext>
            </p:extLst>
          </p:nvPr>
        </p:nvGraphicFramePr>
        <p:xfrm>
          <a:off x="1047945" y="3250419"/>
          <a:ext cx="1599051" cy="296970"/>
        </p:xfrm>
        <a:graphic>
          <a:graphicData uri="http://schemas.openxmlformats.org/presentationml/2006/ole">
            <mc:AlternateContent xmlns:mc="http://schemas.openxmlformats.org/markup-compatibility/2006">
              <mc:Choice xmlns:v="urn:schemas-microsoft-com:vml" Requires="v">
                <p:oleObj spid="_x0000_s12338" name="Equation" r:id="rId3" imgW="888840" imgH="164880" progId="Equation.DSMT4">
                  <p:embed/>
                </p:oleObj>
              </mc:Choice>
              <mc:Fallback>
                <p:oleObj name="Equation" r:id="rId3" imgW="888840" imgH="164880" progId="Equation.DSMT4">
                  <p:embed/>
                  <p:pic>
                    <p:nvPicPr>
                      <p:cNvPr id="0" name=""/>
                      <p:cNvPicPr/>
                      <p:nvPr/>
                    </p:nvPicPr>
                    <p:blipFill>
                      <a:blip r:embed="rId4"/>
                      <a:stretch>
                        <a:fillRect/>
                      </a:stretch>
                    </p:blipFill>
                    <p:spPr>
                      <a:xfrm>
                        <a:off x="1047945" y="3250419"/>
                        <a:ext cx="1599051" cy="296970"/>
                      </a:xfrm>
                      <a:prstGeom prst="rect">
                        <a:avLst/>
                      </a:prstGeom>
                    </p:spPr>
                  </p:pic>
                </p:oleObj>
              </mc:Fallback>
            </mc:AlternateContent>
          </a:graphicData>
        </a:graphic>
      </p:graphicFrame>
      <p:sp>
        <p:nvSpPr>
          <p:cNvPr id="5" name="Text Placeholder 4"/>
          <p:cNvSpPr>
            <a:spLocks noGrp="1"/>
          </p:cNvSpPr>
          <p:nvPr>
            <p:ph type="body" idx="2"/>
          </p:nvPr>
        </p:nvSpPr>
        <p:spPr>
          <a:xfrm>
            <a:off x="457200" y="3962401"/>
            <a:ext cx="8229600" cy="865632"/>
          </a:xfrm>
        </p:spPr>
        <p:txBody>
          <a:bodyPr/>
          <a:lstStyle/>
          <a:p>
            <a:pPr lvl="0"/>
            <a:r>
              <a:rPr lang="en-US" sz="2400" kern="1200" dirty="0">
                <a:solidFill>
                  <a:srgbClr val="000000"/>
                </a:solidFill>
                <a:latin typeface="Arial (Body)"/>
              </a:rPr>
              <a:t>Relational operators are used in Boolean expressions which yield a </a:t>
            </a:r>
            <a:r>
              <a:rPr lang="en-US" sz="2400" b="1" kern="1200" dirty="0">
                <a:solidFill>
                  <a:srgbClr val="000000"/>
                </a:solidFill>
                <a:latin typeface="Arial (Body)"/>
              </a:rPr>
              <a:t>True</a:t>
            </a:r>
            <a:r>
              <a:rPr lang="en-US" sz="2400" kern="1200" dirty="0">
                <a:solidFill>
                  <a:srgbClr val="000000"/>
                </a:solidFill>
                <a:latin typeface="Arial (Body)"/>
              </a:rPr>
              <a:t> or </a:t>
            </a:r>
            <a:r>
              <a:rPr lang="en-US" sz="2400" b="1" kern="1200" dirty="0">
                <a:solidFill>
                  <a:srgbClr val="000000"/>
                </a:solidFill>
                <a:latin typeface="Arial (Body)"/>
              </a:rPr>
              <a:t>False</a:t>
            </a:r>
            <a:r>
              <a:rPr lang="en-US" sz="2400" kern="1200" dirty="0">
                <a:solidFill>
                  <a:srgbClr val="000000"/>
                </a:solidFill>
                <a:latin typeface="Arial (Body)"/>
              </a:rPr>
              <a:t> </a:t>
            </a:r>
            <a:r>
              <a:rPr lang="en-US" sz="2400" kern="1200" dirty="0" smtClean="0">
                <a:solidFill>
                  <a:srgbClr val="000000"/>
                </a:solidFill>
                <a:latin typeface="Arial (Body)"/>
              </a:rPr>
              <a:t>result</a:t>
            </a:r>
            <a:endParaRPr lang="en-US" sz="2400" kern="1200" dirty="0">
              <a:solidFill>
                <a:srgbClr val="000000"/>
              </a:solidFill>
              <a:latin typeface="Arial (Body)"/>
            </a:endParaRPr>
          </a:p>
        </p:txBody>
      </p:sp>
    </p:spTree>
    <p:extLst>
      <p:ext uri="{BB962C8B-B14F-4D97-AF65-F5344CB8AC3E}">
        <p14:creationId xmlns:p14="http://schemas.microsoft.com/office/powerpoint/2010/main" val="3792586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smtClean="0">
                <a:latin typeface="Times New Roman" panose="02020603050405020304" pitchFamily="18" charset="0"/>
                <a:ea typeface="+mj-ea"/>
                <a:cs typeface="+mj-cs"/>
              </a:rPr>
              <a:t>Putting It All Together</a:t>
            </a:r>
            <a:endParaRPr lang="en-US" kern="1200" dirty="0">
              <a:latin typeface="Times New Roman" panose="02020603050405020304" pitchFamily="18" charset="0"/>
              <a:ea typeface="+mj-ea"/>
              <a:cs typeface="+mj-cs"/>
            </a:endParaRPr>
          </a:p>
        </p:txBody>
      </p:sp>
      <p:sp>
        <p:nvSpPr>
          <p:cNvPr id="3" name="Content Placeholder 2"/>
          <p:cNvSpPr>
            <a:spLocks noGrp="1"/>
          </p:cNvSpPr>
          <p:nvPr>
            <p:ph type="body" idx="1"/>
          </p:nvPr>
        </p:nvSpPr>
        <p:spPr>
          <a:xfrm>
            <a:off x="457200" y="1600200"/>
            <a:ext cx="8229600" cy="553968"/>
          </a:xfrm>
        </p:spPr>
        <p:txBody>
          <a:bodyPr wrap="square" lIns="91425" tIns="91425" rIns="91425" bIns="91425">
            <a:spAutoFit/>
          </a:bodyPr>
          <a:lstStyle/>
          <a:p>
            <a:pPr marL="255651" lvl="0" indent="-255651">
              <a:spcAft>
                <a:spcPct val="0"/>
              </a:spcAft>
              <a:buFont typeface="Arial" panose="020B0604020202020204" pitchFamily="34" charset="0"/>
              <a:buChar char="•"/>
            </a:pPr>
            <a:r>
              <a:rPr lang="en-US" sz="2400" kern="1200" dirty="0">
                <a:solidFill>
                  <a:srgbClr val="000000"/>
                </a:solidFill>
                <a:latin typeface="Courier New" panose="02070309020205020404" pitchFamily="49" charset="0"/>
                <a:ea typeface="+mn-ea"/>
                <a:cs typeface="Courier New" panose="02070309020205020404" pitchFamily="49" charset="0"/>
              </a:rPr>
              <a:t>If…Then</a:t>
            </a:r>
            <a:r>
              <a:rPr lang="en-US" sz="2400" kern="1200" dirty="0">
                <a:solidFill>
                  <a:srgbClr val="000000"/>
                </a:solidFill>
                <a:latin typeface="Arial (Body)"/>
                <a:ea typeface="+mn-ea"/>
                <a:cs typeface="+mn-cs"/>
              </a:rPr>
              <a:t> statement </a:t>
            </a:r>
            <a:r>
              <a:rPr lang="en-US" sz="2400" kern="1200" dirty="0" smtClean="0">
                <a:solidFill>
                  <a:srgbClr val="000000"/>
                </a:solidFill>
                <a:latin typeface="Arial (Body)"/>
                <a:ea typeface="+mn-ea"/>
                <a:cs typeface="+mn-cs"/>
              </a:rPr>
              <a:t>examples:</a:t>
            </a:r>
          </a:p>
        </p:txBody>
      </p:sp>
      <p:pic>
        <p:nvPicPr>
          <p:cNvPr id="10" name="Picture 9" descr="The 3 line code is as follows. Line 1. If d e c sales greater than 50000 then. Line 2. Message box period show left parenthesis double quote you've earned a bonus exclamation point double quote right parenthesis. Line 3. End 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573" y="2550258"/>
            <a:ext cx="7568854" cy="871988"/>
          </a:xfrm>
          <a:prstGeom prst="rect">
            <a:avLst/>
          </a:prstGeom>
        </p:spPr>
      </p:pic>
      <p:pic>
        <p:nvPicPr>
          <p:cNvPr id="11" name="Picture 10" descr="The 5 line code is as follows. Line 1. If d e c sales greater than 50000 then. Line 2. Message box period show left parenthesis double quote you've earned a bonus exclamation point double quote right parenthesis. Line 3. d e c commission rate equal 0.12. Line 4. i n t days off equal i n t days off plus 1. Line 5. End 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573" y="3818337"/>
            <a:ext cx="7568854" cy="1569580"/>
          </a:xfrm>
          <a:prstGeom prst="rect">
            <a:avLst/>
          </a:prstGeom>
        </p:spPr>
      </p:pic>
    </p:spTree>
    <p:extLst>
      <p:ext uri="{BB962C8B-B14F-4D97-AF65-F5344CB8AC3E}">
        <p14:creationId xmlns:p14="http://schemas.microsoft.com/office/powerpoint/2010/main" val="10807527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smtClean="0">
                <a:latin typeface="Times New Roman" panose="02020603050405020304" pitchFamily="18" charset="0"/>
                <a:ea typeface="+mj-ea"/>
                <a:cs typeface="+mj-cs"/>
              </a:rPr>
              <a:t>Rules to Remember</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239044"/>
          </a:xfrm>
        </p:spPr>
        <p:txBody>
          <a:bodyPr wrap="square" lIns="91425" tIns="91425" rIns="91425" bIns="91425">
            <a:spAutoFit/>
          </a:bodyPr>
          <a:lstStyle/>
          <a:p>
            <a:pPr marL="255651" lvl="0" indent="-255651">
              <a:spcAft>
                <a:spcPct val="0"/>
              </a:spcAft>
              <a:tabLst/>
            </a:pPr>
            <a:r>
              <a:rPr lang="en-US" sz="2400" kern="1200" dirty="0">
                <a:solidFill>
                  <a:srgbClr val="000000"/>
                </a:solidFill>
                <a:latin typeface="Arial (Body)"/>
                <a:ea typeface="+mn-ea"/>
                <a:cs typeface="+mn-cs"/>
              </a:rPr>
              <a:t>The </a:t>
            </a:r>
            <a:r>
              <a:rPr lang="en-US" sz="2400" kern="1200" dirty="0">
                <a:solidFill>
                  <a:srgbClr val="000000"/>
                </a:solidFill>
                <a:latin typeface="Courier New" panose="02070309020205020404" pitchFamily="49" charset="0"/>
                <a:ea typeface="+mn-ea"/>
                <a:cs typeface="Courier New" panose="02070309020205020404" pitchFamily="49" charset="0"/>
              </a:rPr>
              <a:t>If</a:t>
            </a:r>
            <a:r>
              <a:rPr lang="en-US" sz="2400" kern="1200" dirty="0">
                <a:solidFill>
                  <a:srgbClr val="000000"/>
                </a:solidFill>
                <a:latin typeface="Arial (Body)"/>
                <a:ea typeface="+mn-ea"/>
                <a:cs typeface="+mn-cs"/>
              </a:rPr>
              <a:t> and the </a:t>
            </a:r>
            <a:r>
              <a:rPr lang="en-US" sz="2400" kern="1200" dirty="0">
                <a:solidFill>
                  <a:srgbClr val="000000"/>
                </a:solidFill>
                <a:latin typeface="Courier New" panose="02070309020205020404" pitchFamily="49" charset="0"/>
                <a:ea typeface="+mn-ea"/>
                <a:cs typeface="Courier New" panose="02070309020205020404" pitchFamily="49" charset="0"/>
              </a:rPr>
              <a:t>Then</a:t>
            </a:r>
            <a:r>
              <a:rPr lang="en-US" sz="2400" kern="1200" dirty="0">
                <a:solidFill>
                  <a:srgbClr val="000000"/>
                </a:solidFill>
                <a:latin typeface="Arial (Body)"/>
                <a:ea typeface="+mn-ea"/>
                <a:cs typeface="+mn-cs"/>
              </a:rPr>
              <a:t> must be on the same line</a:t>
            </a:r>
          </a:p>
          <a:p>
            <a:pPr marL="255651" lvl="0" indent="-255651">
              <a:spcAft>
                <a:spcPct val="0"/>
              </a:spcAft>
              <a:tabLst/>
            </a:pPr>
            <a:r>
              <a:rPr lang="en-US" sz="2400" kern="1200" dirty="0">
                <a:solidFill>
                  <a:srgbClr val="000000"/>
                </a:solidFill>
                <a:latin typeface="Arial (Body)"/>
                <a:ea typeface="+mn-ea"/>
                <a:cs typeface="+mn-cs"/>
              </a:rPr>
              <a:t>Only a comment may follow the </a:t>
            </a:r>
            <a:r>
              <a:rPr lang="en-US" sz="2400" kern="1200" dirty="0">
                <a:solidFill>
                  <a:srgbClr val="000000"/>
                </a:solidFill>
                <a:latin typeface="Courier New" panose="02070309020205020404" pitchFamily="49" charset="0"/>
                <a:ea typeface="+mn-ea"/>
                <a:cs typeface="Courier New" panose="02070309020205020404" pitchFamily="49" charset="0"/>
              </a:rPr>
              <a:t>Then</a:t>
            </a:r>
            <a:endParaRPr lang="en-US" sz="2400" kern="1200" dirty="0">
              <a:solidFill>
                <a:srgbClr val="000000"/>
              </a:solidFill>
              <a:latin typeface="+mn-lt"/>
              <a:ea typeface="+mn-ea"/>
              <a:cs typeface="Courier New" panose="02070309020205020404" pitchFamily="49" charset="0"/>
            </a:endParaRPr>
          </a:p>
          <a:p>
            <a:pPr marL="255651" lvl="0" indent="-255651">
              <a:spcAft>
                <a:spcPct val="0"/>
              </a:spcAft>
              <a:tabLst/>
            </a:pPr>
            <a:r>
              <a:rPr lang="en-US" sz="2400" kern="1200" dirty="0">
                <a:solidFill>
                  <a:srgbClr val="000000"/>
                </a:solidFill>
                <a:latin typeface="Arial (Body)"/>
                <a:ea typeface="+mn-ea"/>
                <a:cs typeface="+mn-cs"/>
              </a:rPr>
              <a:t>The </a:t>
            </a:r>
            <a:r>
              <a:rPr lang="en-US" sz="2400" kern="1200" dirty="0" smtClean="0">
                <a:solidFill>
                  <a:srgbClr val="000000"/>
                </a:solidFill>
                <a:latin typeface="Courier New" panose="02070309020205020404" pitchFamily="49" charset="0"/>
                <a:ea typeface="+mn-ea"/>
                <a:cs typeface="Courier New" panose="02070309020205020404" pitchFamily="49" charset="0"/>
              </a:rPr>
              <a:t>End If</a:t>
            </a:r>
            <a:r>
              <a:rPr lang="en-US" sz="2400" kern="1200" dirty="0" smtClean="0">
                <a:solidFill>
                  <a:srgbClr val="000000"/>
                </a:solidFill>
                <a:latin typeface="+mn-lt"/>
                <a:ea typeface="+mn-ea"/>
                <a:cs typeface="Courier New" panose="02070309020205020404" pitchFamily="49" charset="0"/>
              </a:rPr>
              <a:t> </a:t>
            </a:r>
            <a:r>
              <a:rPr lang="en-US" sz="2400" kern="1200" dirty="0">
                <a:solidFill>
                  <a:srgbClr val="000000"/>
                </a:solidFill>
                <a:latin typeface="Arial (Body)"/>
                <a:ea typeface="+mn-ea"/>
                <a:cs typeface="+mn-cs"/>
              </a:rPr>
              <a:t>must be on a separate line</a:t>
            </a:r>
          </a:p>
          <a:p>
            <a:pPr marL="255651" lvl="0" indent="-255651">
              <a:spcAft>
                <a:spcPct val="0"/>
              </a:spcAft>
              <a:tabLst/>
            </a:pPr>
            <a:r>
              <a:rPr lang="en-US" sz="2400" kern="1200" dirty="0">
                <a:solidFill>
                  <a:srgbClr val="000000"/>
                </a:solidFill>
                <a:latin typeface="Arial (Body)"/>
                <a:ea typeface="+mn-ea"/>
                <a:cs typeface="+mn-cs"/>
              </a:rPr>
              <a:t>Only a comment may follow the </a:t>
            </a:r>
            <a:r>
              <a:rPr lang="en-US" sz="2400" kern="1200" dirty="0">
                <a:solidFill>
                  <a:srgbClr val="000000"/>
                </a:solidFill>
                <a:latin typeface="Courier New" panose="02070309020205020404" pitchFamily="49" charset="0"/>
                <a:ea typeface="+mn-ea"/>
                <a:cs typeface="Courier New" panose="02070309020205020404" pitchFamily="49" charset="0"/>
              </a:rPr>
              <a:t>End </a:t>
            </a:r>
            <a:r>
              <a:rPr lang="en-US" sz="2400" kern="1200" dirty="0" smtClean="0">
                <a:solidFill>
                  <a:srgbClr val="000000"/>
                </a:solidFill>
                <a:latin typeface="Courier New" panose="02070309020205020404" pitchFamily="49" charset="0"/>
                <a:ea typeface="+mn-ea"/>
                <a:cs typeface="Courier New" panose="02070309020205020404" pitchFamily="49" charset="0"/>
              </a:rPr>
              <a:t>If</a:t>
            </a:r>
            <a:endParaRPr lang="en-US" sz="2400" kern="1200" dirty="0">
              <a:solidFill>
                <a:srgbClr val="000000"/>
              </a:solidFill>
              <a:latin typeface="+mn-lt"/>
              <a:ea typeface="+mn-ea"/>
              <a:cs typeface="Courier New" panose="02070309020205020404" pitchFamily="49" charset="0"/>
            </a:endParaRPr>
          </a:p>
        </p:txBody>
      </p:sp>
      <p:sp>
        <p:nvSpPr>
          <p:cNvPr id="4" name="Text Placeholder 3"/>
          <p:cNvSpPr>
            <a:spLocks noGrp="1"/>
          </p:cNvSpPr>
          <p:nvPr>
            <p:ph type="body" idx="2"/>
          </p:nvPr>
        </p:nvSpPr>
        <p:spPr>
          <a:xfrm>
            <a:off x="457200" y="4815781"/>
            <a:ext cx="8229600" cy="896112"/>
          </a:xfrm>
        </p:spPr>
        <p:txBody>
          <a:bodyPr/>
          <a:lstStyle/>
          <a:p>
            <a:r>
              <a:rPr lang="en-US" sz="2400" kern="1200" dirty="0">
                <a:solidFill>
                  <a:srgbClr val="000000"/>
                </a:solidFill>
                <a:latin typeface="Arial (Body)"/>
              </a:rPr>
              <a:t>Tutorial 4-1 presents an application that uses the </a:t>
            </a:r>
            <a:r>
              <a:rPr lang="en-US" sz="2400" kern="1200" dirty="0">
                <a:solidFill>
                  <a:srgbClr val="000000"/>
                </a:solidFill>
                <a:latin typeface="Courier New" panose="02070309020205020404" pitchFamily="49" charset="0"/>
                <a:cs typeface="Courier New" panose="02070309020205020404" pitchFamily="49" charset="0"/>
              </a:rPr>
              <a:t>If…Then</a:t>
            </a:r>
            <a:r>
              <a:rPr lang="en-US" sz="2400" kern="1200" dirty="0">
                <a:solidFill>
                  <a:srgbClr val="000000"/>
                </a:solidFill>
                <a:latin typeface="Arial (Body)"/>
              </a:rPr>
              <a:t> </a:t>
            </a:r>
            <a:r>
              <a:rPr lang="en-US" sz="2400" kern="1200" dirty="0" smtClean="0">
                <a:solidFill>
                  <a:srgbClr val="000000"/>
                </a:solidFill>
                <a:latin typeface="Arial (Body)"/>
              </a:rPr>
              <a:t>statement</a:t>
            </a:r>
            <a:endParaRPr lang="en-US" sz="2400" kern="1200" dirty="0">
              <a:solidFill>
                <a:srgbClr val="000000"/>
              </a:solidFill>
              <a:latin typeface="Arial (Body)"/>
            </a:endParaRPr>
          </a:p>
        </p:txBody>
      </p:sp>
    </p:spTree>
    <p:extLst>
      <p:ext uri="{BB962C8B-B14F-4D97-AF65-F5344CB8AC3E}">
        <p14:creationId xmlns:p14="http://schemas.microsoft.com/office/powerpoint/2010/main" val="38782305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smtClean="0">
                <a:latin typeface="Times New Roman" panose="02020603050405020304" pitchFamily="18" charset="0"/>
                <a:ea typeface="+mj-ea"/>
                <a:cs typeface="+mj-cs"/>
              </a:rPr>
              <a:t>Programming Style</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a:lstStyle/>
          <a:p>
            <a:r>
              <a:rPr lang="en-US" sz="2200" dirty="0">
                <a:latin typeface="+mn-lt"/>
              </a:rPr>
              <a:t>The code between the </a:t>
            </a:r>
            <a:r>
              <a:rPr lang="en-US" sz="2200" dirty="0">
                <a:latin typeface="Courier New" panose="02070309020205020404" pitchFamily="49" charset="0"/>
                <a:cs typeface="Courier New" panose="02070309020205020404" pitchFamily="49" charset="0"/>
              </a:rPr>
              <a:t>If…Then</a:t>
            </a:r>
            <a:r>
              <a:rPr lang="en-US" sz="2200" dirty="0">
                <a:latin typeface="+mn-lt"/>
              </a:rPr>
              <a:t> and the </a:t>
            </a:r>
            <a:r>
              <a:rPr lang="en-US" sz="2200" dirty="0">
                <a:latin typeface="Courier New" panose="02070309020205020404" pitchFamily="49" charset="0"/>
                <a:cs typeface="Courier New" panose="02070309020205020404" pitchFamily="49" charset="0"/>
              </a:rPr>
              <a:t>End If</a:t>
            </a:r>
            <a:r>
              <a:rPr lang="en-US" sz="2200" dirty="0">
                <a:latin typeface="+mn-lt"/>
                <a:cs typeface="Courier New" panose="02070309020205020404" pitchFamily="49" charset="0"/>
              </a:rPr>
              <a:t> </a:t>
            </a:r>
            <a:r>
              <a:rPr lang="en-US" sz="2200" dirty="0">
                <a:latin typeface="+mn-lt"/>
              </a:rPr>
              <a:t>is indented</a:t>
            </a:r>
          </a:p>
          <a:p>
            <a:r>
              <a:rPr lang="en-US" sz="2200" dirty="0">
                <a:latin typeface="+mn-lt"/>
              </a:rPr>
              <a:t>Visual Basic does not require this.</a:t>
            </a:r>
          </a:p>
          <a:p>
            <a:r>
              <a:rPr lang="en-US" sz="2200" dirty="0">
                <a:latin typeface="+mn-lt"/>
              </a:rPr>
              <a:t>It is a convention among programmers to aid in the readability of programs.</a:t>
            </a:r>
          </a:p>
          <a:p>
            <a:r>
              <a:rPr lang="en-US" sz="2200" dirty="0">
                <a:latin typeface="+mn-lt"/>
              </a:rPr>
              <a:t>By default, the Visual Basic editor will automatically do this indentation as you enter your program</a:t>
            </a:r>
            <a:r>
              <a:rPr lang="en-US" sz="2200" dirty="0" smtClean="0">
                <a:latin typeface="+mn-lt"/>
              </a:rPr>
              <a:t>.</a:t>
            </a:r>
            <a:endParaRPr lang="en-US" sz="2200" dirty="0">
              <a:latin typeface="+mn-lt"/>
            </a:endParaRPr>
          </a:p>
        </p:txBody>
      </p:sp>
    </p:spTree>
    <p:extLst>
      <p:ext uri="{BB962C8B-B14F-4D97-AF65-F5344CB8AC3E}">
        <p14:creationId xmlns:p14="http://schemas.microsoft.com/office/powerpoint/2010/main" val="20136464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a:spcBef>
                <a:spcPct val="0"/>
              </a:spcBef>
              <a:buClrTx/>
            </a:pPr>
            <a:r>
              <a:rPr lang="en-US" kern="1200" dirty="0" smtClean="0">
                <a:latin typeface="Times New Roman" panose="02020603050405020304" pitchFamily="18" charset="0"/>
                <a:ea typeface="+mj-ea"/>
                <a:cs typeface="+mj-cs"/>
              </a:rPr>
              <a:t>Using Relational Operators with Math Operators</a:t>
            </a:r>
            <a:endParaRPr lang="en-US" kern="1200" dirty="0">
              <a:latin typeface="Times New Roman" panose="02020603050405020304" pitchFamily="18" charset="0"/>
              <a:ea typeface="+mj-ea"/>
              <a:cs typeface="+mj-cs"/>
            </a:endParaRPr>
          </a:p>
        </p:txBody>
      </p:sp>
      <p:sp>
        <p:nvSpPr>
          <p:cNvPr id="3" name="Content Placeholder 2"/>
          <p:cNvSpPr>
            <a:spLocks noGrp="1"/>
          </p:cNvSpPr>
          <p:nvPr>
            <p:ph type="body" idx="1"/>
          </p:nvPr>
        </p:nvSpPr>
        <p:spPr>
          <a:xfrm>
            <a:off x="457200" y="1600200"/>
            <a:ext cx="8229600" cy="553968"/>
          </a:xfrm>
        </p:spPr>
        <p:txBody>
          <a:bodyPr wrap="square" lIns="91425" tIns="91425" rIns="91425" bIns="91425">
            <a:spAutoFit/>
          </a:bodyPr>
          <a:lstStyle/>
          <a:p>
            <a:pPr marL="255651" lvl="0" indent="-255651">
              <a:spcAft>
                <a:spcPct val="0"/>
              </a:spcAft>
              <a:buFont typeface="Arial" panose="020B0604020202020204" pitchFamily="34" charset="0"/>
              <a:buChar char="•"/>
            </a:pPr>
            <a:r>
              <a:rPr lang="en-US" sz="2400" kern="1200" dirty="0">
                <a:solidFill>
                  <a:srgbClr val="000000"/>
                </a:solidFill>
                <a:latin typeface="Arial (Body)"/>
                <a:ea typeface="+mn-ea"/>
                <a:cs typeface="+mn-cs"/>
              </a:rPr>
              <a:t>Math operators are evaluated before relational </a:t>
            </a:r>
            <a:r>
              <a:rPr lang="en-US" sz="2400" kern="1200" dirty="0" smtClean="0">
                <a:solidFill>
                  <a:srgbClr val="000000"/>
                </a:solidFill>
                <a:latin typeface="Arial (Body)"/>
                <a:ea typeface="+mn-ea"/>
                <a:cs typeface="+mn-cs"/>
              </a:rPr>
              <a:t>operators</a:t>
            </a:r>
            <a:endParaRPr lang="en-US" sz="2400" kern="1200" dirty="0">
              <a:solidFill>
                <a:srgbClr val="000000"/>
              </a:solidFill>
              <a:latin typeface="Arial (Body)"/>
              <a:ea typeface="+mn-ea"/>
              <a:cs typeface="+mn-cs"/>
            </a:endParaRPr>
          </a:p>
        </p:txBody>
      </p:sp>
      <p:pic>
        <p:nvPicPr>
          <p:cNvPr id="11" name="Picture 10" descr="The 3 line code is as follows. Line 1. If i n t X plus i n t Y greater than i n t A minus i n t B then. Line 2. l b l message period text equal double quote It is true 1 double quote. Line 3. End 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7766" y="2380921"/>
            <a:ext cx="6008468" cy="914532"/>
          </a:xfrm>
          <a:prstGeom prst="rect">
            <a:avLst/>
          </a:prstGeom>
        </p:spPr>
      </p:pic>
      <p:sp>
        <p:nvSpPr>
          <p:cNvPr id="8" name="Text Placeholder 7"/>
          <p:cNvSpPr>
            <a:spLocks noGrp="1"/>
          </p:cNvSpPr>
          <p:nvPr>
            <p:ph type="body" idx="2"/>
          </p:nvPr>
        </p:nvSpPr>
        <p:spPr>
          <a:xfrm>
            <a:off x="457200" y="3523488"/>
            <a:ext cx="8229600" cy="1402473"/>
          </a:xfrm>
        </p:spPr>
        <p:txBody>
          <a:bodyPr/>
          <a:lstStyle/>
          <a:p>
            <a:pPr marL="255651" lvl="0" indent="-255651">
              <a:spcAft>
                <a:spcPct val="0"/>
              </a:spcAft>
              <a:buFont typeface="Arial" panose="020B0604020202020204" pitchFamily="34" charset="0"/>
              <a:buChar char="•"/>
            </a:pPr>
            <a:r>
              <a:rPr lang="en-US" sz="2400" kern="1200" dirty="0" smtClean="0">
                <a:solidFill>
                  <a:srgbClr val="000000"/>
                </a:solidFill>
                <a:latin typeface="Courier New" panose="02070309020205020404" pitchFamily="49" charset="0"/>
                <a:cs typeface="Courier New" panose="02070309020205020404" pitchFamily="49" charset="0"/>
              </a:rPr>
              <a:t>i</a:t>
            </a:r>
            <a:r>
              <a:rPr lang="en-US" sz="100" kern="1200" dirty="0" smtClean="0">
                <a:solidFill>
                  <a:srgbClr val="000000"/>
                </a:solidFill>
                <a:latin typeface="Courier New" panose="02070309020205020404" pitchFamily="49" charset="0"/>
                <a:cs typeface="Courier New" panose="02070309020205020404" pitchFamily="49" charset="0"/>
              </a:rPr>
              <a:t> </a:t>
            </a:r>
            <a:r>
              <a:rPr lang="en-US" sz="2400" kern="1200" dirty="0" smtClean="0">
                <a:solidFill>
                  <a:srgbClr val="000000"/>
                </a:solidFill>
                <a:latin typeface="Courier New" panose="02070309020205020404" pitchFamily="49" charset="0"/>
                <a:cs typeface="Courier New" panose="02070309020205020404" pitchFamily="49" charset="0"/>
              </a:rPr>
              <a:t>n</a:t>
            </a:r>
            <a:r>
              <a:rPr lang="en-US" sz="100" kern="1200" dirty="0" smtClean="0">
                <a:solidFill>
                  <a:srgbClr val="000000"/>
                </a:solidFill>
                <a:latin typeface="Courier New" panose="02070309020205020404" pitchFamily="49" charset="0"/>
                <a:cs typeface="Courier New" panose="02070309020205020404" pitchFamily="49" charset="0"/>
              </a:rPr>
              <a:t> </a:t>
            </a:r>
            <a:r>
              <a:rPr lang="en-US" sz="2400" kern="1200" dirty="0" smtClean="0">
                <a:solidFill>
                  <a:srgbClr val="000000"/>
                </a:solidFill>
                <a:latin typeface="Courier New" panose="02070309020205020404" pitchFamily="49" charset="0"/>
                <a:cs typeface="Courier New" panose="02070309020205020404" pitchFamily="49" charset="0"/>
              </a:rPr>
              <a:t>t</a:t>
            </a:r>
            <a:r>
              <a:rPr lang="en-US" sz="100" kern="1200" dirty="0" smtClean="0">
                <a:solidFill>
                  <a:srgbClr val="000000"/>
                </a:solidFill>
                <a:latin typeface="Courier New" panose="02070309020205020404" pitchFamily="49" charset="0"/>
                <a:cs typeface="Courier New" panose="02070309020205020404" pitchFamily="49" charset="0"/>
              </a:rPr>
              <a:t> </a:t>
            </a:r>
            <a:r>
              <a:rPr lang="en-US" sz="2400" kern="1200" dirty="0" smtClean="0">
                <a:solidFill>
                  <a:srgbClr val="000000"/>
                </a:solidFill>
                <a:latin typeface="Courier New" panose="02070309020205020404" pitchFamily="49" charset="0"/>
                <a:cs typeface="Courier New" panose="02070309020205020404" pitchFamily="49" charset="0"/>
              </a:rPr>
              <a:t>X </a:t>
            </a:r>
            <a:r>
              <a:rPr lang="en-US" sz="2400" kern="1200" dirty="0">
                <a:solidFill>
                  <a:srgbClr val="000000"/>
                </a:solidFill>
                <a:latin typeface="Courier New" panose="02070309020205020404" pitchFamily="49" charset="0"/>
                <a:cs typeface="Courier New" panose="02070309020205020404" pitchFamily="49" charset="0"/>
              </a:rPr>
              <a:t>+ </a:t>
            </a:r>
            <a:r>
              <a:rPr lang="en-US" sz="2400" kern="1200" dirty="0" smtClean="0">
                <a:solidFill>
                  <a:srgbClr val="000000"/>
                </a:solidFill>
                <a:latin typeface="Courier New" panose="02070309020205020404" pitchFamily="49" charset="0"/>
                <a:cs typeface="Courier New" panose="02070309020205020404" pitchFamily="49" charset="0"/>
              </a:rPr>
              <a:t>i</a:t>
            </a:r>
            <a:r>
              <a:rPr lang="en-US" sz="100" kern="1200" dirty="0" smtClean="0">
                <a:solidFill>
                  <a:srgbClr val="000000"/>
                </a:solidFill>
                <a:latin typeface="Courier New" panose="02070309020205020404" pitchFamily="49" charset="0"/>
                <a:cs typeface="Courier New" panose="02070309020205020404" pitchFamily="49" charset="0"/>
              </a:rPr>
              <a:t> </a:t>
            </a:r>
            <a:r>
              <a:rPr lang="en-US" sz="2400" kern="1200" dirty="0" smtClean="0">
                <a:solidFill>
                  <a:srgbClr val="000000"/>
                </a:solidFill>
                <a:latin typeface="Courier New" panose="02070309020205020404" pitchFamily="49" charset="0"/>
                <a:cs typeface="Courier New" panose="02070309020205020404" pitchFamily="49" charset="0"/>
              </a:rPr>
              <a:t>n</a:t>
            </a:r>
            <a:r>
              <a:rPr lang="en-US" sz="100" kern="1200" dirty="0" smtClean="0">
                <a:solidFill>
                  <a:srgbClr val="000000"/>
                </a:solidFill>
                <a:latin typeface="Courier New" panose="02070309020205020404" pitchFamily="49" charset="0"/>
                <a:cs typeface="Courier New" panose="02070309020205020404" pitchFamily="49" charset="0"/>
              </a:rPr>
              <a:t> </a:t>
            </a:r>
            <a:r>
              <a:rPr lang="en-US" sz="2400" kern="1200" dirty="0" smtClean="0">
                <a:solidFill>
                  <a:srgbClr val="000000"/>
                </a:solidFill>
                <a:latin typeface="Courier New" panose="02070309020205020404" pitchFamily="49" charset="0"/>
                <a:cs typeface="Courier New" panose="02070309020205020404" pitchFamily="49" charset="0"/>
              </a:rPr>
              <a:t>t</a:t>
            </a:r>
            <a:r>
              <a:rPr lang="en-US" sz="100" kern="1200" dirty="0" smtClean="0">
                <a:solidFill>
                  <a:srgbClr val="000000"/>
                </a:solidFill>
                <a:latin typeface="Courier New" panose="02070309020205020404" pitchFamily="49" charset="0"/>
                <a:cs typeface="Courier New" panose="02070309020205020404" pitchFamily="49" charset="0"/>
              </a:rPr>
              <a:t> </a:t>
            </a:r>
            <a:r>
              <a:rPr lang="en-US" sz="2400" kern="1200" dirty="0" smtClean="0">
                <a:solidFill>
                  <a:srgbClr val="000000"/>
                </a:solidFill>
                <a:latin typeface="Courier New" panose="02070309020205020404" pitchFamily="49" charset="0"/>
                <a:cs typeface="Courier New" panose="02070309020205020404" pitchFamily="49" charset="0"/>
              </a:rPr>
              <a:t>Y </a:t>
            </a:r>
            <a:r>
              <a:rPr lang="en-US" sz="2400" kern="1200" dirty="0">
                <a:solidFill>
                  <a:srgbClr val="000000"/>
                </a:solidFill>
                <a:latin typeface="Courier New" panose="02070309020205020404" pitchFamily="49" charset="0"/>
                <a:cs typeface="Courier New" panose="02070309020205020404" pitchFamily="49" charset="0"/>
              </a:rPr>
              <a:t>and </a:t>
            </a:r>
            <a:r>
              <a:rPr lang="en-US" sz="2400" kern="1200" dirty="0" smtClean="0">
                <a:solidFill>
                  <a:srgbClr val="000000"/>
                </a:solidFill>
                <a:latin typeface="Courier New" panose="02070309020205020404" pitchFamily="49" charset="0"/>
                <a:cs typeface="Courier New" panose="02070309020205020404" pitchFamily="49" charset="0"/>
              </a:rPr>
              <a:t>i</a:t>
            </a:r>
            <a:r>
              <a:rPr lang="en-US" sz="100" kern="1200" dirty="0" smtClean="0">
                <a:solidFill>
                  <a:srgbClr val="000000"/>
                </a:solidFill>
                <a:latin typeface="Courier New" panose="02070309020205020404" pitchFamily="49" charset="0"/>
                <a:cs typeface="Courier New" panose="02070309020205020404" pitchFamily="49" charset="0"/>
              </a:rPr>
              <a:t> </a:t>
            </a:r>
            <a:r>
              <a:rPr lang="en-US" sz="2400" kern="1200" dirty="0" smtClean="0">
                <a:solidFill>
                  <a:srgbClr val="000000"/>
                </a:solidFill>
                <a:latin typeface="Courier New" panose="02070309020205020404" pitchFamily="49" charset="0"/>
                <a:cs typeface="Courier New" panose="02070309020205020404" pitchFamily="49" charset="0"/>
              </a:rPr>
              <a:t>n</a:t>
            </a:r>
            <a:r>
              <a:rPr lang="en-US" sz="100" kern="1200" dirty="0" smtClean="0">
                <a:solidFill>
                  <a:srgbClr val="000000"/>
                </a:solidFill>
                <a:latin typeface="Courier New" panose="02070309020205020404" pitchFamily="49" charset="0"/>
                <a:cs typeface="Courier New" panose="02070309020205020404" pitchFamily="49" charset="0"/>
              </a:rPr>
              <a:t> </a:t>
            </a:r>
            <a:r>
              <a:rPr lang="en-US" sz="2400" kern="1200" dirty="0" smtClean="0">
                <a:solidFill>
                  <a:srgbClr val="000000"/>
                </a:solidFill>
                <a:latin typeface="Courier New" panose="02070309020205020404" pitchFamily="49" charset="0"/>
                <a:cs typeface="Courier New" panose="02070309020205020404" pitchFamily="49" charset="0"/>
              </a:rPr>
              <a:t>t</a:t>
            </a:r>
            <a:r>
              <a:rPr lang="en-US" sz="100" kern="1200" dirty="0" smtClean="0">
                <a:solidFill>
                  <a:srgbClr val="000000"/>
                </a:solidFill>
                <a:latin typeface="Courier New" panose="02070309020205020404" pitchFamily="49" charset="0"/>
                <a:cs typeface="Courier New" panose="02070309020205020404" pitchFamily="49" charset="0"/>
              </a:rPr>
              <a:t> </a:t>
            </a:r>
            <a:r>
              <a:rPr lang="en-US" sz="2400" kern="1200" dirty="0" smtClean="0">
                <a:solidFill>
                  <a:srgbClr val="000000"/>
                </a:solidFill>
                <a:latin typeface="Courier New" panose="02070309020205020404" pitchFamily="49" charset="0"/>
                <a:cs typeface="Courier New" panose="02070309020205020404" pitchFamily="49" charset="0"/>
              </a:rPr>
              <a:t>A − i</a:t>
            </a:r>
            <a:r>
              <a:rPr lang="en-US" sz="100" kern="1200" dirty="0" smtClean="0">
                <a:solidFill>
                  <a:srgbClr val="000000"/>
                </a:solidFill>
                <a:latin typeface="Courier New" panose="02070309020205020404" pitchFamily="49" charset="0"/>
                <a:cs typeface="Courier New" panose="02070309020205020404" pitchFamily="49" charset="0"/>
              </a:rPr>
              <a:t> </a:t>
            </a:r>
            <a:r>
              <a:rPr lang="en-US" sz="2400" kern="1200" dirty="0" smtClean="0">
                <a:solidFill>
                  <a:srgbClr val="000000"/>
                </a:solidFill>
                <a:latin typeface="Courier New" panose="02070309020205020404" pitchFamily="49" charset="0"/>
                <a:cs typeface="Courier New" panose="02070309020205020404" pitchFamily="49" charset="0"/>
              </a:rPr>
              <a:t>n</a:t>
            </a:r>
            <a:r>
              <a:rPr lang="en-US" sz="100" kern="1200" dirty="0" smtClean="0">
                <a:solidFill>
                  <a:srgbClr val="000000"/>
                </a:solidFill>
                <a:latin typeface="Courier New" panose="02070309020205020404" pitchFamily="49" charset="0"/>
                <a:cs typeface="Courier New" panose="02070309020205020404" pitchFamily="49" charset="0"/>
              </a:rPr>
              <a:t> </a:t>
            </a:r>
            <a:r>
              <a:rPr lang="en-US" sz="2400" kern="1200" dirty="0" smtClean="0">
                <a:solidFill>
                  <a:srgbClr val="000000"/>
                </a:solidFill>
                <a:latin typeface="Courier New" panose="02070309020205020404" pitchFamily="49" charset="0"/>
                <a:cs typeface="Courier New" panose="02070309020205020404" pitchFamily="49" charset="0"/>
              </a:rPr>
              <a:t>t</a:t>
            </a:r>
            <a:r>
              <a:rPr lang="en-US" sz="100" kern="1200" dirty="0" smtClean="0">
                <a:solidFill>
                  <a:srgbClr val="000000"/>
                </a:solidFill>
                <a:latin typeface="Courier New" panose="02070309020205020404" pitchFamily="49" charset="0"/>
                <a:cs typeface="Courier New" panose="02070309020205020404" pitchFamily="49" charset="0"/>
              </a:rPr>
              <a:t> </a:t>
            </a:r>
            <a:r>
              <a:rPr lang="en-US" sz="2400" kern="1200" dirty="0" smtClean="0">
                <a:solidFill>
                  <a:srgbClr val="000000"/>
                </a:solidFill>
                <a:latin typeface="Courier New" panose="02070309020205020404" pitchFamily="49" charset="0"/>
                <a:cs typeface="Courier New" panose="02070309020205020404" pitchFamily="49" charset="0"/>
              </a:rPr>
              <a:t>B</a:t>
            </a:r>
            <a:r>
              <a:rPr lang="en-US" sz="2400" kern="1200" dirty="0" smtClean="0">
                <a:solidFill>
                  <a:srgbClr val="000000"/>
                </a:solidFill>
                <a:latin typeface="Arial (Body)"/>
              </a:rPr>
              <a:t> </a:t>
            </a:r>
            <a:r>
              <a:rPr lang="en-US" sz="2400" kern="1200" dirty="0">
                <a:solidFill>
                  <a:srgbClr val="000000"/>
                </a:solidFill>
                <a:latin typeface="Arial (Body)"/>
              </a:rPr>
              <a:t>are evaluated first</a:t>
            </a:r>
          </a:p>
          <a:p>
            <a:pPr marL="255651" lvl="0" indent="-255651">
              <a:spcAft>
                <a:spcPct val="0"/>
              </a:spcAft>
              <a:buFont typeface="Arial" panose="020B0604020202020204" pitchFamily="34" charset="0"/>
              <a:buChar char="•"/>
            </a:pPr>
            <a:r>
              <a:rPr lang="en-US" sz="2400" kern="1200" dirty="0">
                <a:solidFill>
                  <a:srgbClr val="000000"/>
                </a:solidFill>
                <a:latin typeface="Arial (Body)"/>
              </a:rPr>
              <a:t>Most programmers prefer to use parentheses to clarify the </a:t>
            </a:r>
            <a:r>
              <a:rPr lang="en-US" sz="2400" kern="1200" dirty="0" smtClean="0">
                <a:solidFill>
                  <a:srgbClr val="000000"/>
                </a:solidFill>
                <a:latin typeface="Arial (Body)"/>
              </a:rPr>
              <a:t>order </a:t>
            </a:r>
            <a:r>
              <a:rPr lang="en-US" sz="2400" kern="1200" dirty="0">
                <a:solidFill>
                  <a:srgbClr val="000000"/>
                </a:solidFill>
                <a:latin typeface="Arial (Body)"/>
              </a:rPr>
              <a:t>of </a:t>
            </a:r>
            <a:r>
              <a:rPr lang="en-US" sz="2400" kern="1200" dirty="0" smtClean="0">
                <a:solidFill>
                  <a:srgbClr val="000000"/>
                </a:solidFill>
                <a:latin typeface="Arial (Body)"/>
              </a:rPr>
              <a:t>operations</a:t>
            </a:r>
            <a:endParaRPr lang="en-US" sz="2400" kern="1200" dirty="0">
              <a:solidFill>
                <a:srgbClr val="000000"/>
              </a:solidFill>
              <a:latin typeface="Arial (Body)"/>
            </a:endParaRPr>
          </a:p>
        </p:txBody>
      </p:sp>
      <p:pic>
        <p:nvPicPr>
          <p:cNvPr id="12" name="Picture 11" descr="The 3 line code is as follows. Line 1. If left parenthesis i n t X plus i n t Y right parenthesis greater than left parenthesis i n t A minus i n t B right parenthesis then. Line 2. l b l message period text equal double quote It is true 1 double quote. Line 3. End 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9689" y="5164848"/>
            <a:ext cx="6584623" cy="894649"/>
          </a:xfrm>
          <a:prstGeom prst="rect">
            <a:avLst/>
          </a:prstGeom>
        </p:spPr>
      </p:pic>
    </p:spTree>
    <p:extLst>
      <p:ext uri="{BB962C8B-B14F-4D97-AF65-F5344CB8AC3E}">
        <p14:creationId xmlns:p14="http://schemas.microsoft.com/office/powerpoint/2010/main" val="29968792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a:spcBef>
                <a:spcPct val="0"/>
              </a:spcBef>
              <a:buClrTx/>
            </a:pPr>
            <a:r>
              <a:rPr lang="en-US" kern="1200" dirty="0" smtClean="0">
                <a:latin typeface="Times New Roman" panose="02020603050405020304" pitchFamily="18" charset="0"/>
                <a:ea typeface="+mj-ea"/>
                <a:cs typeface="+mj-cs"/>
              </a:rPr>
              <a:t>Using Function Calls with Relational Operators</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923299"/>
          </a:xfrm>
        </p:spPr>
        <p:txBody>
          <a:bodyPr wrap="square" lIns="91425" tIns="91425" rIns="91425" bIns="91425">
            <a:spAutoFit/>
          </a:bodyPr>
          <a:lstStyle/>
          <a:p>
            <a:pPr marL="255651" lvl="0" indent="-255651">
              <a:spcAft>
                <a:spcPct val="0"/>
              </a:spcAft>
              <a:buFont typeface="Arial" panose="020B0604020202020204" pitchFamily="34" charset="0"/>
              <a:buChar char="•"/>
            </a:pPr>
            <a:r>
              <a:rPr lang="en-US" sz="2400" kern="1200" dirty="0">
                <a:solidFill>
                  <a:srgbClr val="000000"/>
                </a:solidFill>
                <a:latin typeface="Arial (Body)"/>
                <a:ea typeface="+mn-ea"/>
                <a:cs typeface="+mn-cs"/>
              </a:rPr>
              <a:t>Either or both relational operator operands may be function </a:t>
            </a:r>
            <a:r>
              <a:rPr lang="en-US" sz="2400" kern="1200" dirty="0" smtClean="0">
                <a:solidFill>
                  <a:srgbClr val="000000"/>
                </a:solidFill>
                <a:latin typeface="Arial (Body)"/>
                <a:ea typeface="+mn-ea"/>
                <a:cs typeface="+mn-cs"/>
              </a:rPr>
              <a:t>calls</a:t>
            </a:r>
            <a:endParaRPr lang="en-US" sz="2400" kern="1200" dirty="0">
              <a:solidFill>
                <a:srgbClr val="000000"/>
              </a:solidFill>
              <a:latin typeface="Arial (Body)"/>
              <a:ea typeface="+mn-ea"/>
              <a:cs typeface="+mn-cs"/>
            </a:endParaRPr>
          </a:p>
        </p:txBody>
      </p:sp>
      <p:pic>
        <p:nvPicPr>
          <p:cNvPr id="9" name="Picture 8" descr="The 3 line code is as follows. Line 1. If C i n t left parenthesis t x t input period text right parenthesis less than 100 then. Line 2. l b l message period text equal double quote it is true exclamation point double quote. Line 3. End 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2946" y="2752698"/>
            <a:ext cx="6378109" cy="980502"/>
          </a:xfrm>
          <a:prstGeom prst="rect">
            <a:avLst/>
          </a:prstGeom>
        </p:spPr>
      </p:pic>
      <p:sp>
        <p:nvSpPr>
          <p:cNvPr id="6" name="Text Placeholder 5"/>
          <p:cNvSpPr>
            <a:spLocks noGrp="1"/>
          </p:cNvSpPr>
          <p:nvPr>
            <p:ph type="body" idx="2"/>
          </p:nvPr>
        </p:nvSpPr>
        <p:spPr>
          <a:xfrm>
            <a:off x="457200" y="3962401"/>
            <a:ext cx="8229600" cy="865632"/>
          </a:xfrm>
        </p:spPr>
        <p:txBody>
          <a:bodyPr/>
          <a:lstStyle/>
          <a:p>
            <a:pPr lvl="0"/>
            <a:r>
              <a:rPr lang="en-US" sz="2400" kern="1200" dirty="0">
                <a:solidFill>
                  <a:srgbClr val="000000"/>
                </a:solidFill>
                <a:latin typeface="Arial (Body)"/>
              </a:rPr>
              <a:t>The return value of the function call is compared to the value using the relational </a:t>
            </a:r>
            <a:r>
              <a:rPr lang="en-US" sz="2400" kern="1200" dirty="0" smtClean="0">
                <a:solidFill>
                  <a:srgbClr val="000000"/>
                </a:solidFill>
                <a:latin typeface="Arial (Body)"/>
              </a:rPr>
              <a:t>operator</a:t>
            </a:r>
            <a:endParaRPr lang="en-US" sz="2400" kern="1200" dirty="0">
              <a:solidFill>
                <a:srgbClr val="000000"/>
              </a:solidFill>
              <a:latin typeface="Arial (Body)"/>
            </a:endParaRPr>
          </a:p>
        </p:txBody>
      </p:sp>
    </p:spTree>
    <p:extLst>
      <p:ext uri="{BB962C8B-B14F-4D97-AF65-F5344CB8AC3E}">
        <p14:creationId xmlns:p14="http://schemas.microsoft.com/office/powerpoint/2010/main" val="8375689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smtClean="0">
                <a:latin typeface="Times New Roman" panose="02020603050405020304" pitchFamily="18" charset="0"/>
                <a:ea typeface="+mj-ea"/>
                <a:cs typeface="+mj-cs"/>
              </a:rPr>
              <a:t>Using Boolean Variables as Flags</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485265"/>
          </a:xfrm>
        </p:spPr>
        <p:txBody>
          <a:bodyPr wrap="square" lIns="91425" tIns="91425" rIns="91425" bIns="91425">
            <a:spAutoFit/>
          </a:bodyPr>
          <a:lstStyle/>
          <a:p>
            <a:pPr marL="255651" lvl="0" indent="-255651">
              <a:spcAft>
                <a:spcPct val="0"/>
              </a:spcAft>
              <a:buFont typeface="Arial" panose="020B0604020202020204" pitchFamily="34" charset="0"/>
              <a:buChar char="•"/>
            </a:pPr>
            <a:r>
              <a:rPr lang="en-US" sz="2200" kern="1200" dirty="0">
                <a:solidFill>
                  <a:srgbClr val="000000"/>
                </a:solidFill>
                <a:latin typeface="Arial (Body)"/>
                <a:ea typeface="+mn-ea"/>
                <a:cs typeface="+mn-cs"/>
              </a:rPr>
              <a:t>A </a:t>
            </a:r>
            <a:r>
              <a:rPr lang="en-US" sz="2200" b="1" kern="1200" dirty="0">
                <a:solidFill>
                  <a:srgbClr val="000000"/>
                </a:solidFill>
                <a:latin typeface="Arial (Body)"/>
                <a:ea typeface="+mn-ea"/>
                <a:cs typeface="+mn-cs"/>
              </a:rPr>
              <a:t>flag</a:t>
            </a:r>
            <a:r>
              <a:rPr lang="en-US" sz="2200" kern="1200" dirty="0">
                <a:solidFill>
                  <a:srgbClr val="000000"/>
                </a:solidFill>
                <a:latin typeface="Arial (Body)"/>
                <a:ea typeface="+mn-ea"/>
                <a:cs typeface="+mn-cs"/>
              </a:rPr>
              <a:t> is a Boolean variable that signals when some condition exists in the program</a:t>
            </a:r>
          </a:p>
          <a:p>
            <a:pPr marL="255651" lvl="0" indent="-255651">
              <a:spcAft>
                <a:spcPct val="0"/>
              </a:spcAft>
              <a:buFont typeface="Arial" panose="020B0604020202020204" pitchFamily="34" charset="0"/>
              <a:buChar char="•"/>
            </a:pPr>
            <a:r>
              <a:rPr lang="en-US" sz="2200" kern="1200" dirty="0">
                <a:solidFill>
                  <a:srgbClr val="000000"/>
                </a:solidFill>
                <a:latin typeface="Arial (Body)"/>
                <a:ea typeface="+mn-ea"/>
                <a:cs typeface="+mn-cs"/>
              </a:rPr>
              <a:t>Since a Boolean variable is either </a:t>
            </a:r>
            <a:r>
              <a:rPr lang="en-US" sz="2200" b="1" kern="1200" dirty="0">
                <a:solidFill>
                  <a:srgbClr val="000000"/>
                </a:solidFill>
                <a:latin typeface="Arial (Body)"/>
                <a:ea typeface="+mn-ea"/>
                <a:cs typeface="+mn-cs"/>
              </a:rPr>
              <a:t>True</a:t>
            </a:r>
            <a:r>
              <a:rPr lang="en-US" sz="2200" kern="1200" dirty="0">
                <a:solidFill>
                  <a:srgbClr val="000000"/>
                </a:solidFill>
                <a:latin typeface="Arial (Body)"/>
                <a:ea typeface="+mn-ea"/>
                <a:cs typeface="+mn-cs"/>
              </a:rPr>
              <a:t> or </a:t>
            </a:r>
            <a:r>
              <a:rPr lang="en-US" sz="2200" b="1" kern="1200" dirty="0">
                <a:solidFill>
                  <a:srgbClr val="000000"/>
                </a:solidFill>
                <a:latin typeface="Arial (Body)"/>
                <a:ea typeface="+mn-ea"/>
                <a:cs typeface="+mn-cs"/>
              </a:rPr>
              <a:t>False</a:t>
            </a:r>
            <a:r>
              <a:rPr lang="en-US" sz="2200" kern="1200" dirty="0">
                <a:solidFill>
                  <a:srgbClr val="000000"/>
                </a:solidFill>
                <a:latin typeface="Arial (Body)"/>
                <a:ea typeface="+mn-ea"/>
                <a:cs typeface="+mn-cs"/>
              </a:rPr>
              <a:t>, it can be used as the condition of an </a:t>
            </a:r>
            <a:r>
              <a:rPr lang="en-US" sz="2200" kern="1200" dirty="0">
                <a:solidFill>
                  <a:srgbClr val="000000"/>
                </a:solidFill>
                <a:latin typeface="Courier New" panose="02070309020205020404" pitchFamily="49" charset="0"/>
                <a:ea typeface="+mn-ea"/>
                <a:cs typeface="Courier New" panose="02070309020205020404" pitchFamily="49" charset="0"/>
              </a:rPr>
              <a:t>If…Then</a:t>
            </a:r>
            <a:r>
              <a:rPr lang="en-US" sz="2200" kern="1200" dirty="0">
                <a:solidFill>
                  <a:srgbClr val="000000"/>
                </a:solidFill>
                <a:latin typeface="Arial (Body)"/>
                <a:ea typeface="+mn-ea"/>
                <a:cs typeface="+mn-cs"/>
              </a:rPr>
              <a:t> statement</a:t>
            </a:r>
          </a:p>
          <a:p>
            <a:pPr marL="741553" lvl="1" indent="-284353">
              <a:spcAft>
                <a:spcPct val="0"/>
              </a:spcAft>
              <a:buFont typeface="Arial" panose="020B0604020202020204" pitchFamily="34" charset="0"/>
              <a:buChar char="–"/>
            </a:pPr>
            <a:r>
              <a:rPr lang="en-US" sz="2200" kern="1200" dirty="0">
                <a:solidFill>
                  <a:srgbClr val="000000"/>
                </a:solidFill>
                <a:latin typeface="Arial (Body)"/>
                <a:ea typeface="+mn-ea"/>
                <a:cs typeface="+mn-cs"/>
              </a:rPr>
              <a:t>Since a Boolean variable already evaluates to </a:t>
            </a:r>
            <a:r>
              <a:rPr lang="en-US" sz="2200" b="1" kern="1200" dirty="0">
                <a:solidFill>
                  <a:srgbClr val="000000"/>
                </a:solidFill>
                <a:latin typeface="Arial (Body)"/>
                <a:ea typeface="+mn-ea"/>
                <a:cs typeface="+mn-cs"/>
              </a:rPr>
              <a:t>True</a:t>
            </a:r>
            <a:r>
              <a:rPr lang="en-US" sz="2200" kern="1200" dirty="0">
                <a:solidFill>
                  <a:srgbClr val="000000"/>
                </a:solidFill>
                <a:latin typeface="Arial (Body)"/>
                <a:ea typeface="+mn-ea"/>
                <a:cs typeface="+mn-cs"/>
              </a:rPr>
              <a:t> or </a:t>
            </a:r>
            <a:r>
              <a:rPr lang="en-US" sz="2200" b="1" kern="1200" dirty="0">
                <a:solidFill>
                  <a:srgbClr val="000000"/>
                </a:solidFill>
                <a:latin typeface="Arial (Body)"/>
                <a:ea typeface="+mn-ea"/>
                <a:cs typeface="+mn-cs"/>
              </a:rPr>
              <a:t>False</a:t>
            </a:r>
            <a:r>
              <a:rPr lang="en-US" sz="2200" kern="1200" dirty="0">
                <a:solidFill>
                  <a:srgbClr val="000000"/>
                </a:solidFill>
                <a:latin typeface="Arial (Body)"/>
                <a:ea typeface="+mn-ea"/>
                <a:cs typeface="+mn-cs"/>
              </a:rPr>
              <a:t>, an </a:t>
            </a:r>
            <a:r>
              <a:rPr lang="en-US" sz="2200" kern="1200" dirty="0">
                <a:solidFill>
                  <a:srgbClr val="000000"/>
                </a:solidFill>
                <a:latin typeface="Courier New" panose="02070309020205020404" pitchFamily="49" charset="0"/>
                <a:ea typeface="+mn-ea"/>
                <a:cs typeface="Courier New" panose="02070309020205020404" pitchFamily="49" charset="0"/>
              </a:rPr>
              <a:t>=</a:t>
            </a:r>
            <a:r>
              <a:rPr lang="en-US" sz="2200" kern="1200" dirty="0">
                <a:solidFill>
                  <a:srgbClr val="000000"/>
                </a:solidFill>
                <a:latin typeface="Arial (Body)"/>
                <a:ea typeface="+mn-ea"/>
                <a:cs typeface="+mn-cs"/>
              </a:rPr>
              <a:t> operator is not </a:t>
            </a:r>
            <a:r>
              <a:rPr lang="en-US" sz="2200" kern="1200" dirty="0" smtClean="0">
                <a:solidFill>
                  <a:srgbClr val="000000"/>
                </a:solidFill>
                <a:latin typeface="Arial (Body)"/>
                <a:ea typeface="+mn-ea"/>
                <a:cs typeface="+mn-cs"/>
              </a:rPr>
              <a:t>required</a:t>
            </a:r>
          </a:p>
        </p:txBody>
      </p:sp>
      <p:pic>
        <p:nvPicPr>
          <p:cNvPr id="8" name="Picture 7" descr="The 3 line code is as follows. Line 1. If b l n quota met then. Line 2. l b l message period text equal double quote you have met your sales quota double quote. Line 3. End 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008" y="4446974"/>
            <a:ext cx="8195984" cy="815216"/>
          </a:xfrm>
          <a:prstGeom prst="rect">
            <a:avLst/>
          </a:prstGeom>
        </p:spPr>
      </p:pic>
    </p:spTree>
    <p:extLst>
      <p:ext uri="{BB962C8B-B14F-4D97-AF65-F5344CB8AC3E}">
        <p14:creationId xmlns:p14="http://schemas.microsoft.com/office/powerpoint/2010/main" val="26591285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2595"/>
            <a:ext cx="7772400" cy="707856"/>
          </a:xfrm>
        </p:spPr>
        <p:txBody>
          <a:bodyPr tIns="91425">
            <a:spAutoFit/>
          </a:bodyPr>
          <a:lstStyle/>
          <a:p>
            <a:pPr lvl="0">
              <a:spcBef>
                <a:spcPct val="0"/>
              </a:spcBef>
              <a:buClrTx/>
            </a:pPr>
            <a:r>
              <a:rPr lang="en-US" sz="3400" kern="1200" dirty="0" smtClean="0">
                <a:latin typeface="Times New Roman" panose="02020603050405020304" pitchFamily="18" charset="0"/>
                <a:ea typeface="+mj-ea"/>
                <a:cs typeface="+mj-cs"/>
              </a:rPr>
              <a:t>4.3 The </a:t>
            </a:r>
            <a:r>
              <a:rPr lang="en-US" sz="3400" kern="1200" dirty="0" smtClean="0">
                <a:latin typeface="Courier New" panose="02070309020205020404" pitchFamily="49" charset="0"/>
                <a:ea typeface="+mj-ea"/>
                <a:cs typeface="Courier New" panose="02070309020205020404" pitchFamily="49" charset="0"/>
              </a:rPr>
              <a:t>If…Then…Else</a:t>
            </a:r>
            <a:r>
              <a:rPr lang="en-US" sz="3400" kern="1200" dirty="0" smtClean="0">
                <a:latin typeface="Times New Roman" panose="02020603050405020304" pitchFamily="18" charset="0"/>
                <a:ea typeface="+mj-ea"/>
                <a:cs typeface="+mj-cs"/>
              </a:rPr>
              <a:t> Statement</a:t>
            </a:r>
            <a:endParaRPr lang="en-US" sz="3400" kern="1200" dirty="0">
              <a:latin typeface="Times New Roman" panose="02020603050405020304" pitchFamily="18" charset="0"/>
              <a:ea typeface="+mj-ea"/>
              <a:cs typeface="+mj-cs"/>
            </a:endParaRPr>
          </a:p>
        </p:txBody>
      </p:sp>
    </p:spTree>
    <p:extLst>
      <p:ext uri="{BB962C8B-B14F-4D97-AF65-F5344CB8AC3E}">
        <p14:creationId xmlns:p14="http://schemas.microsoft.com/office/powerpoint/2010/main" val="23181311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smtClean="0">
                <a:latin typeface="Times New Roman" panose="02020603050405020304" pitchFamily="18" charset="0"/>
                <a:ea typeface="+mj-ea"/>
                <a:cs typeface="+mj-cs"/>
              </a:rPr>
              <a:t>General Format </a:t>
            </a:r>
            <a:r>
              <a:rPr lang="en-US" sz="2000" b="0" kern="1200" dirty="0" smtClean="0">
                <a:latin typeface="Times New Roman" panose="02020603050405020304" pitchFamily="18" charset="0"/>
                <a:ea typeface="+mj-ea"/>
                <a:cs typeface="+mj-cs"/>
              </a:rPr>
              <a:t>(2 of 4)</a:t>
            </a:r>
            <a:endParaRPr lang="en-US" sz="2000" b="0" kern="1200" dirty="0">
              <a:latin typeface="Times New Roman" panose="02020603050405020304" pitchFamily="18" charset="0"/>
              <a:ea typeface="+mj-ea"/>
              <a:cs typeface="+mj-cs"/>
            </a:endParaRPr>
          </a:p>
        </p:txBody>
      </p:sp>
      <p:pic>
        <p:nvPicPr>
          <p:cNvPr id="7" name="Picture 6" descr="The 7 line code is as follows. Line 1. If expression then. Line 2. statement. Line 3. left parenthesis more statements may follow right parenthesis. Line 4. Else. Line 5. statement. Line 6. left parenthesis more statements may follow right parenthesis. Line 7. End 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4168" y="1670302"/>
            <a:ext cx="5355665" cy="2364131"/>
          </a:xfrm>
          <a:prstGeom prst="rect">
            <a:avLst/>
          </a:prstGeom>
        </p:spPr>
      </p:pic>
      <p:sp>
        <p:nvSpPr>
          <p:cNvPr id="5" name="Text Placeholder 4"/>
          <p:cNvSpPr>
            <a:spLocks noGrp="1"/>
          </p:cNvSpPr>
          <p:nvPr>
            <p:ph type="body" idx="1"/>
          </p:nvPr>
        </p:nvSpPr>
        <p:spPr>
          <a:xfrm>
            <a:off x="457200" y="4206097"/>
            <a:ext cx="8229600" cy="1938528"/>
          </a:xfrm>
        </p:spPr>
        <p:txBody>
          <a:bodyPr/>
          <a:lstStyle/>
          <a:p>
            <a:r>
              <a:rPr lang="en-US" sz="2200" dirty="0">
                <a:latin typeface="+mn-lt"/>
              </a:rPr>
              <a:t>If the expression is </a:t>
            </a:r>
            <a:r>
              <a:rPr lang="en-US" sz="2200" b="1" dirty="0">
                <a:latin typeface="+mn-lt"/>
              </a:rPr>
              <a:t>True</a:t>
            </a:r>
          </a:p>
          <a:p>
            <a:pPr lvl="1"/>
            <a:r>
              <a:rPr lang="en-US" sz="2200" dirty="0">
                <a:latin typeface="+mn-lt"/>
              </a:rPr>
              <a:t> Execute the statements between </a:t>
            </a:r>
            <a:r>
              <a:rPr lang="en-US" sz="2200" dirty="0">
                <a:latin typeface="Courier New" panose="02070309020205020404" pitchFamily="49" charset="0"/>
                <a:cs typeface="Courier New" panose="02070309020205020404" pitchFamily="49" charset="0"/>
              </a:rPr>
              <a:t>If…Then</a:t>
            </a:r>
            <a:r>
              <a:rPr lang="en-US" sz="2200" dirty="0">
                <a:latin typeface="+mn-lt"/>
              </a:rPr>
              <a:t> and </a:t>
            </a:r>
            <a:r>
              <a:rPr lang="en-US" sz="2200" dirty="0">
                <a:latin typeface="Courier New" panose="02070309020205020404" pitchFamily="49" charset="0"/>
                <a:cs typeface="Courier New" panose="02070309020205020404" pitchFamily="49" charset="0"/>
              </a:rPr>
              <a:t>Else</a:t>
            </a:r>
          </a:p>
          <a:p>
            <a:r>
              <a:rPr lang="en-US" sz="2200" dirty="0">
                <a:latin typeface="+mn-lt"/>
              </a:rPr>
              <a:t>If the expression is </a:t>
            </a:r>
            <a:r>
              <a:rPr lang="en-US" sz="2200" b="1" dirty="0">
                <a:latin typeface="+mn-lt"/>
              </a:rPr>
              <a:t>False</a:t>
            </a:r>
          </a:p>
          <a:p>
            <a:pPr lvl="1"/>
            <a:r>
              <a:rPr lang="en-US" sz="2200" dirty="0">
                <a:latin typeface="+mn-lt"/>
              </a:rPr>
              <a:t> Execute the statements between </a:t>
            </a:r>
            <a:r>
              <a:rPr lang="en-US" sz="2200" dirty="0">
                <a:latin typeface="Courier New" panose="02070309020205020404" pitchFamily="49" charset="0"/>
                <a:cs typeface="Courier New" panose="02070309020205020404" pitchFamily="49" charset="0"/>
              </a:rPr>
              <a:t>Else</a:t>
            </a:r>
            <a:r>
              <a:rPr lang="en-US" sz="2200" dirty="0">
                <a:latin typeface="+mn-lt"/>
              </a:rPr>
              <a:t> and </a:t>
            </a:r>
            <a:r>
              <a:rPr lang="en-US" sz="2200" dirty="0">
                <a:latin typeface="Courier New" panose="02070309020205020404" pitchFamily="49" charset="0"/>
                <a:cs typeface="Courier New" panose="02070309020205020404" pitchFamily="49" charset="0"/>
              </a:rPr>
              <a:t>End </a:t>
            </a:r>
            <a:r>
              <a:rPr lang="en-US" sz="2200" dirty="0" smtClean="0">
                <a:latin typeface="Courier New" panose="02070309020205020404" pitchFamily="49" charset="0"/>
                <a:cs typeface="Courier New" panose="02070309020205020404" pitchFamily="49" charset="0"/>
              </a:rPr>
              <a:t>If</a:t>
            </a:r>
            <a:endParaRPr lang="en-US" sz="2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095134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smtClean="0">
                <a:latin typeface="Times New Roman" panose="02020603050405020304" pitchFamily="18" charset="0"/>
                <a:ea typeface="+mj-ea"/>
                <a:cs typeface="+mj-cs"/>
              </a:rPr>
              <a:t>Flowchart and Pseudocode</a:t>
            </a:r>
            <a:endParaRPr lang="en-US" sz="2000" b="0" kern="1200" dirty="0">
              <a:latin typeface="Times New Roman" panose="02020603050405020304" pitchFamily="18" charset="0"/>
              <a:ea typeface="+mj-ea"/>
              <a:cs typeface="+mj-cs"/>
            </a:endParaRPr>
          </a:p>
        </p:txBody>
      </p:sp>
      <p:pic>
        <p:nvPicPr>
          <p:cNvPr id="7" name="Picture 2" descr="A decision diagram reads as follows. d b l temperature less than 40? If false, display message nice weather we're having! If true, display message a little cold, isn't 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3958" y="1457646"/>
            <a:ext cx="5936085" cy="2740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descr="Computer code has 5 lines as follows. Line 1. If temperature is less than 40 then. Line 2, indented once. Display the message double quote A little cold comma isn't it question mark double quote. Line 3. Else. Line 4, indented once. Display the message double quote Nice weather we're having exclamation point double quote. Line 5. End if."/>
          <p:cNvPicPr>
            <a:picLocks noChangeAspect="1"/>
          </p:cNvPicPr>
          <p:nvPr/>
        </p:nvPicPr>
        <p:blipFill>
          <a:blip r:embed="rId3"/>
          <a:stretch>
            <a:fillRect/>
          </a:stretch>
        </p:blipFill>
        <p:spPr>
          <a:xfrm>
            <a:off x="1477226" y="4469089"/>
            <a:ext cx="6189549" cy="1775246"/>
          </a:xfrm>
          <a:prstGeom prst="rect">
            <a:avLst/>
          </a:prstGeom>
        </p:spPr>
      </p:pic>
    </p:spTree>
    <p:extLst>
      <p:ext uri="{BB962C8B-B14F-4D97-AF65-F5344CB8AC3E}">
        <p14:creationId xmlns:p14="http://schemas.microsoft.com/office/powerpoint/2010/main" val="3464822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smtClean="0">
                <a:solidFill>
                  <a:schemeClr val="tx2"/>
                </a:solidFill>
                <a:latin typeface="Times New Roman" panose="02020603050405020304" pitchFamily="18" charset="0"/>
                <a:ea typeface="+mj-ea"/>
                <a:cs typeface="+mj-cs"/>
              </a:rPr>
              <a:t>Learning Objectives </a:t>
            </a:r>
            <a:r>
              <a:rPr lang="en-US" sz="2000" b="0" kern="1200" dirty="0" smtClean="0">
                <a:solidFill>
                  <a:schemeClr val="tx2"/>
                </a:solidFill>
                <a:latin typeface="Times New Roman" panose="02020603050405020304" pitchFamily="18" charset="0"/>
                <a:ea typeface="+mj-ea"/>
                <a:cs typeface="+mj-cs"/>
              </a:rPr>
              <a:t>(1 of 2)</a:t>
            </a:r>
            <a:endParaRPr lang="en-US" sz="2000" b="0" kern="1200" dirty="0">
              <a:solidFill>
                <a:schemeClr val="tx2"/>
              </a:solidFill>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0" lvl="0" indent="0">
              <a:spcAft>
                <a:spcPct val="0"/>
              </a:spcAft>
              <a:buNone/>
              <a:tabLst/>
            </a:pPr>
            <a:r>
              <a:rPr lang="en-US" sz="2400" b="1" kern="1200" dirty="0">
                <a:solidFill>
                  <a:schemeClr val="tx2"/>
                </a:solidFill>
                <a:latin typeface="Arial (Body)"/>
                <a:ea typeface="+mn-ea"/>
                <a:cs typeface="+mn-cs"/>
              </a:rPr>
              <a:t>4.1</a:t>
            </a:r>
            <a:r>
              <a:rPr lang="en-US" sz="2400" kern="1200" dirty="0">
                <a:solidFill>
                  <a:srgbClr val="000000"/>
                </a:solidFill>
                <a:latin typeface="Arial (Body)"/>
                <a:ea typeface="+mn-ea"/>
                <a:cs typeface="+mn-cs"/>
              </a:rPr>
              <a:t> The Decision Structure</a:t>
            </a:r>
          </a:p>
          <a:p>
            <a:pPr marL="0" lvl="0" indent="0">
              <a:spcAft>
                <a:spcPct val="0"/>
              </a:spcAft>
              <a:buNone/>
              <a:tabLst/>
            </a:pPr>
            <a:r>
              <a:rPr lang="en-US" sz="2400" b="1" kern="1200" dirty="0">
                <a:solidFill>
                  <a:schemeClr val="tx2"/>
                </a:solidFill>
                <a:latin typeface="Arial (Body)"/>
                <a:ea typeface="+mn-ea"/>
                <a:cs typeface="+mn-cs"/>
              </a:rPr>
              <a:t>4.2</a:t>
            </a:r>
            <a:r>
              <a:rPr lang="en-US" sz="2400" kern="1200" dirty="0">
                <a:solidFill>
                  <a:srgbClr val="000000"/>
                </a:solidFill>
                <a:latin typeface="Arial (Body)"/>
                <a:ea typeface="+mn-ea"/>
                <a:cs typeface="+mn-cs"/>
              </a:rPr>
              <a:t> The </a:t>
            </a:r>
            <a:r>
              <a:rPr lang="en-US" sz="2400" dirty="0">
                <a:latin typeface="Courier New" panose="02070309020205020404" pitchFamily="49" charset="0"/>
                <a:cs typeface="Courier New" panose="02070309020205020404" pitchFamily="49" charset="0"/>
              </a:rPr>
              <a:t>If…Then</a:t>
            </a:r>
            <a:r>
              <a:rPr lang="en-US" sz="2400" kern="1200" dirty="0">
                <a:solidFill>
                  <a:srgbClr val="000000"/>
                </a:solidFill>
                <a:latin typeface="Arial (Body)"/>
                <a:ea typeface="+mn-ea"/>
                <a:cs typeface="+mn-cs"/>
              </a:rPr>
              <a:t> Statement</a:t>
            </a:r>
          </a:p>
          <a:p>
            <a:pPr marL="0" lvl="0" indent="0">
              <a:spcAft>
                <a:spcPct val="0"/>
              </a:spcAft>
              <a:buNone/>
              <a:tabLst/>
            </a:pPr>
            <a:r>
              <a:rPr lang="en-US" sz="2400" b="1" kern="1200" dirty="0">
                <a:solidFill>
                  <a:schemeClr val="tx2"/>
                </a:solidFill>
                <a:latin typeface="Arial (Body)"/>
                <a:ea typeface="+mn-ea"/>
                <a:cs typeface="+mn-cs"/>
              </a:rPr>
              <a:t>4.3</a:t>
            </a:r>
            <a:r>
              <a:rPr lang="en-US" sz="2400" kern="1200" dirty="0">
                <a:solidFill>
                  <a:srgbClr val="000000"/>
                </a:solidFill>
                <a:latin typeface="Arial (Body)"/>
                <a:ea typeface="+mn-ea"/>
                <a:cs typeface="+mn-cs"/>
              </a:rPr>
              <a:t> The </a:t>
            </a:r>
            <a:r>
              <a:rPr lang="en-US" sz="2400" dirty="0">
                <a:latin typeface="Courier New" panose="02070309020205020404" pitchFamily="49" charset="0"/>
                <a:cs typeface="Courier New" panose="02070309020205020404" pitchFamily="49" charset="0"/>
              </a:rPr>
              <a:t>If…Then…Else</a:t>
            </a:r>
            <a:r>
              <a:rPr lang="en-US" sz="2400" kern="1200" dirty="0">
                <a:solidFill>
                  <a:srgbClr val="000000"/>
                </a:solidFill>
                <a:latin typeface="Arial (Body)"/>
                <a:ea typeface="+mn-ea"/>
                <a:cs typeface="+mn-cs"/>
              </a:rPr>
              <a:t> Statement</a:t>
            </a:r>
          </a:p>
          <a:p>
            <a:pPr marL="0" lvl="0" indent="0">
              <a:spcAft>
                <a:spcPct val="0"/>
              </a:spcAft>
              <a:buNone/>
              <a:tabLst/>
            </a:pPr>
            <a:r>
              <a:rPr lang="en-US" sz="2400" b="1" kern="1200" dirty="0">
                <a:solidFill>
                  <a:schemeClr val="tx2"/>
                </a:solidFill>
                <a:latin typeface="Arial (Body)"/>
                <a:ea typeface="+mn-ea"/>
                <a:cs typeface="+mn-cs"/>
              </a:rPr>
              <a:t>4.4</a:t>
            </a:r>
            <a:r>
              <a:rPr lang="en-US" sz="2400" kern="1200" dirty="0">
                <a:solidFill>
                  <a:srgbClr val="000000"/>
                </a:solidFill>
                <a:latin typeface="Arial (Body)"/>
                <a:ea typeface="+mn-ea"/>
                <a:cs typeface="+mn-cs"/>
              </a:rPr>
              <a:t> The </a:t>
            </a:r>
            <a:r>
              <a:rPr lang="en-US" sz="2400" dirty="0">
                <a:latin typeface="Courier New" panose="02070309020205020404" pitchFamily="49" charset="0"/>
                <a:cs typeface="Courier New" panose="02070309020205020404" pitchFamily="49" charset="0"/>
              </a:rPr>
              <a:t>If…Then…ElseIf</a:t>
            </a:r>
            <a:r>
              <a:rPr lang="en-US" sz="2400" kern="1200" dirty="0">
                <a:solidFill>
                  <a:srgbClr val="000000"/>
                </a:solidFill>
                <a:latin typeface="Arial (Body)"/>
                <a:ea typeface="+mn-ea"/>
                <a:cs typeface="+mn-cs"/>
              </a:rPr>
              <a:t> Statement</a:t>
            </a:r>
          </a:p>
          <a:p>
            <a:pPr marL="0" lvl="0" indent="0">
              <a:spcAft>
                <a:spcPct val="0"/>
              </a:spcAft>
              <a:buNone/>
              <a:tabLst/>
            </a:pPr>
            <a:r>
              <a:rPr lang="en-US" sz="2400" b="1" kern="1200" dirty="0">
                <a:solidFill>
                  <a:schemeClr val="tx2"/>
                </a:solidFill>
                <a:latin typeface="Arial (Body)"/>
                <a:ea typeface="+mn-ea"/>
                <a:cs typeface="+mn-cs"/>
              </a:rPr>
              <a:t>4.5</a:t>
            </a:r>
            <a:r>
              <a:rPr lang="en-US" sz="2400" kern="1200" dirty="0">
                <a:solidFill>
                  <a:srgbClr val="000000"/>
                </a:solidFill>
                <a:latin typeface="Arial (Body)"/>
                <a:ea typeface="+mn-ea"/>
                <a:cs typeface="+mn-cs"/>
              </a:rPr>
              <a:t> Nested </a:t>
            </a:r>
            <a:r>
              <a:rPr lang="en-US" sz="2400" kern="1200" dirty="0">
                <a:solidFill>
                  <a:srgbClr val="000000"/>
                </a:solidFill>
                <a:latin typeface="Courier New" panose="02070309020205020404" pitchFamily="49" charset="0"/>
                <a:ea typeface="+mn-ea"/>
                <a:cs typeface="Courier New" panose="02070309020205020404" pitchFamily="49" charset="0"/>
              </a:rPr>
              <a:t>If</a:t>
            </a:r>
            <a:r>
              <a:rPr lang="en-US" sz="2400" kern="1200" dirty="0">
                <a:solidFill>
                  <a:srgbClr val="000000"/>
                </a:solidFill>
                <a:latin typeface="Arial (Body)"/>
                <a:ea typeface="+mn-ea"/>
                <a:cs typeface="+mn-cs"/>
              </a:rPr>
              <a:t> Statements</a:t>
            </a:r>
          </a:p>
          <a:p>
            <a:pPr marL="0" lvl="0" indent="0">
              <a:spcAft>
                <a:spcPct val="0"/>
              </a:spcAft>
              <a:buNone/>
              <a:tabLst/>
            </a:pPr>
            <a:r>
              <a:rPr lang="en-US" sz="2400" b="1" kern="1200" dirty="0">
                <a:solidFill>
                  <a:schemeClr val="tx2"/>
                </a:solidFill>
                <a:latin typeface="Arial (Body)"/>
                <a:ea typeface="+mn-ea"/>
                <a:cs typeface="+mn-cs"/>
              </a:rPr>
              <a:t>4.6</a:t>
            </a:r>
            <a:r>
              <a:rPr lang="en-US" sz="2400" kern="1200" dirty="0">
                <a:solidFill>
                  <a:srgbClr val="000000"/>
                </a:solidFill>
                <a:latin typeface="Arial (Body)"/>
                <a:ea typeface="+mn-ea"/>
                <a:cs typeface="+mn-cs"/>
              </a:rPr>
              <a:t> Logical </a:t>
            </a:r>
            <a:r>
              <a:rPr lang="en-US" sz="2400" kern="1200" dirty="0" smtClean="0">
                <a:solidFill>
                  <a:srgbClr val="000000"/>
                </a:solidFill>
                <a:latin typeface="Arial (Body)"/>
                <a:ea typeface="+mn-ea"/>
                <a:cs typeface="+mn-cs"/>
              </a:rPr>
              <a:t>Operators</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6736458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smtClean="0">
                <a:latin typeface="Times New Roman" panose="02020603050405020304" pitchFamily="18" charset="0"/>
                <a:ea typeface="+mj-ea"/>
                <a:cs typeface="+mj-cs"/>
              </a:rPr>
              <a:t>Two Mutually Exclusive Choices</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a:spcAft>
                <a:spcPct val="0"/>
              </a:spcAft>
              <a:tabLst/>
              <a:defRPr/>
            </a:pPr>
            <a:r>
              <a:rPr lang="en-US" sz="2400" kern="1200" dirty="0">
                <a:solidFill>
                  <a:srgbClr val="000000"/>
                </a:solidFill>
                <a:latin typeface="Arial (Body)"/>
                <a:ea typeface="+mn-ea"/>
                <a:cs typeface="+mn-cs"/>
              </a:rPr>
              <a:t>The </a:t>
            </a:r>
            <a:r>
              <a:rPr lang="en-US" sz="2400" kern="1200" dirty="0">
                <a:solidFill>
                  <a:srgbClr val="000000"/>
                </a:solidFill>
                <a:latin typeface="Courier New" panose="02070309020205020404" pitchFamily="49" charset="0"/>
                <a:ea typeface="+mn-ea"/>
                <a:cs typeface="Courier New" panose="02070309020205020404" pitchFamily="49" charset="0"/>
              </a:rPr>
              <a:t>If…Then…Else</a:t>
            </a:r>
            <a:r>
              <a:rPr lang="en-US" sz="2400" kern="1200" dirty="0">
                <a:solidFill>
                  <a:srgbClr val="000000"/>
                </a:solidFill>
                <a:latin typeface="Arial (Body)"/>
                <a:ea typeface="+mn-ea"/>
                <a:cs typeface="+mn-cs"/>
              </a:rPr>
              <a:t> has two choices</a:t>
            </a:r>
          </a:p>
          <a:p>
            <a:pPr marL="741553" lvl="1" indent="-284353">
              <a:spcAft>
                <a:spcPct val="0"/>
              </a:spcAft>
              <a:buFont typeface="Arial" panose="020B0604020202020204" pitchFamily="34" charset="0"/>
              <a:buChar char="–"/>
              <a:defRPr/>
            </a:pPr>
            <a:r>
              <a:rPr lang="en-US" sz="2400" kern="1200" dirty="0">
                <a:solidFill>
                  <a:srgbClr val="000000"/>
                </a:solidFill>
                <a:latin typeface="Arial (Body)"/>
                <a:ea typeface="+mn-ea"/>
                <a:cs typeface="+mn-cs"/>
              </a:rPr>
              <a:t>The condition will either be </a:t>
            </a:r>
            <a:r>
              <a:rPr lang="en-US" sz="2400" b="1" kern="1200" dirty="0">
                <a:solidFill>
                  <a:srgbClr val="000000"/>
                </a:solidFill>
                <a:latin typeface="Arial (Body)"/>
                <a:ea typeface="+mn-ea"/>
                <a:cs typeface="+mn-cs"/>
              </a:rPr>
              <a:t>True</a:t>
            </a:r>
            <a:r>
              <a:rPr lang="en-US" sz="2400" kern="1200" dirty="0">
                <a:solidFill>
                  <a:srgbClr val="000000"/>
                </a:solidFill>
                <a:latin typeface="Arial (Body)"/>
                <a:ea typeface="+mn-ea"/>
                <a:cs typeface="+mn-cs"/>
              </a:rPr>
              <a:t> or </a:t>
            </a:r>
            <a:r>
              <a:rPr lang="en-US" sz="2400" b="1" kern="1200" dirty="0">
                <a:solidFill>
                  <a:srgbClr val="000000"/>
                </a:solidFill>
                <a:latin typeface="Arial (Body)"/>
                <a:ea typeface="+mn-ea"/>
                <a:cs typeface="+mn-cs"/>
              </a:rPr>
              <a:t>False</a:t>
            </a:r>
          </a:p>
          <a:p>
            <a:pPr marL="741553" lvl="1" indent="-284353">
              <a:spcAft>
                <a:spcPct val="0"/>
              </a:spcAft>
              <a:buFont typeface="Arial" panose="020B0604020202020204" pitchFamily="34" charset="0"/>
              <a:buChar char="–"/>
              <a:defRPr/>
            </a:pPr>
            <a:r>
              <a:rPr lang="en-US" sz="2400" kern="1200" dirty="0">
                <a:solidFill>
                  <a:srgbClr val="000000"/>
                </a:solidFill>
                <a:latin typeface="Arial (Body)"/>
                <a:ea typeface="+mn-ea"/>
                <a:cs typeface="+mn-cs"/>
              </a:rPr>
              <a:t>So either the </a:t>
            </a:r>
            <a:r>
              <a:rPr lang="en-US" sz="2400" kern="1200" dirty="0">
                <a:solidFill>
                  <a:srgbClr val="000000"/>
                </a:solidFill>
                <a:latin typeface="Courier New" panose="02070309020205020404" pitchFamily="49" charset="0"/>
                <a:ea typeface="+mn-ea"/>
                <a:cs typeface="Courier New" panose="02070309020205020404" pitchFamily="49" charset="0"/>
              </a:rPr>
              <a:t>Then</a:t>
            </a:r>
            <a:r>
              <a:rPr lang="en-US" sz="2400" kern="1200" dirty="0">
                <a:solidFill>
                  <a:srgbClr val="000000"/>
                </a:solidFill>
                <a:latin typeface="Arial (Body)"/>
                <a:ea typeface="+mn-ea"/>
                <a:cs typeface="+mn-cs"/>
              </a:rPr>
              <a:t> clause or </a:t>
            </a:r>
            <a:r>
              <a:rPr lang="en-US" sz="2400" kern="1200" dirty="0">
                <a:solidFill>
                  <a:srgbClr val="000000"/>
                </a:solidFill>
                <a:latin typeface="Courier New" panose="02070309020205020404" pitchFamily="49" charset="0"/>
                <a:ea typeface="+mn-ea"/>
                <a:cs typeface="Courier New" panose="02070309020205020404" pitchFamily="49" charset="0"/>
              </a:rPr>
              <a:t>Else</a:t>
            </a:r>
            <a:r>
              <a:rPr lang="en-US" sz="2400" kern="1200" dirty="0">
                <a:solidFill>
                  <a:srgbClr val="000000"/>
                </a:solidFill>
                <a:latin typeface="Arial (Body)"/>
                <a:ea typeface="+mn-ea"/>
                <a:cs typeface="+mn-cs"/>
              </a:rPr>
              <a:t> clause will be executed</a:t>
            </a:r>
          </a:p>
          <a:p>
            <a:pPr marL="741553" lvl="1" indent="-284353">
              <a:spcAft>
                <a:spcPct val="0"/>
              </a:spcAft>
              <a:buFont typeface="Arial" panose="020B0604020202020204" pitchFamily="34" charset="0"/>
              <a:buChar char="–"/>
              <a:defRPr/>
            </a:pPr>
            <a:r>
              <a:rPr lang="en-US" sz="2400" kern="1200" dirty="0">
                <a:solidFill>
                  <a:srgbClr val="000000"/>
                </a:solidFill>
                <a:latin typeface="Arial (Body)"/>
                <a:ea typeface="+mn-ea"/>
                <a:cs typeface="+mn-cs"/>
              </a:rPr>
              <a:t>These are two mutually exclusive choices</a:t>
            </a:r>
          </a:p>
          <a:p>
            <a:pPr marL="255651" lvl="0" indent="-255651">
              <a:spcAft>
                <a:spcPct val="0"/>
              </a:spcAft>
              <a:tabLst/>
              <a:defRPr/>
            </a:pPr>
            <a:r>
              <a:rPr lang="en-US" sz="2400" kern="1200" dirty="0">
                <a:solidFill>
                  <a:srgbClr val="000000"/>
                </a:solidFill>
                <a:latin typeface="Arial (Body)"/>
                <a:ea typeface="+mn-ea"/>
                <a:cs typeface="+mn-cs"/>
              </a:rPr>
              <a:t>Tutorial 4-2 contains an example of the </a:t>
            </a:r>
            <a:r>
              <a:rPr lang="en-US" sz="2400" kern="1200" dirty="0">
                <a:solidFill>
                  <a:srgbClr val="000000"/>
                </a:solidFill>
                <a:latin typeface="Courier New" panose="02070309020205020404" pitchFamily="49" charset="0"/>
                <a:ea typeface="+mn-ea"/>
                <a:cs typeface="Courier New" panose="02070309020205020404" pitchFamily="49" charset="0"/>
              </a:rPr>
              <a:t>If…Then…Else</a:t>
            </a:r>
            <a:r>
              <a:rPr lang="en-US" sz="2400" kern="1200" dirty="0">
                <a:solidFill>
                  <a:srgbClr val="000000"/>
                </a:solidFill>
                <a:latin typeface="Arial (Body)"/>
                <a:ea typeface="+mn-ea"/>
                <a:cs typeface="+mn-cs"/>
              </a:rPr>
              <a:t> </a:t>
            </a:r>
            <a:r>
              <a:rPr lang="en-US" sz="2400" kern="1200" dirty="0" smtClean="0">
                <a:solidFill>
                  <a:srgbClr val="000000"/>
                </a:solidFill>
                <a:latin typeface="Arial (Body)"/>
                <a:ea typeface="+mn-ea"/>
                <a:cs typeface="+mn-cs"/>
              </a:rPr>
              <a:t>construct</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3996470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2595"/>
            <a:ext cx="7772400" cy="707856"/>
          </a:xfrm>
        </p:spPr>
        <p:txBody>
          <a:bodyPr tIns="91425">
            <a:spAutoFit/>
          </a:bodyPr>
          <a:lstStyle/>
          <a:p>
            <a:pPr lvl="0">
              <a:spcBef>
                <a:spcPct val="0"/>
              </a:spcBef>
              <a:buClrTx/>
            </a:pPr>
            <a:r>
              <a:rPr lang="en-US" sz="3400" kern="1200" dirty="0" smtClean="0">
                <a:latin typeface="Times New Roman" panose="02020603050405020304" pitchFamily="18" charset="0"/>
                <a:ea typeface="+mj-ea"/>
                <a:cs typeface="+mj-cs"/>
              </a:rPr>
              <a:t>4.4 The </a:t>
            </a:r>
            <a:r>
              <a:rPr lang="en-US" sz="3400" kern="1200" dirty="0" smtClean="0">
                <a:latin typeface="Courier New" panose="02070309020205020404" pitchFamily="49" charset="0"/>
                <a:ea typeface="+mj-ea"/>
                <a:cs typeface="Courier New" panose="02070309020205020404" pitchFamily="49" charset="0"/>
              </a:rPr>
              <a:t>If…Then…ElseIf</a:t>
            </a:r>
            <a:r>
              <a:rPr lang="en-US" sz="3400" kern="1200" dirty="0" smtClean="0">
                <a:latin typeface="Times New Roman" panose="02020603050405020304" pitchFamily="18" charset="0"/>
                <a:ea typeface="+mj-ea"/>
                <a:cs typeface="+mj-cs"/>
              </a:rPr>
              <a:t> Statement</a:t>
            </a:r>
            <a:endParaRPr lang="en-US" sz="3400" kern="1200" dirty="0">
              <a:latin typeface="Times New Roman" panose="02020603050405020304" pitchFamily="18" charset="0"/>
              <a:ea typeface="+mj-ea"/>
              <a:cs typeface="+mj-cs"/>
            </a:endParaRPr>
          </a:p>
        </p:txBody>
      </p:sp>
    </p:spTree>
    <p:extLst>
      <p:ext uri="{BB962C8B-B14F-4D97-AF65-F5344CB8AC3E}">
        <p14:creationId xmlns:p14="http://schemas.microsoft.com/office/powerpoint/2010/main" val="37417912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smtClean="0">
                <a:latin typeface="Times New Roman" panose="02020603050405020304" pitchFamily="18" charset="0"/>
                <a:ea typeface="+mj-ea"/>
                <a:cs typeface="+mj-cs"/>
              </a:rPr>
              <a:t>Multiple Possible Choices </a:t>
            </a:r>
            <a:r>
              <a:rPr lang="en-US" sz="2000" b="0" kern="1200" dirty="0" smtClean="0">
                <a:latin typeface="Times New Roman" panose="02020603050405020304" pitchFamily="18" charset="0"/>
                <a:ea typeface="+mj-ea"/>
                <a:cs typeface="+mj-cs"/>
              </a:rPr>
              <a:t>(1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1484992"/>
          </a:xfrm>
        </p:spPr>
        <p:txBody>
          <a:bodyPr wrap="square" lIns="91425" tIns="91425" rIns="91425" bIns="91425">
            <a:spAutoFit/>
          </a:bodyPr>
          <a:lstStyle/>
          <a:p>
            <a:pPr marL="255651" lvl="0" indent="-255651">
              <a:spcAft>
                <a:spcPct val="0"/>
              </a:spcAft>
              <a:buFont typeface="Arial" panose="020B0604020202020204" pitchFamily="34" charset="0"/>
              <a:buChar char="•"/>
            </a:pPr>
            <a:r>
              <a:rPr lang="en-US" sz="2400" kern="1200" dirty="0">
                <a:solidFill>
                  <a:srgbClr val="000000"/>
                </a:solidFill>
                <a:latin typeface="Arial (Body)"/>
                <a:ea typeface="+mn-ea"/>
                <a:cs typeface="+mn-cs"/>
              </a:rPr>
              <a:t>The </a:t>
            </a:r>
            <a:r>
              <a:rPr lang="en-US" sz="2400" kern="1200" dirty="0">
                <a:solidFill>
                  <a:srgbClr val="000000"/>
                </a:solidFill>
                <a:latin typeface="Courier New" panose="02070309020205020404" pitchFamily="49" charset="0"/>
                <a:ea typeface="+mn-ea"/>
                <a:cs typeface="Courier New" panose="02070309020205020404" pitchFamily="49" charset="0"/>
              </a:rPr>
              <a:t>If…Then…ElseIf</a:t>
            </a:r>
            <a:r>
              <a:rPr lang="en-US" sz="2400" kern="1200" dirty="0">
                <a:solidFill>
                  <a:srgbClr val="000000"/>
                </a:solidFill>
                <a:latin typeface="Arial (Body)"/>
                <a:ea typeface="+mn-ea"/>
                <a:cs typeface="+mn-cs"/>
              </a:rPr>
              <a:t> statement allows for an entire series of possible choices</a:t>
            </a:r>
          </a:p>
          <a:p>
            <a:pPr marL="255651" lvl="0" indent="-255651">
              <a:spcAft>
                <a:spcPct val="0"/>
              </a:spcAft>
              <a:buFont typeface="Arial" panose="020B0604020202020204" pitchFamily="34" charset="0"/>
              <a:buChar char="•"/>
            </a:pPr>
            <a:r>
              <a:rPr lang="en-US" sz="2400" kern="1200" dirty="0">
                <a:solidFill>
                  <a:srgbClr val="000000"/>
                </a:solidFill>
                <a:latin typeface="Arial (Body)"/>
                <a:ea typeface="+mn-ea"/>
                <a:cs typeface="+mn-cs"/>
              </a:rPr>
              <a:t>In pseudocode</a:t>
            </a:r>
            <a:r>
              <a:rPr lang="en-US" sz="2400" kern="1200" dirty="0" smtClean="0">
                <a:solidFill>
                  <a:srgbClr val="000000"/>
                </a:solidFill>
                <a:latin typeface="Arial (Body)"/>
                <a:ea typeface="+mn-ea"/>
                <a:cs typeface="+mn-cs"/>
              </a:rPr>
              <a:t>:</a:t>
            </a:r>
          </a:p>
        </p:txBody>
      </p:sp>
      <p:pic>
        <p:nvPicPr>
          <p:cNvPr id="6" name="Picture 5" descr="Computer code has 8 lines as follows. Line 1. If it is very cold then. Line 2, indented once. Wear a coat. Line 3. Else if it is chilly. Line 4, indented once. Wear a light jacket. Line 5. Else if it is windy. Line 6, indented once. Wear a wind breaker. Line 7. Else if it is hot. Line 8, indented once. Wear no jacket."/>
          <p:cNvPicPr>
            <a:picLocks noChangeAspect="1"/>
          </p:cNvPicPr>
          <p:nvPr/>
        </p:nvPicPr>
        <p:blipFill>
          <a:blip r:embed="rId2"/>
          <a:stretch>
            <a:fillRect/>
          </a:stretch>
        </p:blipFill>
        <p:spPr>
          <a:xfrm>
            <a:off x="2702618" y="3251161"/>
            <a:ext cx="3738765" cy="2862902"/>
          </a:xfrm>
          <a:prstGeom prst="rect">
            <a:avLst/>
          </a:prstGeom>
        </p:spPr>
      </p:pic>
    </p:spTree>
    <p:extLst>
      <p:ext uri="{BB962C8B-B14F-4D97-AF65-F5344CB8AC3E}">
        <p14:creationId xmlns:p14="http://schemas.microsoft.com/office/powerpoint/2010/main" val="29083588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smtClean="0">
                <a:latin typeface="Times New Roman" panose="02020603050405020304" pitchFamily="18" charset="0"/>
                <a:ea typeface="+mj-ea"/>
                <a:cs typeface="+mj-cs"/>
              </a:rPr>
              <a:t>Multiple Possible Choices </a:t>
            </a:r>
            <a:r>
              <a:rPr lang="en-US" sz="2000" b="0" kern="1200" dirty="0" smtClean="0">
                <a:latin typeface="Times New Roman" panose="02020603050405020304" pitchFamily="18" charset="0"/>
                <a:ea typeface="+mj-ea"/>
                <a:cs typeface="+mj-cs"/>
              </a:rPr>
              <a:t>(2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a:spcAft>
                <a:spcPct val="0"/>
              </a:spcAft>
              <a:tabLst/>
            </a:pPr>
            <a:r>
              <a:rPr lang="en-US" sz="2400" kern="1200" dirty="0">
                <a:solidFill>
                  <a:srgbClr val="000000"/>
                </a:solidFill>
                <a:latin typeface="Arial (Body)"/>
                <a:ea typeface="+mn-ea"/>
                <a:cs typeface="+mn-cs"/>
              </a:rPr>
              <a:t>Each of the series of conditions in an </a:t>
            </a:r>
            <a:r>
              <a:rPr lang="en-US" sz="2400" kern="1200" dirty="0">
                <a:solidFill>
                  <a:srgbClr val="000000"/>
                </a:solidFill>
                <a:latin typeface="Courier New" panose="02070309020205020404" pitchFamily="49" charset="0"/>
                <a:ea typeface="+mn-ea"/>
                <a:cs typeface="Courier New" panose="02070309020205020404" pitchFamily="49" charset="0"/>
              </a:rPr>
              <a:t>If…Then…ElseIf</a:t>
            </a:r>
            <a:r>
              <a:rPr lang="en-US" sz="2400" kern="1200" dirty="0">
                <a:solidFill>
                  <a:srgbClr val="000000"/>
                </a:solidFill>
                <a:latin typeface="Arial (Body)"/>
                <a:ea typeface="+mn-ea"/>
                <a:cs typeface="+mn-cs"/>
              </a:rPr>
              <a:t> is tested in sequence</a:t>
            </a:r>
          </a:p>
          <a:p>
            <a:pPr marL="255651" lvl="0" indent="-255651">
              <a:spcAft>
                <a:spcPct val="0"/>
              </a:spcAft>
              <a:tabLst/>
            </a:pPr>
            <a:r>
              <a:rPr lang="en-US" sz="2400" kern="1200" dirty="0">
                <a:solidFill>
                  <a:srgbClr val="000000"/>
                </a:solidFill>
                <a:latin typeface="Arial (Body)"/>
                <a:ea typeface="+mn-ea"/>
                <a:cs typeface="+mn-cs"/>
              </a:rPr>
              <a:t>When a condition is </a:t>
            </a:r>
            <a:r>
              <a:rPr lang="en-US" sz="2400" b="1" kern="1200" dirty="0">
                <a:solidFill>
                  <a:srgbClr val="000000"/>
                </a:solidFill>
                <a:latin typeface="Arial (Body)"/>
                <a:ea typeface="+mn-ea"/>
                <a:cs typeface="+mn-cs"/>
              </a:rPr>
              <a:t>True</a:t>
            </a:r>
            <a:r>
              <a:rPr lang="en-US" sz="2400" kern="1200" dirty="0">
                <a:solidFill>
                  <a:srgbClr val="000000"/>
                </a:solidFill>
                <a:latin typeface="Arial (Body)"/>
                <a:ea typeface="+mn-ea"/>
                <a:cs typeface="+mn-cs"/>
              </a:rPr>
              <a:t>, the remaining conditions are ignored</a:t>
            </a:r>
          </a:p>
          <a:p>
            <a:pPr marL="255651" lvl="0" indent="-255651">
              <a:spcAft>
                <a:spcPct val="0"/>
              </a:spcAft>
              <a:tabLst/>
            </a:pPr>
            <a:r>
              <a:rPr lang="en-US" sz="2400" kern="1200" dirty="0">
                <a:solidFill>
                  <a:srgbClr val="000000"/>
                </a:solidFill>
                <a:latin typeface="Arial (Body)"/>
                <a:ea typeface="+mn-ea"/>
                <a:cs typeface="+mn-cs"/>
              </a:rPr>
              <a:t>The order of the conditions is vital</a:t>
            </a:r>
          </a:p>
          <a:p>
            <a:pPr marL="741553" lvl="1" indent="-284353">
              <a:spcAft>
                <a:spcPct val="0"/>
              </a:spcAft>
              <a:buFont typeface="Arial" panose="020B0604020202020204" pitchFamily="34" charset="0"/>
              <a:buChar char="–"/>
            </a:pPr>
            <a:r>
              <a:rPr lang="en-US" sz="2400" kern="1200" dirty="0">
                <a:solidFill>
                  <a:srgbClr val="000000"/>
                </a:solidFill>
                <a:latin typeface="Arial (Body)"/>
                <a:ea typeface="+mn-ea"/>
                <a:cs typeface="+mn-cs"/>
              </a:rPr>
              <a:t>Wrong order can result in wrong decision - called a logic error</a:t>
            </a:r>
          </a:p>
          <a:p>
            <a:pPr marL="741553" lvl="1" indent="-284353">
              <a:spcAft>
                <a:spcPct val="0"/>
              </a:spcAft>
              <a:buFont typeface="Arial" panose="020B0604020202020204" pitchFamily="34" charset="0"/>
              <a:buChar char="–"/>
            </a:pPr>
            <a:r>
              <a:rPr lang="en-US" sz="2400" kern="1200" dirty="0">
                <a:solidFill>
                  <a:srgbClr val="000000"/>
                </a:solidFill>
                <a:latin typeface="Arial (Body)"/>
                <a:ea typeface="+mn-ea"/>
                <a:cs typeface="+mn-cs"/>
              </a:rPr>
              <a:t>What if it’s chilly </a:t>
            </a:r>
            <a:r>
              <a:rPr lang="en-US" sz="2400" b="1" kern="1200" dirty="0">
                <a:solidFill>
                  <a:srgbClr val="000000"/>
                </a:solidFill>
                <a:latin typeface="Arial (Body)"/>
                <a:ea typeface="+mn-ea"/>
                <a:cs typeface="+mn-cs"/>
              </a:rPr>
              <a:t>and</a:t>
            </a:r>
            <a:r>
              <a:rPr lang="en-US" sz="2400" kern="1200" dirty="0">
                <a:solidFill>
                  <a:srgbClr val="000000"/>
                </a:solidFill>
                <a:latin typeface="Arial (Body)"/>
                <a:ea typeface="+mn-ea"/>
                <a:cs typeface="+mn-cs"/>
              </a:rPr>
              <a:t> windy?</a:t>
            </a:r>
          </a:p>
          <a:p>
            <a:pPr marL="741553" lvl="1" indent="-284353">
              <a:spcAft>
                <a:spcPct val="0"/>
              </a:spcAft>
              <a:buFont typeface="Arial" panose="020B0604020202020204" pitchFamily="34" charset="0"/>
              <a:buChar char="–"/>
            </a:pPr>
            <a:r>
              <a:rPr lang="en-US" sz="2400" kern="1200" dirty="0">
                <a:solidFill>
                  <a:srgbClr val="000000"/>
                </a:solidFill>
                <a:latin typeface="Arial (Body)"/>
                <a:ea typeface="+mn-ea"/>
                <a:cs typeface="+mn-cs"/>
              </a:rPr>
              <a:t>If windy is tested before chilly, you’d go out with a windbreaker when you need a </a:t>
            </a:r>
            <a:r>
              <a:rPr lang="en-US" sz="2400" kern="1200" dirty="0" smtClean="0">
                <a:solidFill>
                  <a:srgbClr val="000000"/>
                </a:solidFill>
                <a:latin typeface="Arial (Body)"/>
                <a:ea typeface="+mn-ea"/>
                <a:cs typeface="+mn-cs"/>
              </a:rPr>
              <a:t>jacket</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31756942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smtClean="0">
                <a:latin typeface="Times New Roman" panose="02020603050405020304" pitchFamily="18" charset="0"/>
                <a:ea typeface="+mj-ea"/>
                <a:cs typeface="+mj-cs"/>
              </a:rPr>
              <a:t>General Format </a:t>
            </a:r>
            <a:r>
              <a:rPr lang="en-US" sz="2000" b="0" kern="1200" dirty="0" smtClean="0">
                <a:latin typeface="Times New Roman" panose="02020603050405020304" pitchFamily="18" charset="0"/>
                <a:ea typeface="+mj-ea"/>
                <a:cs typeface="+mj-cs"/>
              </a:rPr>
              <a:t>(3 of 4)</a:t>
            </a:r>
            <a:endParaRPr lang="en-US" sz="2000" b="0" kern="1200" dirty="0">
              <a:latin typeface="Times New Roman" panose="02020603050405020304" pitchFamily="18" charset="0"/>
              <a:ea typeface="+mj-ea"/>
              <a:cs typeface="+mj-cs"/>
            </a:endParaRPr>
          </a:p>
        </p:txBody>
      </p:sp>
      <p:pic>
        <p:nvPicPr>
          <p:cNvPr id="4" name="Picture 3" descr="The 10 line code is as follows. Line 1. If expression then. Line 2. statement. Line 3. left parenthesis more statements may follow right parenthesis. Line 4. Else if expression then. Line 5. statement. Line 6. left parenthesis more statements may follow right parenthesis. Line 7. left parenthesis put as many else if statements as necessary right parenthesis. Line 8. Else. Line 9. statement. Line 10. left parenthesis more statements may follow right parenthesi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6515" y="1685760"/>
            <a:ext cx="6390970" cy="2838472"/>
          </a:xfrm>
          <a:prstGeom prst="rect">
            <a:avLst/>
          </a:prstGeom>
        </p:spPr>
      </p:pic>
      <p:sp>
        <p:nvSpPr>
          <p:cNvPr id="5" name="Text Placeholder 4"/>
          <p:cNvSpPr>
            <a:spLocks noGrp="1"/>
          </p:cNvSpPr>
          <p:nvPr>
            <p:ph type="body" idx="1"/>
          </p:nvPr>
        </p:nvSpPr>
        <p:spPr>
          <a:xfrm>
            <a:off x="457200" y="4671715"/>
            <a:ext cx="8229600" cy="1601931"/>
          </a:xfrm>
        </p:spPr>
        <p:txBody>
          <a:bodyPr/>
          <a:lstStyle/>
          <a:p>
            <a:r>
              <a:rPr lang="en-US" sz="2200" dirty="0" smtClean="0">
                <a:latin typeface="+mn-lt"/>
              </a:rPr>
              <a:t>This </a:t>
            </a:r>
            <a:r>
              <a:rPr lang="en-US" sz="2200" dirty="0">
                <a:latin typeface="+mn-lt"/>
              </a:rPr>
              <a:t>construction is like a chain of </a:t>
            </a:r>
            <a:r>
              <a:rPr lang="en-US" sz="2200" dirty="0">
                <a:latin typeface="Courier New" panose="02070309020205020404" pitchFamily="49" charset="0"/>
                <a:cs typeface="Courier New" panose="02070309020205020404" pitchFamily="49" charset="0"/>
              </a:rPr>
              <a:t>If...Then...Else</a:t>
            </a:r>
            <a:r>
              <a:rPr lang="en-US" sz="2200" dirty="0">
                <a:latin typeface="+mn-lt"/>
              </a:rPr>
              <a:t> statements</a:t>
            </a:r>
          </a:p>
          <a:p>
            <a:r>
              <a:rPr lang="en-US" sz="2200" dirty="0">
                <a:latin typeface="+mn-lt"/>
              </a:rPr>
              <a:t>The </a:t>
            </a:r>
            <a:r>
              <a:rPr lang="en-US" sz="2200" dirty="0">
                <a:latin typeface="Courier New" panose="02070309020205020404" pitchFamily="49" charset="0"/>
                <a:cs typeface="Courier New" panose="02070309020205020404" pitchFamily="49" charset="0"/>
              </a:rPr>
              <a:t>Else</a:t>
            </a:r>
            <a:r>
              <a:rPr lang="en-US" sz="2200" dirty="0">
                <a:latin typeface="+mn-lt"/>
              </a:rPr>
              <a:t> part of one statement is linked to the </a:t>
            </a:r>
            <a:r>
              <a:rPr lang="en-US" sz="2200" dirty="0">
                <a:latin typeface="Courier New" panose="02070309020205020404" pitchFamily="49" charset="0"/>
                <a:cs typeface="Courier New" panose="02070309020205020404" pitchFamily="49" charset="0"/>
              </a:rPr>
              <a:t>If</a:t>
            </a:r>
            <a:r>
              <a:rPr lang="en-US" sz="2200" dirty="0">
                <a:latin typeface="+mn-lt"/>
              </a:rPr>
              <a:t> part of </a:t>
            </a:r>
            <a:r>
              <a:rPr lang="en-US" sz="2200" dirty="0" smtClean="0">
                <a:latin typeface="+mn-lt"/>
              </a:rPr>
              <a:t>another</a:t>
            </a:r>
            <a:endParaRPr lang="en-US" sz="2200" dirty="0">
              <a:latin typeface="+mn-lt"/>
            </a:endParaRPr>
          </a:p>
        </p:txBody>
      </p:sp>
    </p:spTree>
    <p:extLst>
      <p:ext uri="{BB962C8B-B14F-4D97-AF65-F5344CB8AC3E}">
        <p14:creationId xmlns:p14="http://schemas.microsoft.com/office/powerpoint/2010/main" val="29091455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smtClean="0">
                <a:latin typeface="Times New Roman" panose="02020603050405020304" pitchFamily="18" charset="0"/>
                <a:ea typeface="+mj-ea"/>
                <a:cs typeface="+mj-cs"/>
              </a:rPr>
              <a:t>Flowchart</a:t>
            </a:r>
            <a:endParaRPr lang="en-US" kern="1200" dirty="0">
              <a:latin typeface="Times New Roman" panose="02020603050405020304" pitchFamily="18" charset="0"/>
              <a:ea typeface="+mj-ea"/>
              <a:cs typeface="+mj-cs"/>
            </a:endParaRPr>
          </a:p>
        </p:txBody>
      </p:sp>
      <p:pic>
        <p:nvPicPr>
          <p:cNvPr id="4" name="Picture 2" descr="A decision flowchart reads as follows. Very cold? If true, wear a heavy jacket. If false, chilly? If true, wear a light jacket. If false, windy? If true, wear a windbreaker. If false, hot? If hot true, wear no jacket. If false, do noth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6650" y="1652016"/>
            <a:ext cx="6870700" cy="4383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95880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r>
              <a:rPr lang="en-US" dirty="0"/>
              <a:t>Example of </a:t>
            </a:r>
            <a:r>
              <a:rPr lang="en-US" dirty="0">
                <a:latin typeface="Courier New" pitchFamily="49" charset="0"/>
                <a:cs typeface="Courier New" pitchFamily="49" charset="0"/>
              </a:rPr>
              <a:t>ElseIf</a:t>
            </a:r>
            <a:r>
              <a:rPr lang="en-US" dirty="0"/>
              <a:t> Usage</a:t>
            </a:r>
            <a:endParaRPr lang="en-US" dirty="0">
              <a:latin typeface="Times New Roman" panose="02020603050405020304" pitchFamily="18" charset="0"/>
            </a:endParaRPr>
          </a:p>
        </p:txBody>
      </p:sp>
      <p:pic>
        <p:nvPicPr>
          <p:cNvPr id="4" name="Picture 3" descr="The 11 line code is as follows. Line 1. If d b l average less than 60 then. Line 2. l b l grade period text equal double quote F double quote. Line 3. If d b l average less than 70 then. Line 4. l b l grade period text equal double quote D double quote. Line 5. If d b l average less than 80 then. Line 6. l b l grade period text equal double quote C double quote. Line 7. If d b l average less than 90 then. Line 8. l b l grade period text equal double quote B double quote. Line 9. If d b l average less than or equal to 100 then. Line 10. l b l grade period text equal double quote A double quote. Line 11. End 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3337" y="1612554"/>
            <a:ext cx="4537325" cy="3308469"/>
          </a:xfrm>
          <a:prstGeom prst="rect">
            <a:avLst/>
          </a:prstGeom>
        </p:spPr>
      </p:pic>
      <p:sp>
        <p:nvSpPr>
          <p:cNvPr id="3" name="Text Placeholder 2"/>
          <p:cNvSpPr>
            <a:spLocks noGrp="1"/>
          </p:cNvSpPr>
          <p:nvPr>
            <p:ph type="body" idx="1"/>
          </p:nvPr>
        </p:nvSpPr>
        <p:spPr>
          <a:xfrm>
            <a:off x="457200" y="5220928"/>
            <a:ext cx="8229600" cy="1054104"/>
          </a:xfrm>
        </p:spPr>
        <p:txBody>
          <a:bodyPr wrap="square" lIns="91425" tIns="91425" rIns="91425" bIns="91425">
            <a:spAutoFit/>
          </a:bodyPr>
          <a:lstStyle/>
          <a:p>
            <a:pPr marL="255651" lvl="0" indent="-255651">
              <a:spcAft>
                <a:spcPct val="0"/>
              </a:spcAft>
              <a:buFont typeface="Arial" panose="020B0604020202020204" pitchFamily="34" charset="0"/>
              <a:buChar char="•"/>
            </a:pPr>
            <a:r>
              <a:rPr lang="en-US" sz="2200" kern="1200" dirty="0" smtClean="0">
                <a:solidFill>
                  <a:srgbClr val="000000"/>
                </a:solidFill>
                <a:latin typeface="Arial (Body)"/>
                <a:ea typeface="+mn-ea"/>
                <a:cs typeface="+mn-cs"/>
              </a:rPr>
              <a:t>Does </a:t>
            </a:r>
            <a:r>
              <a:rPr lang="en-US" sz="2200" kern="1200" dirty="0">
                <a:solidFill>
                  <a:srgbClr val="000000"/>
                </a:solidFill>
                <a:latin typeface="Arial (Body)"/>
                <a:ea typeface="+mn-ea"/>
                <a:cs typeface="+mn-cs"/>
              </a:rPr>
              <a:t>the order of these conditions matter?</a:t>
            </a:r>
          </a:p>
          <a:p>
            <a:pPr marL="255651" lvl="0" indent="-255651">
              <a:spcAft>
                <a:spcPct val="0"/>
              </a:spcAft>
              <a:buFont typeface="Arial" panose="020B0604020202020204" pitchFamily="34" charset="0"/>
              <a:buChar char="•"/>
            </a:pPr>
            <a:r>
              <a:rPr lang="en-US" sz="2200" kern="1200" dirty="0">
                <a:solidFill>
                  <a:srgbClr val="000000"/>
                </a:solidFill>
                <a:latin typeface="Arial (Body)"/>
                <a:ea typeface="+mn-ea"/>
                <a:cs typeface="+mn-cs"/>
              </a:rPr>
              <a:t>What happens if we reverse the </a:t>
            </a:r>
            <a:r>
              <a:rPr lang="en-US" sz="2200" kern="1200" dirty="0" smtClean="0">
                <a:solidFill>
                  <a:srgbClr val="000000"/>
                </a:solidFill>
                <a:latin typeface="Arial (Body)"/>
                <a:ea typeface="+mn-ea"/>
                <a:cs typeface="+mn-cs"/>
              </a:rPr>
              <a:t>order?</a:t>
            </a:r>
          </a:p>
        </p:txBody>
      </p:sp>
    </p:spTree>
    <p:extLst>
      <p:ext uri="{BB962C8B-B14F-4D97-AF65-F5344CB8AC3E}">
        <p14:creationId xmlns:p14="http://schemas.microsoft.com/office/powerpoint/2010/main" val="6151714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4399"/>
            <a:ext cx="8229600" cy="1097279"/>
          </a:xfrm>
        </p:spPr>
        <p:txBody>
          <a:bodyPr tIns="91425">
            <a:spAutoFit/>
          </a:bodyPr>
          <a:lstStyle/>
          <a:p>
            <a:pPr lvl="0">
              <a:spcBef>
                <a:spcPct val="0"/>
              </a:spcBef>
              <a:buClrTx/>
            </a:pPr>
            <a:r>
              <a:rPr lang="en-US" kern="1200" dirty="0" smtClean="0">
                <a:latin typeface="Times New Roman" panose="02020603050405020304" pitchFamily="18" charset="0"/>
                <a:ea typeface="+mj-ea"/>
                <a:cs typeface="+mj-cs"/>
              </a:rPr>
              <a:t>Using Only </a:t>
            </a:r>
            <a:r>
              <a:rPr lang="en-US" kern="1200" dirty="0" smtClean="0">
                <a:latin typeface="Courier New" panose="02070309020205020404" pitchFamily="49" charset="0"/>
                <a:ea typeface="+mj-ea"/>
                <a:cs typeface="Courier New" panose="02070309020205020404" pitchFamily="49" charset="0"/>
              </a:rPr>
              <a:t>If…Then</a:t>
            </a:r>
            <a:r>
              <a:rPr lang="en-US" kern="1200" dirty="0" smtClean="0">
                <a:latin typeface="Times New Roman" panose="02020603050405020304" pitchFamily="18" charset="0"/>
                <a:ea typeface="+mj-ea"/>
                <a:cs typeface="+mj-cs"/>
              </a:rPr>
              <a:t> Statements</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idx="1"/>
          </p:nvPr>
        </p:nvSpPr>
        <p:spPr>
          <a:xfrm>
            <a:off x="585216" y="1662168"/>
            <a:ext cx="3013390" cy="2131322"/>
          </a:xfrm>
        </p:spPr>
        <p:txBody>
          <a:bodyPr wrap="square" lIns="91425" tIns="91425" rIns="91425" bIns="91425">
            <a:spAutoFit/>
          </a:bodyPr>
          <a:lstStyle/>
          <a:p>
            <a:pPr marL="255651" lvl="0" indent="-255651">
              <a:spcAft>
                <a:spcPct val="0"/>
              </a:spcAft>
              <a:buFont typeface="Arial" panose="020B0604020202020204" pitchFamily="34" charset="0"/>
              <a:buChar char="•"/>
            </a:pPr>
            <a:r>
              <a:rPr lang="en-US" sz="2200" kern="1200" dirty="0">
                <a:solidFill>
                  <a:srgbClr val="000000"/>
                </a:solidFill>
                <a:latin typeface="Arial (Body)"/>
                <a:ea typeface="+mn-ea"/>
                <a:cs typeface="+mn-cs"/>
              </a:rPr>
              <a:t>Does this code function </a:t>
            </a:r>
            <a:r>
              <a:rPr lang="en-US" sz="2200" kern="1200" dirty="0" smtClean="0">
                <a:solidFill>
                  <a:srgbClr val="000000"/>
                </a:solidFill>
                <a:latin typeface="Arial (Body)"/>
                <a:ea typeface="+mn-ea"/>
                <a:cs typeface="+mn-cs"/>
              </a:rPr>
              <a:t>correctly?</a:t>
            </a:r>
          </a:p>
          <a:p>
            <a:pPr marL="255651" indent="-255651">
              <a:spcAft>
                <a:spcPct val="0"/>
              </a:spcAft>
              <a:buFont typeface="Arial" panose="020B0604020202020204" pitchFamily="34" charset="0"/>
              <a:buChar char="•"/>
            </a:pPr>
            <a:r>
              <a:rPr lang="en-US" sz="2200" kern="1200" dirty="0">
                <a:solidFill>
                  <a:srgbClr val="000000"/>
                </a:solidFill>
                <a:latin typeface="Arial (Body)"/>
              </a:rPr>
              <a:t>What is assigned to </a:t>
            </a:r>
            <a:r>
              <a:rPr lang="en-US" sz="2400" dirty="0" smtClean="0">
                <a:latin typeface="Courier New" pitchFamily="49" charset="0"/>
                <a:cs typeface="Courier New" pitchFamily="49" charset="0"/>
              </a:rPr>
              <a:t>l</a:t>
            </a:r>
            <a:r>
              <a:rPr lang="en-US" sz="100" dirty="0" smtClean="0">
                <a:latin typeface="Courier New" pitchFamily="49" charset="0"/>
                <a:cs typeface="Courier New" pitchFamily="49" charset="0"/>
              </a:rPr>
              <a:t> </a:t>
            </a:r>
            <a:r>
              <a:rPr lang="en-US" sz="2400" dirty="0" smtClean="0">
                <a:latin typeface="Courier New" pitchFamily="49" charset="0"/>
                <a:cs typeface="Courier New" pitchFamily="49" charset="0"/>
              </a:rPr>
              <a:t>b</a:t>
            </a:r>
            <a:r>
              <a:rPr lang="en-US" sz="100" dirty="0" smtClean="0">
                <a:latin typeface="Courier New" pitchFamily="49" charset="0"/>
                <a:cs typeface="Courier New" pitchFamily="49" charset="0"/>
              </a:rPr>
              <a:t> </a:t>
            </a:r>
            <a:r>
              <a:rPr lang="en-US" sz="2400" dirty="0" smtClean="0">
                <a:latin typeface="Courier New" pitchFamily="49" charset="0"/>
                <a:cs typeface="Courier New" pitchFamily="49" charset="0"/>
              </a:rPr>
              <a:t>l</a:t>
            </a:r>
            <a:r>
              <a:rPr lang="en-US" sz="100" dirty="0" smtClean="0">
                <a:latin typeface="Courier New" pitchFamily="49" charset="0"/>
                <a:cs typeface="Courier New" pitchFamily="49" charset="0"/>
              </a:rPr>
              <a:t> </a:t>
            </a:r>
            <a:r>
              <a:rPr lang="en-US" sz="2400" dirty="0" smtClean="0">
                <a:latin typeface="Courier New" pitchFamily="49" charset="0"/>
                <a:cs typeface="Courier New" pitchFamily="49" charset="0"/>
              </a:rPr>
              <a:t>Grade </a:t>
            </a:r>
            <a:r>
              <a:rPr lang="en-US" sz="2200" kern="1200" dirty="0" smtClean="0">
                <a:solidFill>
                  <a:srgbClr val="000000"/>
                </a:solidFill>
                <a:latin typeface="Arial (Body)"/>
              </a:rPr>
              <a:t>for </a:t>
            </a:r>
            <a:r>
              <a:rPr lang="en-US" sz="2200" kern="1200" dirty="0">
                <a:solidFill>
                  <a:srgbClr val="000000"/>
                </a:solidFill>
                <a:latin typeface="Arial (Body)"/>
              </a:rPr>
              <a:t>a </a:t>
            </a:r>
            <a:r>
              <a:rPr lang="en-US" sz="2200" b="1" kern="1200" dirty="0">
                <a:solidFill>
                  <a:srgbClr val="000000"/>
                </a:solidFill>
                <a:latin typeface="Arial (Body)"/>
              </a:rPr>
              <a:t>65 </a:t>
            </a:r>
            <a:r>
              <a:rPr lang="en-US" sz="2200" kern="1200" dirty="0">
                <a:solidFill>
                  <a:srgbClr val="000000"/>
                </a:solidFill>
                <a:latin typeface="Arial (Body)"/>
              </a:rPr>
              <a:t>average? </a:t>
            </a:r>
            <a:r>
              <a:rPr lang="en-US" sz="2200" b="1" kern="1200" dirty="0">
                <a:solidFill>
                  <a:srgbClr val="000000"/>
                </a:solidFill>
                <a:latin typeface="Arial (Body)"/>
              </a:rPr>
              <a:t>75</a:t>
            </a:r>
            <a:r>
              <a:rPr lang="en-US" sz="2200" kern="1200" dirty="0" smtClean="0">
                <a:solidFill>
                  <a:srgbClr val="000000"/>
                </a:solidFill>
                <a:latin typeface="Arial (Body)"/>
              </a:rPr>
              <a:t>?</a:t>
            </a:r>
            <a:endParaRPr lang="en-US" sz="2200" dirty="0"/>
          </a:p>
        </p:txBody>
      </p:sp>
      <p:pic>
        <p:nvPicPr>
          <p:cNvPr id="6" name="Picture 5" descr="The 15 line code is as follows. Line 1. If d b l average less than 60 then. Line 2. l b l grade period text equal double quote F double quote. Line 3. End if. Line 4. If d b l average less than 70 then. Line 5. l b l grade period text equal double quote D double quote. Line 6. End if. Line 7. If d b l average less than 80 then. Line 8. l b l grade period text equal double quote C double quote. Line 9. End if. Line 10. If d b l average less than 90 then. Line 11. l b l grade period text equal double quote B double quote. Line 12. End if. Line 13. If d b l average less than or equal to 100 then. Line 14. l b l grade period text equal double quote A double quote. Line 15. End 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6643" y="1727808"/>
            <a:ext cx="3813595" cy="4426329"/>
          </a:xfrm>
          <a:prstGeom prst="rect">
            <a:avLst/>
          </a:prstGeom>
        </p:spPr>
      </p:pic>
    </p:spTree>
    <p:extLst>
      <p:ext uri="{BB962C8B-B14F-4D97-AF65-F5344CB8AC3E}">
        <p14:creationId xmlns:p14="http://schemas.microsoft.com/office/powerpoint/2010/main" val="7362720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r>
              <a:rPr lang="en-US" dirty="0"/>
              <a:t>Using a Trailing Else</a:t>
            </a:r>
            <a:endParaRPr lang="en-US" dirty="0">
              <a:latin typeface="Times New Roman" panose="02020603050405020304" pitchFamily="18" charset="0"/>
            </a:endParaRPr>
          </a:p>
        </p:txBody>
      </p:sp>
      <p:sp>
        <p:nvSpPr>
          <p:cNvPr id="3" name="Text Placeholder 2"/>
          <p:cNvSpPr>
            <a:spLocks noGrp="1"/>
          </p:cNvSpPr>
          <p:nvPr>
            <p:ph type="body" idx="1"/>
          </p:nvPr>
        </p:nvSpPr>
        <p:spPr>
          <a:xfrm>
            <a:off x="457200" y="1600200"/>
            <a:ext cx="3419856" cy="4293453"/>
          </a:xfrm>
        </p:spPr>
        <p:txBody>
          <a:bodyPr wrap="square" lIns="91425" tIns="91425" rIns="91425" bIns="91425">
            <a:spAutoFit/>
          </a:bodyPr>
          <a:lstStyle/>
          <a:p>
            <a:pPr marL="255651" lvl="0" indent="-255651">
              <a:spcAft>
                <a:spcPct val="0"/>
              </a:spcAft>
              <a:buFont typeface="Arial" panose="020B0604020202020204" pitchFamily="34" charset="0"/>
              <a:buChar char="•"/>
            </a:pPr>
            <a:r>
              <a:rPr lang="en-US" sz="2200" kern="1200" dirty="0">
                <a:solidFill>
                  <a:srgbClr val="000000"/>
                </a:solidFill>
                <a:latin typeface="Arial (Body)"/>
                <a:ea typeface="+mn-ea"/>
                <a:cs typeface="+mn-cs"/>
              </a:rPr>
              <a:t>A sequence of </a:t>
            </a:r>
            <a:r>
              <a:rPr lang="en-US" sz="2200" kern="1200" dirty="0">
                <a:solidFill>
                  <a:srgbClr val="000000"/>
                </a:solidFill>
                <a:latin typeface="Courier New" panose="02070309020205020404" pitchFamily="49" charset="0"/>
                <a:ea typeface="+mn-ea"/>
                <a:cs typeface="Courier New" panose="02070309020205020404" pitchFamily="49" charset="0"/>
              </a:rPr>
              <a:t>ElseIf</a:t>
            </a:r>
            <a:r>
              <a:rPr lang="en-US" sz="2200" kern="1200" dirty="0">
                <a:solidFill>
                  <a:srgbClr val="000000"/>
                </a:solidFill>
                <a:latin typeface="Arial (Body)"/>
                <a:ea typeface="+mn-ea"/>
                <a:cs typeface="+mn-cs"/>
              </a:rPr>
              <a:t> statements may end with a plain </a:t>
            </a:r>
            <a:r>
              <a:rPr lang="en-US" sz="2200" kern="1200" dirty="0">
                <a:solidFill>
                  <a:srgbClr val="000000"/>
                </a:solidFill>
                <a:latin typeface="Courier New" panose="02070309020205020404" pitchFamily="49" charset="0"/>
                <a:ea typeface="+mn-ea"/>
                <a:cs typeface="Courier New" panose="02070309020205020404" pitchFamily="49" charset="0"/>
              </a:rPr>
              <a:t>Else</a:t>
            </a:r>
            <a:r>
              <a:rPr lang="en-US" sz="2200" kern="1200" dirty="0">
                <a:solidFill>
                  <a:srgbClr val="000000"/>
                </a:solidFill>
                <a:latin typeface="Arial (Body)"/>
                <a:ea typeface="+mn-ea"/>
                <a:cs typeface="+mn-cs"/>
              </a:rPr>
              <a:t>, called a </a:t>
            </a:r>
            <a:r>
              <a:rPr lang="en-US" sz="2200" b="1" kern="1200" dirty="0">
                <a:solidFill>
                  <a:srgbClr val="000000"/>
                </a:solidFill>
                <a:latin typeface="Arial (Body)"/>
                <a:ea typeface="+mn-ea"/>
                <a:cs typeface="+mn-cs"/>
              </a:rPr>
              <a:t>trailing </a:t>
            </a:r>
            <a:r>
              <a:rPr lang="en-US" sz="2200" i="1" kern="1200" dirty="0">
                <a:solidFill>
                  <a:srgbClr val="000000"/>
                </a:solidFill>
                <a:latin typeface="Courier New" panose="02070309020205020404" pitchFamily="49" charset="0"/>
                <a:ea typeface="+mn-ea"/>
                <a:cs typeface="Courier New" panose="02070309020205020404" pitchFamily="49" charset="0"/>
              </a:rPr>
              <a:t>Else</a:t>
            </a:r>
            <a:endParaRPr lang="en-US" sz="2200" i="1" kern="1200" dirty="0">
              <a:solidFill>
                <a:srgbClr val="000000"/>
              </a:solidFill>
              <a:latin typeface="+mn-lt"/>
              <a:ea typeface="+mn-ea"/>
              <a:cs typeface="Courier New" panose="02070309020205020404" pitchFamily="49" charset="0"/>
            </a:endParaRPr>
          </a:p>
          <a:p>
            <a:pPr marL="255651" lvl="0" indent="-255651">
              <a:spcAft>
                <a:spcPct val="0"/>
              </a:spcAft>
              <a:buFont typeface="Arial" panose="020B0604020202020204" pitchFamily="34" charset="0"/>
              <a:buChar char="•"/>
            </a:pPr>
            <a:r>
              <a:rPr lang="en-US" sz="2200" kern="1200" dirty="0">
                <a:solidFill>
                  <a:srgbClr val="000000"/>
                </a:solidFill>
                <a:latin typeface="Arial (Body)"/>
                <a:ea typeface="+mn-ea"/>
                <a:cs typeface="+mn-cs"/>
              </a:rPr>
              <a:t>If none of the conditions are </a:t>
            </a:r>
            <a:r>
              <a:rPr lang="en-US" sz="2200" b="1" kern="1200" dirty="0">
                <a:solidFill>
                  <a:srgbClr val="000000"/>
                </a:solidFill>
                <a:latin typeface="Arial (Body)"/>
                <a:ea typeface="+mn-ea"/>
                <a:cs typeface="+mn-cs"/>
              </a:rPr>
              <a:t>True</a:t>
            </a:r>
            <a:r>
              <a:rPr lang="en-US" sz="2200" kern="1200" dirty="0">
                <a:solidFill>
                  <a:srgbClr val="000000"/>
                </a:solidFill>
                <a:latin typeface="Arial (Body)"/>
                <a:ea typeface="+mn-ea"/>
                <a:cs typeface="+mn-cs"/>
              </a:rPr>
              <a:t>, the trailing </a:t>
            </a:r>
            <a:r>
              <a:rPr lang="en-US" sz="2200" kern="1200" dirty="0">
                <a:solidFill>
                  <a:srgbClr val="000000"/>
                </a:solidFill>
                <a:latin typeface="Courier New" panose="02070309020205020404" pitchFamily="49" charset="0"/>
                <a:ea typeface="+mn-ea"/>
                <a:cs typeface="Courier New" panose="02070309020205020404" pitchFamily="49" charset="0"/>
              </a:rPr>
              <a:t>Else</a:t>
            </a:r>
            <a:r>
              <a:rPr lang="en-US" sz="2200" kern="1200" dirty="0">
                <a:solidFill>
                  <a:srgbClr val="000000"/>
                </a:solidFill>
                <a:latin typeface="Arial (Body)"/>
                <a:ea typeface="+mn-ea"/>
                <a:cs typeface="+mn-cs"/>
              </a:rPr>
              <a:t> statement(s) will be executed</a:t>
            </a:r>
          </a:p>
          <a:p>
            <a:pPr marL="255651" lvl="0" indent="-255651">
              <a:spcAft>
                <a:spcPct val="0"/>
              </a:spcAft>
              <a:buFont typeface="Arial" panose="020B0604020202020204" pitchFamily="34" charset="0"/>
              <a:buChar char="•"/>
            </a:pPr>
            <a:r>
              <a:rPr lang="en-US" sz="2200" kern="1200" dirty="0">
                <a:solidFill>
                  <a:srgbClr val="000000"/>
                </a:solidFill>
                <a:latin typeface="Arial (Body)"/>
                <a:ea typeface="+mn-ea"/>
                <a:cs typeface="+mn-cs"/>
              </a:rPr>
              <a:t>The trailing </a:t>
            </a:r>
            <a:r>
              <a:rPr lang="en-US" sz="2200" kern="1200" dirty="0">
                <a:solidFill>
                  <a:srgbClr val="000000"/>
                </a:solidFill>
                <a:latin typeface="Courier New" panose="02070309020205020404" pitchFamily="49" charset="0"/>
                <a:ea typeface="+mn-ea"/>
                <a:cs typeface="Courier New" panose="02070309020205020404" pitchFamily="49" charset="0"/>
              </a:rPr>
              <a:t>Else</a:t>
            </a:r>
            <a:r>
              <a:rPr lang="en-US" sz="2200" kern="1200" dirty="0">
                <a:solidFill>
                  <a:srgbClr val="000000"/>
                </a:solidFill>
                <a:latin typeface="Arial (Body)"/>
                <a:ea typeface="+mn-ea"/>
                <a:cs typeface="+mn-cs"/>
              </a:rPr>
              <a:t> catches any value that falls through the </a:t>
            </a:r>
            <a:r>
              <a:rPr lang="en-US" sz="2200" kern="1200" dirty="0" smtClean="0">
                <a:solidFill>
                  <a:srgbClr val="000000"/>
                </a:solidFill>
                <a:latin typeface="Arial (Body)"/>
                <a:ea typeface="+mn-ea"/>
                <a:cs typeface="+mn-cs"/>
              </a:rPr>
              <a:t>cracks</a:t>
            </a:r>
            <a:endParaRPr lang="en-US" sz="2200" kern="1200" dirty="0">
              <a:solidFill>
                <a:srgbClr val="000000"/>
              </a:solidFill>
              <a:latin typeface="Arial (Body)"/>
              <a:ea typeface="+mn-ea"/>
              <a:cs typeface="+mn-cs"/>
            </a:endParaRPr>
          </a:p>
        </p:txBody>
      </p:sp>
      <p:pic>
        <p:nvPicPr>
          <p:cNvPr id="10" name="Picture 9" descr="The 14 line code is as follows. Line 1. single quote display the letter grade. Line 2. If d b l average less than 60 then. Line 3. l b l grade period text equal double quote F double quote. Line 4. If d b l average less than 70 then. Line 5. l b l grade period text equal double quote D double quote. Line 6. If d b l average less than 80 then. Line 7. l b l grade period text equal double quote C double quote. Line 8. If d b l average less than 90 then. Line 9. l b l grade period text equal double quote B double quote. Line 10. If d b l average less than or equal to 100 then. Line 11. l b l grade period text equal double quote A double quote. Line 12. Else. Line 13. l b l grade period text equal double quote invalid score double quote. Line 14. End 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2828" y="1600200"/>
            <a:ext cx="4573972" cy="3771228"/>
          </a:xfrm>
          <a:prstGeom prst="rect">
            <a:avLst/>
          </a:prstGeom>
        </p:spPr>
      </p:pic>
    </p:spTree>
    <p:extLst>
      <p:ext uri="{BB962C8B-B14F-4D97-AF65-F5344CB8AC3E}">
        <p14:creationId xmlns:p14="http://schemas.microsoft.com/office/powerpoint/2010/main" val="8979161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2595"/>
            <a:ext cx="7772400" cy="707856"/>
          </a:xfrm>
        </p:spPr>
        <p:txBody>
          <a:bodyPr tIns="91425">
            <a:spAutoFit/>
          </a:bodyPr>
          <a:lstStyle/>
          <a:p>
            <a:pPr lvl="0">
              <a:spcBef>
                <a:spcPct val="0"/>
              </a:spcBef>
              <a:buClrTx/>
            </a:pPr>
            <a:r>
              <a:rPr lang="en-US" sz="3400" kern="1200" dirty="0" smtClean="0">
                <a:latin typeface="Times New Roman" panose="02020603050405020304" pitchFamily="18" charset="0"/>
                <a:ea typeface="+mj-ea"/>
                <a:cs typeface="+mj-cs"/>
              </a:rPr>
              <a:t>4.5 Nested </a:t>
            </a:r>
            <a:r>
              <a:rPr lang="en-US" sz="3400" kern="1200" dirty="0" smtClean="0">
                <a:latin typeface="Courier New" panose="02070309020205020404" pitchFamily="49" charset="0"/>
                <a:ea typeface="+mj-ea"/>
                <a:cs typeface="Courier New" panose="02070309020205020404" pitchFamily="49" charset="0"/>
              </a:rPr>
              <a:t>If</a:t>
            </a:r>
            <a:r>
              <a:rPr lang="en-US" sz="3400" kern="1200" dirty="0" smtClean="0">
                <a:latin typeface="Times New Roman" panose="02020603050405020304" pitchFamily="18" charset="0"/>
                <a:ea typeface="+mj-ea"/>
                <a:cs typeface="+mj-cs"/>
              </a:rPr>
              <a:t> Statements</a:t>
            </a:r>
            <a:endParaRPr lang="en-US" sz="3400" kern="1200" dirty="0">
              <a:latin typeface="Times New Roman" panose="02020603050405020304" pitchFamily="18" charset="0"/>
              <a:ea typeface="+mj-ea"/>
              <a:cs typeface="+mj-cs"/>
            </a:endParaRPr>
          </a:p>
        </p:txBody>
      </p:sp>
    </p:spTree>
    <p:extLst>
      <p:ext uri="{BB962C8B-B14F-4D97-AF65-F5344CB8AC3E}">
        <p14:creationId xmlns:p14="http://schemas.microsoft.com/office/powerpoint/2010/main" val="4473689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smtClean="0">
                <a:solidFill>
                  <a:schemeClr val="tx2"/>
                </a:solidFill>
                <a:latin typeface="Times New Roman" panose="02020603050405020304" pitchFamily="18" charset="0"/>
                <a:ea typeface="+mj-ea"/>
              </a:rPr>
              <a:t>Learning Objectives </a:t>
            </a:r>
            <a:r>
              <a:rPr lang="en-US" sz="2000" b="0" kern="1200" dirty="0" smtClean="0">
                <a:solidFill>
                  <a:schemeClr val="tx2"/>
                </a:solidFill>
                <a:latin typeface="Times New Roman" panose="02020603050405020304" pitchFamily="18" charset="0"/>
                <a:ea typeface="+mj-ea"/>
              </a:rPr>
              <a:t>(2 of 2)</a:t>
            </a:r>
            <a:endParaRPr lang="en-US" sz="2000" b="0" kern="1200" dirty="0">
              <a:solidFill>
                <a:schemeClr val="tx2"/>
              </a:solidFill>
              <a:latin typeface="Times New Roman" panose="02020603050405020304" pitchFamily="18" charset="0"/>
              <a:ea typeface="+mj-ea"/>
            </a:endParaRPr>
          </a:p>
        </p:txBody>
      </p:sp>
      <p:sp>
        <p:nvSpPr>
          <p:cNvPr id="3" name="Text Placeholder 2"/>
          <p:cNvSpPr>
            <a:spLocks noGrp="1"/>
          </p:cNvSpPr>
          <p:nvPr>
            <p:ph idx="1"/>
          </p:nvPr>
        </p:nvSpPr>
        <p:spPr/>
        <p:txBody>
          <a:bodyPr/>
          <a:lstStyle/>
          <a:p>
            <a:pPr marL="0" indent="0">
              <a:buNone/>
            </a:pPr>
            <a:r>
              <a:rPr lang="en-US" sz="2400" b="1" kern="1200" dirty="0">
                <a:solidFill>
                  <a:schemeClr val="tx2"/>
                </a:solidFill>
                <a:latin typeface="+mn-lt"/>
                <a:ea typeface="+mn-ea"/>
                <a:cs typeface="+mn-cs"/>
              </a:rPr>
              <a:t>4.7</a:t>
            </a:r>
            <a:r>
              <a:rPr lang="en-US" sz="2400" dirty="0">
                <a:latin typeface="+mn-lt"/>
              </a:rPr>
              <a:t> Comparing, Testing, and Working with Strings</a:t>
            </a:r>
          </a:p>
          <a:p>
            <a:pPr marL="0" indent="0">
              <a:buNone/>
            </a:pPr>
            <a:r>
              <a:rPr lang="en-US" sz="2400" b="1" kern="1200" dirty="0">
                <a:solidFill>
                  <a:schemeClr val="tx2"/>
                </a:solidFill>
                <a:latin typeface="+mn-lt"/>
                <a:ea typeface="+mn-ea"/>
                <a:cs typeface="+mn-cs"/>
              </a:rPr>
              <a:t>4.8</a:t>
            </a:r>
            <a:r>
              <a:rPr lang="en-US" sz="2400" dirty="0">
                <a:latin typeface="+mn-lt"/>
              </a:rPr>
              <a:t> The </a:t>
            </a:r>
            <a:r>
              <a:rPr lang="en-US" sz="2400" kern="1200" dirty="0" smtClean="0">
                <a:solidFill>
                  <a:srgbClr val="000000"/>
                </a:solidFill>
                <a:latin typeface="Courier New" panose="02070309020205020404" pitchFamily="49" charset="0"/>
                <a:ea typeface="+mn-ea"/>
                <a:cs typeface="Courier New" panose="02070309020205020404" pitchFamily="49" charset="0"/>
              </a:rPr>
              <a:t>Select Case</a:t>
            </a:r>
            <a:r>
              <a:rPr lang="en-US" sz="2400" kern="1200" dirty="0" smtClean="0">
                <a:solidFill>
                  <a:srgbClr val="000000"/>
                </a:solidFill>
                <a:latin typeface="+mn-lt"/>
                <a:ea typeface="+mn-ea"/>
                <a:cs typeface="Times New Roman" panose="02020603050405020304" pitchFamily="18" charset="0"/>
              </a:rPr>
              <a:t> </a:t>
            </a:r>
            <a:r>
              <a:rPr lang="en-US" sz="2400" dirty="0">
                <a:latin typeface="+mn-lt"/>
              </a:rPr>
              <a:t>Statement</a:t>
            </a:r>
          </a:p>
          <a:p>
            <a:pPr marL="0" indent="0">
              <a:buNone/>
            </a:pPr>
            <a:r>
              <a:rPr lang="en-US" sz="2400" b="1" kern="1200" dirty="0">
                <a:solidFill>
                  <a:schemeClr val="tx2"/>
                </a:solidFill>
                <a:latin typeface="+mn-lt"/>
                <a:ea typeface="+mn-ea"/>
                <a:cs typeface="+mn-cs"/>
              </a:rPr>
              <a:t>4.9</a:t>
            </a:r>
            <a:r>
              <a:rPr lang="en-US" sz="2400" dirty="0">
                <a:latin typeface="+mn-lt"/>
              </a:rPr>
              <a:t> Introduction to Input Validation</a:t>
            </a:r>
          </a:p>
          <a:p>
            <a:pPr marL="0" indent="0">
              <a:buNone/>
            </a:pPr>
            <a:r>
              <a:rPr lang="en-US" sz="2400" b="1" kern="1200" dirty="0">
                <a:solidFill>
                  <a:schemeClr val="tx2"/>
                </a:solidFill>
                <a:latin typeface="+mn-lt"/>
                <a:ea typeface="+mn-ea"/>
                <a:cs typeface="+mn-cs"/>
              </a:rPr>
              <a:t>4.10</a:t>
            </a:r>
            <a:r>
              <a:rPr lang="en-US" sz="2400" dirty="0">
                <a:latin typeface="+mn-lt"/>
              </a:rPr>
              <a:t> Focus on </a:t>
            </a:r>
            <a:r>
              <a:rPr lang="en-US" sz="2400" dirty="0" smtClean="0">
                <a:latin typeface="+mn-lt"/>
              </a:rPr>
              <a:t>G</a:t>
            </a:r>
            <a:r>
              <a:rPr lang="en-US" sz="100" dirty="0" smtClean="0">
                <a:latin typeface="+mn-lt"/>
              </a:rPr>
              <a:t> </a:t>
            </a:r>
            <a:r>
              <a:rPr lang="en-US" sz="2400" dirty="0" smtClean="0">
                <a:latin typeface="+mn-lt"/>
              </a:rPr>
              <a:t>U</a:t>
            </a:r>
            <a:r>
              <a:rPr lang="en-US" sz="100" dirty="0" smtClean="0">
                <a:latin typeface="+mn-lt"/>
              </a:rPr>
              <a:t> </a:t>
            </a:r>
            <a:r>
              <a:rPr lang="en-US" sz="2400" dirty="0" smtClean="0">
                <a:latin typeface="+mn-lt"/>
              </a:rPr>
              <a:t>I </a:t>
            </a:r>
            <a:r>
              <a:rPr lang="en-US" sz="2400" dirty="0">
                <a:latin typeface="+mn-lt"/>
              </a:rPr>
              <a:t>Design: Radio Buttons and Check Boxes</a:t>
            </a:r>
          </a:p>
          <a:p>
            <a:pPr marL="0" indent="0">
              <a:buNone/>
            </a:pPr>
            <a:r>
              <a:rPr lang="en-US" sz="2400" b="1" kern="1200" dirty="0">
                <a:solidFill>
                  <a:schemeClr val="tx2"/>
                </a:solidFill>
                <a:latin typeface="+mn-lt"/>
                <a:ea typeface="+mn-ea"/>
                <a:cs typeface="+mn-cs"/>
              </a:rPr>
              <a:t>4.11</a:t>
            </a:r>
            <a:r>
              <a:rPr lang="en-US" sz="2400" dirty="0">
                <a:latin typeface="+mn-lt"/>
              </a:rPr>
              <a:t> Focus on Program Design and Problem Solving: Building the </a:t>
            </a:r>
            <a:r>
              <a:rPr lang="en-US" sz="2400" b="1" dirty="0">
                <a:latin typeface="+mn-lt"/>
              </a:rPr>
              <a:t>Health Club Membership Fee Calculator </a:t>
            </a:r>
            <a:r>
              <a:rPr lang="en-US" sz="2400" dirty="0" smtClean="0">
                <a:latin typeface="+mn-lt"/>
              </a:rPr>
              <a:t>Application</a:t>
            </a:r>
            <a:endParaRPr lang="en-US" sz="2400" dirty="0">
              <a:latin typeface="+mn-lt"/>
            </a:endParaRPr>
          </a:p>
        </p:txBody>
      </p:sp>
    </p:spTree>
    <p:extLst>
      <p:ext uri="{BB962C8B-B14F-4D97-AF65-F5344CB8AC3E}">
        <p14:creationId xmlns:p14="http://schemas.microsoft.com/office/powerpoint/2010/main" val="33886120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smtClean="0">
                <a:latin typeface="Courier New" panose="02070309020205020404" pitchFamily="49" charset="0"/>
                <a:ea typeface="+mj-ea"/>
                <a:cs typeface="Courier New" panose="02070309020205020404" pitchFamily="49" charset="0"/>
              </a:rPr>
              <a:t>If</a:t>
            </a:r>
            <a:r>
              <a:rPr lang="en-US" kern="1200" dirty="0" smtClean="0">
                <a:latin typeface="Times New Roman" panose="02020603050405020304" pitchFamily="18" charset="0"/>
                <a:ea typeface="+mj-ea"/>
                <a:cs typeface="Courier New" pitchFamily="49" charset="0"/>
              </a:rPr>
              <a:t> Statements Within </a:t>
            </a:r>
            <a:r>
              <a:rPr lang="en-US" kern="1200" dirty="0" smtClean="0">
                <a:latin typeface="Courier New" panose="02070309020205020404" pitchFamily="49" charset="0"/>
                <a:ea typeface="+mj-ea"/>
                <a:cs typeface="Courier New" panose="02070309020205020404" pitchFamily="49" charset="0"/>
              </a:rPr>
              <a:t>If</a:t>
            </a:r>
            <a:r>
              <a:rPr lang="en-US" kern="1200" dirty="0" smtClean="0">
                <a:latin typeface="Times New Roman" panose="02020603050405020304" pitchFamily="18" charset="0"/>
                <a:ea typeface="+mj-ea"/>
                <a:cs typeface="Courier New" pitchFamily="49" charset="0"/>
              </a:rPr>
              <a:t> Statements</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416016"/>
          </a:xfrm>
        </p:spPr>
        <p:txBody>
          <a:bodyPr wrap="square" lIns="91425" tIns="91425" rIns="91425" bIns="91425">
            <a:spAutoFit/>
          </a:bodyPr>
          <a:lstStyle/>
          <a:p>
            <a:pPr marL="255651" lvl="0" indent="-255651">
              <a:spcAft>
                <a:spcPct val="0"/>
              </a:spcAft>
              <a:tabLst/>
            </a:pPr>
            <a:r>
              <a:rPr lang="en-US" sz="2400" kern="1200" dirty="0">
                <a:solidFill>
                  <a:srgbClr val="000000"/>
                </a:solidFill>
                <a:latin typeface="Arial (Body)"/>
                <a:ea typeface="+mn-ea"/>
                <a:cs typeface="+mn-cs"/>
              </a:rPr>
              <a:t>Any type of statement may be used inside a set of </a:t>
            </a:r>
            <a:r>
              <a:rPr lang="en-US" sz="2400" kern="1200" dirty="0">
                <a:solidFill>
                  <a:srgbClr val="000000"/>
                </a:solidFill>
                <a:latin typeface="Courier New" panose="02070309020205020404" pitchFamily="49" charset="0"/>
                <a:ea typeface="+mn-ea"/>
                <a:cs typeface="Courier New" panose="02070309020205020404" pitchFamily="49" charset="0"/>
              </a:rPr>
              <a:t>Then</a:t>
            </a:r>
            <a:r>
              <a:rPr lang="en-US" sz="2400" kern="1200" dirty="0">
                <a:solidFill>
                  <a:srgbClr val="000000"/>
                </a:solidFill>
                <a:latin typeface="Arial (Body)"/>
                <a:ea typeface="+mn-ea"/>
                <a:cs typeface="+mn-cs"/>
              </a:rPr>
              <a:t>, </a:t>
            </a:r>
            <a:r>
              <a:rPr lang="en-US" sz="2400" kern="1200" dirty="0">
                <a:solidFill>
                  <a:srgbClr val="000000"/>
                </a:solidFill>
                <a:latin typeface="Courier New" panose="02070309020205020404" pitchFamily="49" charset="0"/>
                <a:ea typeface="+mn-ea"/>
                <a:cs typeface="Courier New" panose="02070309020205020404" pitchFamily="49" charset="0"/>
              </a:rPr>
              <a:t>Else</a:t>
            </a:r>
            <a:r>
              <a:rPr lang="en-US" sz="2400" kern="1200" dirty="0">
                <a:solidFill>
                  <a:srgbClr val="000000"/>
                </a:solidFill>
                <a:latin typeface="Arial (Body)"/>
                <a:ea typeface="+mn-ea"/>
                <a:cs typeface="+mn-cs"/>
              </a:rPr>
              <a:t>, or </a:t>
            </a:r>
            <a:r>
              <a:rPr lang="en-US" sz="2400" kern="1200" dirty="0">
                <a:solidFill>
                  <a:srgbClr val="000000"/>
                </a:solidFill>
                <a:latin typeface="Courier New" panose="02070309020205020404" pitchFamily="49" charset="0"/>
                <a:ea typeface="+mn-ea"/>
                <a:cs typeface="Courier New" panose="02070309020205020404" pitchFamily="49" charset="0"/>
              </a:rPr>
              <a:t>ElseIf</a:t>
            </a:r>
            <a:r>
              <a:rPr lang="en-US" sz="2400" kern="1200" dirty="0">
                <a:solidFill>
                  <a:srgbClr val="000000"/>
                </a:solidFill>
                <a:latin typeface="Arial (Body)"/>
                <a:ea typeface="+mn-ea"/>
                <a:cs typeface="+mn-cs"/>
              </a:rPr>
              <a:t> statements of an </a:t>
            </a:r>
            <a:r>
              <a:rPr lang="en-US" sz="2400" kern="1200" dirty="0">
                <a:solidFill>
                  <a:srgbClr val="000000"/>
                </a:solidFill>
                <a:latin typeface="Courier New" panose="02070309020205020404" pitchFamily="49" charset="0"/>
                <a:ea typeface="+mn-ea"/>
                <a:cs typeface="Courier New" panose="02070309020205020404" pitchFamily="49" charset="0"/>
              </a:rPr>
              <a:t>If</a:t>
            </a:r>
          </a:p>
          <a:p>
            <a:pPr marL="255651" lvl="0" indent="-255651">
              <a:spcAft>
                <a:spcPct val="0"/>
              </a:spcAft>
              <a:tabLst/>
            </a:pPr>
            <a:r>
              <a:rPr lang="en-US" sz="2400" kern="1200" dirty="0">
                <a:solidFill>
                  <a:srgbClr val="000000"/>
                </a:solidFill>
                <a:latin typeface="Arial (Body)"/>
                <a:ea typeface="+mn-ea"/>
                <a:cs typeface="+mn-cs"/>
              </a:rPr>
              <a:t>This includes other </a:t>
            </a:r>
            <a:r>
              <a:rPr lang="en-US" sz="2400" kern="1200" dirty="0">
                <a:solidFill>
                  <a:srgbClr val="000000"/>
                </a:solidFill>
                <a:latin typeface="Courier New" panose="02070309020205020404" pitchFamily="49" charset="0"/>
                <a:ea typeface="+mn-ea"/>
                <a:cs typeface="Courier New" panose="02070309020205020404" pitchFamily="49" charset="0"/>
              </a:rPr>
              <a:t>If</a:t>
            </a:r>
            <a:r>
              <a:rPr lang="en-US" sz="2400" kern="1200" dirty="0">
                <a:solidFill>
                  <a:srgbClr val="000000"/>
                </a:solidFill>
                <a:latin typeface="Arial (Body)"/>
                <a:ea typeface="+mn-ea"/>
                <a:cs typeface="+mn-cs"/>
              </a:rPr>
              <a:t> statements</a:t>
            </a:r>
          </a:p>
          <a:p>
            <a:pPr marL="255651" lvl="0" indent="-255651">
              <a:spcAft>
                <a:spcPct val="0"/>
              </a:spcAft>
              <a:tabLst/>
            </a:pPr>
            <a:r>
              <a:rPr lang="en-US" sz="2400" kern="1200" dirty="0">
                <a:solidFill>
                  <a:srgbClr val="000000"/>
                </a:solidFill>
                <a:latin typeface="Courier New" panose="02070309020205020404" pitchFamily="49" charset="0"/>
                <a:ea typeface="+mn-ea"/>
                <a:cs typeface="Courier New" panose="02070309020205020404" pitchFamily="49" charset="0"/>
              </a:rPr>
              <a:t>If</a:t>
            </a:r>
            <a:r>
              <a:rPr lang="en-US" sz="2400" kern="1200" dirty="0">
                <a:solidFill>
                  <a:srgbClr val="000000"/>
                </a:solidFill>
                <a:latin typeface="Arial (Body)"/>
                <a:ea typeface="+mn-ea"/>
                <a:cs typeface="+mn-cs"/>
              </a:rPr>
              <a:t> statements within </a:t>
            </a:r>
            <a:r>
              <a:rPr lang="en-US" sz="2400" kern="1200" dirty="0">
                <a:solidFill>
                  <a:srgbClr val="000000"/>
                </a:solidFill>
                <a:latin typeface="Courier New" panose="02070309020205020404" pitchFamily="49" charset="0"/>
                <a:ea typeface="+mn-ea"/>
                <a:cs typeface="Courier New" panose="02070309020205020404" pitchFamily="49" charset="0"/>
              </a:rPr>
              <a:t>If</a:t>
            </a:r>
            <a:r>
              <a:rPr lang="en-US" sz="2400" kern="1200" dirty="0">
                <a:solidFill>
                  <a:srgbClr val="000000"/>
                </a:solidFill>
                <a:latin typeface="Arial (Body)"/>
                <a:ea typeface="+mn-ea"/>
                <a:cs typeface="+mn-cs"/>
              </a:rPr>
              <a:t> statements create a more complex decision structure called a </a:t>
            </a:r>
            <a:r>
              <a:rPr lang="en-US" sz="2400" b="1" kern="1200" dirty="0" smtClean="0">
                <a:solidFill>
                  <a:srgbClr val="000000"/>
                </a:solidFill>
                <a:latin typeface="Arial (Body)"/>
                <a:ea typeface="+mn-ea"/>
                <a:cs typeface="+mn-cs"/>
              </a:rPr>
              <a:t>Nested </a:t>
            </a:r>
            <a:r>
              <a:rPr lang="en-US" sz="2400" kern="1200" dirty="0" smtClean="0">
                <a:solidFill>
                  <a:srgbClr val="000000"/>
                </a:solidFill>
                <a:latin typeface="Courier New" panose="02070309020205020404" pitchFamily="49" charset="0"/>
                <a:ea typeface="+mn-ea"/>
                <a:cs typeface="Courier New" panose="02070309020205020404" pitchFamily="49" charset="0"/>
              </a:rPr>
              <a:t>If</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806722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smtClean="0">
                <a:latin typeface="Times New Roman" panose="02020603050405020304" pitchFamily="18" charset="0"/>
                <a:ea typeface="+mj-ea"/>
                <a:cs typeface="+mj-cs"/>
              </a:rPr>
              <a:t>Nested </a:t>
            </a:r>
            <a:r>
              <a:rPr lang="en-US" kern="1200" dirty="0" smtClean="0">
                <a:latin typeface="Courier New" panose="02070309020205020404" pitchFamily="49" charset="0"/>
                <a:ea typeface="+mj-ea"/>
                <a:cs typeface="Courier New" panose="02070309020205020404" pitchFamily="49" charset="0"/>
              </a:rPr>
              <a:t>If</a:t>
            </a:r>
            <a:r>
              <a:rPr lang="en-US" kern="1200" dirty="0" smtClean="0">
                <a:latin typeface="Times New Roman" panose="02020603050405020304" pitchFamily="18" charset="0"/>
                <a:ea typeface="+mj-ea"/>
                <a:cs typeface="+mj-cs"/>
              </a:rPr>
              <a:t> Example</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a:spcAft>
                <a:spcPct val="0"/>
              </a:spcAft>
              <a:tabLst/>
            </a:pPr>
            <a:r>
              <a:rPr lang="en-US" sz="2400" kern="1200" dirty="0">
                <a:solidFill>
                  <a:srgbClr val="000000"/>
                </a:solidFill>
                <a:latin typeface="Arial (Body)"/>
                <a:ea typeface="+mn-ea"/>
                <a:cs typeface="+mn-cs"/>
              </a:rPr>
              <a:t>Tutorial 4-4 examines an application that uses nested </a:t>
            </a:r>
            <a:r>
              <a:rPr lang="en-US" sz="2400" kern="1200" dirty="0">
                <a:solidFill>
                  <a:srgbClr val="000000"/>
                </a:solidFill>
                <a:latin typeface="Courier New" panose="02070309020205020404" pitchFamily="49" charset="0"/>
                <a:ea typeface="+mn-ea"/>
                <a:cs typeface="Courier New" panose="02070309020205020404" pitchFamily="49" charset="0"/>
              </a:rPr>
              <a:t>If</a:t>
            </a:r>
            <a:r>
              <a:rPr lang="en-US" sz="2400" kern="1200" dirty="0">
                <a:solidFill>
                  <a:srgbClr val="000000"/>
                </a:solidFill>
                <a:latin typeface="Arial (Body)"/>
                <a:ea typeface="+mn-ea"/>
                <a:cs typeface="+mn-cs"/>
              </a:rPr>
              <a:t> Statements</a:t>
            </a:r>
          </a:p>
          <a:p>
            <a:pPr marL="255651" lvl="0" indent="-255651">
              <a:spcAft>
                <a:spcPct val="0"/>
              </a:spcAft>
              <a:tabLst/>
            </a:pPr>
            <a:r>
              <a:rPr lang="en-US" sz="2400" kern="1200" dirty="0">
                <a:solidFill>
                  <a:srgbClr val="000000"/>
                </a:solidFill>
                <a:latin typeface="Arial (Body)"/>
                <a:ea typeface="+mn-ea"/>
                <a:cs typeface="+mn-cs"/>
              </a:rPr>
              <a:t>In the application, the customer must meet one of the following qualifications:</a:t>
            </a:r>
          </a:p>
          <a:p>
            <a:pPr marL="741553" lvl="1" indent="-284353">
              <a:spcAft>
                <a:spcPct val="0"/>
              </a:spcAft>
              <a:buFont typeface="Arial" panose="020B0604020202020204" pitchFamily="34" charset="0"/>
              <a:buChar char="–"/>
            </a:pPr>
            <a:r>
              <a:rPr lang="en-US" sz="2400" kern="1200" dirty="0">
                <a:solidFill>
                  <a:srgbClr val="000000"/>
                </a:solidFill>
                <a:latin typeface="Arial (Body)"/>
                <a:ea typeface="+mn-ea"/>
                <a:cs typeface="+mn-cs"/>
              </a:rPr>
              <a:t>Earn </a:t>
            </a:r>
            <a:r>
              <a:rPr lang="en-US" sz="2400" b="1" kern="1200" dirty="0">
                <a:solidFill>
                  <a:srgbClr val="000000"/>
                </a:solidFill>
                <a:latin typeface="Arial (Body)"/>
                <a:ea typeface="+mn-ea"/>
                <a:cs typeface="+mn-cs"/>
              </a:rPr>
              <a:t>$30,000</a:t>
            </a:r>
            <a:r>
              <a:rPr lang="en-US" sz="2400" kern="1200" dirty="0">
                <a:solidFill>
                  <a:srgbClr val="000000"/>
                </a:solidFill>
                <a:latin typeface="Arial (Body)"/>
                <a:ea typeface="+mn-ea"/>
                <a:cs typeface="+mn-cs"/>
              </a:rPr>
              <a:t> per year or more and have worked in his or her current job for more than </a:t>
            </a:r>
            <a:r>
              <a:rPr lang="en-US" sz="2400" b="1" kern="1200" dirty="0">
                <a:solidFill>
                  <a:srgbClr val="000000"/>
                </a:solidFill>
                <a:latin typeface="Arial (Body)"/>
                <a:ea typeface="+mn-ea"/>
                <a:cs typeface="+mn-cs"/>
              </a:rPr>
              <a:t>two</a:t>
            </a:r>
            <a:r>
              <a:rPr lang="en-US" sz="2400" kern="1200" dirty="0">
                <a:solidFill>
                  <a:srgbClr val="000000"/>
                </a:solidFill>
                <a:latin typeface="Arial (Body)"/>
                <a:ea typeface="+mn-ea"/>
                <a:cs typeface="+mn-cs"/>
              </a:rPr>
              <a:t> years.</a:t>
            </a:r>
          </a:p>
          <a:p>
            <a:pPr marL="741553" lvl="1" indent="-284353">
              <a:spcAft>
                <a:spcPct val="0"/>
              </a:spcAft>
              <a:buFont typeface="Arial" panose="020B0604020202020204" pitchFamily="34" charset="0"/>
              <a:buChar char="–"/>
            </a:pPr>
            <a:r>
              <a:rPr lang="en-US" sz="2400" kern="1200" dirty="0">
                <a:solidFill>
                  <a:srgbClr val="000000"/>
                </a:solidFill>
                <a:latin typeface="Arial (Body)"/>
                <a:ea typeface="+mn-ea"/>
                <a:cs typeface="+mn-cs"/>
              </a:rPr>
              <a:t>Have worked at his or her current job for more than </a:t>
            </a:r>
            <a:r>
              <a:rPr lang="en-US" sz="2400" b="1" kern="1200" dirty="0">
                <a:solidFill>
                  <a:srgbClr val="000000"/>
                </a:solidFill>
                <a:latin typeface="Arial (Body)"/>
                <a:ea typeface="+mn-ea"/>
                <a:cs typeface="+mn-cs"/>
              </a:rPr>
              <a:t>five</a:t>
            </a:r>
            <a:r>
              <a:rPr lang="en-US" sz="2400" kern="1200" dirty="0">
                <a:solidFill>
                  <a:srgbClr val="000000"/>
                </a:solidFill>
                <a:latin typeface="Arial (Body)"/>
                <a:ea typeface="+mn-ea"/>
                <a:cs typeface="+mn-cs"/>
              </a:rPr>
              <a:t> years</a:t>
            </a:r>
            <a:r>
              <a:rPr lang="en-US" sz="2400" kern="1200" dirty="0" smtClean="0">
                <a:solidFill>
                  <a:srgbClr val="000000"/>
                </a:solidFill>
                <a:latin typeface="Arial (Body)"/>
                <a:ea typeface="+mn-ea"/>
                <a:cs typeface="+mn-cs"/>
              </a:rPr>
              <a:t>.</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6189116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smtClean="0">
                <a:latin typeface="Times New Roman" panose="02020603050405020304" pitchFamily="18" charset="0"/>
                <a:ea typeface="+mj-ea"/>
                <a:cs typeface="+mj-cs"/>
              </a:rPr>
              <a:t>Examining the Nested </a:t>
            </a:r>
            <a:r>
              <a:rPr lang="en-US" kern="1200" dirty="0" smtClean="0">
                <a:latin typeface="Courier New" panose="02070309020205020404" pitchFamily="49" charset="0"/>
                <a:ea typeface="+mj-ea"/>
                <a:cs typeface="Courier New" panose="02070309020205020404" pitchFamily="49" charset="0"/>
              </a:rPr>
              <a:t>If</a:t>
            </a:r>
            <a:r>
              <a:rPr lang="en-US" kern="1200" dirty="0" smtClean="0">
                <a:latin typeface="Times New Roman" panose="02020603050405020304" pitchFamily="18" charset="0"/>
                <a:ea typeface="+mj-ea"/>
                <a:cs typeface="+mj-cs"/>
              </a:rPr>
              <a:t> Statement</a:t>
            </a:r>
            <a:endParaRPr lang="en-US" sz="2000" b="0" kern="1200" dirty="0">
              <a:latin typeface="Times New Roman" panose="02020603050405020304" pitchFamily="18" charset="0"/>
              <a:ea typeface="+mj-ea"/>
              <a:cs typeface="+mj-cs"/>
            </a:endParaRPr>
          </a:p>
        </p:txBody>
      </p:sp>
      <p:pic>
        <p:nvPicPr>
          <p:cNvPr id="5" name="Picture 4" descr="The 13 line code is as follows. Line 1. If d b l salary more than 30000 then. Line 2. If i n t years on job more than 2 then. Line 3. l b l message period text equal double quote applicant qualifies double quote. Line 4. Else. Line 5. l b l message period text equal double quote applicant does not qualify double quote. Line 6. End if. Line 7. Else. Line 8. If i n t years on job more than 5 then. Line 9. l b l message period text equal double quote applicant qualifies double quote. Line 10. Else. Line 11. l b l message period text equal double quote applicant does not qualify double quote. Line 12. End if. Line 13. End if."/>
          <p:cNvPicPr>
            <a:picLocks noChangeAspect="1"/>
          </p:cNvPicPr>
          <p:nvPr/>
        </p:nvPicPr>
        <p:blipFill>
          <a:blip r:embed="rId2"/>
          <a:stretch>
            <a:fillRect/>
          </a:stretch>
        </p:blipFill>
        <p:spPr>
          <a:xfrm>
            <a:off x="1063214" y="1578987"/>
            <a:ext cx="7017572" cy="4687182"/>
          </a:xfrm>
          <a:prstGeom prst="rect">
            <a:avLst/>
          </a:prstGeom>
        </p:spPr>
      </p:pic>
    </p:spTree>
    <p:extLst>
      <p:ext uri="{BB962C8B-B14F-4D97-AF65-F5344CB8AC3E}">
        <p14:creationId xmlns:p14="http://schemas.microsoft.com/office/powerpoint/2010/main" val="16844022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smtClean="0">
                <a:latin typeface="Times New Roman" panose="02020603050405020304" pitchFamily="18" charset="0"/>
                <a:ea typeface="+mj-ea"/>
                <a:cs typeface="+mj-cs"/>
              </a:rPr>
              <a:t>Flowchart of Nested </a:t>
            </a:r>
            <a:r>
              <a:rPr lang="en-US" kern="1200" dirty="0" smtClean="0">
                <a:latin typeface="Courier New" panose="02070309020205020404" pitchFamily="49" charset="0"/>
                <a:ea typeface="+mj-ea"/>
                <a:cs typeface="Courier New" panose="02070309020205020404" pitchFamily="49" charset="0"/>
              </a:rPr>
              <a:t>If</a:t>
            </a:r>
            <a:r>
              <a:rPr lang="en-US" kern="1200" dirty="0" smtClean="0">
                <a:latin typeface="Times New Roman" panose="02020603050405020304" pitchFamily="18" charset="0"/>
                <a:ea typeface="+mj-ea"/>
                <a:cs typeface="+mj-cs"/>
              </a:rPr>
              <a:t> Statements</a:t>
            </a:r>
            <a:endParaRPr lang="en-US" kern="1200" dirty="0">
              <a:latin typeface="Times New Roman" panose="02020603050405020304" pitchFamily="18" charset="0"/>
              <a:ea typeface="+mj-ea"/>
              <a:cs typeface="+mj-cs"/>
            </a:endParaRPr>
          </a:p>
        </p:txBody>
      </p:sp>
      <p:pic>
        <p:nvPicPr>
          <p:cNvPr id="4" name="Picture 2" descr="A flowchart of nested if statements reads as follows. Salary greater than 30,000 dollars. If true, years at current job more than 2? If true, display message the applicant qualifies. If years at current job more than 2 is false, display message the applicant does not qualify. If salary greater than 30,000 dollars is false, years at current job greater than 5? If true, display message the applicant qualifies. If years at current job greater than 5 is false, display message the applicant does not qualif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562" y="1607457"/>
            <a:ext cx="8016875" cy="448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51431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2595"/>
            <a:ext cx="7772400" cy="707856"/>
          </a:xfrm>
        </p:spPr>
        <p:txBody>
          <a:bodyPr tIns="91425">
            <a:spAutoFit/>
          </a:bodyPr>
          <a:lstStyle/>
          <a:p>
            <a:pPr lvl="0">
              <a:spcBef>
                <a:spcPct val="0"/>
              </a:spcBef>
              <a:buClrTx/>
            </a:pPr>
            <a:r>
              <a:rPr lang="en-US" sz="3400" kern="1200" dirty="0" smtClean="0">
                <a:latin typeface="Times New Roman" panose="02020603050405020304" pitchFamily="18" charset="0"/>
                <a:ea typeface="+mj-ea"/>
                <a:cs typeface="+mj-cs"/>
              </a:rPr>
              <a:t>4.6 Logical Operators</a:t>
            </a:r>
            <a:endParaRPr lang="en-US" sz="3400" kern="1200" dirty="0">
              <a:latin typeface="Times New Roman" panose="02020603050405020304" pitchFamily="18" charset="0"/>
              <a:ea typeface="+mj-ea"/>
              <a:cs typeface="+mj-cs"/>
            </a:endParaRPr>
          </a:p>
        </p:txBody>
      </p:sp>
    </p:spTree>
    <p:extLst>
      <p:ext uri="{BB962C8B-B14F-4D97-AF65-F5344CB8AC3E}">
        <p14:creationId xmlns:p14="http://schemas.microsoft.com/office/powerpoint/2010/main" val="17942018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smtClean="0">
                <a:latin typeface="Times New Roman" panose="02020603050405020304" pitchFamily="18" charset="0"/>
                <a:ea typeface="+mj-ea"/>
                <a:cs typeface="+mj-cs"/>
              </a:rPr>
              <a:t>Visual Basic Logical Operators</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800189"/>
          </a:xfrm>
        </p:spPr>
        <p:txBody>
          <a:bodyPr wrap="square" lIns="91425" tIns="91425" rIns="91425" bIns="91425">
            <a:spAutoFit/>
          </a:bodyPr>
          <a:lstStyle/>
          <a:p>
            <a:pPr marL="255651" lvl="0" indent="-255651">
              <a:spcAft>
                <a:spcPct val="0"/>
              </a:spcAft>
              <a:buFont typeface="Arial" panose="020B0604020202020204" pitchFamily="34" charset="0"/>
              <a:buChar char="•"/>
            </a:pPr>
            <a:r>
              <a:rPr lang="en-US" sz="2000" kern="1200" dirty="0">
                <a:solidFill>
                  <a:srgbClr val="000000"/>
                </a:solidFill>
                <a:latin typeface="Arial (Body)"/>
                <a:ea typeface="+mn-ea"/>
                <a:cs typeface="+mn-cs"/>
              </a:rPr>
              <a:t>Visual Basic provides Logical operators that can combine multiple Boolean expressions into a </a:t>
            </a:r>
            <a:r>
              <a:rPr lang="en-US" sz="2000" kern="1200" dirty="0" smtClean="0">
                <a:solidFill>
                  <a:srgbClr val="000000"/>
                </a:solidFill>
                <a:latin typeface="Arial (Body)"/>
                <a:ea typeface="+mn-ea"/>
                <a:cs typeface="+mn-cs"/>
              </a:rPr>
              <a:t>compound expression</a:t>
            </a:r>
            <a:endParaRPr lang="en-US" sz="2000" kern="1200" dirty="0">
              <a:solidFill>
                <a:srgbClr val="000000"/>
              </a:solidFill>
              <a:latin typeface="Arial (Body)"/>
              <a:ea typeface="+mn-ea"/>
              <a:cs typeface="+mn-cs"/>
            </a:endParaRPr>
          </a:p>
        </p:txBody>
      </p:sp>
      <p:graphicFrame>
        <p:nvGraphicFramePr>
          <p:cNvPr id="5" name="Table 2"/>
          <p:cNvGraphicFramePr>
            <a:graphicFrameLocks/>
          </p:cNvGraphicFramePr>
          <p:nvPr>
            <p:extLst>
              <p:ext uri="{D42A27DB-BD31-4B8C-83A1-F6EECF244321}">
                <p14:modId xmlns:p14="http://schemas.microsoft.com/office/powerpoint/2010/main" val="4261220814"/>
              </p:ext>
            </p:extLst>
          </p:nvPr>
        </p:nvGraphicFramePr>
        <p:xfrm>
          <a:off x="628650" y="2528405"/>
          <a:ext cx="7886700" cy="3304032"/>
        </p:xfrm>
        <a:graphic>
          <a:graphicData uri="http://schemas.openxmlformats.org/drawingml/2006/table">
            <a:tbl>
              <a:tblPr firstRow="1" bandRow="1">
                <a:tableStyleId>{5C22544A-7EE6-4342-B048-85BDC9FD1C3A}</a:tableStyleId>
              </a:tblPr>
              <a:tblGrid>
                <a:gridCol w="1209294">
                  <a:extLst>
                    <a:ext uri="{9D8B030D-6E8A-4147-A177-3AD203B41FA5}">
                      <a16:colId xmlns:a16="http://schemas.microsoft.com/office/drawing/2014/main" val="20000"/>
                    </a:ext>
                  </a:extLst>
                </a:gridCol>
                <a:gridCol w="6677406">
                  <a:extLst>
                    <a:ext uri="{9D8B030D-6E8A-4147-A177-3AD203B41FA5}">
                      <a16:colId xmlns:a16="http://schemas.microsoft.com/office/drawing/2014/main" val="20001"/>
                    </a:ext>
                  </a:extLst>
                </a:gridCol>
              </a:tblGrid>
              <a:tr h="322345">
                <a:tc>
                  <a:txBody>
                    <a:bodyPr/>
                    <a:lstStyle/>
                    <a:p>
                      <a:r>
                        <a:rPr lang="en-US" sz="1400" b="1" dirty="0" smtClean="0">
                          <a:solidFill>
                            <a:schemeClr val="tx1"/>
                          </a:solidFill>
                        </a:rPr>
                        <a:t>Operator</a:t>
                      </a:r>
                      <a:endParaRPr lang="en-US"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b="1" dirty="0" smtClean="0">
                          <a:solidFill>
                            <a:schemeClr val="tx1"/>
                          </a:solidFill>
                        </a:rPr>
                        <a:t>Effect</a:t>
                      </a:r>
                      <a:endParaRPr lang="en-US"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564103">
                <a:tc>
                  <a:txBody>
                    <a:bodyPr/>
                    <a:lstStyle/>
                    <a:p>
                      <a:r>
                        <a:rPr lang="en-US" sz="1400" b="0" dirty="0" smtClean="0">
                          <a:latin typeface="Courier New" pitchFamily="49" charset="0"/>
                          <a:cs typeface="Courier New" pitchFamily="49" charset="0"/>
                        </a:rPr>
                        <a:t>And</a:t>
                      </a:r>
                      <a:endParaRPr lang="en-US" sz="1400" b="0"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b="0" kern="1200" baseline="0" dirty="0" smtClean="0">
                          <a:solidFill>
                            <a:schemeClr val="dk1"/>
                          </a:solidFill>
                          <a:latin typeface="+mn-lt"/>
                          <a:ea typeface="+mn-ea"/>
                          <a:cs typeface="+mn-cs"/>
                        </a:rPr>
                        <a:t>Combines two expressions into one. Both expressions must be true for the overall expression to be true.</a:t>
                      </a:r>
                      <a:endParaRPr lang="en-US" sz="1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805861">
                <a:tc>
                  <a:txBody>
                    <a:bodyPr/>
                    <a:lstStyle/>
                    <a:p>
                      <a:r>
                        <a:rPr lang="en-US" sz="1400" b="0" dirty="0" smtClean="0">
                          <a:latin typeface="Courier New" pitchFamily="49" charset="0"/>
                          <a:cs typeface="Courier New" pitchFamily="49" charset="0"/>
                        </a:rPr>
                        <a:t>Or</a:t>
                      </a:r>
                      <a:endParaRPr lang="en-US" sz="1400" b="0"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b="0" kern="1200" baseline="0" dirty="0" smtClean="0">
                          <a:solidFill>
                            <a:schemeClr val="dk1"/>
                          </a:solidFill>
                          <a:latin typeface="+mn-lt"/>
                          <a:ea typeface="+mn-ea"/>
                          <a:cs typeface="+mn-cs"/>
                        </a:rPr>
                        <a:t>Combines two expressions into one. One or both expressions must be true for the overall expression to be true. It is only necessary for one to be true, and it does not matter which.</a:t>
                      </a:r>
                      <a:endParaRPr lang="en-US" sz="1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047620">
                <a:tc>
                  <a:txBody>
                    <a:bodyPr/>
                    <a:lstStyle/>
                    <a:p>
                      <a:r>
                        <a:rPr lang="en-US" sz="1400" b="0" dirty="0" smtClean="0">
                          <a:latin typeface="Courier New" pitchFamily="49" charset="0"/>
                          <a:cs typeface="Courier New" pitchFamily="49" charset="0"/>
                        </a:rPr>
                        <a:t>X</a:t>
                      </a:r>
                      <a:r>
                        <a:rPr lang="en-US" sz="100" b="0" dirty="0" smtClean="0">
                          <a:latin typeface="Courier New" pitchFamily="49" charset="0"/>
                          <a:cs typeface="Courier New" pitchFamily="49" charset="0"/>
                        </a:rPr>
                        <a:t> </a:t>
                      </a:r>
                      <a:r>
                        <a:rPr lang="en-US" sz="1400" b="0" dirty="0" smtClean="0">
                          <a:latin typeface="Courier New" pitchFamily="49" charset="0"/>
                          <a:cs typeface="Courier New" pitchFamily="49" charset="0"/>
                        </a:rPr>
                        <a:t>or</a:t>
                      </a:r>
                      <a:endParaRPr lang="en-US" sz="1400" b="0"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b="0" kern="1200" baseline="0" dirty="0" smtClean="0">
                          <a:solidFill>
                            <a:schemeClr val="dk1"/>
                          </a:solidFill>
                          <a:latin typeface="+mn-lt"/>
                          <a:ea typeface="+mn-ea"/>
                          <a:cs typeface="+mn-cs"/>
                        </a:rPr>
                        <a:t>Combines two expressions into one. One expression (not both) must be true for the overall expression to be true. If both expressions are true, or both expressions are false, the overall expression is false.</a:t>
                      </a:r>
                      <a:endParaRPr lang="en-US" sz="1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564103">
                <a:tc>
                  <a:txBody>
                    <a:bodyPr/>
                    <a:lstStyle/>
                    <a:p>
                      <a:r>
                        <a:rPr lang="en-US" sz="1400" b="0" dirty="0" smtClean="0">
                          <a:latin typeface="Courier New" pitchFamily="49" charset="0"/>
                          <a:cs typeface="Courier New" pitchFamily="49" charset="0"/>
                        </a:rPr>
                        <a:t>Not</a:t>
                      </a:r>
                      <a:endParaRPr lang="en-US" sz="1400" b="0"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b="0" kern="1200" baseline="0" dirty="0" smtClean="0">
                          <a:solidFill>
                            <a:schemeClr val="dk1"/>
                          </a:solidFill>
                          <a:latin typeface="+mn-lt"/>
                          <a:ea typeface="+mn-ea"/>
                          <a:cs typeface="+mn-cs"/>
                        </a:rPr>
                        <a:t>Reverses the logical value of an expression: makes a true expression false and a false expression true.</a:t>
                      </a:r>
                      <a:endParaRPr lang="en-US" sz="1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29389991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smtClean="0">
                <a:latin typeface="Times New Roman" panose="02020603050405020304" pitchFamily="18" charset="0"/>
                <a:ea typeface="+mj-ea"/>
                <a:cs typeface="+mj-cs"/>
              </a:rPr>
              <a:t>The </a:t>
            </a:r>
            <a:r>
              <a:rPr lang="en-US" kern="1200" dirty="0" smtClean="0">
                <a:latin typeface="Courier New" panose="02070309020205020404" pitchFamily="49" charset="0"/>
                <a:ea typeface="+mj-ea"/>
                <a:cs typeface="Courier New" panose="02070309020205020404" pitchFamily="49" charset="0"/>
              </a:rPr>
              <a:t>And</a:t>
            </a:r>
            <a:r>
              <a:rPr lang="en-US" kern="1200" dirty="0" smtClean="0">
                <a:latin typeface="Times New Roman" panose="02020603050405020304" pitchFamily="18" charset="0"/>
                <a:ea typeface="+mj-ea"/>
                <a:cs typeface="+mj-cs"/>
              </a:rPr>
              <a:t> Operator</a:t>
            </a:r>
            <a:endParaRPr lang="en-US" kern="1200" dirty="0">
              <a:latin typeface="Times New Roman" panose="02020603050405020304" pitchFamily="18" charset="0"/>
              <a:ea typeface="+mj-ea"/>
              <a:cs typeface="+mj-cs"/>
            </a:endParaRPr>
          </a:p>
        </p:txBody>
      </p:sp>
      <p:sp>
        <p:nvSpPr>
          <p:cNvPr id="3" name="Content Placeholder 2"/>
          <p:cNvSpPr>
            <a:spLocks noGrp="1"/>
          </p:cNvSpPr>
          <p:nvPr>
            <p:ph type="body" idx="1"/>
          </p:nvPr>
        </p:nvSpPr>
        <p:spPr>
          <a:xfrm>
            <a:off x="457200" y="1600200"/>
            <a:ext cx="8229600" cy="992549"/>
          </a:xfrm>
        </p:spPr>
        <p:txBody>
          <a:bodyPr wrap="square" lIns="91425" tIns="91425" rIns="91425" bIns="91425">
            <a:spAutoFit/>
          </a:bodyPr>
          <a:lstStyle/>
          <a:p>
            <a:pPr marL="255651" lvl="0" indent="-255651">
              <a:spcAft>
                <a:spcPct val="0"/>
              </a:spcAft>
              <a:buFont typeface="Arial" panose="020B0604020202020204" pitchFamily="34" charset="0"/>
              <a:buChar char="•"/>
            </a:pPr>
            <a:r>
              <a:rPr lang="en-US" sz="2000" kern="1200" dirty="0">
                <a:solidFill>
                  <a:srgbClr val="000000"/>
                </a:solidFill>
                <a:latin typeface="Arial (Body)"/>
                <a:ea typeface="+mn-ea"/>
                <a:cs typeface="+mn-cs"/>
              </a:rPr>
              <a:t>The </a:t>
            </a:r>
            <a:r>
              <a:rPr lang="en-US" sz="2000" kern="1200" dirty="0">
                <a:solidFill>
                  <a:srgbClr val="000000"/>
                </a:solidFill>
                <a:latin typeface="Courier New" panose="02070309020205020404" pitchFamily="49" charset="0"/>
                <a:ea typeface="+mn-ea"/>
                <a:cs typeface="Courier New" panose="02070309020205020404" pitchFamily="49" charset="0"/>
              </a:rPr>
              <a:t>And</a:t>
            </a:r>
            <a:r>
              <a:rPr lang="en-US" sz="2000" kern="1200" dirty="0">
                <a:solidFill>
                  <a:srgbClr val="000000"/>
                </a:solidFill>
                <a:latin typeface="Arial (Body)"/>
                <a:ea typeface="+mn-ea"/>
                <a:cs typeface="+mn-cs"/>
              </a:rPr>
              <a:t> operator combines two expressions into one</a:t>
            </a:r>
          </a:p>
          <a:p>
            <a:pPr marL="255651" lvl="0" indent="-255651">
              <a:spcAft>
                <a:spcPct val="0"/>
              </a:spcAft>
              <a:buFont typeface="Arial" panose="020B0604020202020204" pitchFamily="34" charset="0"/>
              <a:buChar char="•"/>
            </a:pPr>
            <a:r>
              <a:rPr lang="en-US" sz="2000" kern="1200" dirty="0">
                <a:solidFill>
                  <a:srgbClr val="000000"/>
                </a:solidFill>
                <a:latin typeface="Arial (Body)"/>
                <a:ea typeface="+mn-ea"/>
                <a:cs typeface="+mn-cs"/>
              </a:rPr>
              <a:t>The following </a:t>
            </a:r>
            <a:r>
              <a:rPr lang="en-US" sz="2000" kern="1200" dirty="0">
                <a:solidFill>
                  <a:srgbClr val="000000"/>
                </a:solidFill>
                <a:latin typeface="Courier New" panose="02070309020205020404" pitchFamily="49" charset="0"/>
                <a:ea typeface="+mn-ea"/>
                <a:cs typeface="Courier New" panose="02070309020205020404" pitchFamily="49" charset="0"/>
              </a:rPr>
              <a:t>If</a:t>
            </a:r>
            <a:r>
              <a:rPr lang="en-US" sz="2000" kern="1200" dirty="0">
                <a:solidFill>
                  <a:srgbClr val="000000"/>
                </a:solidFill>
                <a:latin typeface="Arial (Body)"/>
                <a:ea typeface="+mn-ea"/>
                <a:cs typeface="+mn-cs"/>
              </a:rPr>
              <a:t> statement uses the </a:t>
            </a:r>
            <a:r>
              <a:rPr lang="en-US" sz="2000" kern="1200" dirty="0">
                <a:solidFill>
                  <a:srgbClr val="000000"/>
                </a:solidFill>
                <a:latin typeface="Courier New" panose="02070309020205020404" pitchFamily="49" charset="0"/>
                <a:ea typeface="+mn-ea"/>
                <a:cs typeface="Courier New" panose="02070309020205020404" pitchFamily="49" charset="0"/>
              </a:rPr>
              <a:t>And</a:t>
            </a:r>
            <a:r>
              <a:rPr lang="en-US" sz="2000" kern="1200" dirty="0">
                <a:solidFill>
                  <a:srgbClr val="000000"/>
                </a:solidFill>
                <a:latin typeface="Arial (Body)"/>
                <a:ea typeface="+mn-ea"/>
                <a:cs typeface="+mn-cs"/>
              </a:rPr>
              <a:t> operator</a:t>
            </a:r>
            <a:r>
              <a:rPr lang="en-US" sz="2000" kern="1200" dirty="0" smtClean="0">
                <a:solidFill>
                  <a:srgbClr val="000000"/>
                </a:solidFill>
                <a:latin typeface="Arial (Body)"/>
                <a:ea typeface="+mn-ea"/>
                <a:cs typeface="+mn-cs"/>
              </a:rPr>
              <a:t>:</a:t>
            </a:r>
            <a:endParaRPr lang="en-US" sz="2000" kern="1200" dirty="0">
              <a:solidFill>
                <a:srgbClr val="000000"/>
              </a:solidFill>
              <a:latin typeface="Arial (Body)"/>
              <a:ea typeface="+mn-ea"/>
              <a:cs typeface="+mn-cs"/>
            </a:endParaRPr>
          </a:p>
        </p:txBody>
      </p:sp>
      <p:pic>
        <p:nvPicPr>
          <p:cNvPr id="9" name="Picture 8" descr="The 3 line code is as follows. Line 1. If i n t temperature less than 20 and i n t minutes more than 12 then. Line 2. l b l message period text equal double quote the temperature is in the danger zone double quote. Line 3. End 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008" y="2770296"/>
            <a:ext cx="8195984" cy="706708"/>
          </a:xfrm>
          <a:prstGeom prst="rect">
            <a:avLst/>
          </a:prstGeom>
        </p:spPr>
      </p:pic>
      <p:sp>
        <p:nvSpPr>
          <p:cNvPr id="7" name="Text Placeholder 6"/>
          <p:cNvSpPr>
            <a:spLocks noGrp="1"/>
          </p:cNvSpPr>
          <p:nvPr>
            <p:ph type="body" idx="2"/>
          </p:nvPr>
        </p:nvSpPr>
        <p:spPr>
          <a:xfrm>
            <a:off x="457200" y="3654552"/>
            <a:ext cx="8229600" cy="719327"/>
          </a:xfrm>
        </p:spPr>
        <p:txBody>
          <a:bodyPr/>
          <a:lstStyle/>
          <a:p>
            <a:pPr lvl="0"/>
            <a:r>
              <a:rPr lang="en-US" sz="2000" kern="1200" dirty="0">
                <a:solidFill>
                  <a:srgbClr val="000000"/>
                </a:solidFill>
                <a:latin typeface="Arial (Body)"/>
              </a:rPr>
              <a:t>Both expressions must be true for the overall expression to be true, as shown in the </a:t>
            </a:r>
            <a:r>
              <a:rPr lang="en-US" sz="2000" kern="1200" dirty="0" smtClean="0">
                <a:solidFill>
                  <a:srgbClr val="000000"/>
                </a:solidFill>
                <a:latin typeface="Arial (Body)"/>
              </a:rPr>
              <a:t>following truth table:</a:t>
            </a:r>
          </a:p>
        </p:txBody>
      </p:sp>
      <p:graphicFrame>
        <p:nvGraphicFramePr>
          <p:cNvPr id="6" name="Table 5"/>
          <p:cNvGraphicFramePr>
            <a:graphicFrameLocks noGrp="1"/>
          </p:cNvGraphicFramePr>
          <p:nvPr>
            <p:extLst>
              <p:ext uri="{D42A27DB-BD31-4B8C-83A1-F6EECF244321}">
                <p14:modId xmlns:p14="http://schemas.microsoft.com/office/powerpoint/2010/main" val="633302264"/>
              </p:ext>
            </p:extLst>
          </p:nvPr>
        </p:nvGraphicFramePr>
        <p:xfrm>
          <a:off x="441960" y="4474465"/>
          <a:ext cx="8229600" cy="1828800"/>
        </p:xfrm>
        <a:graphic>
          <a:graphicData uri="http://schemas.openxmlformats.org/drawingml/2006/table">
            <a:tbl>
              <a:tblPr firstRow="1" bandRow="1">
                <a:tableStyleId>{5C22544A-7EE6-4342-B048-85BDC9FD1C3A}</a:tableStyleId>
              </a:tblPr>
              <a:tblGrid>
                <a:gridCol w="2002536">
                  <a:extLst>
                    <a:ext uri="{9D8B030D-6E8A-4147-A177-3AD203B41FA5}">
                      <a16:colId xmlns:a16="http://schemas.microsoft.com/office/drawing/2014/main" val="20000"/>
                    </a:ext>
                  </a:extLst>
                </a:gridCol>
                <a:gridCol w="2167128">
                  <a:extLst>
                    <a:ext uri="{9D8B030D-6E8A-4147-A177-3AD203B41FA5}">
                      <a16:colId xmlns:a16="http://schemas.microsoft.com/office/drawing/2014/main" val="20001"/>
                    </a:ext>
                  </a:extLst>
                </a:gridCol>
                <a:gridCol w="4059936">
                  <a:extLst>
                    <a:ext uri="{9D8B030D-6E8A-4147-A177-3AD203B41FA5}">
                      <a16:colId xmlns:a16="http://schemas.microsoft.com/office/drawing/2014/main" val="20002"/>
                    </a:ext>
                  </a:extLst>
                </a:gridCol>
              </a:tblGrid>
              <a:tr h="0">
                <a:tc>
                  <a:txBody>
                    <a:bodyPr/>
                    <a:lstStyle/>
                    <a:p>
                      <a:r>
                        <a:rPr lang="en-US" sz="1800" b="1" dirty="0" smtClean="0">
                          <a:solidFill>
                            <a:schemeClr val="tx1"/>
                          </a:solidFill>
                          <a:latin typeface="+mn-lt"/>
                        </a:rPr>
                        <a:t>Expression 1</a:t>
                      </a:r>
                      <a:endParaRPr lang="en-US" sz="1800" b="1"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800" b="1" dirty="0" smtClean="0">
                          <a:solidFill>
                            <a:schemeClr val="tx1"/>
                          </a:solidFill>
                          <a:latin typeface="+mn-lt"/>
                        </a:rPr>
                        <a:t>Expression 2</a:t>
                      </a:r>
                      <a:endParaRPr lang="en-US" sz="1800" b="1"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800" b="1" dirty="0" smtClean="0">
                          <a:solidFill>
                            <a:schemeClr val="tx1"/>
                          </a:solidFill>
                          <a:latin typeface="+mn-lt"/>
                        </a:rPr>
                        <a:t>Expression 1 </a:t>
                      </a:r>
                      <a:r>
                        <a:rPr lang="en-US" sz="1800" b="1" dirty="0" smtClean="0">
                          <a:solidFill>
                            <a:schemeClr val="tx1"/>
                          </a:solidFill>
                          <a:latin typeface="Courier New" panose="02070309020205020404" pitchFamily="49" charset="0"/>
                          <a:cs typeface="Courier New" panose="02070309020205020404" pitchFamily="49" charset="0"/>
                        </a:rPr>
                        <a:t>And</a:t>
                      </a:r>
                      <a:r>
                        <a:rPr lang="en-US" sz="1800" b="1" baseline="0" dirty="0" smtClean="0">
                          <a:solidFill>
                            <a:schemeClr val="tx1"/>
                          </a:solidFill>
                          <a:latin typeface="+mn-lt"/>
                        </a:rPr>
                        <a:t> Expression 2</a:t>
                      </a:r>
                      <a:endParaRPr lang="en-US" sz="1800" b="1"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0">
                <a:tc>
                  <a:txBody>
                    <a:bodyPr/>
                    <a:lstStyle/>
                    <a:p>
                      <a:r>
                        <a:rPr lang="en-US" sz="1800" b="0" dirty="0" smtClean="0">
                          <a:latin typeface="Courier New" pitchFamily="49" charset="0"/>
                          <a:cs typeface="Courier New" pitchFamily="49" charset="0"/>
                        </a:rPr>
                        <a:t>True</a:t>
                      </a:r>
                      <a:endParaRPr lang="en-US" sz="1800" b="0"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800" b="0" dirty="0" smtClean="0">
                          <a:latin typeface="Courier New" pitchFamily="49" charset="0"/>
                          <a:cs typeface="Courier New" pitchFamily="49" charset="0"/>
                        </a:rPr>
                        <a:t>False</a:t>
                      </a:r>
                      <a:endParaRPr lang="en-US" sz="1800" b="0"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800" b="0" dirty="0" smtClean="0">
                          <a:latin typeface="Courier New" pitchFamily="49" charset="0"/>
                          <a:cs typeface="Courier New" pitchFamily="49" charset="0"/>
                        </a:rPr>
                        <a:t>False</a:t>
                      </a:r>
                      <a:endParaRPr lang="en-US" sz="1800" b="0"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r>
                        <a:rPr lang="en-US" sz="1800" b="0" dirty="0" smtClean="0">
                          <a:latin typeface="Courier New" pitchFamily="49" charset="0"/>
                          <a:cs typeface="Courier New" pitchFamily="49" charset="0"/>
                        </a:rPr>
                        <a:t>False</a:t>
                      </a:r>
                      <a:endParaRPr lang="en-US" sz="1800" b="0"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800" b="0" dirty="0" smtClean="0">
                          <a:latin typeface="Courier New" pitchFamily="49" charset="0"/>
                          <a:cs typeface="Courier New" pitchFamily="49" charset="0"/>
                        </a:rPr>
                        <a:t>True</a:t>
                      </a:r>
                      <a:endParaRPr lang="en-US" sz="1800" b="0"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800" b="0" dirty="0" smtClean="0">
                          <a:latin typeface="Courier New" pitchFamily="49" charset="0"/>
                          <a:cs typeface="Courier New" pitchFamily="49" charset="0"/>
                        </a:rPr>
                        <a:t>False</a:t>
                      </a:r>
                      <a:endParaRPr lang="en-US" sz="1800" b="0"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r>
                        <a:rPr lang="en-US" sz="1800" b="0" dirty="0" smtClean="0">
                          <a:latin typeface="Courier New" pitchFamily="49" charset="0"/>
                          <a:cs typeface="Courier New" pitchFamily="49" charset="0"/>
                        </a:rPr>
                        <a:t>False</a:t>
                      </a:r>
                      <a:endParaRPr lang="en-US" sz="1800" b="0"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800" b="0" dirty="0" smtClean="0">
                          <a:latin typeface="Courier New" pitchFamily="49" charset="0"/>
                          <a:cs typeface="Courier New" pitchFamily="49" charset="0"/>
                        </a:rPr>
                        <a:t>False</a:t>
                      </a:r>
                      <a:endParaRPr lang="en-US" sz="1800" b="0"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800" b="0" dirty="0" smtClean="0">
                          <a:latin typeface="Courier New" pitchFamily="49" charset="0"/>
                          <a:cs typeface="Courier New" pitchFamily="49" charset="0"/>
                        </a:rPr>
                        <a:t>False</a:t>
                      </a:r>
                      <a:endParaRPr lang="en-US" sz="1800" b="0"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0">
                <a:tc>
                  <a:txBody>
                    <a:bodyPr/>
                    <a:lstStyle/>
                    <a:p>
                      <a:r>
                        <a:rPr lang="en-US" sz="1800" b="0" dirty="0" smtClean="0">
                          <a:latin typeface="Courier New" pitchFamily="49" charset="0"/>
                          <a:cs typeface="Courier New" pitchFamily="49" charset="0"/>
                        </a:rPr>
                        <a:t>True</a:t>
                      </a:r>
                      <a:endParaRPr lang="en-US" sz="1800" b="0"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800" b="0" dirty="0" smtClean="0">
                          <a:latin typeface="Courier New" pitchFamily="49" charset="0"/>
                          <a:cs typeface="Courier New" pitchFamily="49" charset="0"/>
                        </a:rPr>
                        <a:t>True</a:t>
                      </a:r>
                      <a:endParaRPr lang="en-US" sz="1800" b="0"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800" b="0" dirty="0" smtClean="0">
                          <a:latin typeface="Courier New" pitchFamily="49" charset="0"/>
                          <a:cs typeface="Courier New" pitchFamily="49" charset="0"/>
                        </a:rPr>
                        <a:t>True</a:t>
                      </a:r>
                      <a:endParaRPr lang="en-US" sz="1800" b="0"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72402969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tIns="91425">
            <a:spAutoFit/>
          </a:bodyPr>
          <a:lstStyle/>
          <a:p>
            <a:pPr lvl="0">
              <a:spcBef>
                <a:spcPct val="0"/>
              </a:spcBef>
              <a:buClrTx/>
            </a:pPr>
            <a:r>
              <a:rPr lang="en-US" sz="3200" kern="1200" dirty="0" smtClean="0">
                <a:latin typeface="Times New Roman" panose="02020603050405020304" pitchFamily="18" charset="0"/>
                <a:ea typeface="+mj-ea"/>
                <a:cs typeface="+mj-cs"/>
              </a:rPr>
              <a:t>Short-Circuit Evaluation with </a:t>
            </a:r>
            <a:r>
              <a:rPr lang="en-US" sz="3200" kern="1200" dirty="0" smtClean="0">
                <a:latin typeface="Courier New" panose="02070309020205020404" pitchFamily="49" charset="0"/>
                <a:ea typeface="+mj-ea"/>
                <a:cs typeface="Courier New" panose="02070309020205020404" pitchFamily="49" charset="0"/>
              </a:rPr>
              <a:t>AndAlso</a:t>
            </a:r>
            <a:r>
              <a:rPr lang="en-US" sz="3200" kern="1200" dirty="0" smtClean="0">
                <a:latin typeface="Times New Roman" panose="02020603050405020304" pitchFamily="18" charset="0"/>
              </a:rPr>
              <a:t> </a:t>
            </a:r>
            <a:r>
              <a:rPr lang="en-US" sz="2000" b="0" kern="1200" dirty="0" smtClean="0">
                <a:latin typeface="Times New Roman" panose="02020603050405020304" pitchFamily="18" charset="0"/>
              </a:rPr>
              <a:t>(1 </a:t>
            </a:r>
            <a:r>
              <a:rPr lang="en-US" sz="2000" b="0" kern="1200" dirty="0">
                <a:latin typeface="Times New Roman" panose="02020603050405020304" pitchFamily="18" charset="0"/>
              </a:rPr>
              <a:t>of 2)</a:t>
            </a:r>
            <a:endParaRPr lang="en-US" sz="2000" b="0" kern="1200" dirty="0">
              <a:latin typeface="Times New Roman" panose="02020603050405020304" pitchFamily="18" charset="0"/>
              <a:ea typeface="+mj-ea"/>
              <a:cs typeface="Courier New" pitchFamily="49" charset="0"/>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a:spcAft>
                <a:spcPct val="0"/>
              </a:spcAft>
              <a:tabLst/>
            </a:pPr>
            <a:r>
              <a:rPr lang="en-US" sz="2400" kern="1200" dirty="0">
                <a:solidFill>
                  <a:srgbClr val="000000"/>
                </a:solidFill>
                <a:latin typeface="Arial (Body)"/>
                <a:ea typeface="+mn-ea"/>
                <a:cs typeface="+mn-cs"/>
              </a:rPr>
              <a:t>When using the </a:t>
            </a:r>
            <a:r>
              <a:rPr lang="en-US" sz="2400" kern="1200" dirty="0">
                <a:solidFill>
                  <a:srgbClr val="000000"/>
                </a:solidFill>
                <a:latin typeface="Courier New" panose="02070309020205020404" pitchFamily="49" charset="0"/>
                <a:ea typeface="+mn-ea"/>
                <a:cs typeface="Courier New" panose="02070309020205020404" pitchFamily="49" charset="0"/>
              </a:rPr>
              <a:t>And</a:t>
            </a:r>
            <a:r>
              <a:rPr lang="en-US" sz="2400" kern="1200" dirty="0">
                <a:solidFill>
                  <a:srgbClr val="000000"/>
                </a:solidFill>
                <a:latin typeface="Arial (Body)"/>
                <a:ea typeface="+mn-ea"/>
                <a:cs typeface="+mn-cs"/>
              </a:rPr>
              <a:t> operator, if the first expression is false, then the entire expression will be false</a:t>
            </a:r>
          </a:p>
          <a:p>
            <a:pPr marL="255651" lvl="0" indent="-255651">
              <a:spcAft>
                <a:spcPct val="0"/>
              </a:spcAft>
              <a:tabLst/>
            </a:pPr>
            <a:r>
              <a:rPr lang="en-US" sz="2400" kern="1200" dirty="0">
                <a:solidFill>
                  <a:srgbClr val="000000"/>
                </a:solidFill>
                <a:latin typeface="Arial (Body)"/>
                <a:ea typeface="+mn-ea"/>
                <a:cs typeface="+mn-cs"/>
              </a:rPr>
              <a:t>If there is no need to evaluate the second expression, it can be skipped using a method called </a:t>
            </a:r>
            <a:r>
              <a:rPr lang="en-US" sz="2400" b="1" kern="1200" dirty="0">
                <a:solidFill>
                  <a:srgbClr val="000000"/>
                </a:solidFill>
                <a:latin typeface="Arial (Body)"/>
                <a:ea typeface="+mn-ea"/>
                <a:cs typeface="+mn-cs"/>
              </a:rPr>
              <a:t>short-circuit evaluation</a:t>
            </a:r>
          </a:p>
          <a:p>
            <a:pPr marL="255651" lvl="0" indent="-255651">
              <a:spcAft>
                <a:spcPct val="0"/>
              </a:spcAft>
              <a:tabLst/>
            </a:pPr>
            <a:r>
              <a:rPr lang="en-US" sz="2400" kern="1200" dirty="0">
                <a:solidFill>
                  <a:srgbClr val="000000"/>
                </a:solidFill>
                <a:latin typeface="Arial (Body)"/>
                <a:ea typeface="+mn-ea"/>
                <a:cs typeface="+mn-cs"/>
              </a:rPr>
              <a:t>In Visual Basic you use the </a:t>
            </a:r>
            <a:r>
              <a:rPr lang="en-US" sz="2400" kern="1200" dirty="0">
                <a:solidFill>
                  <a:srgbClr val="000000"/>
                </a:solidFill>
                <a:latin typeface="Courier New" panose="02070309020205020404" pitchFamily="49" charset="0"/>
                <a:ea typeface="+mn-ea"/>
                <a:cs typeface="Courier New" panose="02070309020205020404" pitchFamily="49" charset="0"/>
              </a:rPr>
              <a:t>AndAlso</a:t>
            </a:r>
            <a:r>
              <a:rPr lang="en-US" sz="2400" kern="1200" dirty="0">
                <a:solidFill>
                  <a:srgbClr val="000000"/>
                </a:solidFill>
                <a:latin typeface="Arial (Body)"/>
                <a:ea typeface="+mn-ea"/>
                <a:cs typeface="+mn-cs"/>
              </a:rPr>
              <a:t> operator to achieve short-circuit </a:t>
            </a:r>
            <a:r>
              <a:rPr lang="en-US" sz="2400" kern="1200" dirty="0" smtClean="0">
                <a:solidFill>
                  <a:srgbClr val="000000"/>
                </a:solidFill>
                <a:latin typeface="Arial (Body)"/>
                <a:ea typeface="+mn-ea"/>
                <a:cs typeface="+mn-cs"/>
              </a:rPr>
              <a:t>evaluation</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69225334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tIns="91425">
            <a:spAutoFit/>
          </a:bodyPr>
          <a:lstStyle/>
          <a:p>
            <a:pPr lvl="0">
              <a:spcBef>
                <a:spcPct val="0"/>
              </a:spcBef>
              <a:buClrTx/>
            </a:pPr>
            <a:r>
              <a:rPr lang="en-US" sz="3200" kern="1200" dirty="0" smtClean="0">
                <a:latin typeface="Times New Roman" panose="02020603050405020304" pitchFamily="18" charset="0"/>
                <a:ea typeface="+mj-ea"/>
                <a:cs typeface="+mj-cs"/>
              </a:rPr>
              <a:t>Short-Circuit Evaluation with </a:t>
            </a:r>
            <a:r>
              <a:rPr lang="en-US" sz="3200" kern="1200" dirty="0" smtClean="0">
                <a:latin typeface="Courier New" panose="02070309020205020404" pitchFamily="49" charset="0"/>
                <a:ea typeface="+mj-ea"/>
                <a:cs typeface="Courier New" panose="02070309020205020404" pitchFamily="49" charset="0"/>
              </a:rPr>
              <a:t>AndAlso</a:t>
            </a:r>
            <a:r>
              <a:rPr lang="en-US" sz="3200" kern="1200" dirty="0" smtClean="0">
                <a:latin typeface="Times New Roman" panose="02020603050405020304" pitchFamily="18" charset="0"/>
                <a:ea typeface="+mj-ea"/>
                <a:cs typeface="+mj-cs"/>
              </a:rPr>
              <a:t> </a:t>
            </a:r>
            <a:r>
              <a:rPr lang="en-US" sz="2000" b="0" kern="1200" dirty="0" smtClean="0">
                <a:latin typeface="Times New Roman" panose="02020603050405020304" pitchFamily="18" charset="0"/>
                <a:ea typeface="+mj-ea"/>
                <a:cs typeface="+mj-cs"/>
              </a:rPr>
              <a:t>(2 of 2)</a:t>
            </a:r>
            <a:endParaRPr lang="en-US" sz="2000" b="0" kern="1200" dirty="0">
              <a:latin typeface="Times New Roman" panose="02020603050405020304" pitchFamily="18" charset="0"/>
              <a:ea typeface="+mj-ea"/>
              <a:cs typeface="Courier New" pitchFamily="49" charset="0"/>
            </a:endParaRPr>
          </a:p>
        </p:txBody>
      </p:sp>
      <p:sp>
        <p:nvSpPr>
          <p:cNvPr id="3" name="Text Placeholder 2"/>
          <p:cNvSpPr>
            <a:spLocks noGrp="1"/>
          </p:cNvSpPr>
          <p:nvPr>
            <p:ph type="body" idx="1"/>
          </p:nvPr>
        </p:nvSpPr>
        <p:spPr>
          <a:xfrm>
            <a:off x="457200" y="1600200"/>
            <a:ext cx="8229600" cy="1292631"/>
          </a:xfrm>
        </p:spPr>
        <p:txBody>
          <a:bodyPr wrap="square" lIns="91425" tIns="91425" rIns="91425" bIns="91425">
            <a:spAutoFit/>
          </a:bodyPr>
          <a:lstStyle/>
          <a:p>
            <a:pPr>
              <a:spcAft>
                <a:spcPct val="0"/>
              </a:spcAft>
            </a:pPr>
            <a:r>
              <a:rPr lang="en-US" sz="2400" kern="1200" dirty="0">
                <a:solidFill>
                  <a:srgbClr val="000000"/>
                </a:solidFill>
                <a:latin typeface="Arial (Body)"/>
                <a:ea typeface="+mn-ea"/>
                <a:cs typeface="+mn-cs"/>
              </a:rPr>
              <a:t>In the following example, assuming </a:t>
            </a:r>
            <a:r>
              <a:rPr lang="en-US" sz="2400" kern="1200" dirty="0" smtClean="0">
                <a:solidFill>
                  <a:srgbClr val="000000"/>
                </a:solidFill>
                <a:latin typeface="Arial (Body)"/>
                <a:ea typeface="+mn-ea"/>
                <a:cs typeface="+mn-cs"/>
              </a:rPr>
              <a:t>that </a:t>
            </a:r>
            <a:r>
              <a:rPr lang="en-US" sz="2400" dirty="0" smtClean="0">
                <a:latin typeface="Courier New" pitchFamily="49" charset="0"/>
                <a:cs typeface="Courier New" pitchFamily="49" charset="0"/>
              </a:rPr>
              <a:t>d</a:t>
            </a:r>
            <a:r>
              <a:rPr lang="en-US" sz="100" dirty="0" smtClean="0">
                <a:latin typeface="Courier New" pitchFamily="49" charset="0"/>
                <a:cs typeface="Courier New" pitchFamily="49" charset="0"/>
              </a:rPr>
              <a:t> </a:t>
            </a:r>
            <a:r>
              <a:rPr lang="en-US" sz="2400" dirty="0" smtClean="0">
                <a:latin typeface="Courier New" pitchFamily="49" charset="0"/>
                <a:cs typeface="Courier New" pitchFamily="49" charset="0"/>
              </a:rPr>
              <a:t>b</a:t>
            </a:r>
            <a:r>
              <a:rPr lang="en-US" sz="100" dirty="0" smtClean="0">
                <a:latin typeface="Courier New" pitchFamily="49" charset="0"/>
                <a:cs typeface="Courier New" pitchFamily="49" charset="0"/>
              </a:rPr>
              <a:t> </a:t>
            </a:r>
            <a:r>
              <a:rPr lang="en-US" sz="2400" dirty="0" smtClean="0">
                <a:latin typeface="Courier New" pitchFamily="49" charset="0"/>
                <a:cs typeface="Courier New" pitchFamily="49" charset="0"/>
              </a:rPr>
              <a:t>l</a:t>
            </a:r>
            <a:r>
              <a:rPr lang="en-US" sz="100" dirty="0" smtClean="0">
                <a:latin typeface="Courier New" pitchFamily="49" charset="0"/>
                <a:cs typeface="Courier New" pitchFamily="49" charset="0"/>
              </a:rPr>
              <a:t> </a:t>
            </a:r>
            <a:r>
              <a:rPr lang="en-US" sz="2400" dirty="0" smtClean="0">
                <a:latin typeface="Courier New" pitchFamily="49" charset="0"/>
                <a:cs typeface="Courier New" pitchFamily="49" charset="0"/>
              </a:rPr>
              <a:t>X</a:t>
            </a:r>
            <a:r>
              <a:rPr lang="en-US" sz="2400" dirty="0" smtClean="0">
                <a:latin typeface="+mn-lt"/>
                <a:cs typeface="Courier New" pitchFamily="49" charset="0"/>
              </a:rPr>
              <a:t> </a:t>
            </a:r>
            <a:r>
              <a:rPr lang="en-US" sz="2400" kern="1200" dirty="0">
                <a:solidFill>
                  <a:srgbClr val="000000"/>
                </a:solidFill>
                <a:latin typeface="Arial (Body)"/>
              </a:rPr>
              <a:t>is </a:t>
            </a:r>
            <a:r>
              <a:rPr lang="en-US" sz="2400" b="1" kern="1200" dirty="0" smtClean="0">
                <a:solidFill>
                  <a:srgbClr val="000000"/>
                </a:solidFill>
                <a:latin typeface="Arial (Body)"/>
              </a:rPr>
              <a:t>less than </a:t>
            </a:r>
            <a:r>
              <a:rPr lang="en-US" sz="2400" b="1" kern="1200" dirty="0">
                <a:solidFill>
                  <a:srgbClr val="000000"/>
                </a:solidFill>
                <a:latin typeface="Arial (Body)"/>
              </a:rPr>
              <a:t>or equal to</a:t>
            </a:r>
            <a:r>
              <a:rPr lang="en-US" sz="2400" kern="1200" dirty="0">
                <a:solidFill>
                  <a:srgbClr val="000000"/>
                </a:solidFill>
                <a:latin typeface="Arial (Body)"/>
              </a:rPr>
              <a:t> zero, </a:t>
            </a:r>
            <a:r>
              <a:rPr lang="en-US" sz="2400" kern="1200" dirty="0">
                <a:solidFill>
                  <a:srgbClr val="000000"/>
                </a:solidFill>
                <a:latin typeface="Courier New" panose="02070309020205020404" pitchFamily="49" charset="0"/>
                <a:cs typeface="Courier New" panose="02070309020205020404" pitchFamily="49" charset="0"/>
              </a:rPr>
              <a:t>CheckValue</a:t>
            </a:r>
            <a:r>
              <a:rPr lang="en-US" sz="2400" kern="1200" dirty="0">
                <a:solidFill>
                  <a:srgbClr val="000000"/>
                </a:solidFill>
                <a:latin typeface="Arial (Body)"/>
              </a:rPr>
              <a:t> is not called and “</a:t>
            </a:r>
            <a:r>
              <a:rPr lang="en-US" sz="2400" b="1" kern="1200" dirty="0">
                <a:solidFill>
                  <a:srgbClr val="000000"/>
                </a:solidFill>
                <a:latin typeface="Arial (Body)"/>
              </a:rPr>
              <a:t>Expression is False” is displayed</a:t>
            </a:r>
            <a:r>
              <a:rPr lang="en-US" sz="2400" b="1" kern="1200" dirty="0" smtClean="0">
                <a:solidFill>
                  <a:srgbClr val="000000"/>
                </a:solidFill>
                <a:latin typeface="Arial (Body)"/>
              </a:rPr>
              <a:t>:</a:t>
            </a:r>
            <a:endParaRPr lang="en-US" sz="2400" kern="1200" dirty="0">
              <a:solidFill>
                <a:srgbClr val="000000"/>
              </a:solidFill>
              <a:latin typeface="Arial (Body)"/>
              <a:ea typeface="+mn-ea"/>
              <a:cs typeface="+mn-cs"/>
            </a:endParaRPr>
          </a:p>
        </p:txBody>
      </p:sp>
      <p:pic>
        <p:nvPicPr>
          <p:cNvPr id="4" name="Picture 3" descr="The 5 line code is as follows. Line 1. If d b l X more than 0 and also check value left parenthesis d b l X right parenthesis then. Line 2. l b l result period text equal double quote expression is true double quote. Line 3. Else. Line 4. l b l result period text equal double quote expression is false double quote. Line 5. End 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729" y="3219475"/>
            <a:ext cx="7644543" cy="1686296"/>
          </a:xfrm>
          <a:prstGeom prst="rect">
            <a:avLst/>
          </a:prstGeom>
        </p:spPr>
      </p:pic>
    </p:spTree>
    <p:extLst>
      <p:ext uri="{BB962C8B-B14F-4D97-AF65-F5344CB8AC3E}">
        <p14:creationId xmlns:p14="http://schemas.microsoft.com/office/powerpoint/2010/main" val="130880712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smtClean="0">
                <a:latin typeface="Times New Roman" panose="02020603050405020304" pitchFamily="18" charset="0"/>
                <a:ea typeface="+mj-ea"/>
                <a:cs typeface="+mj-cs"/>
              </a:rPr>
              <a:t>The </a:t>
            </a:r>
            <a:r>
              <a:rPr lang="en-US" kern="1200" dirty="0" smtClean="0">
                <a:latin typeface="Courier New" panose="02070309020205020404" pitchFamily="49" charset="0"/>
                <a:ea typeface="+mj-ea"/>
                <a:cs typeface="Courier New" panose="02070309020205020404" pitchFamily="49" charset="0"/>
              </a:rPr>
              <a:t>Or</a:t>
            </a:r>
            <a:r>
              <a:rPr lang="en-US" kern="1200" dirty="0" smtClean="0">
                <a:latin typeface="Times New Roman" panose="02020603050405020304" pitchFamily="18" charset="0"/>
                <a:ea typeface="+mj-ea"/>
                <a:cs typeface="+mj-cs"/>
              </a:rPr>
              <a:t> Operator</a:t>
            </a:r>
            <a:endParaRPr lang="en-US" kern="1200" dirty="0">
              <a:latin typeface="Times New Roman" panose="02020603050405020304" pitchFamily="18" charset="0"/>
              <a:ea typeface="+mj-ea"/>
              <a:cs typeface="+mj-cs"/>
            </a:endParaRPr>
          </a:p>
        </p:txBody>
      </p:sp>
      <p:sp>
        <p:nvSpPr>
          <p:cNvPr id="3" name="Content Placeholder 2"/>
          <p:cNvSpPr>
            <a:spLocks noGrp="1"/>
          </p:cNvSpPr>
          <p:nvPr>
            <p:ph type="body" idx="1"/>
          </p:nvPr>
        </p:nvSpPr>
        <p:spPr>
          <a:xfrm>
            <a:off x="457200" y="1600200"/>
            <a:ext cx="8229600" cy="992549"/>
          </a:xfrm>
        </p:spPr>
        <p:txBody>
          <a:bodyPr wrap="square" lIns="91425" tIns="91425" rIns="91425" bIns="91425">
            <a:spAutoFit/>
          </a:bodyPr>
          <a:lstStyle/>
          <a:p>
            <a:pPr marL="255651" lvl="0" indent="-255651">
              <a:spcAft>
                <a:spcPct val="0"/>
              </a:spcAft>
              <a:buFont typeface="Arial" panose="020B0604020202020204" pitchFamily="34" charset="0"/>
              <a:buChar char="•"/>
            </a:pPr>
            <a:r>
              <a:rPr lang="en-US" sz="2000" kern="1200" dirty="0">
                <a:solidFill>
                  <a:srgbClr val="000000"/>
                </a:solidFill>
                <a:latin typeface="Arial (Body)"/>
                <a:ea typeface="+mn-ea"/>
                <a:cs typeface="+mn-cs"/>
              </a:rPr>
              <a:t>The </a:t>
            </a:r>
            <a:r>
              <a:rPr lang="en-US" sz="2000" kern="1200" dirty="0">
                <a:solidFill>
                  <a:srgbClr val="000000"/>
                </a:solidFill>
                <a:latin typeface="Courier New" panose="02070309020205020404" pitchFamily="49" charset="0"/>
                <a:ea typeface="+mn-ea"/>
                <a:cs typeface="Courier New" panose="02070309020205020404" pitchFamily="49" charset="0"/>
              </a:rPr>
              <a:t>Or</a:t>
            </a:r>
            <a:r>
              <a:rPr lang="en-US" sz="2000" kern="1200" dirty="0">
                <a:solidFill>
                  <a:srgbClr val="000000"/>
                </a:solidFill>
                <a:latin typeface="Arial (Body)"/>
                <a:ea typeface="+mn-ea"/>
                <a:cs typeface="+mn-cs"/>
              </a:rPr>
              <a:t> operator combines two expressions into one</a:t>
            </a:r>
          </a:p>
          <a:p>
            <a:pPr marL="255651" lvl="0" indent="-255651">
              <a:spcAft>
                <a:spcPct val="0"/>
              </a:spcAft>
              <a:buFont typeface="Arial" panose="020B0604020202020204" pitchFamily="34" charset="0"/>
              <a:buChar char="•"/>
            </a:pPr>
            <a:r>
              <a:rPr lang="en-US" sz="2000" kern="1200" dirty="0">
                <a:solidFill>
                  <a:srgbClr val="000000"/>
                </a:solidFill>
                <a:latin typeface="Arial (Body)"/>
                <a:ea typeface="+mn-ea"/>
                <a:cs typeface="+mn-cs"/>
              </a:rPr>
              <a:t>The following </a:t>
            </a:r>
            <a:r>
              <a:rPr lang="en-US" sz="2000" kern="1200" dirty="0">
                <a:solidFill>
                  <a:srgbClr val="000000"/>
                </a:solidFill>
                <a:latin typeface="Courier New" panose="02070309020205020404" pitchFamily="49" charset="0"/>
                <a:ea typeface="+mn-ea"/>
                <a:cs typeface="Courier New" panose="02070309020205020404" pitchFamily="49" charset="0"/>
              </a:rPr>
              <a:t>If</a:t>
            </a:r>
            <a:r>
              <a:rPr lang="en-US" sz="2000" kern="1200" dirty="0">
                <a:solidFill>
                  <a:srgbClr val="000000"/>
                </a:solidFill>
                <a:latin typeface="Arial (Body)"/>
                <a:ea typeface="+mn-ea"/>
                <a:cs typeface="+mn-cs"/>
              </a:rPr>
              <a:t> statement uses the </a:t>
            </a:r>
            <a:r>
              <a:rPr lang="en-US" sz="2000" kern="1200" dirty="0">
                <a:solidFill>
                  <a:srgbClr val="000000"/>
                </a:solidFill>
                <a:latin typeface="Courier New" panose="02070309020205020404" pitchFamily="49" charset="0"/>
                <a:ea typeface="+mn-ea"/>
                <a:cs typeface="Courier New" panose="02070309020205020404" pitchFamily="49" charset="0"/>
              </a:rPr>
              <a:t>Or</a:t>
            </a:r>
            <a:r>
              <a:rPr lang="en-US" sz="2000" kern="1200" dirty="0">
                <a:solidFill>
                  <a:srgbClr val="000000"/>
                </a:solidFill>
                <a:latin typeface="Arial (Body)"/>
                <a:ea typeface="+mn-ea"/>
                <a:cs typeface="+mn-cs"/>
              </a:rPr>
              <a:t> operator</a:t>
            </a:r>
            <a:r>
              <a:rPr lang="en-US" sz="2000" kern="1200" dirty="0" smtClean="0">
                <a:solidFill>
                  <a:srgbClr val="000000"/>
                </a:solidFill>
                <a:latin typeface="Arial (Body)"/>
                <a:ea typeface="+mn-ea"/>
                <a:cs typeface="+mn-cs"/>
              </a:rPr>
              <a:t>:</a:t>
            </a:r>
            <a:endParaRPr lang="en-US" sz="2000" kern="1200" dirty="0">
              <a:solidFill>
                <a:srgbClr val="000000"/>
              </a:solidFill>
              <a:latin typeface="Arial (Body)"/>
              <a:ea typeface="+mn-ea"/>
              <a:cs typeface="+mn-cs"/>
            </a:endParaRPr>
          </a:p>
        </p:txBody>
      </p:sp>
      <p:pic>
        <p:nvPicPr>
          <p:cNvPr id="8" name="Picture 7" descr="The 3 line code is as follows. Line 1. If i n t temperature less than 20 or i n t temperature more than 100 then. Line 2. l b l message period text equal double quote the temperature is in the danger zone double quote. Line 3. End 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008" y="2700192"/>
            <a:ext cx="8195984" cy="706708"/>
          </a:xfrm>
          <a:prstGeom prst="rect">
            <a:avLst/>
          </a:prstGeom>
        </p:spPr>
      </p:pic>
      <p:sp>
        <p:nvSpPr>
          <p:cNvPr id="7" name="Text Placeholder 6"/>
          <p:cNvSpPr>
            <a:spLocks noGrp="1"/>
          </p:cNvSpPr>
          <p:nvPr>
            <p:ph type="body" idx="2"/>
          </p:nvPr>
        </p:nvSpPr>
        <p:spPr>
          <a:xfrm>
            <a:off x="457200" y="3514345"/>
            <a:ext cx="8229600" cy="755903"/>
          </a:xfrm>
        </p:spPr>
        <p:txBody>
          <a:bodyPr/>
          <a:lstStyle/>
          <a:p>
            <a:pPr lvl="0"/>
            <a:r>
              <a:rPr lang="en-US" sz="2000" kern="1200" dirty="0">
                <a:solidFill>
                  <a:srgbClr val="000000"/>
                </a:solidFill>
                <a:latin typeface="Arial (Body)"/>
              </a:rPr>
              <a:t>One or both expressions must be true for the overall expression to be true, as shown in the following truth table</a:t>
            </a:r>
            <a:r>
              <a:rPr lang="en-US" sz="2000" kern="1200" dirty="0" smtClean="0">
                <a:solidFill>
                  <a:srgbClr val="000000"/>
                </a:solidFill>
                <a:latin typeface="Arial (Body)"/>
              </a:rPr>
              <a:t>:</a:t>
            </a:r>
            <a:endParaRPr lang="en-US" sz="2000" kern="1200" dirty="0">
              <a:solidFill>
                <a:srgbClr val="000000"/>
              </a:solidFill>
              <a:latin typeface="Arial (Body)"/>
            </a:endParaRPr>
          </a:p>
        </p:txBody>
      </p:sp>
      <p:graphicFrame>
        <p:nvGraphicFramePr>
          <p:cNvPr id="6" name="Table 5"/>
          <p:cNvGraphicFramePr>
            <a:graphicFrameLocks noGrp="1"/>
          </p:cNvGraphicFramePr>
          <p:nvPr>
            <p:extLst>
              <p:ext uri="{D42A27DB-BD31-4B8C-83A1-F6EECF244321}">
                <p14:modId xmlns:p14="http://schemas.microsoft.com/office/powerpoint/2010/main" val="4284085874"/>
              </p:ext>
            </p:extLst>
          </p:nvPr>
        </p:nvGraphicFramePr>
        <p:xfrm>
          <a:off x="457200" y="4410456"/>
          <a:ext cx="8229600" cy="1854200"/>
        </p:xfrm>
        <a:graphic>
          <a:graphicData uri="http://schemas.openxmlformats.org/drawingml/2006/table">
            <a:tbl>
              <a:tblPr firstRow="1" bandRow="1">
                <a:tableStyleId>{5C22544A-7EE6-4342-B048-85BDC9FD1C3A}</a:tableStyleId>
              </a:tblPr>
              <a:tblGrid>
                <a:gridCol w="2084832">
                  <a:extLst>
                    <a:ext uri="{9D8B030D-6E8A-4147-A177-3AD203B41FA5}">
                      <a16:colId xmlns:a16="http://schemas.microsoft.com/office/drawing/2014/main" val="20000"/>
                    </a:ext>
                  </a:extLst>
                </a:gridCol>
                <a:gridCol w="2112264">
                  <a:extLst>
                    <a:ext uri="{9D8B030D-6E8A-4147-A177-3AD203B41FA5}">
                      <a16:colId xmlns:a16="http://schemas.microsoft.com/office/drawing/2014/main" val="20001"/>
                    </a:ext>
                  </a:extLst>
                </a:gridCol>
                <a:gridCol w="4032504">
                  <a:extLst>
                    <a:ext uri="{9D8B030D-6E8A-4147-A177-3AD203B41FA5}">
                      <a16:colId xmlns:a16="http://schemas.microsoft.com/office/drawing/2014/main" val="20002"/>
                    </a:ext>
                  </a:extLst>
                </a:gridCol>
              </a:tblGrid>
              <a:tr h="370840">
                <a:tc>
                  <a:txBody>
                    <a:bodyPr/>
                    <a:lstStyle/>
                    <a:p>
                      <a:r>
                        <a:rPr lang="en-US" sz="1800" b="1" dirty="0" smtClean="0">
                          <a:solidFill>
                            <a:schemeClr val="tx1"/>
                          </a:solidFill>
                        </a:rPr>
                        <a:t>Expression 1</a:t>
                      </a:r>
                      <a:endParaRPr lang="en-US"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800" b="1" dirty="0" smtClean="0">
                          <a:solidFill>
                            <a:schemeClr val="tx1"/>
                          </a:solidFill>
                        </a:rPr>
                        <a:t>Expression 2</a:t>
                      </a:r>
                      <a:endParaRPr lang="en-US"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800" b="1" dirty="0" smtClean="0">
                          <a:solidFill>
                            <a:schemeClr val="tx1"/>
                          </a:solidFill>
                        </a:rPr>
                        <a:t>Expression 1 </a:t>
                      </a:r>
                      <a:r>
                        <a:rPr lang="en-US" sz="1800" b="1" dirty="0" smtClean="0">
                          <a:solidFill>
                            <a:schemeClr val="tx1"/>
                          </a:solidFill>
                          <a:latin typeface="Courier New" pitchFamily="49" charset="0"/>
                          <a:cs typeface="Courier New" pitchFamily="49" charset="0"/>
                        </a:rPr>
                        <a:t>Or</a:t>
                      </a:r>
                      <a:r>
                        <a:rPr lang="en-US" sz="1800" b="1" baseline="0" dirty="0" smtClean="0">
                          <a:solidFill>
                            <a:schemeClr val="tx1"/>
                          </a:solidFill>
                        </a:rPr>
                        <a:t> Expression 2</a:t>
                      </a:r>
                      <a:endParaRPr lang="en-US"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70840">
                <a:tc>
                  <a:txBody>
                    <a:bodyPr/>
                    <a:lstStyle/>
                    <a:p>
                      <a:r>
                        <a:rPr lang="en-US" sz="1800" dirty="0" smtClean="0">
                          <a:solidFill>
                            <a:schemeClr val="tx1"/>
                          </a:solidFill>
                          <a:latin typeface="Courier New" pitchFamily="49" charset="0"/>
                          <a:cs typeface="Courier New" pitchFamily="49" charset="0"/>
                        </a:rPr>
                        <a:t>True</a:t>
                      </a:r>
                      <a:endParaRPr lang="en-US" sz="1800" dirty="0">
                        <a:solidFill>
                          <a:schemeClr val="tx1"/>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800" dirty="0" smtClean="0">
                          <a:solidFill>
                            <a:schemeClr val="tx1"/>
                          </a:solidFill>
                          <a:latin typeface="Courier New" pitchFamily="49" charset="0"/>
                          <a:cs typeface="Courier New" pitchFamily="49" charset="0"/>
                        </a:rPr>
                        <a:t>False</a:t>
                      </a:r>
                      <a:endParaRPr lang="en-US" sz="1800" dirty="0">
                        <a:solidFill>
                          <a:schemeClr val="tx1"/>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800" dirty="0" smtClean="0">
                          <a:solidFill>
                            <a:schemeClr val="tx1"/>
                          </a:solidFill>
                          <a:latin typeface="Courier New" pitchFamily="49" charset="0"/>
                          <a:cs typeface="Courier New" pitchFamily="49" charset="0"/>
                        </a:rPr>
                        <a:t>True</a:t>
                      </a:r>
                      <a:endParaRPr lang="en-US" sz="1800" dirty="0">
                        <a:solidFill>
                          <a:schemeClr val="tx1"/>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70840">
                <a:tc>
                  <a:txBody>
                    <a:bodyPr/>
                    <a:lstStyle/>
                    <a:p>
                      <a:r>
                        <a:rPr lang="en-US" sz="1800" dirty="0" smtClean="0">
                          <a:solidFill>
                            <a:schemeClr val="tx1"/>
                          </a:solidFill>
                          <a:latin typeface="Courier New" pitchFamily="49" charset="0"/>
                          <a:cs typeface="Courier New" pitchFamily="49" charset="0"/>
                        </a:rPr>
                        <a:t>False</a:t>
                      </a:r>
                      <a:endParaRPr lang="en-US" sz="1800" dirty="0">
                        <a:solidFill>
                          <a:schemeClr val="tx1"/>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800" dirty="0" smtClean="0">
                          <a:solidFill>
                            <a:schemeClr val="tx1"/>
                          </a:solidFill>
                          <a:latin typeface="Courier New" pitchFamily="49" charset="0"/>
                          <a:cs typeface="Courier New" pitchFamily="49" charset="0"/>
                        </a:rPr>
                        <a:t>True</a:t>
                      </a:r>
                      <a:endParaRPr lang="en-US" sz="1800" dirty="0">
                        <a:solidFill>
                          <a:schemeClr val="tx1"/>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800" dirty="0" smtClean="0">
                          <a:solidFill>
                            <a:schemeClr val="tx1"/>
                          </a:solidFill>
                          <a:latin typeface="Courier New" pitchFamily="49" charset="0"/>
                          <a:cs typeface="Courier New" pitchFamily="49" charset="0"/>
                        </a:rPr>
                        <a:t>True</a:t>
                      </a:r>
                      <a:endParaRPr lang="en-US" sz="1800" dirty="0">
                        <a:solidFill>
                          <a:schemeClr val="tx1"/>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70840">
                <a:tc>
                  <a:txBody>
                    <a:bodyPr/>
                    <a:lstStyle/>
                    <a:p>
                      <a:r>
                        <a:rPr lang="en-US" sz="1800" dirty="0" smtClean="0">
                          <a:solidFill>
                            <a:schemeClr val="tx1"/>
                          </a:solidFill>
                          <a:latin typeface="Courier New" pitchFamily="49" charset="0"/>
                          <a:cs typeface="Courier New" pitchFamily="49" charset="0"/>
                        </a:rPr>
                        <a:t>False</a:t>
                      </a:r>
                      <a:endParaRPr lang="en-US" sz="1800" dirty="0">
                        <a:solidFill>
                          <a:schemeClr val="tx1"/>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800" dirty="0" smtClean="0">
                          <a:solidFill>
                            <a:schemeClr val="tx1"/>
                          </a:solidFill>
                          <a:latin typeface="Courier New" pitchFamily="49" charset="0"/>
                          <a:cs typeface="Courier New" pitchFamily="49" charset="0"/>
                        </a:rPr>
                        <a:t>False</a:t>
                      </a:r>
                      <a:endParaRPr lang="en-US" sz="1800" dirty="0">
                        <a:solidFill>
                          <a:schemeClr val="tx1"/>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800" dirty="0" smtClean="0">
                          <a:solidFill>
                            <a:schemeClr val="tx1"/>
                          </a:solidFill>
                          <a:latin typeface="Courier New" pitchFamily="49" charset="0"/>
                          <a:cs typeface="Courier New" pitchFamily="49" charset="0"/>
                        </a:rPr>
                        <a:t>False</a:t>
                      </a:r>
                      <a:endParaRPr lang="en-US" sz="1800" dirty="0">
                        <a:solidFill>
                          <a:schemeClr val="tx1"/>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70840">
                <a:tc>
                  <a:txBody>
                    <a:bodyPr/>
                    <a:lstStyle/>
                    <a:p>
                      <a:r>
                        <a:rPr lang="en-US" sz="1800" dirty="0" smtClean="0">
                          <a:solidFill>
                            <a:schemeClr val="tx1"/>
                          </a:solidFill>
                          <a:latin typeface="Courier New" pitchFamily="49" charset="0"/>
                          <a:cs typeface="Courier New" pitchFamily="49" charset="0"/>
                        </a:rPr>
                        <a:t>True</a:t>
                      </a:r>
                      <a:endParaRPr lang="en-US" sz="1800" dirty="0">
                        <a:solidFill>
                          <a:schemeClr val="tx1"/>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800" dirty="0" smtClean="0">
                          <a:solidFill>
                            <a:schemeClr val="tx1"/>
                          </a:solidFill>
                          <a:latin typeface="Courier New" pitchFamily="49" charset="0"/>
                          <a:cs typeface="Courier New" pitchFamily="49" charset="0"/>
                        </a:rPr>
                        <a:t>True</a:t>
                      </a:r>
                      <a:endParaRPr lang="en-US" sz="1800" dirty="0">
                        <a:solidFill>
                          <a:schemeClr val="tx1"/>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800" dirty="0" smtClean="0">
                          <a:solidFill>
                            <a:schemeClr val="tx1"/>
                          </a:solidFill>
                          <a:latin typeface="Courier New" pitchFamily="49" charset="0"/>
                          <a:cs typeface="Courier New" pitchFamily="49" charset="0"/>
                        </a:rPr>
                        <a:t>True</a:t>
                      </a:r>
                      <a:endParaRPr lang="en-US" sz="1800" dirty="0">
                        <a:solidFill>
                          <a:schemeClr val="tx1"/>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5035316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2595"/>
            <a:ext cx="7772400" cy="707856"/>
          </a:xfrm>
        </p:spPr>
        <p:txBody>
          <a:bodyPr tIns="91425">
            <a:spAutoFit/>
          </a:bodyPr>
          <a:lstStyle/>
          <a:p>
            <a:pPr lvl="0">
              <a:spcBef>
                <a:spcPct val="0"/>
              </a:spcBef>
              <a:buClrTx/>
            </a:pPr>
            <a:r>
              <a:rPr lang="en-US" sz="3400" kern="1200" dirty="0" smtClean="0">
                <a:latin typeface="Times New Roman" panose="02020603050405020304" pitchFamily="18" charset="0"/>
                <a:ea typeface="+mj-ea"/>
                <a:cs typeface="+mj-cs"/>
              </a:rPr>
              <a:t>4.1 The Decision Structure</a:t>
            </a:r>
            <a:endParaRPr lang="en-US" sz="3400" b="0" kern="1200" dirty="0">
              <a:latin typeface="Times New Roman" panose="02020603050405020304" pitchFamily="18" charset="0"/>
              <a:ea typeface="+mj-ea"/>
              <a:cs typeface="+mj-cs"/>
            </a:endParaRPr>
          </a:p>
        </p:txBody>
      </p:sp>
    </p:spTree>
    <p:extLst>
      <p:ext uri="{BB962C8B-B14F-4D97-AF65-F5344CB8AC3E}">
        <p14:creationId xmlns:p14="http://schemas.microsoft.com/office/powerpoint/2010/main" val="304182124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tIns="91425">
            <a:spAutoFit/>
          </a:bodyPr>
          <a:lstStyle/>
          <a:p>
            <a:pPr lvl="0">
              <a:spcBef>
                <a:spcPct val="0"/>
              </a:spcBef>
              <a:buClrTx/>
            </a:pPr>
            <a:r>
              <a:rPr lang="en-US" sz="3200" kern="1200" dirty="0" smtClean="0">
                <a:latin typeface="Times New Roman" panose="02020603050405020304" pitchFamily="18" charset="0"/>
                <a:ea typeface="+mj-ea"/>
                <a:cs typeface="+mj-cs"/>
              </a:rPr>
              <a:t>Short Circuit-Evaluation with </a:t>
            </a:r>
            <a:r>
              <a:rPr lang="en-US" sz="3200" kern="1200" dirty="0" smtClean="0">
                <a:latin typeface="Courier New" panose="02070309020205020404" pitchFamily="49" charset="0"/>
                <a:ea typeface="+mj-ea"/>
                <a:cs typeface="Courier New" panose="02070309020205020404" pitchFamily="49" charset="0"/>
              </a:rPr>
              <a:t>OrElse</a:t>
            </a:r>
            <a:r>
              <a:rPr lang="en-US" sz="3200" kern="1200" dirty="0" smtClean="0">
                <a:latin typeface="Times New Roman" panose="02020603050405020304" pitchFamily="18" charset="0"/>
                <a:ea typeface="+mj-ea"/>
                <a:cs typeface="+mj-cs"/>
              </a:rPr>
              <a:t> </a:t>
            </a:r>
            <a:r>
              <a:rPr lang="en-US" sz="2000" b="0" kern="1200" dirty="0" smtClean="0">
                <a:latin typeface="Times New Roman" panose="02020603050405020304" pitchFamily="18" charset="0"/>
                <a:ea typeface="+mj-ea"/>
                <a:cs typeface="+mj-cs"/>
              </a:rPr>
              <a:t>(1 of 2)</a:t>
            </a:r>
            <a:endParaRPr lang="en-US" sz="2000" b="0" kern="1200" dirty="0">
              <a:latin typeface="Times New Roman" panose="02020603050405020304" pitchFamily="18" charset="0"/>
              <a:ea typeface="+mj-ea"/>
              <a:cs typeface="Courier New" pitchFamily="49" charset="0"/>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a:spcAft>
                <a:spcPct val="0"/>
              </a:spcAft>
              <a:tabLst/>
            </a:pPr>
            <a:r>
              <a:rPr lang="en-US" sz="2400" kern="1200" dirty="0">
                <a:solidFill>
                  <a:srgbClr val="000000"/>
                </a:solidFill>
                <a:latin typeface="Arial (Body)"/>
                <a:ea typeface="+mn-ea"/>
                <a:cs typeface="+mn-cs"/>
              </a:rPr>
              <a:t>When using the </a:t>
            </a:r>
            <a:r>
              <a:rPr lang="en-US" sz="2400" kern="1200" dirty="0">
                <a:solidFill>
                  <a:srgbClr val="000000"/>
                </a:solidFill>
                <a:latin typeface="Courier New" panose="02070309020205020404" pitchFamily="49" charset="0"/>
                <a:ea typeface="+mn-ea"/>
                <a:cs typeface="Courier New" panose="02070309020205020404" pitchFamily="49" charset="0"/>
              </a:rPr>
              <a:t>Or</a:t>
            </a:r>
            <a:r>
              <a:rPr lang="en-US" sz="2400" kern="1200" dirty="0">
                <a:solidFill>
                  <a:srgbClr val="000000"/>
                </a:solidFill>
                <a:latin typeface="Arial (Body)"/>
                <a:ea typeface="+mn-ea"/>
                <a:cs typeface="+mn-cs"/>
              </a:rPr>
              <a:t> operator, if the first expression is true, then the entire expression will be true</a:t>
            </a:r>
          </a:p>
          <a:p>
            <a:pPr marL="255651" lvl="0" indent="-255651">
              <a:spcAft>
                <a:spcPct val="0"/>
              </a:spcAft>
              <a:tabLst/>
            </a:pPr>
            <a:r>
              <a:rPr lang="en-US" sz="2400" kern="1200" dirty="0">
                <a:solidFill>
                  <a:srgbClr val="000000"/>
                </a:solidFill>
                <a:latin typeface="Arial (Body)"/>
                <a:ea typeface="+mn-ea"/>
                <a:cs typeface="+mn-cs"/>
              </a:rPr>
              <a:t>If there is no need to evaluate the second expression, it can be skipped using short-circuit evaluation with the </a:t>
            </a:r>
            <a:r>
              <a:rPr lang="en-US" sz="2400" kern="1200" dirty="0">
                <a:solidFill>
                  <a:srgbClr val="000000"/>
                </a:solidFill>
                <a:latin typeface="Courier New" panose="02070309020205020404" pitchFamily="49" charset="0"/>
                <a:ea typeface="+mn-ea"/>
                <a:cs typeface="Courier New" panose="02070309020205020404" pitchFamily="49" charset="0"/>
              </a:rPr>
              <a:t>OrElse</a:t>
            </a:r>
            <a:r>
              <a:rPr lang="en-US" sz="2400" kern="1200" dirty="0">
                <a:solidFill>
                  <a:srgbClr val="000000"/>
                </a:solidFill>
                <a:latin typeface="Arial (Body)"/>
                <a:ea typeface="+mn-ea"/>
                <a:cs typeface="+mn-cs"/>
              </a:rPr>
              <a:t> </a:t>
            </a:r>
            <a:r>
              <a:rPr lang="en-US" sz="2400" kern="1200" dirty="0" smtClean="0">
                <a:solidFill>
                  <a:srgbClr val="000000"/>
                </a:solidFill>
                <a:latin typeface="Arial (Body)"/>
                <a:ea typeface="+mn-ea"/>
                <a:cs typeface="+mn-cs"/>
              </a:rPr>
              <a:t>operator</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1643662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tIns="91425">
            <a:spAutoFit/>
          </a:bodyPr>
          <a:lstStyle/>
          <a:p>
            <a:pPr lvl="0">
              <a:spcBef>
                <a:spcPct val="0"/>
              </a:spcBef>
              <a:buClrTx/>
            </a:pPr>
            <a:r>
              <a:rPr lang="en-US" sz="3200" kern="1200" dirty="0" smtClean="0">
                <a:latin typeface="Times New Roman" panose="02020603050405020304" pitchFamily="18" charset="0"/>
                <a:ea typeface="+mj-ea"/>
                <a:cs typeface="+mj-cs"/>
              </a:rPr>
              <a:t>Short Circuit-Evaluation with </a:t>
            </a:r>
            <a:r>
              <a:rPr lang="en-US" sz="3200" kern="1200" dirty="0" smtClean="0">
                <a:latin typeface="Courier New" panose="02070309020205020404" pitchFamily="49" charset="0"/>
                <a:ea typeface="+mj-ea"/>
                <a:cs typeface="Courier New" panose="02070309020205020404" pitchFamily="49" charset="0"/>
              </a:rPr>
              <a:t>OrElse</a:t>
            </a:r>
            <a:r>
              <a:rPr lang="en-US" sz="3200" kern="1200" dirty="0" smtClean="0">
                <a:latin typeface="Times New Roman" panose="02020603050405020304" pitchFamily="18" charset="0"/>
                <a:ea typeface="+mj-ea"/>
                <a:cs typeface="+mj-cs"/>
              </a:rPr>
              <a:t> </a:t>
            </a:r>
            <a:r>
              <a:rPr lang="en-US" sz="2000" b="0" kern="1200" dirty="0" smtClean="0">
                <a:latin typeface="Times New Roman" panose="02020603050405020304" pitchFamily="18" charset="0"/>
                <a:ea typeface="+mj-ea"/>
                <a:cs typeface="+mj-cs"/>
              </a:rPr>
              <a:t>(2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1292631"/>
          </a:xfrm>
        </p:spPr>
        <p:txBody>
          <a:bodyPr wrap="square" lIns="91425" tIns="91425" rIns="91425" bIns="91425">
            <a:spAutoFit/>
          </a:bodyPr>
          <a:lstStyle/>
          <a:p>
            <a:pPr marL="255651" indent="-255651">
              <a:spcAft>
                <a:spcPct val="0"/>
              </a:spcAft>
            </a:pPr>
            <a:r>
              <a:rPr lang="en-US" sz="2400" kern="1200" dirty="0">
                <a:solidFill>
                  <a:srgbClr val="000000"/>
                </a:solidFill>
                <a:latin typeface="Arial (Body)"/>
                <a:ea typeface="+mn-ea"/>
                <a:cs typeface="+mn-cs"/>
              </a:rPr>
              <a:t>In the following example, </a:t>
            </a:r>
            <a:r>
              <a:rPr lang="en-US" sz="2400" kern="1200" dirty="0" smtClean="0">
                <a:solidFill>
                  <a:srgbClr val="000000"/>
                </a:solidFill>
                <a:latin typeface="Arial (Body)"/>
                <a:ea typeface="+mn-ea"/>
                <a:cs typeface="+mn-cs"/>
              </a:rPr>
              <a:t>if </a:t>
            </a:r>
            <a:r>
              <a:rPr lang="en-US" sz="2400" kern="1200" dirty="0" smtClean="0">
                <a:solidFill>
                  <a:srgbClr val="000000"/>
                </a:solidFill>
                <a:latin typeface="Courier New" panose="02070309020205020404" pitchFamily="49" charset="0"/>
                <a:ea typeface="+mn-ea"/>
                <a:cs typeface="Courier New" panose="02070309020205020404" pitchFamily="49" charset="0"/>
              </a:rPr>
              <a:t>d</a:t>
            </a:r>
            <a:r>
              <a:rPr lang="en-US" sz="100" kern="1200" dirty="0" smtClean="0">
                <a:solidFill>
                  <a:srgbClr val="000000"/>
                </a:solidFill>
                <a:latin typeface="Courier New" panose="02070309020205020404" pitchFamily="49" charset="0"/>
                <a:ea typeface="+mn-ea"/>
                <a:cs typeface="Courier New" panose="02070309020205020404" pitchFamily="49" charset="0"/>
              </a:rPr>
              <a:t> </a:t>
            </a:r>
            <a:r>
              <a:rPr lang="en-US" sz="2400" kern="1200" dirty="0" smtClean="0">
                <a:solidFill>
                  <a:srgbClr val="000000"/>
                </a:solidFill>
                <a:latin typeface="Courier New" panose="02070309020205020404" pitchFamily="49" charset="0"/>
                <a:ea typeface="+mn-ea"/>
                <a:cs typeface="Courier New" panose="02070309020205020404" pitchFamily="49" charset="0"/>
              </a:rPr>
              <a:t>b</a:t>
            </a:r>
            <a:r>
              <a:rPr lang="en-US" sz="100" kern="1200" dirty="0" smtClean="0">
                <a:solidFill>
                  <a:srgbClr val="000000"/>
                </a:solidFill>
                <a:latin typeface="Courier New" panose="02070309020205020404" pitchFamily="49" charset="0"/>
                <a:ea typeface="+mn-ea"/>
                <a:cs typeface="Courier New" panose="02070309020205020404" pitchFamily="49" charset="0"/>
              </a:rPr>
              <a:t> </a:t>
            </a:r>
            <a:r>
              <a:rPr lang="en-US" sz="2400" kern="1200" dirty="0" smtClean="0">
                <a:solidFill>
                  <a:srgbClr val="000000"/>
                </a:solidFill>
                <a:latin typeface="Courier New" panose="02070309020205020404" pitchFamily="49" charset="0"/>
                <a:ea typeface="+mn-ea"/>
                <a:cs typeface="Courier New" panose="02070309020205020404" pitchFamily="49" charset="0"/>
              </a:rPr>
              <a:t>l</a:t>
            </a:r>
            <a:r>
              <a:rPr lang="en-US" sz="100" kern="1200" dirty="0" smtClean="0">
                <a:solidFill>
                  <a:srgbClr val="000000"/>
                </a:solidFill>
                <a:latin typeface="Courier New" panose="02070309020205020404" pitchFamily="49" charset="0"/>
                <a:ea typeface="+mn-ea"/>
                <a:cs typeface="Courier New" panose="02070309020205020404" pitchFamily="49" charset="0"/>
              </a:rPr>
              <a:t> </a:t>
            </a:r>
            <a:r>
              <a:rPr lang="en-US" sz="2400" kern="1200" dirty="0" smtClean="0">
                <a:solidFill>
                  <a:srgbClr val="000000"/>
                </a:solidFill>
                <a:latin typeface="Courier New" panose="02070309020205020404" pitchFamily="49" charset="0"/>
                <a:ea typeface="+mn-ea"/>
                <a:cs typeface="Courier New" panose="02070309020205020404" pitchFamily="49" charset="0"/>
              </a:rPr>
              <a:t>X</a:t>
            </a:r>
            <a:r>
              <a:rPr lang="en-US" sz="2400" kern="1200" dirty="0" smtClean="0">
                <a:solidFill>
                  <a:srgbClr val="000000"/>
                </a:solidFill>
                <a:latin typeface="Arial (Body)"/>
                <a:ea typeface="+mn-ea"/>
                <a:cs typeface="+mn-cs"/>
              </a:rPr>
              <a:t> </a:t>
            </a:r>
            <a:r>
              <a:rPr lang="en-US" sz="2400" kern="1200" dirty="0" smtClean="0">
                <a:solidFill>
                  <a:srgbClr val="000000"/>
                </a:solidFill>
                <a:latin typeface="Arial (Body)"/>
              </a:rPr>
              <a:t>is </a:t>
            </a:r>
            <a:r>
              <a:rPr lang="en-US" sz="2400" b="1" kern="1200" dirty="0">
                <a:solidFill>
                  <a:srgbClr val="000000"/>
                </a:solidFill>
                <a:latin typeface="Arial (Body)"/>
              </a:rPr>
              <a:t>equal</a:t>
            </a:r>
            <a:r>
              <a:rPr lang="en-US" sz="2400" kern="1200" dirty="0">
                <a:solidFill>
                  <a:srgbClr val="000000"/>
                </a:solidFill>
                <a:latin typeface="Arial (Body)"/>
              </a:rPr>
              <a:t> to zero</a:t>
            </a:r>
            <a:r>
              <a:rPr lang="en-US" sz="2400" kern="1200" dirty="0" smtClean="0">
                <a:solidFill>
                  <a:srgbClr val="000000"/>
                </a:solidFill>
                <a:latin typeface="Arial (Body)"/>
              </a:rPr>
              <a:t>, </a:t>
            </a:r>
            <a:r>
              <a:rPr lang="en-US" sz="2400" kern="1200" dirty="0">
                <a:solidFill>
                  <a:srgbClr val="000000"/>
                </a:solidFill>
                <a:latin typeface="Courier New" panose="02070309020205020404" pitchFamily="49" charset="0"/>
                <a:cs typeface="Courier New" panose="02070309020205020404" pitchFamily="49" charset="0"/>
              </a:rPr>
              <a:t>CheckValue</a:t>
            </a:r>
            <a:r>
              <a:rPr lang="en-US" sz="2400" kern="1200" dirty="0">
                <a:solidFill>
                  <a:srgbClr val="000000"/>
                </a:solidFill>
                <a:latin typeface="Arial (Body)"/>
              </a:rPr>
              <a:t> is not called and “</a:t>
            </a:r>
            <a:r>
              <a:rPr lang="en-US" sz="2400" b="1" kern="1200" dirty="0">
                <a:solidFill>
                  <a:srgbClr val="000000"/>
                </a:solidFill>
                <a:latin typeface="Arial (Body)"/>
              </a:rPr>
              <a:t>Expression is True” is displayed</a:t>
            </a:r>
            <a:r>
              <a:rPr lang="en-US" sz="2400" b="1" kern="1200" dirty="0" smtClean="0">
                <a:solidFill>
                  <a:srgbClr val="000000"/>
                </a:solidFill>
                <a:latin typeface="Arial (Body)"/>
              </a:rPr>
              <a:t>:</a:t>
            </a:r>
            <a:endParaRPr lang="en-US" sz="2400" kern="1200" dirty="0">
              <a:solidFill>
                <a:srgbClr val="000000"/>
              </a:solidFill>
              <a:latin typeface="Arial (Body)"/>
              <a:ea typeface="+mn-ea"/>
              <a:cs typeface="+mn-cs"/>
            </a:endParaRPr>
          </a:p>
        </p:txBody>
      </p:sp>
      <p:pic>
        <p:nvPicPr>
          <p:cNvPr id="6" name="Picture 5" descr="The 3 line code is as follows. Line 1. If d b l X equal 0 or else check value left parenthesis d b l X right parenthesis then. Line 2. l b l result period text equal double quote expression is tree double quote. Line 3. End 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573" y="3161830"/>
            <a:ext cx="7568854" cy="950859"/>
          </a:xfrm>
          <a:prstGeom prst="rect">
            <a:avLst/>
          </a:prstGeom>
        </p:spPr>
      </p:pic>
    </p:spTree>
    <p:extLst>
      <p:ext uri="{BB962C8B-B14F-4D97-AF65-F5344CB8AC3E}">
        <p14:creationId xmlns:p14="http://schemas.microsoft.com/office/powerpoint/2010/main" val="12372737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smtClean="0">
                <a:latin typeface="Times New Roman" panose="02020603050405020304" pitchFamily="18" charset="0"/>
                <a:ea typeface="+mj-ea"/>
                <a:cs typeface="+mj-cs"/>
              </a:rPr>
              <a:t>The </a:t>
            </a:r>
            <a:r>
              <a:rPr lang="en-US" kern="1200" dirty="0" smtClean="0">
                <a:latin typeface="Courier New" panose="02070309020205020404" pitchFamily="49" charset="0"/>
                <a:ea typeface="+mj-ea"/>
                <a:cs typeface="Courier New" panose="02070309020205020404" pitchFamily="49" charset="0"/>
              </a:rPr>
              <a:t>X</a:t>
            </a:r>
            <a:r>
              <a:rPr lang="en-US" sz="100" kern="1200" dirty="0" smtClean="0">
                <a:latin typeface="Courier New" panose="02070309020205020404" pitchFamily="49" charset="0"/>
                <a:ea typeface="+mj-ea"/>
                <a:cs typeface="Courier New" panose="02070309020205020404" pitchFamily="49" charset="0"/>
              </a:rPr>
              <a:t> </a:t>
            </a:r>
            <a:r>
              <a:rPr lang="en-US" kern="1200" dirty="0" smtClean="0">
                <a:latin typeface="Courier New" panose="02070309020205020404" pitchFamily="49" charset="0"/>
                <a:ea typeface="+mj-ea"/>
                <a:cs typeface="Courier New" panose="02070309020205020404" pitchFamily="49" charset="0"/>
              </a:rPr>
              <a:t>or</a:t>
            </a:r>
            <a:r>
              <a:rPr lang="en-US" kern="1200" dirty="0" smtClean="0">
                <a:latin typeface="Times New Roman" panose="02020603050405020304" pitchFamily="18" charset="0"/>
                <a:ea typeface="+mj-ea"/>
                <a:cs typeface="+mj-cs"/>
              </a:rPr>
              <a:t> Operator</a:t>
            </a:r>
            <a:endParaRPr lang="en-US" kern="1200" dirty="0">
              <a:latin typeface="Times New Roman" panose="02020603050405020304" pitchFamily="18" charset="0"/>
              <a:ea typeface="+mj-ea"/>
              <a:cs typeface="+mj-cs"/>
            </a:endParaRPr>
          </a:p>
        </p:txBody>
      </p:sp>
      <p:sp>
        <p:nvSpPr>
          <p:cNvPr id="3" name="Content Placeholder 2"/>
          <p:cNvSpPr>
            <a:spLocks noGrp="1"/>
          </p:cNvSpPr>
          <p:nvPr>
            <p:ph type="body" idx="1"/>
          </p:nvPr>
        </p:nvSpPr>
        <p:spPr>
          <a:xfrm>
            <a:off x="453570" y="1600200"/>
            <a:ext cx="8229599" cy="1400353"/>
          </a:xfrm>
        </p:spPr>
        <p:txBody>
          <a:bodyPr wrap="square" lIns="91425" tIns="91425" rIns="91425" bIns="91425">
            <a:spAutoFit/>
          </a:bodyPr>
          <a:lstStyle/>
          <a:p>
            <a:pPr marL="255651" lvl="0" indent="-255651">
              <a:spcAft>
                <a:spcPct val="0"/>
              </a:spcAft>
              <a:buFont typeface="Arial" panose="020B0604020202020204" pitchFamily="34" charset="0"/>
              <a:buChar char="•"/>
            </a:pPr>
            <a:r>
              <a:rPr lang="en-US" sz="1800" kern="1200" dirty="0">
                <a:solidFill>
                  <a:srgbClr val="000000"/>
                </a:solidFill>
                <a:latin typeface="Arial (Body)"/>
                <a:ea typeface="+mn-ea"/>
                <a:cs typeface="+mn-cs"/>
              </a:rPr>
              <a:t>The </a:t>
            </a:r>
            <a:r>
              <a:rPr lang="en-US" sz="1800" kern="1200" dirty="0" smtClean="0">
                <a:solidFill>
                  <a:srgbClr val="000000"/>
                </a:solidFill>
                <a:latin typeface="Courier New" panose="02070309020205020404" pitchFamily="49" charset="0"/>
                <a:ea typeface="+mn-ea"/>
                <a:cs typeface="Courier New" panose="02070309020205020404" pitchFamily="49" charset="0"/>
              </a:rPr>
              <a:t>X</a:t>
            </a:r>
            <a:r>
              <a:rPr lang="en-US" sz="100" kern="1200" dirty="0" smtClean="0">
                <a:solidFill>
                  <a:srgbClr val="000000"/>
                </a:solidFill>
                <a:latin typeface="Courier New" panose="02070309020205020404" pitchFamily="49" charset="0"/>
                <a:ea typeface="+mn-ea"/>
                <a:cs typeface="Courier New" panose="02070309020205020404" pitchFamily="49" charset="0"/>
              </a:rPr>
              <a:t> </a:t>
            </a:r>
            <a:r>
              <a:rPr lang="en-US" sz="1800" kern="1200" dirty="0" smtClean="0">
                <a:solidFill>
                  <a:srgbClr val="000000"/>
                </a:solidFill>
                <a:latin typeface="Courier New" panose="02070309020205020404" pitchFamily="49" charset="0"/>
                <a:ea typeface="+mn-ea"/>
                <a:cs typeface="Courier New" panose="02070309020205020404" pitchFamily="49" charset="0"/>
              </a:rPr>
              <a:t>or</a:t>
            </a:r>
            <a:r>
              <a:rPr lang="en-US" sz="1800" kern="1200" dirty="0" smtClean="0">
                <a:solidFill>
                  <a:srgbClr val="000000"/>
                </a:solidFill>
                <a:latin typeface="Arial (Body)"/>
                <a:ea typeface="+mn-ea"/>
                <a:cs typeface="+mn-cs"/>
              </a:rPr>
              <a:t> </a:t>
            </a:r>
            <a:r>
              <a:rPr lang="en-US" sz="1800" kern="1200" dirty="0">
                <a:solidFill>
                  <a:srgbClr val="000000"/>
                </a:solidFill>
                <a:latin typeface="Arial (Body)"/>
                <a:ea typeface="+mn-ea"/>
                <a:cs typeface="+mn-cs"/>
              </a:rPr>
              <a:t>operator combines two expressions into one</a:t>
            </a:r>
          </a:p>
          <a:p>
            <a:pPr marL="255651" lvl="0" indent="-255651">
              <a:spcAft>
                <a:spcPct val="0"/>
              </a:spcAft>
              <a:buFont typeface="Arial" panose="020B0604020202020204" pitchFamily="34" charset="0"/>
              <a:buChar char="•"/>
            </a:pPr>
            <a:r>
              <a:rPr lang="en-US" sz="1800" kern="1200" dirty="0" smtClean="0">
                <a:solidFill>
                  <a:srgbClr val="000000"/>
                </a:solidFill>
                <a:latin typeface="Courier New" panose="02070309020205020404" pitchFamily="49" charset="0"/>
                <a:ea typeface="+mn-ea"/>
                <a:cs typeface="Courier New" panose="02070309020205020404" pitchFamily="49" charset="0"/>
              </a:rPr>
              <a:t>X</a:t>
            </a:r>
            <a:r>
              <a:rPr lang="en-US" sz="100" kern="1200" dirty="0" smtClean="0">
                <a:solidFill>
                  <a:srgbClr val="000000"/>
                </a:solidFill>
                <a:latin typeface="Courier New" panose="02070309020205020404" pitchFamily="49" charset="0"/>
                <a:ea typeface="+mn-ea"/>
                <a:cs typeface="Courier New" panose="02070309020205020404" pitchFamily="49" charset="0"/>
              </a:rPr>
              <a:t> </a:t>
            </a:r>
            <a:r>
              <a:rPr lang="en-US" sz="1800" kern="1200" dirty="0" smtClean="0">
                <a:solidFill>
                  <a:srgbClr val="000000"/>
                </a:solidFill>
                <a:latin typeface="Courier New" panose="02070309020205020404" pitchFamily="49" charset="0"/>
                <a:ea typeface="+mn-ea"/>
                <a:cs typeface="Courier New" panose="02070309020205020404" pitchFamily="49" charset="0"/>
              </a:rPr>
              <a:t>or</a:t>
            </a:r>
            <a:r>
              <a:rPr lang="en-US" sz="1800" kern="1200" dirty="0" smtClean="0">
                <a:solidFill>
                  <a:srgbClr val="000000"/>
                </a:solidFill>
                <a:latin typeface="Arial (Body)"/>
                <a:ea typeface="+mn-ea"/>
                <a:cs typeface="+mn-cs"/>
              </a:rPr>
              <a:t> </a:t>
            </a:r>
            <a:r>
              <a:rPr lang="en-US" sz="1800" kern="1200" dirty="0">
                <a:solidFill>
                  <a:srgbClr val="000000"/>
                </a:solidFill>
                <a:latin typeface="Arial (Body)"/>
                <a:ea typeface="+mn-ea"/>
                <a:cs typeface="+mn-cs"/>
              </a:rPr>
              <a:t>stands for </a:t>
            </a:r>
            <a:r>
              <a:rPr lang="en-US" sz="1800" b="1" kern="1200" dirty="0">
                <a:solidFill>
                  <a:srgbClr val="000000"/>
                </a:solidFill>
                <a:latin typeface="Arial (Body)"/>
                <a:ea typeface="+mn-ea"/>
                <a:cs typeface="+mn-cs"/>
              </a:rPr>
              <a:t>exclusive or</a:t>
            </a:r>
          </a:p>
          <a:p>
            <a:pPr marL="255651" lvl="0" indent="-255651">
              <a:spcAft>
                <a:spcPct val="0"/>
              </a:spcAft>
              <a:buFont typeface="Arial" panose="020B0604020202020204" pitchFamily="34" charset="0"/>
              <a:buChar char="•"/>
            </a:pPr>
            <a:r>
              <a:rPr lang="en-US" sz="1800" kern="1200" dirty="0">
                <a:solidFill>
                  <a:srgbClr val="000000"/>
                </a:solidFill>
                <a:latin typeface="Arial (Body)"/>
                <a:ea typeface="+mn-ea"/>
                <a:cs typeface="+mn-cs"/>
              </a:rPr>
              <a:t>The following </a:t>
            </a:r>
            <a:r>
              <a:rPr lang="en-US" sz="1800" kern="1200" dirty="0">
                <a:solidFill>
                  <a:srgbClr val="000000"/>
                </a:solidFill>
                <a:latin typeface="Courier New" panose="02070309020205020404" pitchFamily="49" charset="0"/>
                <a:ea typeface="+mn-ea"/>
                <a:cs typeface="Courier New" panose="02070309020205020404" pitchFamily="49" charset="0"/>
              </a:rPr>
              <a:t>If</a:t>
            </a:r>
            <a:r>
              <a:rPr lang="en-US" sz="1800" kern="1200" dirty="0">
                <a:solidFill>
                  <a:srgbClr val="000000"/>
                </a:solidFill>
                <a:latin typeface="Arial (Body)"/>
                <a:ea typeface="+mn-ea"/>
                <a:cs typeface="+mn-cs"/>
              </a:rPr>
              <a:t> statement uses the </a:t>
            </a:r>
            <a:r>
              <a:rPr lang="en-US" sz="1800" kern="1200" dirty="0" smtClean="0">
                <a:solidFill>
                  <a:srgbClr val="000000"/>
                </a:solidFill>
                <a:latin typeface="Courier New" panose="02070309020205020404" pitchFamily="49" charset="0"/>
                <a:ea typeface="+mn-ea"/>
                <a:cs typeface="Courier New" panose="02070309020205020404" pitchFamily="49" charset="0"/>
              </a:rPr>
              <a:t>X</a:t>
            </a:r>
            <a:r>
              <a:rPr lang="en-US" sz="100" kern="1200" dirty="0" smtClean="0">
                <a:solidFill>
                  <a:srgbClr val="000000"/>
                </a:solidFill>
                <a:latin typeface="Courier New" panose="02070309020205020404" pitchFamily="49" charset="0"/>
                <a:ea typeface="+mn-ea"/>
                <a:cs typeface="Courier New" panose="02070309020205020404" pitchFamily="49" charset="0"/>
              </a:rPr>
              <a:t> </a:t>
            </a:r>
            <a:r>
              <a:rPr lang="en-US" sz="1800" kern="1200" dirty="0" smtClean="0">
                <a:solidFill>
                  <a:srgbClr val="000000"/>
                </a:solidFill>
                <a:latin typeface="Courier New" panose="02070309020205020404" pitchFamily="49" charset="0"/>
                <a:ea typeface="+mn-ea"/>
                <a:cs typeface="Courier New" panose="02070309020205020404" pitchFamily="49" charset="0"/>
              </a:rPr>
              <a:t>or</a:t>
            </a:r>
            <a:r>
              <a:rPr lang="en-US" sz="1800" kern="1200" dirty="0" smtClean="0">
                <a:solidFill>
                  <a:srgbClr val="000000"/>
                </a:solidFill>
                <a:latin typeface="Arial (Body)"/>
                <a:ea typeface="+mn-ea"/>
                <a:cs typeface="+mn-cs"/>
              </a:rPr>
              <a:t> </a:t>
            </a:r>
            <a:r>
              <a:rPr lang="en-US" sz="1800" kern="1200" dirty="0">
                <a:solidFill>
                  <a:srgbClr val="000000"/>
                </a:solidFill>
                <a:latin typeface="Arial (Body)"/>
                <a:ea typeface="+mn-ea"/>
                <a:cs typeface="+mn-cs"/>
              </a:rPr>
              <a:t>operator</a:t>
            </a:r>
            <a:r>
              <a:rPr lang="en-US" sz="1800" kern="1200" dirty="0" smtClean="0">
                <a:solidFill>
                  <a:srgbClr val="000000"/>
                </a:solidFill>
                <a:latin typeface="Arial (Body)"/>
                <a:ea typeface="+mn-ea"/>
                <a:cs typeface="+mn-cs"/>
              </a:rPr>
              <a:t>:</a:t>
            </a:r>
            <a:endParaRPr lang="en-US" sz="1800" kern="1200" dirty="0">
              <a:solidFill>
                <a:srgbClr val="000000"/>
              </a:solidFill>
              <a:latin typeface="Arial (Body)"/>
              <a:ea typeface="+mn-ea"/>
              <a:cs typeface="+mn-cs"/>
            </a:endParaRPr>
          </a:p>
        </p:txBody>
      </p:sp>
      <p:pic>
        <p:nvPicPr>
          <p:cNvPr id="8" name="Picture 7" descr="The 3 line code is as follows. Line 1. If d e c total more than 1000 X or d e c average more than 120 then. Line 2. l b l message period text equal double quote you may try again double quote. Line 3. End 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5847" y="3114833"/>
            <a:ext cx="6265043" cy="718940"/>
          </a:xfrm>
          <a:prstGeom prst="rect">
            <a:avLst/>
          </a:prstGeom>
        </p:spPr>
      </p:pic>
      <p:sp>
        <p:nvSpPr>
          <p:cNvPr id="7" name="Text Placeholder 6"/>
          <p:cNvSpPr>
            <a:spLocks noGrp="1"/>
          </p:cNvSpPr>
          <p:nvPr>
            <p:ph type="body" idx="2"/>
          </p:nvPr>
        </p:nvSpPr>
        <p:spPr>
          <a:xfrm>
            <a:off x="457200" y="3916680"/>
            <a:ext cx="8229600" cy="755903"/>
          </a:xfrm>
        </p:spPr>
        <p:txBody>
          <a:bodyPr/>
          <a:lstStyle/>
          <a:p>
            <a:pPr lvl="0"/>
            <a:r>
              <a:rPr lang="en-US" sz="1800" kern="1200" dirty="0">
                <a:solidFill>
                  <a:srgbClr val="000000"/>
                </a:solidFill>
                <a:latin typeface="Arial (Body)"/>
              </a:rPr>
              <a:t>One but not both expressions must be true for the overall expression to be true, as shown in the following truth table</a:t>
            </a:r>
            <a:r>
              <a:rPr lang="en-US" sz="1800" kern="1200" dirty="0" smtClean="0">
                <a:solidFill>
                  <a:srgbClr val="000000"/>
                </a:solidFill>
                <a:latin typeface="Arial (Body)"/>
              </a:rPr>
              <a:t>:</a:t>
            </a:r>
            <a:endParaRPr lang="en-US" sz="1800" dirty="0"/>
          </a:p>
        </p:txBody>
      </p:sp>
      <p:graphicFrame>
        <p:nvGraphicFramePr>
          <p:cNvPr id="6" name="Table 5"/>
          <p:cNvGraphicFramePr>
            <a:graphicFrameLocks noGrp="1"/>
          </p:cNvGraphicFramePr>
          <p:nvPr>
            <p:extLst>
              <p:ext uri="{D42A27DB-BD31-4B8C-83A1-F6EECF244321}">
                <p14:modId xmlns:p14="http://schemas.microsoft.com/office/powerpoint/2010/main" val="472173278"/>
              </p:ext>
            </p:extLst>
          </p:nvPr>
        </p:nvGraphicFramePr>
        <p:xfrm>
          <a:off x="805542" y="4766491"/>
          <a:ext cx="7525657" cy="1524000"/>
        </p:xfrm>
        <a:graphic>
          <a:graphicData uri="http://schemas.openxmlformats.org/drawingml/2006/table">
            <a:tbl>
              <a:tblPr firstRow="1" bandRow="1">
                <a:tableStyleId>{5C22544A-7EE6-4342-B048-85BDC9FD1C3A}</a:tableStyleId>
              </a:tblPr>
              <a:tblGrid>
                <a:gridCol w="2169887">
                  <a:extLst>
                    <a:ext uri="{9D8B030D-6E8A-4147-A177-3AD203B41FA5}">
                      <a16:colId xmlns:a16="http://schemas.microsoft.com/office/drawing/2014/main" val="20000"/>
                    </a:ext>
                  </a:extLst>
                </a:gridCol>
                <a:gridCol w="2380343">
                  <a:extLst>
                    <a:ext uri="{9D8B030D-6E8A-4147-A177-3AD203B41FA5}">
                      <a16:colId xmlns:a16="http://schemas.microsoft.com/office/drawing/2014/main" val="20001"/>
                    </a:ext>
                  </a:extLst>
                </a:gridCol>
                <a:gridCol w="2975427">
                  <a:extLst>
                    <a:ext uri="{9D8B030D-6E8A-4147-A177-3AD203B41FA5}">
                      <a16:colId xmlns:a16="http://schemas.microsoft.com/office/drawing/2014/main" val="20002"/>
                    </a:ext>
                  </a:extLst>
                </a:gridCol>
              </a:tblGrid>
              <a:tr h="0">
                <a:tc>
                  <a:txBody>
                    <a:bodyPr/>
                    <a:lstStyle/>
                    <a:p>
                      <a:r>
                        <a:rPr lang="en-US" sz="1400" b="1" dirty="0" smtClean="0">
                          <a:solidFill>
                            <a:schemeClr val="tx1"/>
                          </a:solidFill>
                        </a:rPr>
                        <a:t>Expression 1</a:t>
                      </a:r>
                      <a:endParaRPr lang="en-US"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b="1" dirty="0" smtClean="0">
                          <a:solidFill>
                            <a:schemeClr val="tx1"/>
                          </a:solidFill>
                        </a:rPr>
                        <a:t>Expression 2</a:t>
                      </a:r>
                      <a:endParaRPr lang="en-US"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b="1" dirty="0" smtClean="0">
                          <a:solidFill>
                            <a:schemeClr val="tx1"/>
                          </a:solidFill>
                        </a:rPr>
                        <a:t>Expression 1 </a:t>
                      </a:r>
                      <a:r>
                        <a:rPr lang="en-US" sz="1400" b="1" dirty="0" smtClean="0">
                          <a:solidFill>
                            <a:schemeClr val="tx1"/>
                          </a:solidFill>
                          <a:latin typeface="Courier New" pitchFamily="49" charset="0"/>
                          <a:cs typeface="Courier New" pitchFamily="49" charset="0"/>
                        </a:rPr>
                        <a:t>X</a:t>
                      </a:r>
                      <a:r>
                        <a:rPr lang="en-US" sz="100" b="1" dirty="0" smtClean="0">
                          <a:solidFill>
                            <a:schemeClr val="tx1"/>
                          </a:solidFill>
                          <a:latin typeface="Courier New" pitchFamily="49" charset="0"/>
                          <a:cs typeface="Courier New" pitchFamily="49" charset="0"/>
                        </a:rPr>
                        <a:t> </a:t>
                      </a:r>
                      <a:r>
                        <a:rPr lang="en-US" sz="1400" b="1" dirty="0" smtClean="0">
                          <a:solidFill>
                            <a:schemeClr val="tx1"/>
                          </a:solidFill>
                          <a:latin typeface="Courier New" pitchFamily="49" charset="0"/>
                          <a:cs typeface="Courier New" pitchFamily="49" charset="0"/>
                        </a:rPr>
                        <a:t>or</a:t>
                      </a:r>
                      <a:r>
                        <a:rPr lang="en-US" sz="1400" b="1" baseline="0" dirty="0" smtClean="0">
                          <a:solidFill>
                            <a:schemeClr val="tx1"/>
                          </a:solidFill>
                        </a:rPr>
                        <a:t> Expression 2</a:t>
                      </a:r>
                      <a:endParaRPr lang="en-US"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0">
                <a:tc>
                  <a:txBody>
                    <a:bodyPr/>
                    <a:lstStyle/>
                    <a:p>
                      <a:r>
                        <a:rPr lang="en-US" sz="1400" b="0" dirty="0" smtClean="0">
                          <a:solidFill>
                            <a:schemeClr val="tx1"/>
                          </a:solidFill>
                          <a:latin typeface="Courier New" pitchFamily="49" charset="0"/>
                          <a:cs typeface="Courier New" pitchFamily="49" charset="0"/>
                        </a:rPr>
                        <a:t>True</a:t>
                      </a:r>
                      <a:endParaRPr lang="en-US" sz="1400" b="0" dirty="0">
                        <a:solidFill>
                          <a:schemeClr val="tx1"/>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b="0" dirty="0" smtClean="0">
                          <a:solidFill>
                            <a:schemeClr val="tx1"/>
                          </a:solidFill>
                          <a:latin typeface="Courier New" pitchFamily="49" charset="0"/>
                          <a:cs typeface="Courier New" pitchFamily="49" charset="0"/>
                        </a:rPr>
                        <a:t>False</a:t>
                      </a:r>
                      <a:endParaRPr lang="en-US" sz="1400" b="0" dirty="0">
                        <a:solidFill>
                          <a:schemeClr val="tx1"/>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b="0" dirty="0" smtClean="0">
                          <a:solidFill>
                            <a:schemeClr val="tx1"/>
                          </a:solidFill>
                          <a:latin typeface="Courier New" pitchFamily="49" charset="0"/>
                          <a:cs typeface="Courier New" pitchFamily="49" charset="0"/>
                        </a:rPr>
                        <a:t>True</a:t>
                      </a:r>
                      <a:endParaRPr lang="en-US" sz="1400" b="0" dirty="0">
                        <a:solidFill>
                          <a:schemeClr val="tx1"/>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r>
                        <a:rPr lang="en-US" sz="1400" b="0" dirty="0" smtClean="0">
                          <a:solidFill>
                            <a:schemeClr val="tx1"/>
                          </a:solidFill>
                          <a:latin typeface="Courier New" pitchFamily="49" charset="0"/>
                          <a:cs typeface="Courier New" pitchFamily="49" charset="0"/>
                        </a:rPr>
                        <a:t>False</a:t>
                      </a:r>
                      <a:endParaRPr lang="en-US" sz="1400" b="0" dirty="0">
                        <a:solidFill>
                          <a:schemeClr val="tx1"/>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b="0" dirty="0" smtClean="0">
                          <a:solidFill>
                            <a:schemeClr val="tx1"/>
                          </a:solidFill>
                          <a:latin typeface="Courier New" pitchFamily="49" charset="0"/>
                          <a:cs typeface="Courier New" pitchFamily="49" charset="0"/>
                        </a:rPr>
                        <a:t>True</a:t>
                      </a:r>
                      <a:endParaRPr lang="en-US" sz="1400" b="0" dirty="0">
                        <a:solidFill>
                          <a:schemeClr val="tx1"/>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b="0" dirty="0" smtClean="0">
                          <a:solidFill>
                            <a:schemeClr val="tx1"/>
                          </a:solidFill>
                          <a:latin typeface="Courier New" pitchFamily="49" charset="0"/>
                          <a:cs typeface="Courier New" pitchFamily="49" charset="0"/>
                        </a:rPr>
                        <a:t>True</a:t>
                      </a:r>
                      <a:endParaRPr lang="en-US" sz="1400" b="0" dirty="0">
                        <a:solidFill>
                          <a:schemeClr val="tx1"/>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r>
                        <a:rPr lang="en-US" sz="1400" b="0" dirty="0" smtClean="0">
                          <a:solidFill>
                            <a:schemeClr val="tx1"/>
                          </a:solidFill>
                          <a:latin typeface="Courier New" pitchFamily="49" charset="0"/>
                          <a:cs typeface="Courier New" pitchFamily="49" charset="0"/>
                        </a:rPr>
                        <a:t>False</a:t>
                      </a:r>
                      <a:endParaRPr lang="en-US" sz="1400" b="0" dirty="0">
                        <a:solidFill>
                          <a:schemeClr val="tx1"/>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b="0" dirty="0" smtClean="0">
                          <a:solidFill>
                            <a:schemeClr val="tx1"/>
                          </a:solidFill>
                          <a:latin typeface="Courier New" pitchFamily="49" charset="0"/>
                          <a:cs typeface="Courier New" pitchFamily="49" charset="0"/>
                        </a:rPr>
                        <a:t>False</a:t>
                      </a:r>
                      <a:endParaRPr lang="en-US" sz="1400" b="0" dirty="0">
                        <a:solidFill>
                          <a:schemeClr val="tx1"/>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b="0" dirty="0" smtClean="0">
                          <a:solidFill>
                            <a:schemeClr val="tx1"/>
                          </a:solidFill>
                          <a:latin typeface="Courier New" pitchFamily="49" charset="0"/>
                          <a:cs typeface="Courier New" pitchFamily="49" charset="0"/>
                        </a:rPr>
                        <a:t>False</a:t>
                      </a:r>
                      <a:endParaRPr lang="en-US" sz="1400" b="0" dirty="0">
                        <a:solidFill>
                          <a:schemeClr val="tx1"/>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0">
                <a:tc>
                  <a:txBody>
                    <a:bodyPr/>
                    <a:lstStyle/>
                    <a:p>
                      <a:r>
                        <a:rPr lang="en-US" sz="1400" b="0" dirty="0" smtClean="0">
                          <a:solidFill>
                            <a:schemeClr val="tx1"/>
                          </a:solidFill>
                          <a:latin typeface="Courier New" pitchFamily="49" charset="0"/>
                          <a:cs typeface="Courier New" pitchFamily="49" charset="0"/>
                        </a:rPr>
                        <a:t>True</a:t>
                      </a:r>
                      <a:endParaRPr lang="en-US" sz="1400" b="0" dirty="0">
                        <a:solidFill>
                          <a:schemeClr val="tx1"/>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b="0" dirty="0" smtClean="0">
                          <a:solidFill>
                            <a:schemeClr val="tx1"/>
                          </a:solidFill>
                          <a:latin typeface="Courier New" pitchFamily="49" charset="0"/>
                          <a:cs typeface="Courier New" pitchFamily="49" charset="0"/>
                        </a:rPr>
                        <a:t>True</a:t>
                      </a:r>
                      <a:endParaRPr lang="en-US" sz="1400" b="0" dirty="0">
                        <a:solidFill>
                          <a:schemeClr val="tx1"/>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b="0" dirty="0" smtClean="0">
                          <a:solidFill>
                            <a:schemeClr val="tx1"/>
                          </a:solidFill>
                          <a:latin typeface="Courier New" pitchFamily="49" charset="0"/>
                          <a:cs typeface="Courier New" pitchFamily="49" charset="0"/>
                        </a:rPr>
                        <a:t>False</a:t>
                      </a:r>
                      <a:endParaRPr lang="en-US" sz="1400" b="0" dirty="0">
                        <a:solidFill>
                          <a:schemeClr val="tx1"/>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15096654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smtClean="0">
                <a:latin typeface="Times New Roman" panose="02020603050405020304" pitchFamily="18" charset="0"/>
                <a:ea typeface="+mj-ea"/>
                <a:cs typeface="+mj-cs"/>
              </a:rPr>
              <a:t>The </a:t>
            </a:r>
            <a:r>
              <a:rPr lang="en-US" kern="1200" dirty="0" smtClean="0">
                <a:latin typeface="Courier New" panose="02070309020205020404" pitchFamily="49" charset="0"/>
                <a:ea typeface="+mj-ea"/>
                <a:cs typeface="Courier New" panose="02070309020205020404" pitchFamily="49" charset="0"/>
              </a:rPr>
              <a:t>Not</a:t>
            </a:r>
            <a:r>
              <a:rPr lang="en-US" kern="1200" dirty="0" smtClean="0">
                <a:latin typeface="Times New Roman" panose="02020603050405020304" pitchFamily="18" charset="0"/>
                <a:ea typeface="+mj-ea"/>
                <a:cs typeface="+mj-cs"/>
              </a:rPr>
              <a:t> Operator</a:t>
            </a:r>
            <a:endParaRPr lang="en-US" kern="1200" dirty="0">
              <a:latin typeface="Times New Roman" panose="02020603050405020304" pitchFamily="18" charset="0"/>
              <a:ea typeface="+mj-ea"/>
              <a:cs typeface="+mj-cs"/>
            </a:endParaRPr>
          </a:p>
        </p:txBody>
      </p:sp>
      <p:sp>
        <p:nvSpPr>
          <p:cNvPr id="3" name="Content Placeholder 2"/>
          <p:cNvSpPr>
            <a:spLocks noGrp="1"/>
          </p:cNvSpPr>
          <p:nvPr>
            <p:ph type="body" idx="1"/>
          </p:nvPr>
        </p:nvSpPr>
        <p:spPr>
          <a:xfrm>
            <a:off x="457200" y="1600200"/>
            <a:ext cx="8229600" cy="930994"/>
          </a:xfrm>
        </p:spPr>
        <p:txBody>
          <a:bodyPr wrap="square" lIns="91425" tIns="91425" rIns="91425" bIns="91425">
            <a:spAutoFit/>
          </a:bodyPr>
          <a:lstStyle/>
          <a:p>
            <a:pPr marL="255651" lvl="0" indent="-255651">
              <a:spcAft>
                <a:spcPct val="0"/>
              </a:spcAft>
              <a:buFont typeface="Arial" panose="020B0604020202020204" pitchFamily="34" charset="0"/>
              <a:buChar char="•"/>
            </a:pPr>
            <a:r>
              <a:rPr lang="en-US" sz="1800" kern="1200" dirty="0">
                <a:solidFill>
                  <a:srgbClr val="000000"/>
                </a:solidFill>
                <a:latin typeface="Arial (Body)"/>
                <a:ea typeface="+mn-ea"/>
                <a:cs typeface="+mn-cs"/>
              </a:rPr>
              <a:t>The </a:t>
            </a:r>
            <a:r>
              <a:rPr lang="en-US" sz="1800" kern="1200" dirty="0">
                <a:solidFill>
                  <a:srgbClr val="000000"/>
                </a:solidFill>
                <a:latin typeface="Courier New" panose="02070309020205020404" pitchFamily="49" charset="0"/>
                <a:ea typeface="+mn-ea"/>
                <a:cs typeface="Courier New" panose="02070309020205020404" pitchFamily="49" charset="0"/>
              </a:rPr>
              <a:t>Not</a:t>
            </a:r>
            <a:r>
              <a:rPr lang="en-US" sz="1800" kern="1200" dirty="0">
                <a:solidFill>
                  <a:srgbClr val="000000"/>
                </a:solidFill>
                <a:latin typeface="Arial (Body)"/>
                <a:ea typeface="+mn-ea"/>
                <a:cs typeface="+mn-cs"/>
              </a:rPr>
              <a:t> operator takes a Boolean expression and reverses its logical value</a:t>
            </a:r>
          </a:p>
          <a:p>
            <a:pPr marL="255651" lvl="0" indent="-255651">
              <a:spcAft>
                <a:spcPct val="0"/>
              </a:spcAft>
              <a:buFont typeface="Arial" panose="020B0604020202020204" pitchFamily="34" charset="0"/>
              <a:buChar char="•"/>
            </a:pPr>
            <a:r>
              <a:rPr lang="en-US" sz="1800" kern="1200" dirty="0">
                <a:solidFill>
                  <a:srgbClr val="000000"/>
                </a:solidFill>
                <a:latin typeface="Arial (Body)"/>
                <a:ea typeface="+mn-ea"/>
                <a:cs typeface="+mn-cs"/>
              </a:rPr>
              <a:t>The following </a:t>
            </a:r>
            <a:r>
              <a:rPr lang="en-US" sz="1800" kern="1200" dirty="0">
                <a:solidFill>
                  <a:srgbClr val="000000"/>
                </a:solidFill>
                <a:latin typeface="Courier New" panose="02070309020205020404" pitchFamily="49" charset="0"/>
                <a:ea typeface="+mn-ea"/>
                <a:cs typeface="Courier New" panose="02070309020205020404" pitchFamily="49" charset="0"/>
              </a:rPr>
              <a:t>If</a:t>
            </a:r>
            <a:r>
              <a:rPr lang="en-US" sz="1800" kern="1200" dirty="0">
                <a:solidFill>
                  <a:srgbClr val="000000"/>
                </a:solidFill>
                <a:latin typeface="Arial (Body)"/>
                <a:ea typeface="+mn-ea"/>
                <a:cs typeface="+mn-cs"/>
              </a:rPr>
              <a:t> statement uses the </a:t>
            </a:r>
            <a:r>
              <a:rPr lang="en-US" sz="1800" kern="1200" dirty="0">
                <a:solidFill>
                  <a:srgbClr val="000000"/>
                </a:solidFill>
                <a:latin typeface="Courier New" panose="02070309020205020404" pitchFamily="49" charset="0"/>
                <a:ea typeface="+mn-ea"/>
                <a:cs typeface="Courier New" panose="02070309020205020404" pitchFamily="49" charset="0"/>
              </a:rPr>
              <a:t>Not</a:t>
            </a:r>
            <a:r>
              <a:rPr lang="en-US" sz="1800" kern="1200" dirty="0">
                <a:solidFill>
                  <a:srgbClr val="000000"/>
                </a:solidFill>
                <a:latin typeface="Arial (Body)"/>
                <a:ea typeface="+mn-ea"/>
                <a:cs typeface="+mn-cs"/>
              </a:rPr>
              <a:t> operator</a:t>
            </a:r>
            <a:r>
              <a:rPr lang="en-US" sz="1800" kern="1200" dirty="0" smtClean="0">
                <a:solidFill>
                  <a:srgbClr val="000000"/>
                </a:solidFill>
                <a:latin typeface="Arial (Body)"/>
                <a:ea typeface="+mn-ea"/>
                <a:cs typeface="+mn-cs"/>
              </a:rPr>
              <a:t>:</a:t>
            </a:r>
            <a:endParaRPr lang="en-US" sz="1800" kern="1200" dirty="0">
              <a:solidFill>
                <a:srgbClr val="000000"/>
              </a:solidFill>
              <a:latin typeface="Arial (Body)"/>
              <a:ea typeface="+mn-ea"/>
              <a:cs typeface="+mn-cs"/>
            </a:endParaRPr>
          </a:p>
        </p:txBody>
      </p:sp>
      <p:pic>
        <p:nvPicPr>
          <p:cNvPr id="8" name="Picture 7" descr="The 3 line code is as follows. Line 1. If not i n t temperature more than 100 then. Line 2. l b l message period text equal double quote you are below the maximum temperature double quote. Line 3. End 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620" y="2698252"/>
            <a:ext cx="7876180" cy="679133"/>
          </a:xfrm>
          <a:prstGeom prst="rect">
            <a:avLst/>
          </a:prstGeom>
        </p:spPr>
      </p:pic>
      <p:sp>
        <p:nvSpPr>
          <p:cNvPr id="7" name="Text Placeholder 6"/>
          <p:cNvSpPr>
            <a:spLocks noGrp="1"/>
          </p:cNvSpPr>
          <p:nvPr>
            <p:ph type="body" idx="2"/>
          </p:nvPr>
        </p:nvSpPr>
        <p:spPr>
          <a:xfrm>
            <a:off x="457200" y="3562160"/>
            <a:ext cx="8229600" cy="1057656"/>
          </a:xfrm>
        </p:spPr>
        <p:txBody>
          <a:bodyPr/>
          <a:lstStyle/>
          <a:p>
            <a:pPr lvl="0"/>
            <a:r>
              <a:rPr lang="en-US" sz="2000" kern="1200" dirty="0">
                <a:solidFill>
                  <a:srgbClr val="000000"/>
                </a:solidFill>
                <a:latin typeface="Arial (Body)"/>
              </a:rPr>
              <a:t>If the expression is true, the </a:t>
            </a:r>
            <a:r>
              <a:rPr lang="en-US" sz="2000" kern="1200" dirty="0">
                <a:solidFill>
                  <a:srgbClr val="000000"/>
                </a:solidFill>
                <a:latin typeface="Courier New" panose="02070309020205020404" pitchFamily="49" charset="0"/>
                <a:cs typeface="Courier New" panose="02070309020205020404" pitchFamily="49" charset="0"/>
              </a:rPr>
              <a:t>Not</a:t>
            </a:r>
            <a:r>
              <a:rPr lang="en-US" sz="2000" kern="1200" dirty="0">
                <a:solidFill>
                  <a:srgbClr val="000000"/>
                </a:solidFill>
                <a:latin typeface="Arial (Body)"/>
              </a:rPr>
              <a:t> operator returns </a:t>
            </a:r>
            <a:r>
              <a:rPr lang="en-US" sz="2000" b="1" kern="1200" dirty="0">
                <a:solidFill>
                  <a:srgbClr val="000000"/>
                </a:solidFill>
                <a:latin typeface="Arial (Body)"/>
              </a:rPr>
              <a:t>False</a:t>
            </a:r>
            <a:r>
              <a:rPr lang="en-US" sz="2000" kern="1200" dirty="0">
                <a:solidFill>
                  <a:srgbClr val="000000"/>
                </a:solidFill>
                <a:latin typeface="Arial (Body)"/>
              </a:rPr>
              <a:t>, and if the expression is false, it returns </a:t>
            </a:r>
            <a:r>
              <a:rPr lang="en-US" sz="2000" b="1" kern="1200" dirty="0">
                <a:solidFill>
                  <a:srgbClr val="000000"/>
                </a:solidFill>
                <a:latin typeface="Arial (Body)"/>
              </a:rPr>
              <a:t>True</a:t>
            </a:r>
            <a:r>
              <a:rPr lang="en-US" sz="2000" kern="1200" dirty="0">
                <a:solidFill>
                  <a:srgbClr val="000000"/>
                </a:solidFill>
                <a:latin typeface="Arial (Body)"/>
              </a:rPr>
              <a:t>, as shown in the following truth table</a:t>
            </a:r>
            <a:r>
              <a:rPr lang="en-US" sz="2000" kern="1200" dirty="0" smtClean="0">
                <a:solidFill>
                  <a:srgbClr val="000000"/>
                </a:solidFill>
                <a:latin typeface="Arial (Body)"/>
              </a:rPr>
              <a:t>:</a:t>
            </a:r>
            <a:endParaRPr lang="en-US" sz="2000" kern="1200" dirty="0">
              <a:solidFill>
                <a:srgbClr val="000000"/>
              </a:solidFill>
              <a:latin typeface="Arial (Body)"/>
            </a:endParaRPr>
          </a:p>
        </p:txBody>
      </p:sp>
      <p:graphicFrame>
        <p:nvGraphicFramePr>
          <p:cNvPr id="6" name="Table 5"/>
          <p:cNvGraphicFramePr>
            <a:graphicFrameLocks noGrp="1"/>
          </p:cNvGraphicFramePr>
          <p:nvPr>
            <p:extLst>
              <p:ext uri="{D42A27DB-BD31-4B8C-83A1-F6EECF244321}">
                <p14:modId xmlns:p14="http://schemas.microsoft.com/office/powerpoint/2010/main" val="2426839347"/>
              </p:ext>
            </p:extLst>
          </p:nvPr>
        </p:nvGraphicFramePr>
        <p:xfrm>
          <a:off x="2283823" y="4937179"/>
          <a:ext cx="4576355" cy="1112520"/>
        </p:xfrm>
        <a:graphic>
          <a:graphicData uri="http://schemas.openxmlformats.org/drawingml/2006/table">
            <a:tbl>
              <a:tblPr firstRow="1" bandRow="1">
                <a:tableStyleId>{5C22544A-7EE6-4342-B048-85BDC9FD1C3A}</a:tableStyleId>
              </a:tblPr>
              <a:tblGrid>
                <a:gridCol w="1787435">
                  <a:extLst>
                    <a:ext uri="{9D8B030D-6E8A-4147-A177-3AD203B41FA5}">
                      <a16:colId xmlns:a16="http://schemas.microsoft.com/office/drawing/2014/main" val="20000"/>
                    </a:ext>
                  </a:extLst>
                </a:gridCol>
                <a:gridCol w="2788920">
                  <a:extLst>
                    <a:ext uri="{9D8B030D-6E8A-4147-A177-3AD203B41FA5}">
                      <a16:colId xmlns:a16="http://schemas.microsoft.com/office/drawing/2014/main" val="20001"/>
                    </a:ext>
                  </a:extLst>
                </a:gridCol>
              </a:tblGrid>
              <a:tr h="370840">
                <a:tc>
                  <a:txBody>
                    <a:bodyPr/>
                    <a:lstStyle/>
                    <a:p>
                      <a:r>
                        <a:rPr lang="en-US" sz="1400" b="1" dirty="0" smtClean="0">
                          <a:solidFill>
                            <a:schemeClr val="tx1"/>
                          </a:solidFill>
                        </a:rPr>
                        <a:t>Expression</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b="1" dirty="0" smtClean="0">
                          <a:solidFill>
                            <a:schemeClr val="tx1"/>
                          </a:solidFill>
                          <a:latin typeface="Courier New" pitchFamily="49" charset="0"/>
                          <a:cs typeface="Courier New" pitchFamily="49" charset="0"/>
                        </a:rPr>
                        <a:t>Not</a:t>
                      </a:r>
                      <a:r>
                        <a:rPr lang="en-US" sz="1400" b="1" dirty="0" smtClean="0">
                          <a:solidFill>
                            <a:schemeClr val="tx1"/>
                          </a:solidFill>
                        </a:rPr>
                        <a:t> Expression</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70840">
                <a:tc>
                  <a:txBody>
                    <a:bodyPr/>
                    <a:lstStyle/>
                    <a:p>
                      <a:r>
                        <a:rPr lang="en-US" sz="1400" b="0" dirty="0" smtClean="0">
                          <a:solidFill>
                            <a:schemeClr val="tx1"/>
                          </a:solidFill>
                        </a:rPr>
                        <a:t>True</a:t>
                      </a:r>
                      <a:endParaRPr lang="en-US" sz="14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b="0" dirty="0" smtClean="0">
                          <a:solidFill>
                            <a:schemeClr val="tx1"/>
                          </a:solidFill>
                        </a:rPr>
                        <a:t>False</a:t>
                      </a:r>
                      <a:endParaRPr lang="en-US" sz="14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70840">
                <a:tc>
                  <a:txBody>
                    <a:bodyPr/>
                    <a:lstStyle/>
                    <a:p>
                      <a:r>
                        <a:rPr lang="en-US" sz="1400" b="0" dirty="0" smtClean="0">
                          <a:solidFill>
                            <a:schemeClr val="tx1"/>
                          </a:solidFill>
                        </a:rPr>
                        <a:t>False</a:t>
                      </a:r>
                      <a:endParaRPr lang="en-US" sz="14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b="0" dirty="0" smtClean="0">
                          <a:solidFill>
                            <a:schemeClr val="tx1"/>
                          </a:solidFill>
                        </a:rPr>
                        <a:t>True</a:t>
                      </a:r>
                      <a:endParaRPr lang="en-US" sz="14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23744681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smtClean="0">
                <a:latin typeface="Times New Roman" panose="02020603050405020304" pitchFamily="18" charset="0"/>
                <a:ea typeface="+mj-ea"/>
                <a:cs typeface="+mj-cs"/>
              </a:rPr>
              <a:t>Checking Numerical Ranges</a:t>
            </a:r>
            <a:endParaRPr lang="en-US" kern="1200" dirty="0">
              <a:latin typeface="Times New Roman" panose="02020603050405020304" pitchFamily="18" charset="0"/>
              <a:ea typeface="+mj-ea"/>
              <a:cs typeface="+mj-cs"/>
            </a:endParaRPr>
          </a:p>
        </p:txBody>
      </p:sp>
      <p:sp>
        <p:nvSpPr>
          <p:cNvPr id="3" name="Content Placeholder 2"/>
          <p:cNvSpPr>
            <a:spLocks noGrp="1"/>
          </p:cNvSpPr>
          <p:nvPr>
            <p:ph type="body" idx="1"/>
          </p:nvPr>
        </p:nvSpPr>
        <p:spPr>
          <a:xfrm>
            <a:off x="457200" y="1600200"/>
            <a:ext cx="8229600" cy="800189"/>
          </a:xfrm>
        </p:spPr>
        <p:txBody>
          <a:bodyPr wrap="square" lIns="91425" tIns="91425" rIns="91425" bIns="91425">
            <a:spAutoFit/>
          </a:bodyPr>
          <a:lstStyle/>
          <a:p>
            <a:pPr marL="255651" lvl="0" indent="-255651">
              <a:spcAft>
                <a:spcPct val="0"/>
              </a:spcAft>
              <a:buFont typeface="Arial" panose="020B0604020202020204" pitchFamily="34" charset="0"/>
              <a:buChar char="•"/>
            </a:pPr>
            <a:r>
              <a:rPr lang="en-US" sz="2000" kern="1200" dirty="0">
                <a:solidFill>
                  <a:srgbClr val="000000"/>
                </a:solidFill>
                <a:latin typeface="Arial (Body)"/>
                <a:ea typeface="+mn-ea"/>
                <a:cs typeface="+mn-cs"/>
              </a:rPr>
              <a:t>The </a:t>
            </a:r>
            <a:r>
              <a:rPr lang="en-US" sz="2000" kern="1200" dirty="0">
                <a:solidFill>
                  <a:srgbClr val="000000"/>
                </a:solidFill>
                <a:latin typeface="Courier New" panose="02070309020205020404" pitchFamily="49" charset="0"/>
                <a:ea typeface="+mn-ea"/>
                <a:cs typeface="Courier New" panose="02070309020205020404" pitchFamily="49" charset="0"/>
              </a:rPr>
              <a:t>And</a:t>
            </a:r>
            <a:r>
              <a:rPr lang="en-US" sz="2000" kern="1200" dirty="0">
                <a:solidFill>
                  <a:srgbClr val="000000"/>
                </a:solidFill>
                <a:latin typeface="Arial (Body)"/>
                <a:ea typeface="+mn-ea"/>
                <a:cs typeface="+mn-cs"/>
              </a:rPr>
              <a:t> operator is best for checking if a value is </a:t>
            </a:r>
            <a:r>
              <a:rPr lang="en-US" sz="2000" b="1" kern="1200" dirty="0">
                <a:solidFill>
                  <a:srgbClr val="000000"/>
                </a:solidFill>
                <a:latin typeface="Arial (Body)"/>
                <a:ea typeface="+mn-ea"/>
                <a:cs typeface="+mn-cs"/>
              </a:rPr>
              <a:t>inside</a:t>
            </a:r>
            <a:r>
              <a:rPr lang="en-US" sz="2000" kern="1200" dirty="0">
                <a:solidFill>
                  <a:srgbClr val="000000"/>
                </a:solidFill>
                <a:latin typeface="Arial (Body)"/>
                <a:ea typeface="+mn-ea"/>
                <a:cs typeface="+mn-cs"/>
              </a:rPr>
              <a:t> a range of </a:t>
            </a:r>
            <a:r>
              <a:rPr lang="en-US" sz="2000" kern="1200" dirty="0" smtClean="0">
                <a:solidFill>
                  <a:srgbClr val="000000"/>
                </a:solidFill>
                <a:latin typeface="Arial (Body)"/>
                <a:ea typeface="+mn-ea"/>
                <a:cs typeface="+mn-cs"/>
              </a:rPr>
              <a:t>numbers</a:t>
            </a:r>
            <a:endParaRPr lang="en-US" sz="2000" kern="1200" dirty="0">
              <a:solidFill>
                <a:srgbClr val="000000"/>
              </a:solidFill>
              <a:latin typeface="Arial (Body)"/>
              <a:ea typeface="+mn-ea"/>
              <a:cs typeface="+mn-cs"/>
            </a:endParaRPr>
          </a:p>
        </p:txBody>
      </p:sp>
      <p:pic>
        <p:nvPicPr>
          <p:cNvPr id="7" name="Picture 6" descr="The 3 line code is as follows. Line 1. If i n t X more than or equal to 20 and i n t X less than or equal to 40 then. Line 2. l b l message period text equal double quote the value is in the acceptable range double quote. Line 3. End 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141" y="2620563"/>
            <a:ext cx="7419718" cy="650706"/>
          </a:xfrm>
          <a:prstGeom prst="rect">
            <a:avLst/>
          </a:prstGeom>
        </p:spPr>
      </p:pic>
      <p:sp>
        <p:nvSpPr>
          <p:cNvPr id="6" name="Text Placeholder 5"/>
          <p:cNvSpPr>
            <a:spLocks noGrp="1"/>
          </p:cNvSpPr>
          <p:nvPr>
            <p:ph type="body" idx="2"/>
          </p:nvPr>
        </p:nvSpPr>
        <p:spPr>
          <a:xfrm>
            <a:off x="457200" y="3669792"/>
            <a:ext cx="8229600" cy="810767"/>
          </a:xfrm>
        </p:spPr>
        <p:txBody>
          <a:bodyPr/>
          <a:lstStyle/>
          <a:p>
            <a:pPr lvl="0"/>
            <a:r>
              <a:rPr lang="en-US" sz="2000" kern="1200" dirty="0">
                <a:solidFill>
                  <a:srgbClr val="000000"/>
                </a:solidFill>
                <a:latin typeface="Arial (Body)"/>
              </a:rPr>
              <a:t>The </a:t>
            </a:r>
            <a:r>
              <a:rPr lang="en-US" sz="2000" kern="1200" dirty="0">
                <a:solidFill>
                  <a:srgbClr val="000000"/>
                </a:solidFill>
                <a:latin typeface="Courier New" panose="02070309020205020404" pitchFamily="49" charset="0"/>
                <a:cs typeface="Courier New" panose="02070309020205020404" pitchFamily="49" charset="0"/>
              </a:rPr>
              <a:t>Or</a:t>
            </a:r>
            <a:r>
              <a:rPr lang="en-US" sz="2000" kern="1200" dirty="0">
                <a:solidFill>
                  <a:srgbClr val="000000"/>
                </a:solidFill>
                <a:latin typeface="Arial (Body)"/>
              </a:rPr>
              <a:t> operator is best for checking if a value is </a:t>
            </a:r>
            <a:r>
              <a:rPr lang="en-US" sz="2000" b="1" kern="1200" dirty="0">
                <a:solidFill>
                  <a:srgbClr val="000000"/>
                </a:solidFill>
                <a:latin typeface="Arial (Body)"/>
              </a:rPr>
              <a:t>outside</a:t>
            </a:r>
            <a:r>
              <a:rPr lang="en-US" sz="2000" kern="1200" dirty="0">
                <a:solidFill>
                  <a:srgbClr val="000000"/>
                </a:solidFill>
                <a:latin typeface="Arial (Body)"/>
              </a:rPr>
              <a:t> a range of </a:t>
            </a:r>
            <a:r>
              <a:rPr lang="en-US" sz="2000" kern="1200" dirty="0" smtClean="0">
                <a:solidFill>
                  <a:srgbClr val="000000"/>
                </a:solidFill>
                <a:latin typeface="Arial (Body)"/>
              </a:rPr>
              <a:t>numbers</a:t>
            </a:r>
            <a:endParaRPr lang="en-US" sz="2000" dirty="0">
              <a:latin typeface="Courier New" pitchFamily="49" charset="0"/>
              <a:cs typeface="Courier New" pitchFamily="49" charset="0"/>
            </a:endParaRPr>
          </a:p>
        </p:txBody>
      </p:sp>
      <p:pic>
        <p:nvPicPr>
          <p:cNvPr id="8" name="Picture 7" descr="The 3 line code is as follows. Line 1. If i n t X less than 20 or i n t X more than 40 then. Line 2. l b l message period text equal double quote the value is outside the acceptable range double quote. Line 3. End 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2141" y="4695086"/>
            <a:ext cx="7419718" cy="619651"/>
          </a:xfrm>
          <a:prstGeom prst="rect">
            <a:avLst/>
          </a:prstGeom>
        </p:spPr>
      </p:pic>
    </p:spTree>
    <p:extLst>
      <p:ext uri="{BB962C8B-B14F-4D97-AF65-F5344CB8AC3E}">
        <p14:creationId xmlns:p14="http://schemas.microsoft.com/office/powerpoint/2010/main" val="220927273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smtClean="0">
                <a:latin typeface="Times New Roman" panose="02020603050405020304" pitchFamily="18" charset="0"/>
                <a:ea typeface="+mj-ea"/>
                <a:cs typeface="+mj-cs"/>
              </a:rPr>
              <a:t>Precedence of Logical Operators </a:t>
            </a:r>
            <a:r>
              <a:rPr lang="en-US" sz="2000" b="0" kern="1200" dirty="0" smtClean="0">
                <a:latin typeface="Times New Roman" panose="02020603050405020304" pitchFamily="18" charset="0"/>
                <a:ea typeface="+mj-ea"/>
                <a:cs typeface="+mj-cs"/>
              </a:rPr>
              <a:t>(1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idx="1"/>
          </p:nvPr>
        </p:nvSpPr>
        <p:spPr>
          <a:xfrm>
            <a:off x="457200" y="1600200"/>
            <a:ext cx="8229600" cy="1392659"/>
          </a:xfrm>
        </p:spPr>
        <p:txBody>
          <a:bodyPr wrap="square" lIns="91425" tIns="91425" rIns="91425" bIns="91425">
            <a:spAutoFit/>
          </a:bodyPr>
          <a:lstStyle/>
          <a:p>
            <a:pPr marL="255651" lvl="0" indent="-255651">
              <a:spcAft>
                <a:spcPct val="0"/>
              </a:spcAft>
              <a:tabLst/>
            </a:pPr>
            <a:r>
              <a:rPr lang="en-US" sz="2200" kern="1200" dirty="0">
                <a:solidFill>
                  <a:srgbClr val="000000"/>
                </a:solidFill>
                <a:latin typeface="Arial (Body)"/>
                <a:ea typeface="+mn-ea"/>
                <a:cs typeface="+mn-cs"/>
              </a:rPr>
              <a:t>Logical operators have an order of precedence just as arithmetic operators </a:t>
            </a:r>
            <a:r>
              <a:rPr lang="en-US" sz="2200" kern="1200" dirty="0" smtClean="0">
                <a:solidFill>
                  <a:srgbClr val="000000"/>
                </a:solidFill>
                <a:latin typeface="Arial (Body)"/>
                <a:ea typeface="+mn-ea"/>
                <a:cs typeface="+mn-cs"/>
              </a:rPr>
              <a:t>do</a:t>
            </a:r>
          </a:p>
          <a:p>
            <a:pPr marL="255651" indent="-255651">
              <a:spcAft>
                <a:spcPct val="0"/>
              </a:spcAft>
            </a:pPr>
            <a:r>
              <a:rPr lang="en-US" sz="2200" kern="1200" dirty="0">
                <a:solidFill>
                  <a:srgbClr val="000000"/>
                </a:solidFill>
                <a:latin typeface="Arial (Body)"/>
              </a:rPr>
              <a:t>From highest to lowest </a:t>
            </a:r>
            <a:r>
              <a:rPr lang="en-US" sz="2200" kern="1200" dirty="0" smtClean="0">
                <a:solidFill>
                  <a:srgbClr val="000000"/>
                </a:solidFill>
                <a:latin typeface="Arial (Body)"/>
              </a:rPr>
              <a:t>precedence</a:t>
            </a:r>
            <a:endParaRPr lang="en-US" sz="2200" kern="1200" dirty="0">
              <a:solidFill>
                <a:srgbClr val="000000"/>
              </a:solidFill>
              <a:latin typeface="Arial (Body)"/>
              <a:ea typeface="+mn-ea"/>
              <a:cs typeface="+mn-cs"/>
            </a:endParaRPr>
          </a:p>
        </p:txBody>
      </p:sp>
      <p:sp>
        <p:nvSpPr>
          <p:cNvPr id="4" name="Text Placeholder 3"/>
          <p:cNvSpPr>
            <a:spLocks noGrp="1"/>
          </p:cNvSpPr>
          <p:nvPr>
            <p:ph type="body" idx="4294967295"/>
          </p:nvPr>
        </p:nvSpPr>
        <p:spPr>
          <a:xfrm>
            <a:off x="457200" y="2959375"/>
            <a:ext cx="8229600" cy="1676633"/>
          </a:xfrm>
        </p:spPr>
        <p:txBody>
          <a:bodyPr/>
          <a:lstStyle/>
          <a:p>
            <a:pPr marL="741600" lvl="1" indent="-428400">
              <a:spcAft>
                <a:spcPct val="0"/>
              </a:spcAft>
              <a:buFont typeface="+mj-lt"/>
              <a:buAutoNum type="arabicPeriod"/>
            </a:pPr>
            <a:r>
              <a:rPr lang="en-US" sz="2200" kern="1200" dirty="0" smtClean="0">
                <a:solidFill>
                  <a:schemeClr val="tx1"/>
                </a:solidFill>
                <a:latin typeface="Courier New" panose="02070309020205020404" pitchFamily="49" charset="0"/>
                <a:cs typeface="Courier New" panose="02070309020205020404" pitchFamily="49" charset="0"/>
              </a:rPr>
              <a:t>Not</a:t>
            </a:r>
            <a:endParaRPr lang="en-US" sz="2200" kern="1200" dirty="0">
              <a:solidFill>
                <a:schemeClr val="tx1"/>
              </a:solidFill>
              <a:latin typeface="Courier New" panose="02070309020205020404" pitchFamily="49" charset="0"/>
              <a:cs typeface="Courier New" panose="02070309020205020404" pitchFamily="49" charset="0"/>
            </a:endParaRPr>
          </a:p>
          <a:p>
            <a:pPr marL="741600" lvl="1" indent="-428400">
              <a:spcAft>
                <a:spcPct val="0"/>
              </a:spcAft>
              <a:buFont typeface="+mj-lt"/>
              <a:buAutoNum type="arabicPeriod"/>
            </a:pPr>
            <a:r>
              <a:rPr lang="en-US" sz="2200" kern="1200" dirty="0" smtClean="0">
                <a:solidFill>
                  <a:schemeClr val="tx1"/>
                </a:solidFill>
                <a:latin typeface="Courier New" panose="02070309020205020404" pitchFamily="49" charset="0"/>
                <a:cs typeface="Courier New" panose="02070309020205020404" pitchFamily="49" charset="0"/>
              </a:rPr>
              <a:t>And</a:t>
            </a:r>
            <a:endParaRPr lang="en-US" sz="2200" kern="1200" dirty="0">
              <a:solidFill>
                <a:schemeClr val="tx1"/>
              </a:solidFill>
              <a:latin typeface="Courier New" panose="02070309020205020404" pitchFamily="49" charset="0"/>
              <a:cs typeface="Courier New" panose="02070309020205020404" pitchFamily="49" charset="0"/>
            </a:endParaRPr>
          </a:p>
          <a:p>
            <a:pPr marL="741600" lvl="1" indent="-428400">
              <a:spcAft>
                <a:spcPct val="0"/>
              </a:spcAft>
              <a:buFont typeface="+mj-lt"/>
              <a:buAutoNum type="arabicPeriod"/>
            </a:pPr>
            <a:r>
              <a:rPr lang="en-US" sz="2200" kern="1200" dirty="0" smtClean="0">
                <a:solidFill>
                  <a:schemeClr val="tx1"/>
                </a:solidFill>
                <a:latin typeface="Courier New" panose="02070309020205020404" pitchFamily="49" charset="0"/>
                <a:cs typeface="Courier New" panose="02070309020205020404" pitchFamily="49" charset="0"/>
              </a:rPr>
              <a:t>Or</a:t>
            </a:r>
            <a:endParaRPr lang="en-US" sz="2200" kern="1200" dirty="0">
              <a:solidFill>
                <a:schemeClr val="tx1"/>
              </a:solidFill>
              <a:latin typeface="Courier New" panose="02070309020205020404" pitchFamily="49" charset="0"/>
              <a:cs typeface="Courier New" panose="02070309020205020404" pitchFamily="49" charset="0"/>
            </a:endParaRPr>
          </a:p>
          <a:p>
            <a:pPr marL="741600" lvl="1" indent="-428400">
              <a:spcAft>
                <a:spcPct val="0"/>
              </a:spcAft>
              <a:buFont typeface="+mj-lt"/>
              <a:buAutoNum type="arabicPeriod"/>
            </a:pPr>
            <a:r>
              <a:rPr lang="en-US" sz="2200" kern="1200" dirty="0" smtClean="0">
                <a:solidFill>
                  <a:schemeClr val="tx1"/>
                </a:solidFill>
                <a:latin typeface="Courier New" panose="02070309020205020404" pitchFamily="49" charset="0"/>
                <a:cs typeface="Courier New" panose="02070309020205020404" pitchFamily="49" charset="0"/>
              </a:rPr>
              <a:t>X</a:t>
            </a:r>
            <a:r>
              <a:rPr lang="en-US" sz="100" kern="1200" dirty="0" smtClean="0">
                <a:solidFill>
                  <a:schemeClr val="tx1"/>
                </a:solidFill>
                <a:latin typeface="Courier New" panose="02070309020205020404" pitchFamily="49" charset="0"/>
                <a:cs typeface="Courier New" panose="02070309020205020404" pitchFamily="49" charset="0"/>
              </a:rPr>
              <a:t> </a:t>
            </a:r>
            <a:r>
              <a:rPr lang="en-US" sz="2200" kern="1200" dirty="0" smtClean="0">
                <a:solidFill>
                  <a:schemeClr val="tx1"/>
                </a:solidFill>
                <a:latin typeface="Courier New" panose="02070309020205020404" pitchFamily="49" charset="0"/>
                <a:cs typeface="Courier New" panose="02070309020205020404" pitchFamily="49" charset="0"/>
              </a:rPr>
              <a:t>or</a:t>
            </a:r>
            <a:endParaRPr lang="en-US" sz="2200" kern="1200" dirty="0">
              <a:solidFill>
                <a:schemeClr val="tx1"/>
              </a:solidFill>
              <a:latin typeface="Courier New" panose="02070309020205020404" pitchFamily="49" charset="0"/>
              <a:cs typeface="Courier New" panose="02070309020205020404" pitchFamily="49" charset="0"/>
            </a:endParaRPr>
          </a:p>
        </p:txBody>
      </p:sp>
      <p:sp>
        <p:nvSpPr>
          <p:cNvPr id="5" name="Content Placeholder 4"/>
          <p:cNvSpPr>
            <a:spLocks noGrp="1"/>
          </p:cNvSpPr>
          <p:nvPr>
            <p:ph idx="13"/>
          </p:nvPr>
        </p:nvSpPr>
        <p:spPr>
          <a:xfrm>
            <a:off x="457200" y="4748828"/>
            <a:ext cx="8229600" cy="919336"/>
          </a:xfrm>
        </p:spPr>
        <p:txBody>
          <a:bodyPr/>
          <a:lstStyle/>
          <a:p>
            <a:pPr indent="-255600"/>
            <a:r>
              <a:rPr lang="en-US" sz="2200" kern="1200" dirty="0">
                <a:solidFill>
                  <a:srgbClr val="000000"/>
                </a:solidFill>
                <a:latin typeface="Arial (Body)"/>
              </a:rPr>
              <a:t>As with arithmetic operations, parentheses are often used to clarify order of </a:t>
            </a:r>
            <a:r>
              <a:rPr lang="en-US" sz="2200" kern="1200" dirty="0" smtClean="0">
                <a:solidFill>
                  <a:srgbClr val="000000"/>
                </a:solidFill>
                <a:latin typeface="Arial (Body)"/>
              </a:rPr>
              <a:t>operations</a:t>
            </a:r>
            <a:endParaRPr lang="en-US" sz="2200" dirty="0"/>
          </a:p>
        </p:txBody>
      </p:sp>
    </p:spTree>
    <p:extLst>
      <p:ext uri="{BB962C8B-B14F-4D97-AF65-F5344CB8AC3E}">
        <p14:creationId xmlns:p14="http://schemas.microsoft.com/office/powerpoint/2010/main" val="221164858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smtClean="0">
                <a:latin typeface="Times New Roman" panose="02020603050405020304" pitchFamily="18" charset="0"/>
                <a:ea typeface="+mj-ea"/>
                <a:cs typeface="+mj-cs"/>
              </a:rPr>
              <a:t>Precedence of Logical Operators </a:t>
            </a:r>
            <a:r>
              <a:rPr lang="en-US" sz="2000" b="0" kern="1200" dirty="0" smtClean="0">
                <a:latin typeface="Times New Roman" panose="02020603050405020304" pitchFamily="18" charset="0"/>
                <a:ea typeface="+mj-ea"/>
                <a:cs typeface="+mj-cs"/>
              </a:rPr>
              <a:t>(2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553968"/>
          </a:xfrm>
        </p:spPr>
        <p:txBody>
          <a:bodyPr wrap="square" lIns="91425" tIns="91425" rIns="91425" bIns="91425">
            <a:spAutoFit/>
          </a:bodyPr>
          <a:lstStyle/>
          <a:p>
            <a:pPr marL="255651" lvl="0" indent="-255651">
              <a:spcAft>
                <a:spcPct val="0"/>
              </a:spcAft>
              <a:tabLst/>
            </a:pPr>
            <a:r>
              <a:rPr lang="en-US" sz="2400" kern="1200" dirty="0">
                <a:solidFill>
                  <a:srgbClr val="000000"/>
                </a:solidFill>
                <a:latin typeface="Arial (Body)"/>
                <a:ea typeface="+mn-ea"/>
                <a:cs typeface="+mn-cs"/>
              </a:rPr>
              <a:t>For example, in the </a:t>
            </a:r>
            <a:r>
              <a:rPr lang="en-US" sz="2400" kern="1200" dirty="0" smtClean="0">
                <a:solidFill>
                  <a:srgbClr val="000000"/>
                </a:solidFill>
                <a:latin typeface="Arial (Body)"/>
                <a:ea typeface="+mn-ea"/>
                <a:cs typeface="+mn-cs"/>
              </a:rPr>
              <a:t>statement</a:t>
            </a:r>
            <a:endParaRPr lang="en-US" sz="2400" kern="1200" dirty="0">
              <a:solidFill>
                <a:srgbClr val="000000"/>
              </a:solidFill>
              <a:latin typeface="Arial (Body)"/>
              <a:ea typeface="+mn-ea"/>
              <a:cs typeface="+mn-cs"/>
            </a:endParaRPr>
          </a:p>
        </p:txBody>
      </p:sp>
      <p:pic>
        <p:nvPicPr>
          <p:cNvPr id="5" name="Picture 4" descr="The code is as follows. If X less than 0 not and Y more than 100 or Z equal 5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5914" y="2309684"/>
            <a:ext cx="5532173" cy="242557"/>
          </a:xfrm>
          <a:prstGeom prst="rect">
            <a:avLst/>
          </a:prstGeom>
        </p:spPr>
      </p:pic>
      <p:sp>
        <p:nvSpPr>
          <p:cNvPr id="4" name="Text Placeholder 3"/>
          <p:cNvSpPr>
            <a:spLocks noGrp="1"/>
          </p:cNvSpPr>
          <p:nvPr>
            <p:ph type="body" idx="2"/>
          </p:nvPr>
        </p:nvSpPr>
        <p:spPr>
          <a:xfrm>
            <a:off x="457200" y="2691384"/>
            <a:ext cx="8229600" cy="3133344"/>
          </a:xfrm>
        </p:spPr>
        <p:txBody>
          <a:bodyPr/>
          <a:lstStyle/>
          <a:p>
            <a:pPr marL="741600" lvl="1" indent="-284400">
              <a:spcAft>
                <a:spcPct val="0"/>
              </a:spcAft>
              <a:buFont typeface="Arial" panose="020B0604020202020204" pitchFamily="34" charset="0"/>
              <a:buChar char="–"/>
            </a:pPr>
            <a:r>
              <a:rPr lang="en-US" sz="2400" kern="1200" dirty="0">
                <a:solidFill>
                  <a:srgbClr val="000000"/>
                </a:solidFill>
                <a:latin typeface="Courier New" panose="02070309020205020404" pitchFamily="49" charset="0"/>
                <a:cs typeface="Courier New" panose="02070309020205020404" pitchFamily="49" charset="0"/>
              </a:rPr>
              <a:t>x &lt; 0 And y &gt; 100 </a:t>
            </a:r>
            <a:r>
              <a:rPr lang="en-US" sz="2400" kern="1200" dirty="0">
                <a:solidFill>
                  <a:srgbClr val="000000"/>
                </a:solidFill>
                <a:latin typeface="Arial (Body)"/>
              </a:rPr>
              <a:t>is evaluated first</a:t>
            </a:r>
          </a:p>
          <a:p>
            <a:pPr marL="741600" lvl="1" indent="-284400">
              <a:spcAft>
                <a:spcPct val="0"/>
              </a:spcAft>
              <a:buFont typeface="Arial" panose="020B0604020202020204" pitchFamily="34" charset="0"/>
              <a:buChar char="–"/>
            </a:pPr>
            <a:r>
              <a:rPr lang="en-US" sz="2400" kern="1200" dirty="0">
                <a:solidFill>
                  <a:srgbClr val="000000"/>
                </a:solidFill>
                <a:latin typeface="Arial (Body)"/>
              </a:rPr>
              <a:t>If the </a:t>
            </a:r>
            <a:r>
              <a:rPr lang="en-US" sz="2400" kern="1200" dirty="0">
                <a:solidFill>
                  <a:srgbClr val="000000"/>
                </a:solidFill>
                <a:latin typeface="Courier New" panose="02070309020205020404" pitchFamily="49" charset="0"/>
                <a:cs typeface="Courier New" panose="02070309020205020404" pitchFamily="49" charset="0"/>
              </a:rPr>
              <a:t>And</a:t>
            </a:r>
            <a:r>
              <a:rPr lang="en-US" sz="2400" kern="1200" dirty="0">
                <a:solidFill>
                  <a:srgbClr val="000000"/>
                </a:solidFill>
                <a:latin typeface="Arial (Body)"/>
              </a:rPr>
              <a:t> condition is true, we then evaluate</a:t>
            </a:r>
          </a:p>
          <a:p>
            <a:pPr marL="741600" lvl="1" indent="-284400">
              <a:spcAft>
                <a:spcPct val="0"/>
              </a:spcAft>
              <a:buFont typeface="Arial" panose="020B0604020202020204" pitchFamily="34" charset="0"/>
              <a:buChar char="–"/>
            </a:pPr>
            <a:r>
              <a:rPr lang="en-US" sz="2400" kern="1200" dirty="0">
                <a:solidFill>
                  <a:srgbClr val="000000"/>
                </a:solidFill>
                <a:latin typeface="Courier New" panose="02070309020205020404" pitchFamily="49" charset="0"/>
                <a:cs typeface="Courier New" panose="02070309020205020404" pitchFamily="49" charset="0"/>
              </a:rPr>
              <a:t>True Or z = 50</a:t>
            </a:r>
          </a:p>
          <a:p>
            <a:pPr marL="741600" lvl="1" indent="-284400"/>
            <a:r>
              <a:rPr lang="en-US" sz="2400" dirty="0"/>
              <a:t>If the </a:t>
            </a:r>
            <a:r>
              <a:rPr lang="en-US" sz="2400" dirty="0">
                <a:latin typeface="Courier New" pitchFamily="49" charset="0"/>
                <a:cs typeface="Courier New" pitchFamily="49" charset="0"/>
              </a:rPr>
              <a:t>And</a:t>
            </a:r>
            <a:r>
              <a:rPr lang="en-US" sz="2400" dirty="0"/>
              <a:t> condition is false, we then evaluate</a:t>
            </a:r>
          </a:p>
          <a:p>
            <a:pPr marL="741600" lvl="1" indent="-284400"/>
            <a:r>
              <a:rPr lang="en-US" sz="2400" dirty="0">
                <a:latin typeface="Courier New" pitchFamily="49" charset="0"/>
                <a:cs typeface="Courier New" pitchFamily="49" charset="0"/>
              </a:rPr>
              <a:t>False Or z = 50</a:t>
            </a:r>
          </a:p>
          <a:p>
            <a:pPr marL="255600" lvl="1" indent="-255600">
              <a:spcBef>
                <a:spcPts val="1500"/>
              </a:spcBef>
              <a:buFont typeface="Arial" panose="020B0604020202020204" pitchFamily="34" charset="0"/>
              <a:buChar char="•"/>
              <a:tabLst>
                <a:tab pos="265113" algn="l"/>
              </a:tabLst>
            </a:pPr>
            <a:r>
              <a:rPr lang="en-US" sz="2400" dirty="0"/>
              <a:t>If the </a:t>
            </a:r>
            <a:r>
              <a:rPr lang="en-US" sz="2400" dirty="0">
                <a:latin typeface="Courier New" pitchFamily="49" charset="0"/>
                <a:cs typeface="Courier New" pitchFamily="49" charset="0"/>
              </a:rPr>
              <a:t>Or</a:t>
            </a:r>
            <a:r>
              <a:rPr lang="en-US" sz="2400" dirty="0"/>
              <a:t> condition is to be evaluated first, parentheses must be used</a:t>
            </a:r>
          </a:p>
        </p:txBody>
      </p:sp>
      <p:pic>
        <p:nvPicPr>
          <p:cNvPr id="6" name="Picture 5" descr="The code is as follows. If X less than 0 and left parenthesis Y more than 100 or Z equal 50 right parenthesi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275" y="5996537"/>
            <a:ext cx="5791451" cy="240155"/>
          </a:xfrm>
          <a:prstGeom prst="rect">
            <a:avLst/>
          </a:prstGeom>
        </p:spPr>
      </p:pic>
    </p:spTree>
    <p:extLst>
      <p:ext uri="{BB962C8B-B14F-4D97-AF65-F5344CB8AC3E}">
        <p14:creationId xmlns:p14="http://schemas.microsoft.com/office/powerpoint/2010/main" val="115860687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smtClean="0">
                <a:latin typeface="Times New Roman" panose="02020603050405020304" pitchFamily="18" charset="0"/>
                <a:ea typeface="+mj-ea"/>
                <a:cs typeface="+mj-cs"/>
              </a:rPr>
              <a:t>Math, Relational, &amp; Logical Operators</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a:spcAft>
                <a:spcPct val="0"/>
              </a:spcAft>
              <a:tabLst/>
            </a:pPr>
            <a:r>
              <a:rPr lang="en-US" sz="2200" kern="1200" dirty="0">
                <a:solidFill>
                  <a:srgbClr val="000000"/>
                </a:solidFill>
                <a:latin typeface="Arial (Body)"/>
                <a:ea typeface="+mn-ea"/>
                <a:cs typeface="+mn-cs"/>
              </a:rPr>
              <a:t>Evaluate the following if: </a:t>
            </a:r>
            <a:r>
              <a:rPr lang="en-US" sz="2200" i="1" kern="1200" dirty="0">
                <a:solidFill>
                  <a:srgbClr val="000000"/>
                </a:solidFill>
                <a:latin typeface="Courier New" panose="02070309020205020404" pitchFamily="49" charset="0"/>
                <a:ea typeface="+mn-ea"/>
                <a:cs typeface="Courier New" panose="02070309020205020404" pitchFamily="49" charset="0"/>
              </a:rPr>
              <a:t>a=5, b=7, x=100, </a:t>
            </a:r>
            <a:r>
              <a:rPr lang="en-US" sz="2200" i="1" kern="1200" dirty="0" smtClean="0">
                <a:solidFill>
                  <a:srgbClr val="000000"/>
                </a:solidFill>
                <a:latin typeface="Courier New" panose="02070309020205020404" pitchFamily="49" charset="0"/>
                <a:ea typeface="+mn-ea"/>
                <a:cs typeface="Courier New" panose="02070309020205020404" pitchFamily="49" charset="0"/>
              </a:rPr>
              <a:t>y=30</a:t>
            </a:r>
            <a:endParaRPr lang="en-US" sz="2200" i="1" kern="1200" dirty="0">
              <a:solidFill>
                <a:srgbClr val="000000"/>
              </a:solidFill>
              <a:latin typeface="Courier New" panose="02070309020205020404" pitchFamily="49" charset="0"/>
              <a:ea typeface="+mn-ea"/>
              <a:cs typeface="Courier New" panose="02070309020205020404" pitchFamily="49" charset="0"/>
            </a:endParaRPr>
          </a:p>
        </p:txBody>
      </p:sp>
      <p:pic>
        <p:nvPicPr>
          <p:cNvPr id="4" name="Picture 3" descr="The code is as follows. If X more than A asterisk 10 and Y less than B plus 20"/>
          <p:cNvPicPr>
            <a:picLocks noChangeAspect="1"/>
          </p:cNvPicPr>
          <p:nvPr/>
        </p:nvPicPr>
        <p:blipFill>
          <a:blip r:embed="rId2"/>
          <a:stretch>
            <a:fillRect/>
          </a:stretch>
        </p:blipFill>
        <p:spPr>
          <a:xfrm>
            <a:off x="1713925" y="2273574"/>
            <a:ext cx="4126616" cy="326923"/>
          </a:xfrm>
          <a:prstGeom prst="rect">
            <a:avLst/>
          </a:prstGeom>
        </p:spPr>
      </p:pic>
      <p:sp>
        <p:nvSpPr>
          <p:cNvPr id="5" name="Content Placeholder 4"/>
          <p:cNvSpPr>
            <a:spLocks noGrp="1"/>
          </p:cNvSpPr>
          <p:nvPr>
            <p:ph sz="quarter" idx="14"/>
          </p:nvPr>
        </p:nvSpPr>
        <p:spPr>
          <a:xfrm>
            <a:off x="457200" y="2557606"/>
            <a:ext cx="8232775" cy="402397"/>
          </a:xfrm>
        </p:spPr>
        <p:txBody>
          <a:bodyPr/>
          <a:lstStyle/>
          <a:p>
            <a:pPr marL="741600" lvl="1" indent="-284400">
              <a:spcAft>
                <a:spcPct val="0"/>
              </a:spcAft>
              <a:buFont typeface="Arial" panose="020B0604020202020204" pitchFamily="34" charset="0"/>
              <a:buChar char="–"/>
            </a:pPr>
            <a:r>
              <a:rPr lang="en-US" sz="2200" kern="1200" dirty="0">
                <a:solidFill>
                  <a:srgbClr val="000000"/>
                </a:solidFill>
                <a:latin typeface="Arial (Body)"/>
              </a:rPr>
              <a:t>Evaluating the math operators leaves us </a:t>
            </a:r>
            <a:r>
              <a:rPr lang="en-US" sz="2200" kern="1200" dirty="0" smtClean="0">
                <a:solidFill>
                  <a:srgbClr val="000000"/>
                </a:solidFill>
                <a:latin typeface="Arial (Body)"/>
              </a:rPr>
              <a:t>with</a:t>
            </a:r>
            <a:endParaRPr lang="en-US" sz="2200" kern="1200" dirty="0">
              <a:solidFill>
                <a:srgbClr val="000000"/>
              </a:solidFill>
              <a:latin typeface="Courier New" panose="02070309020205020404" pitchFamily="49" charset="0"/>
              <a:cs typeface="Courier New" panose="02070309020205020404" pitchFamily="49" charset="0"/>
            </a:endParaRPr>
          </a:p>
        </p:txBody>
      </p:sp>
      <p:pic>
        <p:nvPicPr>
          <p:cNvPr id="6" name="Picture 5" descr="The code is as follows. If X more than A asterisk 10 and Y less than B plus 20"/>
          <p:cNvPicPr>
            <a:picLocks noChangeAspect="1"/>
          </p:cNvPicPr>
          <p:nvPr/>
        </p:nvPicPr>
        <p:blipFill>
          <a:blip r:embed="rId3"/>
          <a:stretch>
            <a:fillRect/>
          </a:stretch>
        </p:blipFill>
        <p:spPr>
          <a:xfrm>
            <a:off x="1713925" y="3035966"/>
            <a:ext cx="2893355" cy="314166"/>
          </a:xfrm>
          <a:prstGeom prst="rect">
            <a:avLst/>
          </a:prstGeom>
        </p:spPr>
      </p:pic>
      <p:sp>
        <p:nvSpPr>
          <p:cNvPr id="9" name="Content Placeholder 8"/>
          <p:cNvSpPr>
            <a:spLocks noGrp="1"/>
          </p:cNvSpPr>
          <p:nvPr>
            <p:ph sz="quarter" idx="16"/>
          </p:nvPr>
        </p:nvSpPr>
        <p:spPr>
          <a:xfrm>
            <a:off x="460375" y="3352282"/>
            <a:ext cx="8229600" cy="2195078"/>
          </a:xfrm>
        </p:spPr>
        <p:txBody>
          <a:bodyPr/>
          <a:lstStyle/>
          <a:p>
            <a:pPr marL="741600" lvl="1" indent="-284400">
              <a:spcAft>
                <a:spcPct val="0"/>
              </a:spcAft>
              <a:buFont typeface="Arial" panose="020B0604020202020204" pitchFamily="34" charset="0"/>
              <a:buChar char="–"/>
            </a:pPr>
            <a:r>
              <a:rPr lang="en-US" sz="2200" kern="1200" dirty="0">
                <a:solidFill>
                  <a:srgbClr val="000000"/>
                </a:solidFill>
                <a:latin typeface="Arial (Body)"/>
              </a:rPr>
              <a:t>Evaluating the relational operators leaves</a:t>
            </a:r>
          </a:p>
          <a:p>
            <a:pPr marL="1144800" lvl="1" indent="0">
              <a:spcAft>
                <a:spcPct val="0"/>
              </a:spcAft>
              <a:buNone/>
            </a:pPr>
            <a:r>
              <a:rPr lang="en-US" sz="2200" kern="1200" dirty="0">
                <a:solidFill>
                  <a:srgbClr val="000000"/>
                </a:solidFill>
                <a:latin typeface="Courier New" panose="02070309020205020404" pitchFamily="49" charset="0"/>
                <a:cs typeface="Courier New" panose="02070309020205020404" pitchFamily="49" charset="0"/>
              </a:rPr>
              <a:t>If True And False</a:t>
            </a:r>
          </a:p>
          <a:p>
            <a:pPr marL="741600" lvl="1" indent="-284400">
              <a:spcAft>
                <a:spcPct val="0"/>
              </a:spcAft>
              <a:buFont typeface="Arial" panose="020B0604020202020204" pitchFamily="34" charset="0"/>
              <a:buChar char="–"/>
            </a:pPr>
            <a:r>
              <a:rPr lang="en-US" sz="2200" kern="1200" dirty="0">
                <a:solidFill>
                  <a:srgbClr val="000000"/>
                </a:solidFill>
                <a:latin typeface="Arial (Body)"/>
              </a:rPr>
              <a:t>Evaluating the logical operators leaves</a:t>
            </a:r>
          </a:p>
          <a:p>
            <a:pPr marL="1144800" lvl="1" indent="0">
              <a:spcAft>
                <a:spcPct val="0"/>
              </a:spcAft>
              <a:buNone/>
            </a:pPr>
            <a:r>
              <a:rPr lang="en-US" sz="2200" kern="1200" dirty="0" smtClean="0">
                <a:solidFill>
                  <a:srgbClr val="000000"/>
                </a:solidFill>
                <a:latin typeface="Courier New" panose="02070309020205020404" pitchFamily="49" charset="0"/>
                <a:cs typeface="Courier New" panose="02070309020205020404" pitchFamily="49" charset="0"/>
              </a:rPr>
              <a:t>False</a:t>
            </a:r>
          </a:p>
          <a:p>
            <a:pPr marL="255600" lvl="1" indent="-255600">
              <a:spcBef>
                <a:spcPts val="1500"/>
              </a:spcBef>
              <a:spcAft>
                <a:spcPct val="0"/>
              </a:spcAft>
              <a:buFont typeface="Arial" panose="020B0604020202020204" pitchFamily="34" charset="0"/>
              <a:buChar char="•"/>
            </a:pPr>
            <a:r>
              <a:rPr lang="en-US" sz="2200" kern="1200" dirty="0">
                <a:solidFill>
                  <a:srgbClr val="000000"/>
                </a:solidFill>
                <a:latin typeface="Arial (Body)"/>
              </a:rPr>
              <a:t>Parentheses make order of operations </a:t>
            </a:r>
            <a:r>
              <a:rPr lang="en-US" sz="2200" kern="1200" dirty="0" smtClean="0">
                <a:solidFill>
                  <a:srgbClr val="000000"/>
                </a:solidFill>
                <a:latin typeface="Arial (Body)"/>
              </a:rPr>
              <a:t>clear</a:t>
            </a:r>
            <a:endParaRPr lang="en-US" sz="2200" dirty="0"/>
          </a:p>
        </p:txBody>
      </p:sp>
      <p:pic>
        <p:nvPicPr>
          <p:cNvPr id="11" name="Picture 10" descr="The code is as follows. If left parenthesis X more than left parenthesis A asterisk 10 right parenthesis right parenthesis and left parenthesis Y less than left parenthesis B plus 20 right parenthesis right parenthesis."/>
          <p:cNvPicPr>
            <a:picLocks noChangeAspect="1"/>
          </p:cNvPicPr>
          <p:nvPr/>
        </p:nvPicPr>
        <p:blipFill>
          <a:blip r:embed="rId4"/>
          <a:stretch>
            <a:fillRect/>
          </a:stretch>
        </p:blipFill>
        <p:spPr>
          <a:xfrm>
            <a:off x="1713925" y="5765571"/>
            <a:ext cx="4638255" cy="307975"/>
          </a:xfrm>
          <a:prstGeom prst="rect">
            <a:avLst/>
          </a:prstGeom>
        </p:spPr>
      </p:pic>
    </p:spTree>
    <p:extLst>
      <p:ext uri="{BB962C8B-B14F-4D97-AF65-F5344CB8AC3E}">
        <p14:creationId xmlns:p14="http://schemas.microsoft.com/office/powerpoint/2010/main" val="1809402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9375"/>
            <a:ext cx="7772400" cy="1231076"/>
          </a:xfrm>
        </p:spPr>
        <p:txBody>
          <a:bodyPr tIns="91425">
            <a:spAutoFit/>
          </a:bodyPr>
          <a:lstStyle/>
          <a:p>
            <a:pPr lvl="0">
              <a:spcBef>
                <a:spcPct val="0"/>
              </a:spcBef>
              <a:buClrTx/>
            </a:pPr>
            <a:r>
              <a:rPr lang="en-US" sz="3400" kern="1200" dirty="0" smtClean="0">
                <a:latin typeface="Times New Roman" panose="02020603050405020304" pitchFamily="18" charset="0"/>
                <a:ea typeface="+mj-ea"/>
                <a:cs typeface="+mj-cs"/>
              </a:rPr>
              <a:t>4.7 Comparing, Testing, and Working with Strings</a:t>
            </a:r>
            <a:endParaRPr lang="en-US" sz="3400" kern="1200" dirty="0">
              <a:latin typeface="Times New Roman" panose="02020603050405020304" pitchFamily="18" charset="0"/>
              <a:ea typeface="+mj-ea"/>
              <a:cs typeface="+mj-cs"/>
            </a:endParaRPr>
          </a:p>
        </p:txBody>
      </p:sp>
    </p:spTree>
    <p:extLst>
      <p:ext uri="{BB962C8B-B14F-4D97-AF65-F5344CB8AC3E}">
        <p14:creationId xmlns:p14="http://schemas.microsoft.com/office/powerpoint/2010/main" val="14570054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smtClean="0">
                <a:latin typeface="Times New Roman" panose="02020603050405020304" pitchFamily="18" charset="0"/>
                <a:ea typeface="+mj-ea"/>
                <a:cs typeface="+mj-cs"/>
              </a:rPr>
              <a:t>Strings Can Be Compared</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923299"/>
          </a:xfrm>
        </p:spPr>
        <p:txBody>
          <a:bodyPr wrap="square" lIns="91425" tIns="91425" rIns="91425" bIns="91425">
            <a:spAutoFit/>
          </a:bodyPr>
          <a:lstStyle/>
          <a:p>
            <a:pPr marL="255651" lvl="0" indent="-255651">
              <a:spcAft>
                <a:spcPct val="0"/>
              </a:spcAft>
              <a:buFont typeface="Arial" panose="020B0604020202020204" pitchFamily="34" charset="0"/>
              <a:buChar char="•"/>
            </a:pPr>
            <a:r>
              <a:rPr lang="en-US" sz="2400" kern="1200" dirty="0">
                <a:solidFill>
                  <a:srgbClr val="000000"/>
                </a:solidFill>
                <a:latin typeface="Arial (Body)"/>
                <a:ea typeface="+mn-ea"/>
                <a:cs typeface="+mn-cs"/>
              </a:rPr>
              <a:t>Relational operators can be used to compare strings and string </a:t>
            </a:r>
            <a:r>
              <a:rPr lang="en-US" sz="2400" kern="1200" dirty="0" smtClean="0">
                <a:solidFill>
                  <a:srgbClr val="000000"/>
                </a:solidFill>
                <a:latin typeface="Arial (Body)"/>
                <a:ea typeface="+mn-ea"/>
                <a:cs typeface="+mn-cs"/>
              </a:rPr>
              <a:t>literals</a:t>
            </a:r>
            <a:endParaRPr lang="en-US" sz="2400" kern="1200" dirty="0">
              <a:solidFill>
                <a:srgbClr val="000000"/>
              </a:solidFill>
              <a:latin typeface="Arial (Body)"/>
              <a:ea typeface="+mn-ea"/>
              <a:cs typeface="+mn-cs"/>
            </a:endParaRPr>
          </a:p>
        </p:txBody>
      </p:sp>
      <p:pic>
        <p:nvPicPr>
          <p:cNvPr id="4" name="Picture 3" descr="The 11 line code is as follows. Line 1. s t r name 1 equal double quote Mary double quote. Line 2. s t r name 2 equal double quote mark double quote. Line 3. If s t r name 1 equal s t r name 2 then. Line 4. l b l message period text equal double quote names are the same double quote. Line 5. Else. Line 6. l b l message period text equal double quote names are not the same double quote. Line 7. End if. Line 8. Blank. Line 9. If s t r month less than greater than double quote October double quote then. Line 10. single quote statement. Line 11. End 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240" y="2708509"/>
            <a:ext cx="7273520" cy="3416084"/>
          </a:xfrm>
          <a:prstGeom prst="rect">
            <a:avLst/>
          </a:prstGeom>
        </p:spPr>
      </p:pic>
    </p:spTree>
    <p:extLst>
      <p:ext uri="{BB962C8B-B14F-4D97-AF65-F5344CB8AC3E}">
        <p14:creationId xmlns:p14="http://schemas.microsoft.com/office/powerpoint/2010/main" val="1313178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smtClean="0">
                <a:latin typeface="Times New Roman" panose="02020603050405020304" pitchFamily="18" charset="0"/>
                <a:ea typeface="+mj-ea"/>
                <a:cs typeface="+mj-cs"/>
              </a:rPr>
              <a:t>Order of Statement Execution</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993371"/>
          </a:xfrm>
        </p:spPr>
        <p:txBody>
          <a:bodyPr wrap="square" lIns="91425" tIns="91425" rIns="91425" bIns="91425">
            <a:spAutoFit/>
          </a:bodyPr>
          <a:lstStyle/>
          <a:p>
            <a:pPr marL="255651" lvl="0" indent="-255651">
              <a:spcAft>
                <a:spcPct val="0"/>
              </a:spcAft>
              <a:tabLst/>
            </a:pPr>
            <a:r>
              <a:rPr lang="en-US" sz="2200" kern="1200" dirty="0">
                <a:solidFill>
                  <a:srgbClr val="000000"/>
                </a:solidFill>
                <a:latin typeface="Arial (Body)"/>
                <a:ea typeface="+mn-ea"/>
                <a:cs typeface="+mn-cs"/>
              </a:rPr>
              <a:t>Thus far, our code has been executed sequentially in a sequence structure</a:t>
            </a:r>
          </a:p>
          <a:p>
            <a:pPr marL="255651" lvl="0" indent="-255651">
              <a:spcAft>
                <a:spcPct val="0"/>
              </a:spcAft>
              <a:tabLst/>
            </a:pPr>
            <a:r>
              <a:rPr lang="en-US" sz="2200" kern="1200" dirty="0">
                <a:solidFill>
                  <a:srgbClr val="000000"/>
                </a:solidFill>
                <a:latin typeface="Arial (Body)"/>
                <a:ea typeface="+mn-ea"/>
                <a:cs typeface="+mn-cs"/>
              </a:rPr>
              <a:t>To write meaningful programs we need multiple paths of execution</a:t>
            </a:r>
          </a:p>
          <a:p>
            <a:pPr marL="741553" lvl="1" indent="-284353">
              <a:spcAft>
                <a:spcPct val="0"/>
              </a:spcAft>
              <a:buFont typeface="Arial" panose="020B0604020202020204" pitchFamily="34" charset="0"/>
              <a:buChar char="–"/>
            </a:pPr>
            <a:r>
              <a:rPr lang="en-US" sz="2200" kern="1200" dirty="0">
                <a:solidFill>
                  <a:srgbClr val="000000"/>
                </a:solidFill>
                <a:latin typeface="Arial (Body)"/>
                <a:ea typeface="+mn-ea"/>
                <a:cs typeface="+mn-cs"/>
              </a:rPr>
              <a:t>Some statements should be executed under certain circumstances in a decision structure</a:t>
            </a:r>
          </a:p>
          <a:p>
            <a:pPr marL="741553" lvl="1" indent="-284353">
              <a:spcAft>
                <a:spcPct val="0"/>
              </a:spcAft>
              <a:buFont typeface="Arial" panose="020B0604020202020204" pitchFamily="34" charset="0"/>
              <a:buChar char="–"/>
            </a:pPr>
            <a:r>
              <a:rPr lang="en-US" sz="2200" kern="1200" dirty="0">
                <a:solidFill>
                  <a:srgbClr val="000000"/>
                </a:solidFill>
                <a:latin typeface="Arial (Body)"/>
                <a:ea typeface="+mn-ea"/>
                <a:cs typeface="+mn-cs"/>
              </a:rPr>
              <a:t>This chapter presents the means to execute statements conditionally</a:t>
            </a:r>
          </a:p>
          <a:p>
            <a:pPr marL="741553" lvl="1" indent="-284353">
              <a:spcAft>
                <a:spcPct val="0"/>
              </a:spcAft>
              <a:buFont typeface="Arial" panose="020B0604020202020204" pitchFamily="34" charset="0"/>
              <a:buChar char="–"/>
            </a:pPr>
            <a:r>
              <a:rPr lang="en-US" sz="2200" kern="1200" dirty="0">
                <a:solidFill>
                  <a:srgbClr val="000000"/>
                </a:solidFill>
                <a:latin typeface="Arial (Body)"/>
                <a:ea typeface="+mn-ea"/>
                <a:cs typeface="+mn-cs"/>
              </a:rPr>
              <a:t>Next chapter presents the means to execute the same statements </a:t>
            </a:r>
            <a:r>
              <a:rPr lang="en-US" sz="2200" kern="1200" dirty="0" smtClean="0">
                <a:solidFill>
                  <a:srgbClr val="000000"/>
                </a:solidFill>
                <a:latin typeface="Arial (Body)"/>
                <a:ea typeface="+mn-ea"/>
                <a:cs typeface="+mn-cs"/>
              </a:rPr>
              <a:t>repeatedly</a:t>
            </a:r>
            <a:endParaRPr lang="en-US" sz="2200" kern="1200" dirty="0">
              <a:solidFill>
                <a:srgbClr val="000000"/>
              </a:solidFill>
              <a:latin typeface="Arial (Body)"/>
              <a:ea typeface="+mn-ea"/>
              <a:cs typeface="+mn-cs"/>
            </a:endParaRPr>
          </a:p>
        </p:txBody>
      </p:sp>
    </p:spTree>
    <p:extLst>
      <p:ext uri="{BB962C8B-B14F-4D97-AF65-F5344CB8AC3E}">
        <p14:creationId xmlns:p14="http://schemas.microsoft.com/office/powerpoint/2010/main" val="118449864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smtClean="0">
                <a:latin typeface="Times New Roman" panose="02020603050405020304" pitchFamily="18" charset="0"/>
                <a:ea typeface="+mj-ea"/>
                <a:cs typeface="+mj-cs"/>
              </a:rPr>
              <a:t>How Are Strings Compared? </a:t>
            </a:r>
            <a:r>
              <a:rPr lang="en-US" sz="2000" b="0" kern="1200" dirty="0" smtClean="0">
                <a:latin typeface="Times New Roman" panose="02020603050405020304" pitchFamily="18" charset="0"/>
                <a:ea typeface="+mj-ea"/>
                <a:cs typeface="+mj-cs"/>
              </a:rPr>
              <a:t>(1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a:spcAft>
                <a:spcPct val="0"/>
              </a:spcAft>
              <a:tabLst/>
            </a:pPr>
            <a:r>
              <a:rPr lang="en-US" sz="2400" kern="1200" dirty="0">
                <a:solidFill>
                  <a:srgbClr val="000000"/>
                </a:solidFill>
                <a:latin typeface="Arial (Body)"/>
                <a:ea typeface="+mn-ea"/>
                <a:cs typeface="+mn-cs"/>
              </a:rPr>
              <a:t>Characters are stored as numeric values</a:t>
            </a:r>
          </a:p>
          <a:p>
            <a:pPr marL="255651" lvl="0" indent="-255651">
              <a:spcAft>
                <a:spcPct val="0"/>
              </a:spcAft>
              <a:tabLst/>
            </a:pPr>
            <a:r>
              <a:rPr lang="en-US" sz="2400" kern="1200" dirty="0">
                <a:solidFill>
                  <a:srgbClr val="000000"/>
                </a:solidFill>
                <a:latin typeface="Arial (Body)"/>
                <a:ea typeface="+mn-ea"/>
                <a:cs typeface="+mn-cs"/>
              </a:rPr>
              <a:t>Visual Basic uses </a:t>
            </a:r>
            <a:r>
              <a:rPr lang="en-US" sz="2400" b="1" kern="1200" dirty="0">
                <a:solidFill>
                  <a:srgbClr val="000000"/>
                </a:solidFill>
                <a:latin typeface="Arial (Body)"/>
                <a:ea typeface="+mn-ea"/>
                <a:cs typeface="+mn-cs"/>
              </a:rPr>
              <a:t>Unicode</a:t>
            </a:r>
          </a:p>
          <a:p>
            <a:pPr marL="255651" lvl="0" indent="-255651">
              <a:spcAft>
                <a:spcPct val="0"/>
              </a:spcAft>
              <a:tabLst/>
            </a:pPr>
            <a:r>
              <a:rPr lang="en-US" sz="2400" kern="1200" dirty="0">
                <a:solidFill>
                  <a:srgbClr val="000000"/>
                </a:solidFill>
                <a:latin typeface="Arial (Body)"/>
                <a:ea typeface="+mn-ea"/>
                <a:cs typeface="+mn-cs"/>
              </a:rPr>
              <a:t>The Unicode numbering system </a:t>
            </a:r>
            <a:r>
              <a:rPr lang="en-US" sz="2400" kern="1200" dirty="0" smtClean="0">
                <a:solidFill>
                  <a:srgbClr val="000000"/>
                </a:solidFill>
                <a:latin typeface="Arial (Body)"/>
                <a:ea typeface="+mn-ea"/>
                <a:cs typeface="+mn-cs"/>
              </a:rPr>
              <a:t>represents:</a:t>
            </a:r>
            <a:endParaRPr lang="en-US" sz="2400" kern="1200" dirty="0">
              <a:solidFill>
                <a:srgbClr val="000000"/>
              </a:solidFill>
              <a:latin typeface="Arial (Body)"/>
              <a:ea typeface="+mn-ea"/>
              <a:cs typeface="+mn-cs"/>
            </a:endParaRPr>
          </a:p>
          <a:p>
            <a:pPr marL="741553" lvl="1" indent="-284353">
              <a:spcAft>
                <a:spcPct val="0"/>
              </a:spcAft>
              <a:buFont typeface="Arial" panose="020B0604020202020204" pitchFamily="34" charset="0"/>
              <a:buChar char="–"/>
            </a:pPr>
            <a:r>
              <a:rPr lang="en-US" sz="2400" kern="1200" dirty="0">
                <a:solidFill>
                  <a:srgbClr val="000000"/>
                </a:solidFill>
                <a:latin typeface="Arial (Body)"/>
                <a:ea typeface="+mn-ea"/>
                <a:cs typeface="+mn-cs"/>
              </a:rPr>
              <a:t>All letters of the alphabet</a:t>
            </a:r>
          </a:p>
          <a:p>
            <a:pPr marL="741553" lvl="1" indent="-284353">
              <a:spcAft>
                <a:spcPct val="0"/>
              </a:spcAft>
              <a:buFont typeface="Arial" panose="020B0604020202020204" pitchFamily="34" charset="0"/>
              <a:buChar char="–"/>
            </a:pPr>
            <a:r>
              <a:rPr lang="en-US" sz="2400" kern="1200" dirty="0">
                <a:solidFill>
                  <a:srgbClr val="000000"/>
                </a:solidFill>
                <a:latin typeface="Arial (Body)"/>
                <a:ea typeface="+mn-ea"/>
                <a:cs typeface="+mn-cs"/>
              </a:rPr>
              <a:t>Printable digits 0 through 9</a:t>
            </a:r>
          </a:p>
          <a:p>
            <a:pPr marL="741553" lvl="1" indent="-284353">
              <a:spcAft>
                <a:spcPct val="0"/>
              </a:spcAft>
              <a:buFont typeface="Arial" panose="020B0604020202020204" pitchFamily="34" charset="0"/>
              <a:buChar char="–"/>
            </a:pPr>
            <a:r>
              <a:rPr lang="en-US" sz="2400" kern="1200" dirty="0">
                <a:solidFill>
                  <a:srgbClr val="000000"/>
                </a:solidFill>
                <a:latin typeface="Arial (Body)"/>
                <a:ea typeface="+mn-ea"/>
                <a:cs typeface="+mn-cs"/>
              </a:rPr>
              <a:t>Punctuation symbols and special characters</a:t>
            </a:r>
          </a:p>
          <a:p>
            <a:pPr marL="255651" lvl="0" indent="-255651">
              <a:spcAft>
                <a:spcPct val="0"/>
              </a:spcAft>
              <a:tabLst/>
            </a:pPr>
            <a:r>
              <a:rPr lang="en-US" sz="2400" kern="1200" dirty="0">
                <a:solidFill>
                  <a:srgbClr val="000000"/>
                </a:solidFill>
                <a:latin typeface="Arial (Body)"/>
                <a:ea typeface="+mn-ea"/>
                <a:cs typeface="+mn-cs"/>
              </a:rPr>
              <a:t>Letters </a:t>
            </a:r>
            <a:r>
              <a:rPr lang="en-US" sz="2400" kern="1200" dirty="0" smtClean="0">
                <a:solidFill>
                  <a:srgbClr val="000000"/>
                </a:solidFill>
                <a:latin typeface="Arial (Body)"/>
                <a:ea typeface="+mn-ea"/>
                <a:cs typeface="+mn-cs"/>
              </a:rPr>
              <a:t>(A,B,C) </a:t>
            </a:r>
            <a:r>
              <a:rPr lang="en-US" sz="2400" kern="1200" dirty="0">
                <a:solidFill>
                  <a:srgbClr val="000000"/>
                </a:solidFill>
                <a:latin typeface="Arial (Body)"/>
                <a:ea typeface="+mn-ea"/>
                <a:cs typeface="+mn-cs"/>
              </a:rPr>
              <a:t>are arranged alphabetically</a:t>
            </a:r>
          </a:p>
          <a:p>
            <a:pPr marL="741553" lvl="1" indent="-284353">
              <a:spcAft>
                <a:spcPct val="0"/>
              </a:spcAft>
              <a:buFont typeface="Arial" panose="020B0604020202020204" pitchFamily="34" charset="0"/>
              <a:buChar char="–"/>
            </a:pPr>
            <a:r>
              <a:rPr lang="en-US" sz="2400" kern="1200" dirty="0">
                <a:solidFill>
                  <a:srgbClr val="000000"/>
                </a:solidFill>
                <a:latin typeface="Arial (Body)"/>
                <a:ea typeface="+mn-ea"/>
                <a:cs typeface="+mn-cs"/>
              </a:rPr>
              <a:t>The numeric value of A is </a:t>
            </a:r>
            <a:r>
              <a:rPr lang="en-US" sz="2400" b="1" kern="1200" dirty="0">
                <a:solidFill>
                  <a:srgbClr val="000000"/>
                </a:solidFill>
                <a:latin typeface="Arial (Body)"/>
                <a:ea typeface="+mn-ea"/>
                <a:cs typeface="+mn-cs"/>
              </a:rPr>
              <a:t>less than </a:t>
            </a:r>
            <a:r>
              <a:rPr lang="en-US" sz="2400" kern="1200" dirty="0">
                <a:solidFill>
                  <a:srgbClr val="000000"/>
                </a:solidFill>
                <a:latin typeface="Arial (Body)"/>
                <a:ea typeface="+mn-ea"/>
                <a:cs typeface="+mn-cs"/>
              </a:rPr>
              <a:t>the numeric value of </a:t>
            </a:r>
            <a:r>
              <a:rPr lang="en-US" sz="2400" kern="1200" dirty="0" smtClean="0">
                <a:solidFill>
                  <a:srgbClr val="000000"/>
                </a:solidFill>
                <a:latin typeface="Arial (Body)"/>
                <a:ea typeface="+mn-ea"/>
                <a:cs typeface="+mn-cs"/>
              </a:rPr>
              <a:t>B</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38735672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smtClean="0">
                <a:latin typeface="Times New Roman" panose="02020603050405020304" pitchFamily="18" charset="0"/>
                <a:ea typeface="+mj-ea"/>
                <a:cs typeface="+mj-cs"/>
              </a:rPr>
              <a:t>How Are Strings Compared? </a:t>
            </a:r>
            <a:r>
              <a:rPr lang="en-US" sz="2000" b="0" kern="1200" dirty="0" smtClean="0">
                <a:latin typeface="Times New Roman" panose="02020603050405020304" pitchFamily="18" charset="0"/>
                <a:ea typeface="+mj-ea"/>
                <a:cs typeface="+mj-cs"/>
              </a:rPr>
              <a:t>(2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923299"/>
          </a:xfrm>
        </p:spPr>
        <p:txBody>
          <a:bodyPr wrap="square" lIns="91425" tIns="91425" rIns="91425" bIns="91425">
            <a:spAutoFit/>
          </a:bodyPr>
          <a:lstStyle/>
          <a:p>
            <a:pPr marL="255651" lvl="0" indent="-255651">
              <a:spcAft>
                <a:spcPct val="0"/>
              </a:spcAft>
              <a:buFont typeface="Arial" panose="020B0604020202020204" pitchFamily="34" charset="0"/>
              <a:buChar char="•"/>
            </a:pPr>
            <a:r>
              <a:rPr lang="en-US" sz="2400" kern="1200" dirty="0">
                <a:solidFill>
                  <a:srgbClr val="000000"/>
                </a:solidFill>
                <a:latin typeface="Arial (Body)"/>
                <a:ea typeface="+mn-ea"/>
                <a:cs typeface="+mn-cs"/>
              </a:rPr>
              <a:t>Characters of each string are compared one by one until a difference is </a:t>
            </a:r>
            <a:r>
              <a:rPr lang="en-US" sz="2400" kern="1200" dirty="0" smtClean="0">
                <a:solidFill>
                  <a:srgbClr val="000000"/>
                </a:solidFill>
                <a:latin typeface="Arial (Body)"/>
                <a:ea typeface="+mn-ea"/>
                <a:cs typeface="+mn-cs"/>
              </a:rPr>
              <a:t>found</a:t>
            </a:r>
          </a:p>
        </p:txBody>
      </p:sp>
      <p:pic>
        <p:nvPicPr>
          <p:cNvPr id="8" name="Picture 7" descr="The names Mary and Mark are compared letter by letter, the only difference being the last letters, the Y and the K."/>
          <p:cNvPicPr>
            <a:picLocks noChangeAspect="1"/>
          </p:cNvPicPr>
          <p:nvPr/>
        </p:nvPicPr>
        <p:blipFill>
          <a:blip r:embed="rId2" cstate="print"/>
          <a:stretch>
            <a:fillRect/>
          </a:stretch>
        </p:blipFill>
        <p:spPr>
          <a:xfrm>
            <a:off x="3416028" y="2702108"/>
            <a:ext cx="2311945" cy="2133242"/>
          </a:xfrm>
          <a:prstGeom prst="rect">
            <a:avLst/>
          </a:prstGeom>
          <a:ln w="38100" cap="sq">
            <a:noFill/>
            <a:prstDash val="solid"/>
            <a:miter lim="800000"/>
          </a:ln>
          <a:effectLst>
            <a:outerShdw blurRad="50800" dist="38100" dir="2700000" algn="tl" rotWithShape="0">
              <a:srgbClr val="000000">
                <a:alpha val="0"/>
              </a:srgbClr>
            </a:outerShdw>
          </a:effectLst>
        </p:spPr>
      </p:pic>
      <p:sp>
        <p:nvSpPr>
          <p:cNvPr id="4" name="Text Placeholder 3"/>
          <p:cNvSpPr>
            <a:spLocks noGrp="1"/>
          </p:cNvSpPr>
          <p:nvPr>
            <p:ph type="body" idx="2"/>
          </p:nvPr>
        </p:nvSpPr>
        <p:spPr>
          <a:xfrm>
            <a:off x="3017520" y="5013959"/>
            <a:ext cx="3108960" cy="1051243"/>
          </a:xfrm>
        </p:spPr>
        <p:txBody>
          <a:bodyPr/>
          <a:lstStyle/>
          <a:p>
            <a:pPr marL="0" indent="0">
              <a:buNone/>
            </a:pPr>
            <a:r>
              <a:rPr lang="en-US" sz="1800" dirty="0">
                <a:latin typeface="Courier New" pitchFamily="49" charset="0"/>
                <a:cs typeface="Courier New" pitchFamily="49" charset="0"/>
              </a:rPr>
              <a:t>Mary</a:t>
            </a:r>
            <a:r>
              <a:rPr lang="en-US" sz="1800" dirty="0"/>
              <a:t> is greater than </a:t>
            </a:r>
            <a:r>
              <a:rPr lang="en-US" sz="1800" dirty="0" smtClean="0">
                <a:latin typeface="Courier New" pitchFamily="49" charset="0"/>
                <a:cs typeface="Courier New" pitchFamily="49" charset="0"/>
              </a:rPr>
              <a:t>Mark</a:t>
            </a:r>
            <a:r>
              <a:rPr lang="en-US" sz="1800" dirty="0" smtClean="0">
                <a:latin typeface="+mn-lt"/>
                <a:cs typeface="Courier New" pitchFamily="49" charset="0"/>
              </a:rPr>
              <a:t> </a:t>
            </a:r>
            <a:r>
              <a:rPr lang="en-US" sz="1800" dirty="0" smtClean="0"/>
              <a:t>because </a:t>
            </a:r>
            <a:r>
              <a:rPr lang="en-US" sz="1800" dirty="0" smtClean="0">
                <a:latin typeface="Courier New" pitchFamily="49" charset="0"/>
                <a:cs typeface="Courier New" pitchFamily="49" charset="0"/>
              </a:rPr>
              <a:t>“y”</a:t>
            </a:r>
            <a:r>
              <a:rPr lang="en-US" sz="1800" dirty="0" smtClean="0"/>
              <a:t> </a:t>
            </a:r>
            <a:r>
              <a:rPr lang="en-US" sz="1800" dirty="0"/>
              <a:t>has a </a:t>
            </a:r>
            <a:r>
              <a:rPr lang="en-US" sz="1800" dirty="0" smtClean="0"/>
              <a:t>Unicode value greater </a:t>
            </a:r>
            <a:r>
              <a:rPr lang="en-US" sz="1800" dirty="0"/>
              <a:t>than </a:t>
            </a:r>
            <a:r>
              <a:rPr lang="en-US" sz="1800" dirty="0" smtClean="0">
                <a:latin typeface="Courier New" pitchFamily="49" charset="0"/>
                <a:cs typeface="Courier New" pitchFamily="49" charset="0"/>
              </a:rPr>
              <a:t>“k”</a:t>
            </a:r>
            <a:endParaRPr lang="en-US" sz="1800" dirty="0">
              <a:latin typeface="Courier New" pitchFamily="49" charset="0"/>
              <a:cs typeface="Courier New" pitchFamily="49" charset="0"/>
            </a:endParaRPr>
          </a:p>
        </p:txBody>
      </p:sp>
    </p:spTree>
    <p:extLst>
      <p:ext uri="{BB962C8B-B14F-4D97-AF65-F5344CB8AC3E}">
        <p14:creationId xmlns:p14="http://schemas.microsoft.com/office/powerpoint/2010/main" val="320868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smtClean="0">
                <a:latin typeface="Times New Roman" panose="02020603050405020304" pitchFamily="18" charset="0"/>
                <a:ea typeface="+mj-ea"/>
                <a:cs typeface="+mj-cs"/>
              </a:rPr>
              <a:t>Testing for No Input</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923299"/>
          </a:xfrm>
        </p:spPr>
        <p:txBody>
          <a:bodyPr wrap="square" lIns="91425" tIns="91425" rIns="91425" bIns="91425">
            <a:spAutoFit/>
          </a:bodyPr>
          <a:lstStyle/>
          <a:p>
            <a:pPr marL="255651" lvl="0" indent="-255651">
              <a:spcAft>
                <a:spcPct val="0"/>
              </a:spcAft>
              <a:buFont typeface="Arial" panose="020B0604020202020204" pitchFamily="34" charset="0"/>
              <a:buChar char="•"/>
            </a:pPr>
            <a:r>
              <a:rPr lang="en-US" sz="2400" kern="1200" dirty="0">
                <a:solidFill>
                  <a:srgbClr val="000000"/>
                </a:solidFill>
                <a:latin typeface="Arial (Body)"/>
                <a:ea typeface="+mn-ea"/>
                <a:cs typeface="+mn-cs"/>
              </a:rPr>
              <a:t>The predefined constant </a:t>
            </a:r>
            <a:r>
              <a:rPr lang="en-US" sz="2400" kern="1200" dirty="0">
                <a:solidFill>
                  <a:srgbClr val="000000"/>
                </a:solidFill>
                <a:latin typeface="Courier New" panose="02070309020205020404" pitchFamily="49" charset="0"/>
                <a:ea typeface="+mn-ea"/>
                <a:cs typeface="Courier New" panose="02070309020205020404" pitchFamily="49" charset="0"/>
              </a:rPr>
              <a:t>String.Empty</a:t>
            </a:r>
            <a:r>
              <a:rPr lang="en-US" sz="2400" kern="1200" dirty="0">
                <a:solidFill>
                  <a:srgbClr val="000000"/>
                </a:solidFill>
                <a:latin typeface="Arial (Body)"/>
                <a:ea typeface="+mn-ea"/>
                <a:cs typeface="+mn-cs"/>
              </a:rPr>
              <a:t> represents an empty string, which is a string that contains no </a:t>
            </a:r>
            <a:r>
              <a:rPr lang="en-US" sz="2400" kern="1200" dirty="0" smtClean="0">
                <a:solidFill>
                  <a:srgbClr val="000000"/>
                </a:solidFill>
                <a:latin typeface="Arial (Body)"/>
                <a:ea typeface="+mn-ea"/>
                <a:cs typeface="+mn-cs"/>
              </a:rPr>
              <a:t>characters</a:t>
            </a:r>
            <a:endParaRPr lang="en-US" sz="2400" kern="1200" dirty="0">
              <a:solidFill>
                <a:srgbClr val="000000"/>
              </a:solidFill>
              <a:latin typeface="Arial (Body)"/>
              <a:ea typeface="+mn-ea"/>
              <a:cs typeface="+mn-cs"/>
            </a:endParaRPr>
          </a:p>
        </p:txBody>
      </p:sp>
      <p:pic>
        <p:nvPicPr>
          <p:cNvPr id="6" name="Picture 5" descr="The 6 line code is as follows. Line 1. If t x t input period text equal string period empty then. Line 2. l b l message period text equal double quote please enter a value double quote. Line 3. Else. Line 4. Single quote the t x t input control contains input comma so. Line 5. Single quote perform an operation with it here. Line 6. End 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677" y="2735351"/>
            <a:ext cx="7656647" cy="1983866"/>
          </a:xfrm>
          <a:prstGeom prst="rect">
            <a:avLst/>
          </a:prstGeom>
        </p:spPr>
      </p:pic>
      <p:sp>
        <p:nvSpPr>
          <p:cNvPr id="5" name="Text Placeholder 4"/>
          <p:cNvSpPr>
            <a:spLocks noGrp="1"/>
          </p:cNvSpPr>
          <p:nvPr>
            <p:ph type="body" idx="2"/>
          </p:nvPr>
        </p:nvSpPr>
        <p:spPr>
          <a:xfrm>
            <a:off x="457200" y="4931664"/>
            <a:ext cx="8229600" cy="1225295"/>
          </a:xfrm>
        </p:spPr>
        <p:txBody>
          <a:bodyPr/>
          <a:lstStyle/>
          <a:p>
            <a:r>
              <a:rPr lang="en-US" sz="2400" kern="1200" dirty="0">
                <a:solidFill>
                  <a:srgbClr val="000000"/>
                </a:solidFill>
                <a:latin typeface="Arial (Body)"/>
              </a:rPr>
              <a:t>Useful for determining whether the user has provided input for a required field before performing operations on that field</a:t>
            </a:r>
            <a:endParaRPr lang="en-US" sz="2400" dirty="0"/>
          </a:p>
        </p:txBody>
      </p:sp>
    </p:spTree>
    <p:extLst>
      <p:ext uri="{BB962C8B-B14F-4D97-AF65-F5344CB8AC3E}">
        <p14:creationId xmlns:p14="http://schemas.microsoft.com/office/powerpoint/2010/main" val="14321441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smtClean="0">
                <a:latin typeface="Times New Roman" panose="02020603050405020304" pitchFamily="18" charset="0"/>
                <a:ea typeface="+mj-ea"/>
                <a:cs typeface="+mj-cs"/>
              </a:rPr>
              <a:t>The </a:t>
            </a:r>
            <a:r>
              <a:rPr lang="en-US" kern="1200" dirty="0" smtClean="0">
                <a:latin typeface="Courier New" panose="02070309020205020404" pitchFamily="49" charset="0"/>
                <a:ea typeface="+mj-ea"/>
                <a:cs typeface="Courier New" panose="02070309020205020404" pitchFamily="49" charset="0"/>
              </a:rPr>
              <a:t>ToUpper</a:t>
            </a:r>
            <a:r>
              <a:rPr lang="en-US" kern="1200" dirty="0" smtClean="0">
                <a:latin typeface="Times New Roman" panose="02020603050405020304" pitchFamily="18" charset="0"/>
                <a:ea typeface="+mj-ea"/>
                <a:cs typeface="+mj-cs"/>
              </a:rPr>
              <a:t> and </a:t>
            </a:r>
            <a:r>
              <a:rPr lang="en-US" kern="1200" dirty="0" smtClean="0">
                <a:latin typeface="Courier New" panose="02070309020205020404" pitchFamily="49" charset="0"/>
                <a:ea typeface="+mj-ea"/>
                <a:cs typeface="Courier New" panose="02070309020205020404" pitchFamily="49" charset="0"/>
              </a:rPr>
              <a:t>ToLower</a:t>
            </a:r>
            <a:r>
              <a:rPr lang="en-US" kern="1200" dirty="0" smtClean="0">
                <a:latin typeface="Times New Roman" panose="02020603050405020304" pitchFamily="18" charset="0"/>
                <a:ea typeface="+mj-ea"/>
                <a:cs typeface="+mj-cs"/>
              </a:rPr>
              <a:t> Methods </a:t>
            </a:r>
            <a:r>
              <a:rPr lang="en-US" sz="2000" b="0" kern="1200" dirty="0" smtClean="0">
                <a:latin typeface="Times New Roman" panose="02020603050405020304" pitchFamily="18" charset="0"/>
                <a:ea typeface="+mj-ea"/>
                <a:cs typeface="+mj-cs"/>
              </a:rPr>
              <a:t>(1 of 2)</a:t>
            </a:r>
            <a:endParaRPr lang="en-US" sz="2000" b="0" kern="1200" dirty="0">
              <a:latin typeface="Times New Roman" panose="02020603050405020304" pitchFamily="18" charset="0"/>
              <a:ea typeface="+mj-ea"/>
              <a:cs typeface="+mj-cs"/>
            </a:endParaRPr>
          </a:p>
        </p:txBody>
      </p:sp>
      <p:sp>
        <p:nvSpPr>
          <p:cNvPr id="3" name="Content Placeholder 2"/>
          <p:cNvSpPr>
            <a:spLocks noGrp="1"/>
          </p:cNvSpPr>
          <p:nvPr>
            <p:ph idx="1"/>
          </p:nvPr>
        </p:nvSpPr>
        <p:spPr>
          <a:xfrm>
            <a:off x="457200" y="1600200"/>
            <a:ext cx="8229600" cy="2608376"/>
          </a:xfrm>
        </p:spPr>
        <p:txBody>
          <a:bodyPr wrap="square" lIns="91425" tIns="91425" rIns="91425" bIns="91425">
            <a:spAutoFit/>
          </a:bodyPr>
          <a:lstStyle/>
          <a:p>
            <a:pPr marL="255651" lvl="0" indent="-255651">
              <a:spcAft>
                <a:spcPct val="0"/>
              </a:spcAft>
              <a:buFont typeface="Arial" panose="020B0604020202020204" pitchFamily="34" charset="0"/>
              <a:buChar char="•"/>
            </a:pPr>
            <a:r>
              <a:rPr lang="en-US" sz="2400" kern="1200" dirty="0">
                <a:solidFill>
                  <a:srgbClr val="000000"/>
                </a:solidFill>
                <a:latin typeface="Arial (Body)"/>
              </a:rPr>
              <a:t>The </a:t>
            </a:r>
            <a:r>
              <a:rPr lang="en-US" sz="2400" kern="1200" dirty="0" smtClean="0">
                <a:solidFill>
                  <a:srgbClr val="000000"/>
                </a:solidFill>
                <a:latin typeface="Courier New" panose="02070309020205020404" pitchFamily="49" charset="0"/>
                <a:cs typeface="Courier New" panose="02070309020205020404" pitchFamily="49" charset="0"/>
              </a:rPr>
              <a:t>ToUpper</a:t>
            </a:r>
            <a:r>
              <a:rPr lang="en-US" sz="2400" kern="1200" dirty="0" smtClean="0">
                <a:solidFill>
                  <a:srgbClr val="000000"/>
                </a:solidFill>
                <a:latin typeface="Arial (Body)"/>
              </a:rPr>
              <a:t> </a:t>
            </a:r>
            <a:r>
              <a:rPr lang="en-US" sz="2400" kern="1200" dirty="0">
                <a:solidFill>
                  <a:srgbClr val="000000"/>
                </a:solidFill>
                <a:latin typeface="Arial (Body)"/>
              </a:rPr>
              <a:t>method can be applied to a string</a:t>
            </a:r>
          </a:p>
          <a:p>
            <a:pPr marL="255651" lvl="0" indent="-255651">
              <a:spcAft>
                <a:spcPct val="0"/>
              </a:spcAft>
              <a:buFont typeface="Arial" panose="020B0604020202020204" pitchFamily="34" charset="0"/>
              <a:buChar char="•"/>
            </a:pPr>
            <a:r>
              <a:rPr lang="en-US" sz="2400" kern="1200" dirty="0">
                <a:solidFill>
                  <a:srgbClr val="000000"/>
                </a:solidFill>
                <a:latin typeface="Arial (Body)"/>
              </a:rPr>
              <a:t>Results in a string with lowercase letters converted to uppercase</a:t>
            </a:r>
          </a:p>
          <a:p>
            <a:pPr marL="255651" lvl="0" indent="-255651">
              <a:spcAft>
                <a:spcPct val="0"/>
              </a:spcAft>
              <a:buFont typeface="Arial" panose="020B0604020202020204" pitchFamily="34" charset="0"/>
              <a:buChar char="•"/>
            </a:pPr>
            <a:r>
              <a:rPr lang="en-US" sz="2400" kern="1200" dirty="0">
                <a:solidFill>
                  <a:srgbClr val="000000"/>
                </a:solidFill>
                <a:latin typeface="Arial (Body)"/>
              </a:rPr>
              <a:t>The original string is not changed</a:t>
            </a:r>
          </a:p>
          <a:p>
            <a:pPr marL="255651" lvl="0" indent="-255651">
              <a:spcAft>
                <a:spcPct val="0"/>
              </a:spcAft>
              <a:buFont typeface="Arial" panose="020B0604020202020204" pitchFamily="34" charset="0"/>
              <a:buChar char="•"/>
            </a:pPr>
            <a:r>
              <a:rPr lang="en-US" sz="2400" kern="1200" dirty="0">
                <a:solidFill>
                  <a:srgbClr val="000000"/>
                </a:solidFill>
                <a:latin typeface="Arial (Body)"/>
              </a:rPr>
              <a:t>General Format:</a:t>
            </a:r>
            <a:endParaRPr lang="en-US" sz="2400" kern="1200" dirty="0" smtClean="0">
              <a:solidFill>
                <a:srgbClr val="000000"/>
              </a:solidFill>
              <a:latin typeface="Arial (Body)"/>
              <a:ea typeface="+mn-ea"/>
              <a:cs typeface="+mn-cs"/>
            </a:endParaRPr>
          </a:p>
        </p:txBody>
      </p:sp>
      <p:pic>
        <p:nvPicPr>
          <p:cNvPr id="13" name="Picture 12" descr="The code is as follows. String expression period to upper left parenthesis right parenthesi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152" y="4304540"/>
            <a:ext cx="4260890" cy="230050"/>
          </a:xfrm>
          <a:prstGeom prst="rect">
            <a:avLst/>
          </a:prstGeom>
        </p:spPr>
      </p:pic>
      <p:sp>
        <p:nvSpPr>
          <p:cNvPr id="12" name="Text Placeholder 11"/>
          <p:cNvSpPr>
            <a:spLocks noGrp="1"/>
          </p:cNvSpPr>
          <p:nvPr>
            <p:ph idx="13"/>
          </p:nvPr>
        </p:nvSpPr>
        <p:spPr>
          <a:xfrm>
            <a:off x="454671" y="4532500"/>
            <a:ext cx="8232130" cy="847219"/>
          </a:xfrm>
        </p:spPr>
        <p:txBody>
          <a:bodyPr/>
          <a:lstStyle/>
          <a:p>
            <a:pPr indent="-255600"/>
            <a:r>
              <a:rPr lang="en-US" sz="2400" dirty="0">
                <a:latin typeface="+mn-lt"/>
              </a:rPr>
              <a:t>In the following example</a:t>
            </a:r>
            <a:r>
              <a:rPr lang="en-US" sz="2400" dirty="0" smtClean="0">
                <a:latin typeface="+mn-lt"/>
              </a:rPr>
              <a:t>,</a:t>
            </a:r>
            <a:r>
              <a:rPr lang="en-US" sz="2400" dirty="0" smtClean="0">
                <a:solidFill>
                  <a:schemeClr val="tx1"/>
                </a:solidFill>
                <a:latin typeface="+mn-lt"/>
                <a:cs typeface="Courier New" panose="02070309020205020404" pitchFamily="49" charset="0"/>
              </a:rPr>
              <a:t> </a:t>
            </a:r>
            <a:r>
              <a:rPr lang="en-US" sz="2400" dirty="0" smtClean="0">
                <a:solidFill>
                  <a:schemeClr val="tx1"/>
                </a:solidFill>
                <a:latin typeface="Courier New" pitchFamily="49" charset="0"/>
                <a:cs typeface="Courier New" pitchFamily="49" charset="0"/>
              </a:rPr>
              <a:t>s</a:t>
            </a:r>
            <a:r>
              <a:rPr lang="en-US" sz="100" dirty="0" smtClean="0">
                <a:solidFill>
                  <a:schemeClr val="tx1"/>
                </a:solidFill>
                <a:latin typeface="Courier New" pitchFamily="49" charset="0"/>
                <a:cs typeface="Courier New" pitchFamily="49" charset="0"/>
              </a:rPr>
              <a:t> </a:t>
            </a:r>
            <a:r>
              <a:rPr lang="en-US" sz="2400" dirty="0" smtClean="0">
                <a:solidFill>
                  <a:schemeClr val="tx1"/>
                </a:solidFill>
                <a:latin typeface="Courier New" pitchFamily="49" charset="0"/>
                <a:cs typeface="Courier New" pitchFamily="49" charset="0"/>
              </a:rPr>
              <a:t>t</a:t>
            </a:r>
            <a:r>
              <a:rPr lang="en-US" sz="100" dirty="0" smtClean="0">
                <a:solidFill>
                  <a:schemeClr val="tx1"/>
                </a:solidFill>
                <a:latin typeface="Courier New" pitchFamily="49" charset="0"/>
                <a:cs typeface="Courier New" pitchFamily="49" charset="0"/>
              </a:rPr>
              <a:t> </a:t>
            </a:r>
            <a:r>
              <a:rPr lang="en-US" sz="2400" dirty="0" smtClean="0">
                <a:solidFill>
                  <a:schemeClr val="tx1"/>
                </a:solidFill>
                <a:latin typeface="Courier New" pitchFamily="49" charset="0"/>
                <a:cs typeface="Courier New" pitchFamily="49" charset="0"/>
              </a:rPr>
              <a:t>r</a:t>
            </a:r>
            <a:r>
              <a:rPr lang="en-US" sz="100" dirty="0" smtClean="0">
                <a:solidFill>
                  <a:schemeClr val="tx1"/>
                </a:solidFill>
                <a:latin typeface="Courier New" pitchFamily="49" charset="0"/>
                <a:cs typeface="Courier New" pitchFamily="49" charset="0"/>
              </a:rPr>
              <a:t> </a:t>
            </a:r>
            <a:r>
              <a:rPr lang="en-US" sz="2400" dirty="0">
                <a:latin typeface="Courier New" pitchFamily="49" charset="0"/>
                <a:cs typeface="Courier New" pitchFamily="49" charset="0"/>
              </a:rPr>
              <a:t>BigWord</a:t>
            </a:r>
            <a:r>
              <a:rPr lang="en-US" sz="2400" dirty="0" smtClean="0">
                <a:solidFill>
                  <a:schemeClr val="tx1"/>
                </a:solidFill>
                <a:latin typeface="+mn-lt"/>
                <a:cs typeface="Courier New" panose="02070309020205020404" pitchFamily="49" charset="0"/>
              </a:rPr>
              <a:t> </a:t>
            </a:r>
            <a:r>
              <a:rPr lang="en-US" sz="2400" dirty="0" smtClean="0"/>
              <a:t>is </a:t>
            </a:r>
            <a:r>
              <a:rPr lang="en-US" sz="2400" dirty="0"/>
              <a:t>assigned the </a:t>
            </a:r>
            <a:r>
              <a:rPr lang="en-US" sz="2400" dirty="0" smtClean="0"/>
              <a:t>string </a:t>
            </a:r>
            <a:r>
              <a:rPr lang="en-US" sz="2400" dirty="0">
                <a:latin typeface="Courier New" pitchFamily="49" charset="0"/>
                <a:cs typeface="Courier New" pitchFamily="49" charset="0"/>
              </a:rPr>
              <a:t>“HELLO”</a:t>
            </a:r>
            <a:r>
              <a:rPr lang="en-US" sz="2400" dirty="0"/>
              <a:t> using the </a:t>
            </a:r>
            <a:r>
              <a:rPr lang="en-US" sz="2400" dirty="0" smtClean="0">
                <a:latin typeface="Courier New" pitchFamily="49" charset="0"/>
                <a:cs typeface="Courier New" pitchFamily="49" charset="0"/>
              </a:rPr>
              <a:t>ToUpper</a:t>
            </a:r>
            <a:r>
              <a:rPr lang="en-US" sz="2400" dirty="0" smtClean="0"/>
              <a:t> </a:t>
            </a:r>
            <a:r>
              <a:rPr lang="en-US" sz="2400" dirty="0"/>
              <a:t>method</a:t>
            </a:r>
            <a:r>
              <a:rPr lang="en-US" sz="2400" dirty="0" smtClean="0"/>
              <a:t>:</a:t>
            </a:r>
            <a:endParaRPr lang="en-US" sz="2400" dirty="0" smtClean="0">
              <a:latin typeface="+mn-lt"/>
            </a:endParaRPr>
          </a:p>
        </p:txBody>
      </p:sp>
      <p:pic>
        <p:nvPicPr>
          <p:cNvPr id="14" name="Picture 13" descr="The 2 line code is as follows. Line 1. s t r little word equal double quote hello double quote. Line 2. s t r big word equal s t r little word period to upper left parenthesis right parenthesi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1152" y="5534681"/>
            <a:ext cx="5193980" cy="500942"/>
          </a:xfrm>
          <a:prstGeom prst="rect">
            <a:avLst/>
          </a:prstGeom>
        </p:spPr>
      </p:pic>
    </p:spTree>
    <p:extLst>
      <p:ext uri="{BB962C8B-B14F-4D97-AF65-F5344CB8AC3E}">
        <p14:creationId xmlns:p14="http://schemas.microsoft.com/office/powerpoint/2010/main" val="22669785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a:latin typeface="Times New Roman" panose="02020603050405020304" pitchFamily="18" charset="0"/>
              </a:rPr>
              <a:t>The </a:t>
            </a:r>
            <a:r>
              <a:rPr lang="en-US" kern="1200" dirty="0" smtClean="0">
                <a:latin typeface="Courier New" panose="02070309020205020404" pitchFamily="49" charset="0"/>
                <a:cs typeface="Courier New" panose="02070309020205020404" pitchFamily="49" charset="0"/>
              </a:rPr>
              <a:t>ToUpper</a:t>
            </a:r>
            <a:r>
              <a:rPr lang="en-US" kern="1200" dirty="0" smtClean="0">
                <a:latin typeface="Times New Roman" panose="02020603050405020304" pitchFamily="18" charset="0"/>
              </a:rPr>
              <a:t> </a:t>
            </a:r>
            <a:r>
              <a:rPr lang="en-US" kern="1200" dirty="0">
                <a:latin typeface="Times New Roman" panose="02020603050405020304" pitchFamily="18" charset="0"/>
              </a:rPr>
              <a:t>and </a:t>
            </a:r>
            <a:r>
              <a:rPr lang="en-US" kern="1200" dirty="0" smtClean="0">
                <a:latin typeface="Courier New" panose="02070309020205020404" pitchFamily="49" charset="0"/>
                <a:cs typeface="Courier New" panose="02070309020205020404" pitchFamily="49" charset="0"/>
              </a:rPr>
              <a:t>ToLower</a:t>
            </a:r>
            <a:r>
              <a:rPr lang="en-US" kern="1200" dirty="0" smtClean="0">
                <a:latin typeface="Times New Roman" panose="02020603050405020304" pitchFamily="18" charset="0"/>
              </a:rPr>
              <a:t> </a:t>
            </a:r>
            <a:r>
              <a:rPr lang="en-US" kern="1200" dirty="0" smtClean="0">
                <a:latin typeface="Times New Roman" panose="02020603050405020304" pitchFamily="18" charset="0"/>
                <a:ea typeface="+mj-ea"/>
              </a:rPr>
              <a:t>Methods </a:t>
            </a:r>
            <a:r>
              <a:rPr lang="en-US" sz="2000" b="0" kern="1200" dirty="0" smtClean="0">
                <a:latin typeface="Times New Roman" panose="02020603050405020304" pitchFamily="18" charset="0"/>
                <a:ea typeface="+mj-ea"/>
              </a:rPr>
              <a:t>(2 of 2)</a:t>
            </a:r>
            <a:endParaRPr lang="en-US" sz="2000" b="0" kern="1200" dirty="0">
              <a:latin typeface="Times New Roman" panose="02020603050405020304" pitchFamily="18" charset="0"/>
              <a:ea typeface="+mj-ea"/>
            </a:endParaRPr>
          </a:p>
        </p:txBody>
      </p:sp>
      <p:sp>
        <p:nvSpPr>
          <p:cNvPr id="3" name="Text Placeholder 2"/>
          <p:cNvSpPr>
            <a:spLocks noGrp="1"/>
          </p:cNvSpPr>
          <p:nvPr>
            <p:ph idx="1"/>
          </p:nvPr>
        </p:nvSpPr>
        <p:spPr>
          <a:xfrm>
            <a:off x="457200" y="1600199"/>
            <a:ext cx="8229600" cy="2525657"/>
          </a:xfrm>
        </p:spPr>
        <p:txBody>
          <a:bodyPr/>
          <a:lstStyle/>
          <a:p>
            <a:pPr lvl="0" indent="-255600"/>
            <a:r>
              <a:rPr lang="en-US" sz="2400" dirty="0">
                <a:solidFill>
                  <a:schemeClr val="tx1"/>
                </a:solidFill>
                <a:latin typeface="+mn-lt"/>
              </a:rPr>
              <a:t>The</a:t>
            </a:r>
            <a:r>
              <a:rPr lang="en-US" sz="2400" dirty="0">
                <a:solidFill>
                  <a:schemeClr val="tx1"/>
                </a:solidFill>
              </a:rPr>
              <a:t> </a:t>
            </a:r>
            <a:r>
              <a:rPr lang="en-US" sz="2400" dirty="0" smtClean="0">
                <a:solidFill>
                  <a:schemeClr val="tx1"/>
                </a:solidFill>
                <a:latin typeface="Courier New" pitchFamily="49" charset="0"/>
                <a:cs typeface="Courier New" pitchFamily="49" charset="0"/>
              </a:rPr>
              <a:t>ToLower</a:t>
            </a:r>
            <a:r>
              <a:rPr lang="en-US" sz="2400" dirty="0" smtClean="0">
                <a:solidFill>
                  <a:schemeClr val="tx1"/>
                </a:solidFill>
              </a:rPr>
              <a:t> </a:t>
            </a:r>
            <a:r>
              <a:rPr lang="en-US" sz="2400" dirty="0">
                <a:solidFill>
                  <a:schemeClr val="tx1"/>
                </a:solidFill>
                <a:latin typeface="+mn-lt"/>
              </a:rPr>
              <a:t>method can be applied to a </a:t>
            </a:r>
            <a:r>
              <a:rPr lang="en-US" sz="2400" dirty="0" smtClean="0">
                <a:solidFill>
                  <a:schemeClr val="tx1"/>
                </a:solidFill>
                <a:latin typeface="+mn-lt"/>
              </a:rPr>
              <a:t>string</a:t>
            </a:r>
            <a:endParaRPr lang="en-US" sz="2400" dirty="0">
              <a:solidFill>
                <a:schemeClr val="tx1"/>
              </a:solidFill>
              <a:latin typeface="+mn-lt"/>
            </a:endParaRPr>
          </a:p>
          <a:p>
            <a:pPr lvl="0" indent="-255600"/>
            <a:r>
              <a:rPr lang="en-US" sz="2400" dirty="0">
                <a:solidFill>
                  <a:schemeClr val="tx1"/>
                </a:solidFill>
                <a:latin typeface="+mn-lt"/>
              </a:rPr>
              <a:t>Results in a string with uppercase letters converted to lowercase</a:t>
            </a:r>
          </a:p>
          <a:p>
            <a:pPr lvl="0" indent="-255600"/>
            <a:r>
              <a:rPr lang="en-US" sz="2400" dirty="0">
                <a:solidFill>
                  <a:schemeClr val="tx1"/>
                </a:solidFill>
                <a:latin typeface="+mn-lt"/>
              </a:rPr>
              <a:t>The original string is not changed</a:t>
            </a:r>
          </a:p>
          <a:p>
            <a:pPr lvl="0" indent="-255600"/>
            <a:r>
              <a:rPr lang="en-US" sz="2400" dirty="0">
                <a:solidFill>
                  <a:schemeClr val="tx1"/>
                </a:solidFill>
                <a:latin typeface="+mn-lt"/>
              </a:rPr>
              <a:t>General Format:</a:t>
            </a:r>
          </a:p>
        </p:txBody>
      </p:sp>
      <p:pic>
        <p:nvPicPr>
          <p:cNvPr id="5" name="Picture 4" descr="The code is as follows. String expression period to lower left parenthesis right parenthesi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089" y="4266337"/>
            <a:ext cx="4389999" cy="237020"/>
          </a:xfrm>
          <a:prstGeom prst="rect">
            <a:avLst/>
          </a:prstGeom>
        </p:spPr>
      </p:pic>
      <p:sp>
        <p:nvSpPr>
          <p:cNvPr id="4" name="Text Placeholder 3"/>
          <p:cNvSpPr>
            <a:spLocks noGrp="1"/>
          </p:cNvSpPr>
          <p:nvPr>
            <p:ph idx="13"/>
          </p:nvPr>
        </p:nvSpPr>
        <p:spPr>
          <a:xfrm>
            <a:off x="454670" y="4571172"/>
            <a:ext cx="8232130" cy="886199"/>
          </a:xfrm>
        </p:spPr>
        <p:txBody>
          <a:bodyPr/>
          <a:lstStyle/>
          <a:p>
            <a:pPr indent="-255600"/>
            <a:r>
              <a:rPr lang="en-US" sz="2400" dirty="0">
                <a:solidFill>
                  <a:schemeClr val="tx1"/>
                </a:solidFill>
                <a:latin typeface="+mn-lt"/>
              </a:rPr>
              <a:t>In the following example</a:t>
            </a:r>
            <a:r>
              <a:rPr lang="en-US" sz="2400" dirty="0" smtClean="0">
                <a:solidFill>
                  <a:schemeClr val="tx1"/>
                </a:solidFill>
                <a:latin typeface="+mn-lt"/>
              </a:rPr>
              <a:t>, </a:t>
            </a:r>
            <a:r>
              <a:rPr lang="en-US" sz="2400" dirty="0" smtClean="0">
                <a:solidFill>
                  <a:schemeClr val="tx1"/>
                </a:solidFill>
                <a:latin typeface="Courier New" pitchFamily="49" charset="0"/>
                <a:cs typeface="Courier New" pitchFamily="49" charset="0"/>
              </a:rPr>
              <a:t>s</a:t>
            </a:r>
            <a:r>
              <a:rPr lang="en-US" sz="100" dirty="0" smtClean="0">
                <a:solidFill>
                  <a:schemeClr val="tx1"/>
                </a:solidFill>
                <a:latin typeface="Courier New" pitchFamily="49" charset="0"/>
                <a:cs typeface="Courier New" pitchFamily="49" charset="0"/>
              </a:rPr>
              <a:t> </a:t>
            </a:r>
            <a:r>
              <a:rPr lang="en-US" sz="2400" dirty="0" smtClean="0">
                <a:solidFill>
                  <a:schemeClr val="tx1"/>
                </a:solidFill>
                <a:latin typeface="Courier New" pitchFamily="49" charset="0"/>
                <a:cs typeface="Courier New" pitchFamily="49" charset="0"/>
              </a:rPr>
              <a:t>t</a:t>
            </a:r>
            <a:r>
              <a:rPr lang="en-US" sz="100" dirty="0" smtClean="0">
                <a:solidFill>
                  <a:schemeClr val="tx1"/>
                </a:solidFill>
                <a:latin typeface="Courier New" pitchFamily="49" charset="0"/>
                <a:cs typeface="Courier New" pitchFamily="49" charset="0"/>
              </a:rPr>
              <a:t> </a:t>
            </a:r>
            <a:r>
              <a:rPr lang="en-US" sz="2400" dirty="0" smtClean="0">
                <a:solidFill>
                  <a:schemeClr val="tx1"/>
                </a:solidFill>
                <a:latin typeface="Courier New" pitchFamily="49" charset="0"/>
                <a:cs typeface="Courier New" pitchFamily="49" charset="0"/>
              </a:rPr>
              <a:t>r</a:t>
            </a:r>
            <a:r>
              <a:rPr lang="en-US" sz="100" dirty="0" smtClean="0">
                <a:solidFill>
                  <a:schemeClr val="tx1"/>
                </a:solidFill>
                <a:latin typeface="Courier New" pitchFamily="49" charset="0"/>
                <a:cs typeface="Courier New" pitchFamily="49" charset="0"/>
              </a:rPr>
              <a:t> </a:t>
            </a:r>
            <a:r>
              <a:rPr lang="en-US" sz="2400" dirty="0" smtClean="0">
                <a:solidFill>
                  <a:schemeClr val="tx1"/>
                </a:solidFill>
                <a:latin typeface="Courier New" pitchFamily="49" charset="0"/>
                <a:cs typeface="Courier New" pitchFamily="49" charset="0"/>
              </a:rPr>
              <a:t>LittleTown</a:t>
            </a:r>
            <a:r>
              <a:rPr lang="en-US" sz="2400" dirty="0" smtClean="0">
                <a:solidFill>
                  <a:schemeClr val="tx1"/>
                </a:solidFill>
              </a:rPr>
              <a:t> is </a:t>
            </a:r>
            <a:r>
              <a:rPr lang="en-US" sz="2400" dirty="0">
                <a:solidFill>
                  <a:schemeClr val="tx1"/>
                </a:solidFill>
              </a:rPr>
              <a:t>assigned </a:t>
            </a:r>
            <a:r>
              <a:rPr lang="en-US" sz="2400" dirty="0" smtClean="0">
                <a:solidFill>
                  <a:schemeClr val="tx1"/>
                </a:solidFill>
              </a:rPr>
              <a:t>the </a:t>
            </a:r>
            <a:r>
              <a:rPr lang="en-US" sz="2400" dirty="0">
                <a:solidFill>
                  <a:schemeClr val="tx1"/>
                </a:solidFill>
              </a:rPr>
              <a:t>string </a:t>
            </a:r>
            <a:r>
              <a:rPr lang="en-US" sz="2400" dirty="0">
                <a:solidFill>
                  <a:schemeClr val="tx1"/>
                </a:solidFill>
                <a:latin typeface="Courier New" pitchFamily="49" charset="0"/>
                <a:cs typeface="Courier New" pitchFamily="49" charset="0"/>
              </a:rPr>
              <a:t>“new </a:t>
            </a:r>
            <a:r>
              <a:rPr lang="en-US" sz="2400" dirty="0" smtClean="0">
                <a:solidFill>
                  <a:schemeClr val="tx1"/>
                </a:solidFill>
                <a:latin typeface="Courier New" pitchFamily="49" charset="0"/>
                <a:cs typeface="Courier New" pitchFamily="49" charset="0"/>
              </a:rPr>
              <a:t>york</a:t>
            </a:r>
            <a:r>
              <a:rPr lang="en-US" sz="2400" dirty="0">
                <a:solidFill>
                  <a:schemeClr val="tx1"/>
                </a:solidFill>
                <a:latin typeface="Courier New" pitchFamily="49" charset="0"/>
                <a:cs typeface="Courier New" pitchFamily="49" charset="0"/>
              </a:rPr>
              <a:t>”</a:t>
            </a:r>
            <a:r>
              <a:rPr lang="en-US" sz="2400" dirty="0">
                <a:solidFill>
                  <a:schemeClr val="tx1"/>
                </a:solidFill>
              </a:rPr>
              <a:t> using the </a:t>
            </a:r>
            <a:r>
              <a:rPr lang="en-US" sz="2400" dirty="0" smtClean="0">
                <a:solidFill>
                  <a:schemeClr val="tx1"/>
                </a:solidFill>
                <a:latin typeface="Courier New" pitchFamily="49" charset="0"/>
                <a:cs typeface="Courier New" pitchFamily="49" charset="0"/>
              </a:rPr>
              <a:t>ToLower</a:t>
            </a:r>
            <a:r>
              <a:rPr lang="en-US" sz="2400" dirty="0" smtClean="0">
                <a:solidFill>
                  <a:schemeClr val="tx1"/>
                </a:solidFill>
              </a:rPr>
              <a:t> </a:t>
            </a:r>
            <a:r>
              <a:rPr lang="en-US" sz="2400" dirty="0">
                <a:solidFill>
                  <a:schemeClr val="tx1"/>
                </a:solidFill>
              </a:rPr>
              <a:t>method</a:t>
            </a:r>
            <a:r>
              <a:rPr lang="en-US" sz="2400" dirty="0" smtClean="0">
                <a:solidFill>
                  <a:schemeClr val="tx1"/>
                </a:solidFill>
              </a:rPr>
              <a:t>:</a:t>
            </a:r>
            <a:endParaRPr lang="en-US" sz="2400" dirty="0">
              <a:solidFill>
                <a:schemeClr val="tx1"/>
              </a:solidFill>
              <a:latin typeface="+mn-lt"/>
            </a:endParaRPr>
          </a:p>
        </p:txBody>
      </p:sp>
      <p:pic>
        <p:nvPicPr>
          <p:cNvPr id="7" name="Picture 6" descr="The 2 line code is as follows. Line 1. s t r big town equal double quote new york double quote. Line 2. s t r little town equal s t r big town period to lower left parenthesis right parenthesi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089" y="5662144"/>
            <a:ext cx="5389714" cy="513306"/>
          </a:xfrm>
          <a:prstGeom prst="rect">
            <a:avLst/>
          </a:prstGeom>
        </p:spPr>
      </p:pic>
    </p:spTree>
    <p:extLst>
      <p:ext uri="{BB962C8B-B14F-4D97-AF65-F5344CB8AC3E}">
        <p14:creationId xmlns:p14="http://schemas.microsoft.com/office/powerpoint/2010/main" val="29081074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smtClean="0">
                <a:latin typeface="Times New Roman" panose="02020603050405020304" pitchFamily="18" charset="0"/>
                <a:ea typeface="+mj-ea"/>
                <a:cs typeface="+mj-cs"/>
              </a:rPr>
              <a:t>A Handy Use for </a:t>
            </a:r>
            <a:r>
              <a:rPr lang="en-US" kern="1200" dirty="0" smtClean="0">
                <a:latin typeface="Courier New" panose="02070309020205020404" pitchFamily="49" charset="0"/>
                <a:ea typeface="+mj-ea"/>
                <a:cs typeface="Courier New" panose="02070309020205020404" pitchFamily="49" charset="0"/>
              </a:rPr>
              <a:t>ToUpper</a:t>
            </a:r>
            <a:r>
              <a:rPr lang="en-US" kern="1200" dirty="0" smtClean="0">
                <a:latin typeface="Times New Roman" panose="02020603050405020304" pitchFamily="18" charset="0"/>
                <a:ea typeface="+mj-ea"/>
                <a:cs typeface="+mj-cs"/>
              </a:rPr>
              <a:t> or </a:t>
            </a:r>
            <a:r>
              <a:rPr lang="en-US" kern="1200" dirty="0" smtClean="0">
                <a:latin typeface="Courier New" panose="02070309020205020404" pitchFamily="49" charset="0"/>
                <a:ea typeface="+mj-ea"/>
                <a:cs typeface="Courier New" panose="02070309020205020404" pitchFamily="49" charset="0"/>
              </a:rPr>
              <a:t>ToLower</a:t>
            </a:r>
            <a:endParaRPr lang="en-US" sz="2000" b="0" kern="1200" dirty="0">
              <a:latin typeface="Times New Roman" panose="02020603050405020304" pitchFamily="18" charset="0"/>
              <a:ea typeface="+mj-ea"/>
              <a:cs typeface="Courier New" pitchFamily="49" charset="0"/>
            </a:endParaRPr>
          </a:p>
        </p:txBody>
      </p:sp>
      <p:sp>
        <p:nvSpPr>
          <p:cNvPr id="3" name="Text Placeholder 2"/>
          <p:cNvSpPr>
            <a:spLocks noGrp="1"/>
          </p:cNvSpPr>
          <p:nvPr>
            <p:ph idx="1"/>
          </p:nvPr>
        </p:nvSpPr>
        <p:spPr>
          <a:xfrm>
            <a:off x="457200" y="1600200"/>
            <a:ext cx="8229600" cy="800189"/>
          </a:xfrm>
        </p:spPr>
        <p:txBody>
          <a:bodyPr wrap="square" lIns="91425" tIns="91425" rIns="91425" bIns="91425">
            <a:spAutoFit/>
          </a:bodyPr>
          <a:lstStyle/>
          <a:p>
            <a:pPr indent="-255600"/>
            <a:r>
              <a:rPr lang="en-US" sz="2000" dirty="0">
                <a:latin typeface="Courier New" panose="02070309020205020404" pitchFamily="49" charset="0"/>
                <a:cs typeface="Courier New" panose="02070309020205020404" pitchFamily="49" charset="0"/>
              </a:rPr>
              <a:t>ToUpper</a:t>
            </a:r>
            <a:r>
              <a:rPr lang="en-US" sz="2000" dirty="0">
                <a:latin typeface="+mn-lt"/>
              </a:rPr>
              <a:t> or </a:t>
            </a:r>
            <a:r>
              <a:rPr lang="en-US" sz="2000" dirty="0">
                <a:latin typeface="Courier New" panose="02070309020205020404" pitchFamily="49" charset="0"/>
                <a:cs typeface="Courier New" panose="02070309020205020404" pitchFamily="49" charset="0"/>
              </a:rPr>
              <a:t>ToLower</a:t>
            </a:r>
            <a:r>
              <a:rPr lang="en-US" sz="2000" dirty="0">
                <a:latin typeface="+mn-lt"/>
              </a:rPr>
              <a:t> can be used to perform case insensitive comparisons of </a:t>
            </a:r>
            <a:r>
              <a:rPr lang="en-US" sz="2000" dirty="0" smtClean="0">
                <a:latin typeface="+mn-lt"/>
              </a:rPr>
              <a:t>strings</a:t>
            </a:r>
          </a:p>
        </p:txBody>
      </p:sp>
      <p:sp>
        <p:nvSpPr>
          <p:cNvPr id="6" name="Text Placeholder 5"/>
          <p:cNvSpPr>
            <a:spLocks noGrp="1"/>
          </p:cNvSpPr>
          <p:nvPr>
            <p:ph idx="13"/>
          </p:nvPr>
        </p:nvSpPr>
        <p:spPr>
          <a:xfrm>
            <a:off x="464576" y="2403936"/>
            <a:ext cx="3833104" cy="394128"/>
          </a:xfrm>
        </p:spPr>
        <p:txBody>
          <a:bodyPr/>
          <a:lstStyle/>
          <a:p>
            <a:pPr marL="255600" indent="-255600">
              <a:buFont typeface="Arial" panose="020B0604020202020204" pitchFamily="34" charset="0"/>
              <a:buChar char="•"/>
            </a:pPr>
            <a:r>
              <a:rPr lang="en-US" sz="2000" dirty="0">
                <a:latin typeface="+mn-lt"/>
              </a:rPr>
              <a:t>1st comparison below is </a:t>
            </a:r>
            <a:r>
              <a:rPr lang="en-US" sz="2000" b="1" dirty="0" smtClean="0">
                <a:latin typeface="+mn-lt"/>
              </a:rPr>
              <a:t>false</a:t>
            </a:r>
            <a:endParaRPr lang="en-US" sz="2000" dirty="0">
              <a:latin typeface="+mn-lt"/>
            </a:endParaRPr>
          </a:p>
        </p:txBody>
      </p:sp>
      <p:graphicFrame>
        <p:nvGraphicFramePr>
          <p:cNvPr id="11" name="Object 10" descr="The code is as follows. Double quote HELLO double quote less than more than double quote hello double quote"/>
          <p:cNvGraphicFramePr>
            <a:graphicFrameLocks noChangeAspect="1"/>
          </p:cNvGraphicFramePr>
          <p:nvPr>
            <p:extLst>
              <p:ext uri="{D42A27DB-BD31-4B8C-83A1-F6EECF244321}">
                <p14:modId xmlns:p14="http://schemas.microsoft.com/office/powerpoint/2010/main" val="1017981922"/>
              </p:ext>
            </p:extLst>
          </p:nvPr>
        </p:nvGraphicFramePr>
        <p:xfrm>
          <a:off x="4232857" y="2519438"/>
          <a:ext cx="2689966" cy="279759"/>
        </p:xfrm>
        <a:graphic>
          <a:graphicData uri="http://schemas.openxmlformats.org/presentationml/2006/ole">
            <mc:AlternateContent xmlns:mc="http://schemas.openxmlformats.org/markup-compatibility/2006">
              <mc:Choice xmlns:v="urn:schemas-microsoft-com:vml" Requires="v">
                <p:oleObj spid="_x0000_s1231" name="Equation" r:id="rId3" imgW="1587240" imgH="164880" progId="Equation.DSMT4">
                  <p:embed/>
                </p:oleObj>
              </mc:Choice>
              <mc:Fallback>
                <p:oleObj name="Equation" r:id="rId3" imgW="1587240" imgH="164880" progId="Equation.DSMT4">
                  <p:embed/>
                  <p:pic>
                    <p:nvPicPr>
                      <p:cNvPr id="0" name=""/>
                      <p:cNvPicPr/>
                      <p:nvPr/>
                    </p:nvPicPr>
                    <p:blipFill>
                      <a:blip r:embed="rId4"/>
                      <a:stretch>
                        <a:fillRect/>
                      </a:stretch>
                    </p:blipFill>
                    <p:spPr>
                      <a:xfrm>
                        <a:off x="4232857" y="2519438"/>
                        <a:ext cx="2689966" cy="279759"/>
                      </a:xfrm>
                      <a:prstGeom prst="rect">
                        <a:avLst/>
                      </a:prstGeom>
                    </p:spPr>
                  </p:pic>
                </p:oleObj>
              </mc:Fallback>
            </mc:AlternateContent>
          </a:graphicData>
        </a:graphic>
      </p:graphicFrame>
      <p:sp>
        <p:nvSpPr>
          <p:cNvPr id="9" name="Content Placeholder 8"/>
          <p:cNvSpPr>
            <a:spLocks noGrp="1"/>
          </p:cNvSpPr>
          <p:nvPr>
            <p:ph idx="14"/>
          </p:nvPr>
        </p:nvSpPr>
        <p:spPr>
          <a:xfrm>
            <a:off x="457200" y="2896776"/>
            <a:ext cx="8229600" cy="1428336"/>
          </a:xfrm>
        </p:spPr>
        <p:txBody>
          <a:bodyPr/>
          <a:lstStyle/>
          <a:p>
            <a:pPr indent="-255600"/>
            <a:r>
              <a:rPr lang="en-US" sz="2000" dirty="0">
                <a:latin typeface="+mn-lt"/>
              </a:rPr>
              <a:t>2nd comparison is </a:t>
            </a:r>
            <a:r>
              <a:rPr lang="en-US" sz="2000" b="1" dirty="0" smtClean="0">
                <a:latin typeface="+mn-lt"/>
              </a:rPr>
              <a:t>true</a:t>
            </a:r>
            <a:endParaRPr lang="en-US" sz="2000" dirty="0"/>
          </a:p>
          <a:p>
            <a:pPr indent="-255600"/>
            <a:r>
              <a:rPr lang="en-US" sz="2000" dirty="0">
                <a:latin typeface="Courier New" panose="02070309020205020404" pitchFamily="49" charset="0"/>
                <a:cs typeface="Courier New" panose="02070309020205020404" pitchFamily="49" charset="0"/>
              </a:rPr>
              <a:t>ToLower</a:t>
            </a:r>
            <a:r>
              <a:rPr lang="en-US" sz="2000" dirty="0"/>
              <a:t> </a:t>
            </a:r>
            <a:r>
              <a:rPr lang="en-US" sz="2000" dirty="0">
                <a:latin typeface="+mn-lt"/>
              </a:rPr>
              <a:t>converts both strings to lower </a:t>
            </a:r>
            <a:r>
              <a:rPr lang="en-US" sz="2000" dirty="0" smtClean="0">
                <a:latin typeface="+mn-lt"/>
              </a:rPr>
              <a:t>case</a:t>
            </a:r>
          </a:p>
          <a:p>
            <a:pPr indent="-255600"/>
            <a:r>
              <a:rPr lang="en-US" sz="2000" dirty="0" smtClean="0">
                <a:latin typeface="+mn-lt"/>
              </a:rPr>
              <a:t>Causes</a:t>
            </a:r>
            <a:r>
              <a:rPr lang="en-US" sz="2000" dirty="0" smtClean="0"/>
              <a:t> </a:t>
            </a:r>
            <a:r>
              <a:rPr lang="en-US" sz="2000" dirty="0" smtClean="0">
                <a:latin typeface="Courier New" panose="02070309020205020404" pitchFamily="49" charset="0"/>
                <a:cs typeface="Courier New" panose="02070309020205020404" pitchFamily="49" charset="0"/>
              </a:rPr>
              <a:t>“hello”</a:t>
            </a:r>
            <a:r>
              <a:rPr lang="en-US" sz="2000" dirty="0" smtClean="0"/>
              <a:t> </a:t>
            </a:r>
            <a:r>
              <a:rPr lang="en-US" sz="2000" dirty="0" smtClean="0">
                <a:latin typeface="+mn-lt"/>
              </a:rPr>
              <a:t>to be compared to</a:t>
            </a:r>
            <a:r>
              <a:rPr lang="en-US" sz="2000" dirty="0" smtClean="0"/>
              <a:t> </a:t>
            </a:r>
            <a:r>
              <a:rPr lang="en-US" sz="2000" dirty="0" smtClean="0">
                <a:latin typeface="Courier New" panose="02070309020205020404" pitchFamily="49" charset="0"/>
                <a:cs typeface="Courier New" panose="02070309020205020404" pitchFamily="49" charset="0"/>
              </a:rPr>
              <a:t>“hello”</a:t>
            </a:r>
            <a:endParaRPr lang="en-US" sz="2000" dirty="0"/>
          </a:p>
        </p:txBody>
      </p:sp>
      <p:pic>
        <p:nvPicPr>
          <p:cNvPr id="7" name="Picture 6" descr="The 4 line code is as follows. Line 1. s t r word 1 equal double quote HELLO double quote. Line 2. s t r word 2 equal double quote hello double quote. Line 3. If s t r word 1 equal s t r word 2 single quote false comma not equal. Line 4. If s t r word 1 period to lower left parenthesis closer parenthesis equal s t r word 2 period to lower left parenthesis right parenthesis single quote true comma equal."/>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4088" y="4550809"/>
            <a:ext cx="7201505" cy="944712"/>
          </a:xfrm>
          <a:prstGeom prst="rect">
            <a:avLst/>
          </a:prstGeom>
        </p:spPr>
      </p:pic>
      <p:sp>
        <p:nvSpPr>
          <p:cNvPr id="10" name="Content Placeholder 9"/>
          <p:cNvSpPr>
            <a:spLocks noGrp="1"/>
          </p:cNvSpPr>
          <p:nvPr>
            <p:ph idx="15"/>
          </p:nvPr>
        </p:nvSpPr>
        <p:spPr>
          <a:xfrm>
            <a:off x="464576" y="5648066"/>
            <a:ext cx="8229600" cy="445852"/>
          </a:xfrm>
        </p:spPr>
        <p:txBody>
          <a:bodyPr/>
          <a:lstStyle/>
          <a:p>
            <a:pPr marL="255600" indent="-255600"/>
            <a:r>
              <a:rPr lang="en-US" sz="2000" dirty="0">
                <a:latin typeface="+mn-lt"/>
              </a:rPr>
              <a:t>Tutorial 4-5 demonstrates how this is </a:t>
            </a:r>
            <a:r>
              <a:rPr lang="en-US" sz="2000" dirty="0" smtClean="0">
                <a:latin typeface="+mn-lt"/>
              </a:rPr>
              <a:t>used</a:t>
            </a:r>
            <a:endParaRPr lang="en-US" sz="2000" dirty="0">
              <a:latin typeface="+mn-lt"/>
            </a:endParaRPr>
          </a:p>
        </p:txBody>
      </p:sp>
    </p:spTree>
    <p:extLst>
      <p:ext uri="{BB962C8B-B14F-4D97-AF65-F5344CB8AC3E}">
        <p14:creationId xmlns:p14="http://schemas.microsoft.com/office/powerpoint/2010/main" val="15567704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smtClean="0">
                <a:latin typeface="Times New Roman" panose="02020603050405020304" pitchFamily="18" charset="0"/>
                <a:ea typeface="+mj-ea"/>
                <a:cs typeface="+mj-cs"/>
              </a:rPr>
              <a:t>The </a:t>
            </a:r>
            <a:r>
              <a:rPr lang="en-US" kern="1200" dirty="0" smtClean="0">
                <a:latin typeface="Courier New" panose="02070309020205020404" pitchFamily="49" charset="0"/>
                <a:ea typeface="+mj-ea"/>
                <a:cs typeface="Courier New" panose="02070309020205020404" pitchFamily="49" charset="0"/>
              </a:rPr>
              <a:t>Is</a:t>
            </a:r>
            <a:r>
              <a:rPr lang="en-US" sz="100" kern="1200" dirty="0" smtClean="0">
                <a:latin typeface="Courier New" panose="02070309020205020404" pitchFamily="49" charset="0"/>
                <a:ea typeface="+mj-ea"/>
                <a:cs typeface="Courier New" panose="02070309020205020404" pitchFamily="49" charset="0"/>
              </a:rPr>
              <a:t> </a:t>
            </a:r>
            <a:r>
              <a:rPr lang="en-US" kern="1200" dirty="0" smtClean="0">
                <a:latin typeface="Courier New" panose="02070309020205020404" pitchFamily="49" charset="0"/>
                <a:ea typeface="+mj-ea"/>
                <a:cs typeface="Courier New" panose="02070309020205020404" pitchFamily="49" charset="0"/>
              </a:rPr>
              <a:t>Numeric</a:t>
            </a:r>
            <a:r>
              <a:rPr lang="en-US" kern="1200" dirty="0" smtClean="0">
                <a:latin typeface="Times New Roman" panose="02020603050405020304" pitchFamily="18" charset="0"/>
                <a:ea typeface="+mj-ea"/>
                <a:cs typeface="+mj-cs"/>
              </a:rPr>
              <a:t> Function</a:t>
            </a:r>
            <a:endParaRPr lang="en-US" kern="1200" dirty="0">
              <a:latin typeface="Times New Roman" panose="02020603050405020304" pitchFamily="18" charset="0"/>
              <a:ea typeface="+mj-ea"/>
              <a:cs typeface="+mj-cs"/>
            </a:endParaRPr>
          </a:p>
        </p:txBody>
      </p:sp>
      <p:sp>
        <p:nvSpPr>
          <p:cNvPr id="5" name="Text Placeholder 4"/>
          <p:cNvSpPr>
            <a:spLocks noGrp="1"/>
          </p:cNvSpPr>
          <p:nvPr>
            <p:ph type="body" idx="1"/>
          </p:nvPr>
        </p:nvSpPr>
        <p:spPr>
          <a:xfrm>
            <a:off x="457200" y="1600200"/>
            <a:ext cx="8229600" cy="832104"/>
          </a:xfrm>
        </p:spPr>
        <p:txBody>
          <a:bodyPr/>
          <a:lstStyle/>
          <a:p>
            <a:r>
              <a:rPr lang="en-US" sz="2400" dirty="0">
                <a:latin typeface="+mn-lt"/>
              </a:rPr>
              <a:t>This function accepts a string as an argument and returns </a:t>
            </a:r>
            <a:r>
              <a:rPr lang="en-US" sz="2400" b="1" dirty="0">
                <a:latin typeface="+mn-lt"/>
              </a:rPr>
              <a:t>True</a:t>
            </a:r>
            <a:r>
              <a:rPr lang="en-US" sz="2400" dirty="0">
                <a:latin typeface="+mn-lt"/>
              </a:rPr>
              <a:t> if the string contains a </a:t>
            </a:r>
            <a:r>
              <a:rPr lang="en-US" sz="2400" dirty="0" smtClean="0">
                <a:latin typeface="+mn-lt"/>
              </a:rPr>
              <a:t>number</a:t>
            </a:r>
            <a:endParaRPr lang="en-US" sz="2400" dirty="0">
              <a:latin typeface="+mn-lt"/>
            </a:endParaRPr>
          </a:p>
        </p:txBody>
      </p:sp>
      <p:pic>
        <p:nvPicPr>
          <p:cNvPr id="7" name="Picture 6" descr="The 6 line code is as follows. Line 1. Dim s t r number as string. Line 2. s t r number equal double quote 576 double quote. Line 3. If is numeric left parenthesis s t r number right parenthesis single quote returns true. Line 4. Blank. Line 5. s t r number equal double quote 1 2 3 a b c double quote. Line 6. If is numeric left parenthesis s t r number right parenthesis single quote returns fals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6008" y="2693677"/>
            <a:ext cx="6851985" cy="1991855"/>
          </a:xfrm>
          <a:prstGeom prst="rect">
            <a:avLst/>
          </a:prstGeom>
        </p:spPr>
      </p:pic>
      <p:sp>
        <p:nvSpPr>
          <p:cNvPr id="6" name="Text Placeholder 5"/>
          <p:cNvSpPr>
            <a:spLocks noGrp="1"/>
          </p:cNvSpPr>
          <p:nvPr>
            <p:ph type="body" idx="2"/>
          </p:nvPr>
        </p:nvSpPr>
        <p:spPr>
          <a:xfrm>
            <a:off x="457200" y="4946905"/>
            <a:ext cx="8229600" cy="883920"/>
          </a:xfrm>
        </p:spPr>
        <p:txBody>
          <a:bodyPr/>
          <a:lstStyle/>
          <a:p>
            <a:r>
              <a:rPr lang="en-US" sz="2400" dirty="0">
                <a:latin typeface="+mn-lt"/>
              </a:rPr>
              <a:t>Use </a:t>
            </a:r>
            <a:r>
              <a:rPr lang="en-US" sz="2400" dirty="0" smtClean="0">
                <a:latin typeface="Courier New" panose="02070309020205020404" pitchFamily="49" charset="0"/>
                <a:cs typeface="Courier New" panose="02070309020205020404" pitchFamily="49" charset="0"/>
              </a:rPr>
              <a:t>Is</a:t>
            </a:r>
            <a:r>
              <a:rPr lang="en-US" sz="100" dirty="0" smtClean="0">
                <a:latin typeface="Courier New" panose="02070309020205020404" pitchFamily="49" charset="0"/>
                <a:cs typeface="Courier New" panose="02070309020205020404" pitchFamily="49" charset="0"/>
              </a:rPr>
              <a:t> </a:t>
            </a:r>
            <a:r>
              <a:rPr lang="en-US" sz="2400" dirty="0" smtClean="0">
                <a:latin typeface="Courier New" panose="02070309020205020404" pitchFamily="49" charset="0"/>
                <a:cs typeface="Courier New" panose="02070309020205020404" pitchFamily="49" charset="0"/>
              </a:rPr>
              <a:t>Numeric</a:t>
            </a:r>
            <a:r>
              <a:rPr lang="en-US" sz="2400" dirty="0" smtClean="0">
                <a:latin typeface="+mn-lt"/>
              </a:rPr>
              <a:t> </a:t>
            </a:r>
            <a:r>
              <a:rPr lang="en-US" sz="2400" dirty="0">
                <a:latin typeface="+mn-lt"/>
              </a:rPr>
              <a:t>function to determine if a given string contains numeric data</a:t>
            </a:r>
          </a:p>
        </p:txBody>
      </p:sp>
    </p:spTree>
    <p:extLst>
      <p:ext uri="{BB962C8B-B14F-4D97-AF65-F5344CB8AC3E}">
        <p14:creationId xmlns:p14="http://schemas.microsoft.com/office/powerpoint/2010/main" val="28843974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smtClean="0">
                <a:latin typeface="Times New Roman" panose="02020603050405020304" pitchFamily="18" charset="0"/>
                <a:ea typeface="+mj-ea"/>
                <a:cs typeface="+mj-cs"/>
              </a:rPr>
              <a:t>Determining the Length of a String</a:t>
            </a:r>
            <a:endParaRPr lang="en-US" kern="1200" dirty="0">
              <a:latin typeface="Times New Roman" panose="02020603050405020304" pitchFamily="18" charset="0"/>
              <a:ea typeface="+mj-ea"/>
              <a:cs typeface="+mj-cs"/>
            </a:endParaRPr>
          </a:p>
        </p:txBody>
      </p:sp>
      <p:sp>
        <p:nvSpPr>
          <p:cNvPr id="3" name="Content Placeholder 2"/>
          <p:cNvSpPr>
            <a:spLocks noGrp="1"/>
          </p:cNvSpPr>
          <p:nvPr>
            <p:ph idx="1"/>
          </p:nvPr>
        </p:nvSpPr>
        <p:spPr>
          <a:xfrm>
            <a:off x="457200" y="1621969"/>
            <a:ext cx="8229600" cy="1608102"/>
          </a:xfrm>
        </p:spPr>
        <p:txBody>
          <a:bodyPr wrap="square" lIns="91425" tIns="91425" rIns="91425" bIns="91425">
            <a:spAutoFit/>
          </a:bodyPr>
          <a:lstStyle/>
          <a:p>
            <a:pPr marL="255651" lvl="0" indent="-255651">
              <a:spcAft>
                <a:spcPct val="0"/>
              </a:spcAft>
              <a:buFont typeface="Arial" panose="020B0604020202020204" pitchFamily="34" charset="0"/>
              <a:buChar char="•"/>
            </a:pPr>
            <a:r>
              <a:rPr lang="en-US" sz="2000" kern="1200" dirty="0">
                <a:solidFill>
                  <a:srgbClr val="000000"/>
                </a:solidFill>
                <a:latin typeface="Arial (Body)"/>
                <a:ea typeface="+mn-ea"/>
                <a:cs typeface="+mn-cs"/>
              </a:rPr>
              <a:t>The </a:t>
            </a:r>
            <a:r>
              <a:rPr lang="en-US" sz="2000" kern="1200" dirty="0">
                <a:solidFill>
                  <a:srgbClr val="000000"/>
                </a:solidFill>
                <a:latin typeface="Courier New" panose="02070309020205020404" pitchFamily="49" charset="0"/>
                <a:ea typeface="+mn-ea"/>
                <a:cs typeface="Courier New" panose="02070309020205020404" pitchFamily="49" charset="0"/>
              </a:rPr>
              <a:t>Length</a:t>
            </a:r>
            <a:r>
              <a:rPr lang="en-US" sz="2000" kern="1200" dirty="0">
                <a:solidFill>
                  <a:srgbClr val="000000"/>
                </a:solidFill>
                <a:latin typeface="Arial (Body)"/>
                <a:ea typeface="+mn-ea"/>
                <a:cs typeface="+mn-cs"/>
              </a:rPr>
              <a:t> property, a member of the String class, returns the number of characters in a </a:t>
            </a:r>
            <a:r>
              <a:rPr lang="en-US" sz="2000" kern="1200" dirty="0" smtClean="0">
                <a:solidFill>
                  <a:srgbClr val="000000"/>
                </a:solidFill>
                <a:latin typeface="Arial (Body)"/>
                <a:ea typeface="+mn-ea"/>
                <a:cs typeface="+mn-cs"/>
              </a:rPr>
              <a:t>string</a:t>
            </a:r>
          </a:p>
          <a:p>
            <a:pPr marL="255651" indent="-255651">
              <a:spcAft>
                <a:spcPct val="0"/>
              </a:spcAft>
              <a:buFont typeface="Arial" panose="020B0604020202020204" pitchFamily="34" charset="0"/>
              <a:buChar char="•"/>
            </a:pPr>
            <a:r>
              <a:rPr lang="en-US" sz="2000" kern="1200" dirty="0">
                <a:solidFill>
                  <a:srgbClr val="000000"/>
                </a:solidFill>
                <a:latin typeface="Arial (Body)"/>
              </a:rPr>
              <a:t>In the following example, </a:t>
            </a:r>
            <a:r>
              <a:rPr lang="en-US" sz="2000" kern="1200" dirty="0" smtClean="0">
                <a:solidFill>
                  <a:srgbClr val="000000"/>
                </a:solidFill>
                <a:latin typeface="Arial (Body)"/>
              </a:rPr>
              <a:t>the </a:t>
            </a:r>
            <a:r>
              <a:rPr lang="en-US" sz="2000" dirty="0" smtClean="0">
                <a:latin typeface="Courier New" pitchFamily="49" charset="0"/>
                <a:cs typeface="Courier New" pitchFamily="49" charset="0"/>
              </a:rPr>
              <a:t>i</a:t>
            </a:r>
            <a:r>
              <a:rPr lang="en-US" sz="100" dirty="0" smtClean="0">
                <a:latin typeface="Courier New" pitchFamily="49" charset="0"/>
                <a:cs typeface="Courier New" pitchFamily="49" charset="0"/>
              </a:rPr>
              <a:t> </a:t>
            </a:r>
            <a:r>
              <a:rPr lang="en-US" sz="2000" dirty="0" smtClean="0">
                <a:latin typeface="Courier New" pitchFamily="49" charset="0"/>
                <a:cs typeface="Courier New" pitchFamily="49" charset="0"/>
              </a:rPr>
              <a:t>n</a:t>
            </a:r>
            <a:r>
              <a:rPr lang="en-US" sz="100" dirty="0" smtClean="0">
                <a:latin typeface="Courier New" pitchFamily="49" charset="0"/>
                <a:cs typeface="Courier New" pitchFamily="49" charset="0"/>
              </a:rPr>
              <a:t> </a:t>
            </a:r>
            <a:r>
              <a:rPr lang="en-US" sz="2000" dirty="0" smtClean="0">
                <a:latin typeface="Courier New" pitchFamily="49" charset="0"/>
                <a:cs typeface="Courier New" pitchFamily="49" charset="0"/>
              </a:rPr>
              <a:t>t</a:t>
            </a:r>
            <a:r>
              <a:rPr lang="en-US" sz="100" dirty="0" smtClean="0">
                <a:latin typeface="Courier New" pitchFamily="49" charset="0"/>
                <a:cs typeface="Courier New" pitchFamily="49" charset="0"/>
              </a:rPr>
              <a:t> </a:t>
            </a:r>
            <a:r>
              <a:rPr lang="en-US" sz="2000" dirty="0" smtClean="0">
                <a:latin typeface="Courier New" pitchFamily="49" charset="0"/>
                <a:cs typeface="Courier New" pitchFamily="49" charset="0"/>
              </a:rPr>
              <a:t>N</a:t>
            </a:r>
            <a:r>
              <a:rPr lang="en-US" sz="100" dirty="0" smtClean="0">
                <a:latin typeface="Courier New" pitchFamily="49" charset="0"/>
                <a:cs typeface="Courier New" pitchFamily="49" charset="0"/>
              </a:rPr>
              <a:t> </a:t>
            </a:r>
            <a:r>
              <a:rPr lang="en-US" sz="2000" dirty="0" smtClean="0">
                <a:latin typeface="Courier New" pitchFamily="49" charset="0"/>
                <a:cs typeface="Courier New" pitchFamily="49" charset="0"/>
              </a:rPr>
              <a:t>u</a:t>
            </a:r>
            <a:r>
              <a:rPr lang="en-US" sz="100" dirty="0" smtClean="0">
                <a:latin typeface="Courier New" pitchFamily="49" charset="0"/>
                <a:cs typeface="Courier New" pitchFamily="49" charset="0"/>
              </a:rPr>
              <a:t> </a:t>
            </a:r>
            <a:r>
              <a:rPr lang="en-US" sz="2000" dirty="0" smtClean="0">
                <a:latin typeface="Courier New" pitchFamily="49" charset="0"/>
                <a:cs typeface="Courier New" pitchFamily="49" charset="0"/>
              </a:rPr>
              <a:t>m</a:t>
            </a:r>
            <a:r>
              <a:rPr lang="en-US" sz="100" dirty="0" smtClean="0">
                <a:latin typeface="Courier New" pitchFamily="49" charset="0"/>
                <a:cs typeface="Courier New" pitchFamily="49" charset="0"/>
              </a:rPr>
              <a:t> </a:t>
            </a:r>
            <a:r>
              <a:rPr lang="en-US" sz="2000" dirty="0" smtClean="0">
                <a:latin typeface="Courier New" pitchFamily="49" charset="0"/>
                <a:cs typeface="Courier New" pitchFamily="49" charset="0"/>
              </a:rPr>
              <a:t>C</a:t>
            </a:r>
            <a:r>
              <a:rPr lang="en-US" sz="100" dirty="0" smtClean="0">
                <a:latin typeface="Courier New" pitchFamily="49" charset="0"/>
                <a:cs typeface="Courier New" pitchFamily="49" charset="0"/>
              </a:rPr>
              <a:t> </a:t>
            </a:r>
            <a:r>
              <a:rPr lang="en-US" sz="2000" dirty="0" smtClean="0">
                <a:latin typeface="Courier New" pitchFamily="49" charset="0"/>
                <a:cs typeface="Courier New" pitchFamily="49" charset="0"/>
              </a:rPr>
              <a:t>h</a:t>
            </a:r>
            <a:r>
              <a:rPr lang="en-US" sz="100" dirty="0" smtClean="0">
                <a:latin typeface="Courier New" pitchFamily="49" charset="0"/>
                <a:cs typeface="Courier New" pitchFamily="49" charset="0"/>
              </a:rPr>
              <a:t> </a:t>
            </a:r>
            <a:r>
              <a:rPr lang="en-US" sz="2000" dirty="0" smtClean="0">
                <a:latin typeface="Courier New" pitchFamily="49" charset="0"/>
                <a:cs typeface="Courier New" pitchFamily="49" charset="0"/>
              </a:rPr>
              <a:t>a</a:t>
            </a:r>
            <a:r>
              <a:rPr lang="en-US" sz="100" dirty="0" smtClean="0">
                <a:latin typeface="Courier New" pitchFamily="49" charset="0"/>
                <a:cs typeface="Courier New" pitchFamily="49" charset="0"/>
              </a:rPr>
              <a:t> </a:t>
            </a:r>
            <a:r>
              <a:rPr lang="en-US" sz="2000" dirty="0" smtClean="0">
                <a:latin typeface="Courier New" pitchFamily="49" charset="0"/>
                <a:cs typeface="Courier New" pitchFamily="49" charset="0"/>
              </a:rPr>
              <a:t>r</a:t>
            </a:r>
            <a:r>
              <a:rPr lang="en-US" sz="100" dirty="0" smtClean="0">
                <a:latin typeface="Courier New" pitchFamily="49" charset="0"/>
                <a:cs typeface="Courier New" pitchFamily="49" charset="0"/>
              </a:rPr>
              <a:t> </a:t>
            </a:r>
            <a:r>
              <a:rPr lang="en-US" sz="2000" dirty="0" smtClean="0">
                <a:latin typeface="Courier New" pitchFamily="49" charset="0"/>
                <a:cs typeface="Courier New" pitchFamily="49" charset="0"/>
              </a:rPr>
              <a:t>s</a:t>
            </a:r>
            <a:r>
              <a:rPr lang="en-US" sz="2000" dirty="0" smtClean="0">
                <a:latin typeface="+mn-lt"/>
                <a:cs typeface="Courier New" pitchFamily="49" charset="0"/>
              </a:rPr>
              <a:t> </a:t>
            </a:r>
            <a:r>
              <a:rPr lang="en-US" sz="2000" kern="1200" dirty="0">
                <a:solidFill>
                  <a:srgbClr val="000000"/>
                </a:solidFill>
                <a:latin typeface="Arial (Body)"/>
              </a:rPr>
              <a:t>variable contains </a:t>
            </a:r>
            <a:r>
              <a:rPr lang="en-US" sz="2000" kern="1200" dirty="0" smtClean="0">
                <a:solidFill>
                  <a:srgbClr val="000000"/>
                </a:solidFill>
                <a:latin typeface="Arial (Body)"/>
              </a:rPr>
              <a:t>the value </a:t>
            </a:r>
            <a:r>
              <a:rPr lang="en-US" sz="2000" b="1" kern="1200" dirty="0">
                <a:solidFill>
                  <a:srgbClr val="000000"/>
                </a:solidFill>
                <a:latin typeface="Arial (Body)"/>
              </a:rPr>
              <a:t>6</a:t>
            </a:r>
            <a:r>
              <a:rPr lang="en-US" sz="2000" kern="1200" dirty="0" smtClean="0">
                <a:solidFill>
                  <a:srgbClr val="000000"/>
                </a:solidFill>
                <a:latin typeface="Arial (Body)"/>
              </a:rPr>
              <a:t>:</a:t>
            </a:r>
            <a:endParaRPr lang="en-US" sz="2000" kern="1200" dirty="0">
              <a:solidFill>
                <a:srgbClr val="000000"/>
              </a:solidFill>
              <a:latin typeface="Arial (Body)"/>
              <a:ea typeface="+mn-ea"/>
              <a:cs typeface="+mn-cs"/>
            </a:endParaRPr>
          </a:p>
        </p:txBody>
      </p:sp>
      <p:pic>
        <p:nvPicPr>
          <p:cNvPr id="9" name="Picture 8" descr="The 3 line code is as follows. Line 1. Dim s t r name as string equal double quote Herman double quote. Line 2. Dim i n t n u m c h a r s as integer. Line 3. i n t n u m c h a r s equal s t r name period length."/>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4206" y="3294742"/>
            <a:ext cx="4695588" cy="798870"/>
          </a:xfrm>
          <a:prstGeom prst="rect">
            <a:avLst/>
          </a:prstGeom>
        </p:spPr>
      </p:pic>
      <p:sp>
        <p:nvSpPr>
          <p:cNvPr id="6" name="Content Placeholder 5"/>
          <p:cNvSpPr>
            <a:spLocks noGrp="1"/>
          </p:cNvSpPr>
          <p:nvPr>
            <p:ph sz="quarter" idx="17"/>
          </p:nvPr>
        </p:nvSpPr>
        <p:spPr>
          <a:xfrm>
            <a:off x="457200" y="4279393"/>
            <a:ext cx="8212792" cy="694943"/>
          </a:xfrm>
        </p:spPr>
        <p:txBody>
          <a:bodyPr/>
          <a:lstStyle/>
          <a:p>
            <a:pPr indent="-255600"/>
            <a:r>
              <a:rPr lang="en-US" sz="2000" kern="1200" dirty="0">
                <a:solidFill>
                  <a:srgbClr val="000000"/>
                </a:solidFill>
                <a:latin typeface="Arial (Body)"/>
              </a:rPr>
              <a:t>You can also determine the length of a control’s Text property, as shown in the following code</a:t>
            </a:r>
            <a:r>
              <a:rPr lang="en-US" sz="2000" kern="1200" dirty="0" smtClean="0">
                <a:solidFill>
                  <a:srgbClr val="000000"/>
                </a:solidFill>
                <a:latin typeface="Arial (Body)"/>
              </a:rPr>
              <a:t>:</a:t>
            </a:r>
            <a:endParaRPr lang="en-US" sz="2000" dirty="0"/>
          </a:p>
        </p:txBody>
      </p:sp>
      <p:pic>
        <p:nvPicPr>
          <p:cNvPr id="11" name="Picture 10" descr="The 3 line code is as follows. Line 1. If t x t input period text period length more than 20 then. Line 2. l b l message period text equal double quote please enter no more than 20 characters double quote. Line 3. End 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3737" y="5261190"/>
            <a:ext cx="7419718" cy="611603"/>
          </a:xfrm>
          <a:prstGeom prst="rect">
            <a:avLst/>
          </a:prstGeom>
        </p:spPr>
      </p:pic>
    </p:spTree>
    <p:extLst>
      <p:ext uri="{BB962C8B-B14F-4D97-AF65-F5344CB8AC3E}">
        <p14:creationId xmlns:p14="http://schemas.microsoft.com/office/powerpoint/2010/main" val="9010314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350"/>
            <a:ext cx="8229600" cy="646300"/>
          </a:xfrm>
        </p:spPr>
        <p:txBody>
          <a:bodyPr tIns="91425">
            <a:spAutoFit/>
          </a:bodyPr>
          <a:lstStyle/>
          <a:p>
            <a:pPr lvl="0">
              <a:spcBef>
                <a:spcPct val="0"/>
              </a:spcBef>
              <a:buClrTx/>
            </a:pPr>
            <a:r>
              <a:rPr lang="en-US" sz="3000" kern="1200" dirty="0" smtClean="0">
                <a:latin typeface="Times New Roman" panose="02020603050405020304" pitchFamily="18" charset="0"/>
                <a:ea typeface="+mj-ea"/>
                <a:cs typeface="+mj-cs"/>
              </a:rPr>
              <a:t>Optional Topic: Trimming Spaces from Strings</a:t>
            </a:r>
            <a:endParaRPr lang="en-US" sz="3000" b="0" kern="1200" dirty="0">
              <a:latin typeface="Times New Roman" panose="02020603050405020304" pitchFamily="18" charset="0"/>
              <a:ea typeface="+mj-ea"/>
              <a:cs typeface="+mj-cs"/>
            </a:endParaRPr>
          </a:p>
        </p:txBody>
      </p:sp>
      <p:sp>
        <p:nvSpPr>
          <p:cNvPr id="3" name="Content Placeholder 2"/>
          <p:cNvSpPr>
            <a:spLocks noGrp="1"/>
          </p:cNvSpPr>
          <p:nvPr>
            <p:ph type="body" idx="1"/>
          </p:nvPr>
        </p:nvSpPr>
        <p:spPr>
          <a:xfrm>
            <a:off x="457200" y="1600200"/>
            <a:ext cx="8229600" cy="1992823"/>
          </a:xfrm>
        </p:spPr>
        <p:txBody>
          <a:bodyPr wrap="square" lIns="91425" tIns="91425" rIns="91425" bIns="91425">
            <a:spAutoFit/>
          </a:bodyPr>
          <a:lstStyle/>
          <a:p>
            <a:pPr marL="255651" lvl="0" indent="-255651">
              <a:spcAft>
                <a:spcPct val="0"/>
              </a:spcAft>
              <a:buFont typeface="Arial" panose="020B0604020202020204" pitchFamily="34" charset="0"/>
              <a:buChar char="•"/>
            </a:pPr>
            <a:r>
              <a:rPr lang="en-US" sz="1800" kern="1200" dirty="0">
                <a:solidFill>
                  <a:srgbClr val="000000"/>
                </a:solidFill>
                <a:latin typeface="Arial (Body)"/>
                <a:ea typeface="+mn-ea"/>
                <a:cs typeface="+mn-cs"/>
              </a:rPr>
              <a:t>There are three methods that remove spaces from strings:</a:t>
            </a:r>
          </a:p>
          <a:p>
            <a:pPr marL="741553" lvl="1" indent="-284353">
              <a:spcAft>
                <a:spcPct val="0"/>
              </a:spcAft>
              <a:buFont typeface="Arial" panose="020B0604020202020204" pitchFamily="34" charset="0"/>
              <a:buChar char="–"/>
            </a:pPr>
            <a:r>
              <a:rPr lang="en-US" sz="1800" kern="1200" dirty="0" smtClean="0">
                <a:solidFill>
                  <a:srgbClr val="000000"/>
                </a:solidFill>
                <a:latin typeface="Courier New" panose="02070309020205020404" pitchFamily="49" charset="0"/>
                <a:ea typeface="+mn-ea"/>
                <a:cs typeface="Courier New" panose="02070309020205020404" pitchFamily="49" charset="0"/>
              </a:rPr>
              <a:t>TrimStart </a:t>
            </a:r>
            <a:r>
              <a:rPr lang="en-US" sz="1800" kern="1200" dirty="0" smtClean="0">
                <a:solidFill>
                  <a:srgbClr val="000000"/>
                </a:solidFill>
                <a:latin typeface="Arial (Body)"/>
                <a:ea typeface="+mn-ea"/>
                <a:cs typeface="+mn-cs"/>
              </a:rPr>
              <a:t>- </a:t>
            </a:r>
            <a:r>
              <a:rPr lang="en-US" sz="1800" kern="1200" dirty="0">
                <a:solidFill>
                  <a:srgbClr val="000000"/>
                </a:solidFill>
                <a:latin typeface="Arial (Body)"/>
                <a:ea typeface="+mn-ea"/>
                <a:cs typeface="+mn-cs"/>
              </a:rPr>
              <a:t>removes leading spaces</a:t>
            </a:r>
          </a:p>
          <a:p>
            <a:pPr marL="741553" lvl="1" indent="-284353">
              <a:spcAft>
                <a:spcPct val="0"/>
              </a:spcAft>
              <a:buFont typeface="Arial" panose="020B0604020202020204" pitchFamily="34" charset="0"/>
              <a:buChar char="–"/>
            </a:pPr>
            <a:r>
              <a:rPr lang="en-US" sz="1800" kern="1200" dirty="0" smtClean="0">
                <a:solidFill>
                  <a:srgbClr val="000000"/>
                </a:solidFill>
                <a:latin typeface="Courier New" panose="02070309020205020404" pitchFamily="49" charset="0"/>
                <a:ea typeface="+mn-ea"/>
                <a:cs typeface="Courier New" panose="02070309020205020404" pitchFamily="49" charset="0"/>
              </a:rPr>
              <a:t>TrimEnd </a:t>
            </a:r>
            <a:r>
              <a:rPr lang="en-US" sz="1800" kern="1200" dirty="0" smtClean="0">
                <a:solidFill>
                  <a:srgbClr val="000000"/>
                </a:solidFill>
                <a:latin typeface="Arial (Body)"/>
                <a:ea typeface="+mn-ea"/>
                <a:cs typeface="+mn-cs"/>
              </a:rPr>
              <a:t>- </a:t>
            </a:r>
            <a:r>
              <a:rPr lang="en-US" sz="1800" kern="1200" dirty="0">
                <a:solidFill>
                  <a:srgbClr val="000000"/>
                </a:solidFill>
                <a:latin typeface="Arial (Body)"/>
                <a:ea typeface="+mn-ea"/>
                <a:cs typeface="+mn-cs"/>
              </a:rPr>
              <a:t>removes trailing spaces</a:t>
            </a:r>
          </a:p>
          <a:p>
            <a:pPr marL="741553" lvl="1" indent="-284353">
              <a:spcAft>
                <a:spcPct val="0"/>
              </a:spcAft>
              <a:buFont typeface="Arial" panose="020B0604020202020204" pitchFamily="34" charset="0"/>
              <a:buChar char="–"/>
            </a:pPr>
            <a:r>
              <a:rPr lang="en-US" sz="1800" kern="1200" dirty="0" smtClean="0">
                <a:solidFill>
                  <a:srgbClr val="000000"/>
                </a:solidFill>
                <a:latin typeface="Courier New" panose="02070309020205020404" pitchFamily="49" charset="0"/>
                <a:ea typeface="+mn-ea"/>
                <a:cs typeface="Courier New" panose="02070309020205020404" pitchFamily="49" charset="0"/>
              </a:rPr>
              <a:t>Trim </a:t>
            </a:r>
            <a:r>
              <a:rPr lang="en-US" sz="1800" kern="1200" dirty="0" smtClean="0">
                <a:solidFill>
                  <a:srgbClr val="000000"/>
                </a:solidFill>
                <a:latin typeface="Arial (Body)"/>
                <a:ea typeface="+mn-ea"/>
                <a:cs typeface="+mn-cs"/>
              </a:rPr>
              <a:t>- </a:t>
            </a:r>
            <a:r>
              <a:rPr lang="en-US" sz="1800" kern="1200" dirty="0">
                <a:solidFill>
                  <a:srgbClr val="000000"/>
                </a:solidFill>
                <a:latin typeface="Arial (Body)"/>
                <a:ea typeface="+mn-ea"/>
                <a:cs typeface="+mn-cs"/>
              </a:rPr>
              <a:t>removes leading and trailing spaces</a:t>
            </a:r>
          </a:p>
          <a:p>
            <a:pPr marL="255651" lvl="0" indent="-255651">
              <a:spcAft>
                <a:spcPct val="0"/>
              </a:spcAft>
              <a:buFont typeface="Arial" panose="020B0604020202020204" pitchFamily="34" charset="0"/>
              <a:buChar char="•"/>
            </a:pPr>
            <a:r>
              <a:rPr lang="en-US" sz="1800" kern="1200" dirty="0">
                <a:solidFill>
                  <a:srgbClr val="000000"/>
                </a:solidFill>
                <a:latin typeface="Arial (Body)"/>
                <a:ea typeface="+mn-ea"/>
                <a:cs typeface="+mn-cs"/>
              </a:rPr>
              <a:t>Here is the general format for each method</a:t>
            </a:r>
            <a:r>
              <a:rPr lang="en-US" sz="1800" kern="1200" dirty="0" smtClean="0">
                <a:solidFill>
                  <a:srgbClr val="000000"/>
                </a:solidFill>
                <a:latin typeface="Arial (Body)"/>
                <a:ea typeface="+mn-ea"/>
                <a:cs typeface="+mn-cs"/>
              </a:rPr>
              <a:t>:</a:t>
            </a:r>
          </a:p>
        </p:txBody>
      </p:sp>
      <p:pic>
        <p:nvPicPr>
          <p:cNvPr id="4" name="Picture 3" descr="The 3 line code is as follows. Line 1. String expression period trim start left parenthesis right parenthesis. Line 2. String expression period trim end left parenthesis right parenthesis. Line 3. String expression period trim left parenthesis right parenthesi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1883" y="3702618"/>
            <a:ext cx="3980234" cy="798065"/>
          </a:xfrm>
          <a:prstGeom prst="rect">
            <a:avLst/>
          </a:prstGeom>
        </p:spPr>
      </p:pic>
      <p:sp>
        <p:nvSpPr>
          <p:cNvPr id="8" name="Text Placeholder 7"/>
          <p:cNvSpPr>
            <a:spLocks noGrp="1"/>
          </p:cNvSpPr>
          <p:nvPr>
            <p:ph type="body" idx="2"/>
          </p:nvPr>
        </p:nvSpPr>
        <p:spPr>
          <a:xfrm>
            <a:off x="457200" y="4664870"/>
            <a:ext cx="8229600" cy="371589"/>
          </a:xfrm>
        </p:spPr>
        <p:txBody>
          <a:bodyPr/>
          <a:lstStyle/>
          <a:p>
            <a:pPr lvl="0"/>
            <a:r>
              <a:rPr lang="en-US" sz="1800" kern="1200" dirty="0">
                <a:solidFill>
                  <a:srgbClr val="000000"/>
                </a:solidFill>
                <a:latin typeface="+mn-lt"/>
              </a:rPr>
              <a:t>An example with three leading and trailing spaces, using each method</a:t>
            </a:r>
            <a:r>
              <a:rPr lang="en-US" sz="1800" kern="1200" dirty="0" smtClean="0">
                <a:solidFill>
                  <a:srgbClr val="000000"/>
                </a:solidFill>
                <a:latin typeface="+mn-lt"/>
              </a:rPr>
              <a:t>:</a:t>
            </a:r>
            <a:endParaRPr lang="en-US" sz="1800" kern="1200" dirty="0">
              <a:solidFill>
                <a:srgbClr val="000000"/>
              </a:solidFill>
              <a:latin typeface="+mn-lt"/>
            </a:endParaRPr>
          </a:p>
        </p:txBody>
      </p:sp>
      <p:pic>
        <p:nvPicPr>
          <p:cNvPr id="5" name="Picture 4" descr="The 4 line code is as follows. Line 1. s t r greeting equal double quote space hello space double quote. Line 2. l b l message 1 period text equal s t r greeting period trim start left parenthesis right parenthesis single quote double quote hello space double quote. Line 3. l b l message 2 period text equal s t r greeting period trim end left parenthesis right parenthesis single quote double quote space hello double quote. Line 4. l b l message 3 period text equal s t r greeting period trim left parenthesis right parenthesis single quote double quote hello double quot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506" y="5226856"/>
            <a:ext cx="7720988" cy="1053301"/>
          </a:xfrm>
          <a:prstGeom prst="rect">
            <a:avLst/>
          </a:prstGeom>
        </p:spPr>
      </p:pic>
    </p:spTree>
    <p:extLst>
      <p:ext uri="{BB962C8B-B14F-4D97-AF65-F5344CB8AC3E}">
        <p14:creationId xmlns:p14="http://schemas.microsoft.com/office/powerpoint/2010/main" val="241100112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smtClean="0">
                <a:latin typeface="Times New Roman" panose="02020603050405020304" pitchFamily="18" charset="0"/>
                <a:ea typeface="+mj-ea"/>
                <a:cs typeface="+mj-cs"/>
              </a:rPr>
              <a:t>The </a:t>
            </a:r>
            <a:r>
              <a:rPr lang="en-US" kern="1200" dirty="0" smtClean="0">
                <a:latin typeface="Courier New" panose="02070309020205020404" pitchFamily="49" charset="0"/>
                <a:ea typeface="+mj-ea"/>
                <a:cs typeface="Courier New" panose="02070309020205020404" pitchFamily="49" charset="0"/>
              </a:rPr>
              <a:t>Substring</a:t>
            </a:r>
            <a:r>
              <a:rPr lang="en-US" kern="1200" dirty="0" smtClean="0">
                <a:latin typeface="Times New Roman" panose="02020603050405020304" pitchFamily="18" charset="0"/>
                <a:ea typeface="+mj-ea"/>
                <a:cs typeface="+mj-cs"/>
              </a:rPr>
              <a:t> Method</a:t>
            </a:r>
            <a:endParaRPr lang="en-US" kern="1200" dirty="0">
              <a:latin typeface="Times New Roman" panose="02020603050405020304" pitchFamily="18" charset="0"/>
              <a:ea typeface="+mj-ea"/>
              <a:cs typeface="+mj-cs"/>
            </a:endParaRPr>
          </a:p>
        </p:txBody>
      </p:sp>
      <p:sp>
        <p:nvSpPr>
          <p:cNvPr id="3" name="Text Placeholder 2"/>
          <p:cNvSpPr>
            <a:spLocks noGrp="1"/>
          </p:cNvSpPr>
          <p:nvPr>
            <p:ph idx="1"/>
          </p:nvPr>
        </p:nvSpPr>
        <p:spPr>
          <a:xfrm>
            <a:off x="457200" y="1600200"/>
            <a:ext cx="8229600" cy="2262127"/>
          </a:xfrm>
        </p:spPr>
        <p:txBody>
          <a:bodyPr wrap="square" lIns="91425" tIns="91425" rIns="91425" bIns="91425">
            <a:spAutoFit/>
          </a:bodyPr>
          <a:lstStyle/>
          <a:p>
            <a:pPr marL="255651" lvl="0" indent="-255651">
              <a:spcAft>
                <a:spcPct val="0"/>
              </a:spcAft>
              <a:tabLst/>
            </a:pPr>
            <a:r>
              <a:rPr lang="en-US" sz="2200" kern="1200" dirty="0">
                <a:solidFill>
                  <a:srgbClr val="000000"/>
                </a:solidFill>
                <a:latin typeface="Arial (Body)"/>
                <a:ea typeface="+mn-ea"/>
                <a:cs typeface="+mn-cs"/>
              </a:rPr>
              <a:t>The </a:t>
            </a:r>
            <a:r>
              <a:rPr lang="en-US" sz="2200" kern="1200" dirty="0">
                <a:solidFill>
                  <a:srgbClr val="000000"/>
                </a:solidFill>
                <a:latin typeface="Courier New" panose="02070309020205020404" pitchFamily="49" charset="0"/>
                <a:ea typeface="+mn-ea"/>
                <a:cs typeface="Courier New" panose="02070309020205020404" pitchFamily="49" charset="0"/>
              </a:rPr>
              <a:t>Substring</a:t>
            </a:r>
            <a:r>
              <a:rPr lang="en-US" sz="2200" kern="1200" dirty="0">
                <a:solidFill>
                  <a:srgbClr val="000000"/>
                </a:solidFill>
                <a:latin typeface="Arial (Body)"/>
                <a:ea typeface="+mn-ea"/>
                <a:cs typeface="+mn-cs"/>
              </a:rPr>
              <a:t> method returns a portion of a string or a </a:t>
            </a:r>
            <a:r>
              <a:rPr lang="en-US" sz="2200" b="1" kern="1200" dirty="0">
                <a:solidFill>
                  <a:srgbClr val="000000"/>
                </a:solidFill>
                <a:latin typeface="Arial (Body)"/>
                <a:ea typeface="+mn-ea"/>
                <a:cs typeface="+mn-cs"/>
              </a:rPr>
              <a:t>“string within a string” </a:t>
            </a:r>
            <a:r>
              <a:rPr lang="en-US" sz="2200" kern="1200" dirty="0">
                <a:solidFill>
                  <a:srgbClr val="000000"/>
                </a:solidFill>
                <a:latin typeface="Arial (Body)"/>
                <a:ea typeface="+mn-ea"/>
                <a:cs typeface="+mn-cs"/>
              </a:rPr>
              <a:t>(a substring)</a:t>
            </a:r>
          </a:p>
          <a:p>
            <a:pPr marL="255651" lvl="0" indent="-255651">
              <a:spcAft>
                <a:spcPct val="0"/>
              </a:spcAft>
              <a:tabLst/>
            </a:pPr>
            <a:r>
              <a:rPr lang="en-US" sz="2200" kern="1200" dirty="0">
                <a:solidFill>
                  <a:srgbClr val="000000"/>
                </a:solidFill>
                <a:latin typeface="Arial (Body)"/>
                <a:ea typeface="+mn-ea"/>
                <a:cs typeface="+mn-cs"/>
              </a:rPr>
              <a:t>Each character position is numbered sequentially with the 1st character referred to as position </a:t>
            </a:r>
            <a:r>
              <a:rPr lang="en-US" sz="2200" kern="1200" dirty="0" smtClean="0">
                <a:solidFill>
                  <a:srgbClr val="000000"/>
                </a:solidFill>
                <a:latin typeface="Arial (Body)"/>
                <a:ea typeface="+mn-ea"/>
                <a:cs typeface="+mn-cs"/>
              </a:rPr>
              <a:t>zero</a:t>
            </a:r>
          </a:p>
          <a:p>
            <a:pPr marL="255651" lvl="0" indent="-255651">
              <a:spcAft>
                <a:spcPct val="0"/>
              </a:spcAft>
              <a:tabLst/>
            </a:pPr>
            <a:r>
              <a:rPr lang="en-US" sz="2200" kern="1200" dirty="0">
                <a:solidFill>
                  <a:srgbClr val="000000"/>
                </a:solidFill>
                <a:latin typeface="Arial (Body)"/>
                <a:ea typeface="+mn-ea"/>
                <a:cs typeface="+mn-cs"/>
              </a:rPr>
              <a:t> </a:t>
            </a:r>
            <a:endParaRPr lang="en-US" sz="2200" kern="1200" dirty="0" smtClean="0">
              <a:solidFill>
                <a:srgbClr val="000000"/>
              </a:solidFill>
              <a:latin typeface="Arial (Body)"/>
              <a:ea typeface="+mn-ea"/>
              <a:cs typeface="+mn-cs"/>
            </a:endParaRPr>
          </a:p>
        </p:txBody>
      </p:sp>
      <p:pic>
        <p:nvPicPr>
          <p:cNvPr id="7" name="Picture 6" descr="String expression period sub string left parenthesis start right parenthesis."/>
          <p:cNvPicPr>
            <a:picLocks noChangeAspect="1"/>
          </p:cNvPicPr>
          <p:nvPr/>
        </p:nvPicPr>
        <p:blipFill rotWithShape="1">
          <a:blip r:embed="rId2"/>
          <a:srcRect l="6068" t="8281" r="2735" b="25791"/>
          <a:stretch/>
        </p:blipFill>
        <p:spPr>
          <a:xfrm>
            <a:off x="773724" y="3363099"/>
            <a:ext cx="6049108" cy="422031"/>
          </a:xfrm>
          <a:prstGeom prst="rect">
            <a:avLst/>
          </a:prstGeom>
        </p:spPr>
      </p:pic>
      <p:sp>
        <p:nvSpPr>
          <p:cNvPr id="4" name="Content Placeholder 3"/>
          <p:cNvSpPr>
            <a:spLocks noGrp="1"/>
          </p:cNvSpPr>
          <p:nvPr>
            <p:ph idx="13"/>
          </p:nvPr>
        </p:nvSpPr>
        <p:spPr>
          <a:xfrm>
            <a:off x="457200" y="3814295"/>
            <a:ext cx="8229600" cy="852298"/>
          </a:xfrm>
        </p:spPr>
        <p:txBody>
          <a:bodyPr/>
          <a:lstStyle/>
          <a:p>
            <a:pPr lvl="1" indent="-284400"/>
            <a:r>
              <a:rPr lang="en-US" sz="2200" kern="1200" dirty="0">
                <a:solidFill>
                  <a:srgbClr val="000000"/>
                </a:solidFill>
                <a:latin typeface="Arial (Body)"/>
              </a:rPr>
              <a:t>Returns the characters from the </a:t>
            </a:r>
            <a:r>
              <a:rPr lang="en-US" sz="2200" b="1" kern="1200" dirty="0">
                <a:solidFill>
                  <a:srgbClr val="000000"/>
                </a:solidFill>
                <a:latin typeface="Arial (Body)"/>
              </a:rPr>
              <a:t>Start</a:t>
            </a:r>
            <a:r>
              <a:rPr lang="en-US" sz="2200" kern="1200" dirty="0">
                <a:solidFill>
                  <a:srgbClr val="000000"/>
                </a:solidFill>
                <a:latin typeface="Arial (Body)"/>
              </a:rPr>
              <a:t> position to the end of the </a:t>
            </a:r>
            <a:r>
              <a:rPr lang="en-US" sz="2200" kern="1200" dirty="0" smtClean="0">
                <a:solidFill>
                  <a:srgbClr val="000000"/>
                </a:solidFill>
                <a:latin typeface="Arial (Body)"/>
              </a:rPr>
              <a:t>string</a:t>
            </a:r>
          </a:p>
          <a:p>
            <a:pPr marL="255600" indent="-255600"/>
            <a:r>
              <a:rPr lang="en-US" sz="2200" kern="1200" dirty="0">
                <a:solidFill>
                  <a:srgbClr val="000000"/>
                </a:solidFill>
                <a:latin typeface="Arial (Body)"/>
              </a:rPr>
              <a:t> </a:t>
            </a:r>
            <a:endParaRPr lang="en-US" sz="2400" i="1" dirty="0">
              <a:latin typeface="Courier New" pitchFamily="49" charset="0"/>
              <a:cs typeface="Courier New" pitchFamily="49" charset="0"/>
            </a:endParaRPr>
          </a:p>
        </p:txBody>
      </p:sp>
      <p:pic>
        <p:nvPicPr>
          <p:cNvPr id="9" name="Picture 8" descr="String expression period sub string left parenthesis start comma length right parenthesis."/>
          <p:cNvPicPr>
            <a:picLocks noChangeAspect="1"/>
          </p:cNvPicPr>
          <p:nvPr/>
        </p:nvPicPr>
        <p:blipFill rotWithShape="1">
          <a:blip r:embed="rId3"/>
          <a:srcRect l="4699" r="2093" b="22795"/>
          <a:stretch/>
        </p:blipFill>
        <p:spPr>
          <a:xfrm>
            <a:off x="693335" y="4664752"/>
            <a:ext cx="7546313" cy="494211"/>
          </a:xfrm>
          <a:prstGeom prst="rect">
            <a:avLst/>
          </a:prstGeom>
        </p:spPr>
      </p:pic>
      <p:sp>
        <p:nvSpPr>
          <p:cNvPr id="5" name="Content Placeholder 4"/>
          <p:cNvSpPr>
            <a:spLocks noGrp="1"/>
          </p:cNvSpPr>
          <p:nvPr>
            <p:ph idx="14"/>
          </p:nvPr>
        </p:nvSpPr>
        <p:spPr>
          <a:xfrm>
            <a:off x="457200" y="5244446"/>
            <a:ext cx="8229600" cy="919336"/>
          </a:xfrm>
        </p:spPr>
        <p:txBody>
          <a:bodyPr/>
          <a:lstStyle/>
          <a:p>
            <a:pPr marL="741553" lvl="1" indent="-284353">
              <a:spcAft>
                <a:spcPct val="0"/>
              </a:spcAft>
              <a:buFont typeface="Arial" panose="020B0604020202020204" pitchFamily="34" charset="0"/>
              <a:buChar char="–"/>
            </a:pPr>
            <a:r>
              <a:rPr lang="en-US" sz="2200" kern="1200" dirty="0" smtClean="0">
                <a:solidFill>
                  <a:srgbClr val="000000"/>
                </a:solidFill>
                <a:latin typeface="Arial (Body)"/>
              </a:rPr>
              <a:t>Returns </a:t>
            </a:r>
            <a:r>
              <a:rPr lang="en-US" sz="2200" kern="1200" dirty="0">
                <a:solidFill>
                  <a:srgbClr val="000000"/>
                </a:solidFill>
                <a:latin typeface="Arial (Body)"/>
              </a:rPr>
              <a:t>the number of characters specified by </a:t>
            </a:r>
            <a:r>
              <a:rPr lang="en-US" sz="2200" b="1" kern="1200" dirty="0">
                <a:solidFill>
                  <a:srgbClr val="000000"/>
                </a:solidFill>
                <a:latin typeface="Arial (Body)"/>
              </a:rPr>
              <a:t>Length</a:t>
            </a:r>
            <a:r>
              <a:rPr lang="en-US" sz="2200" kern="1200" dirty="0">
                <a:solidFill>
                  <a:srgbClr val="000000"/>
                </a:solidFill>
                <a:latin typeface="Arial (Body)"/>
              </a:rPr>
              <a:t> beginning with the </a:t>
            </a:r>
            <a:r>
              <a:rPr lang="en-US" sz="2200" b="1" kern="1200" dirty="0">
                <a:solidFill>
                  <a:srgbClr val="000000"/>
                </a:solidFill>
                <a:latin typeface="Arial (Body)"/>
              </a:rPr>
              <a:t>Start</a:t>
            </a:r>
            <a:r>
              <a:rPr lang="en-US" sz="2200" kern="1200" dirty="0">
                <a:solidFill>
                  <a:srgbClr val="000000"/>
                </a:solidFill>
                <a:latin typeface="Arial (Body)"/>
              </a:rPr>
              <a:t> </a:t>
            </a:r>
            <a:r>
              <a:rPr lang="en-US" sz="2200" kern="1200" dirty="0" smtClean="0">
                <a:solidFill>
                  <a:srgbClr val="000000"/>
                </a:solidFill>
                <a:latin typeface="Arial (Body)"/>
              </a:rPr>
              <a:t>position</a:t>
            </a:r>
            <a:endParaRPr lang="en-US" dirty="0"/>
          </a:p>
        </p:txBody>
      </p:sp>
    </p:spTree>
    <p:extLst>
      <p:ext uri="{BB962C8B-B14F-4D97-AF65-F5344CB8AC3E}">
        <p14:creationId xmlns:p14="http://schemas.microsoft.com/office/powerpoint/2010/main" val="4287577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smtClean="0">
                <a:latin typeface="Times New Roman" panose="02020603050405020304" pitchFamily="18" charset="0"/>
                <a:ea typeface="+mj-ea"/>
                <a:cs typeface="+mj-cs"/>
              </a:rPr>
              <a:t>The Decision Structure</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199" y="1600200"/>
            <a:ext cx="4050793" cy="3308568"/>
          </a:xfrm>
        </p:spPr>
        <p:txBody>
          <a:bodyPr wrap="square" lIns="91425" tIns="91425" rIns="91425" bIns="91425">
            <a:spAutoFit/>
          </a:bodyPr>
          <a:lstStyle/>
          <a:p>
            <a:pPr marL="255651" lvl="0" indent="-255651">
              <a:spcAft>
                <a:spcPct val="0"/>
              </a:spcAft>
              <a:buFont typeface="Arial" panose="020B0604020202020204" pitchFamily="34" charset="0"/>
              <a:buChar char="•"/>
            </a:pPr>
            <a:r>
              <a:rPr lang="en-US" sz="2400" kern="1200" dirty="0">
                <a:solidFill>
                  <a:srgbClr val="000000"/>
                </a:solidFill>
                <a:latin typeface="Arial (Body)"/>
                <a:ea typeface="+mn-ea"/>
                <a:cs typeface="+mn-cs"/>
              </a:rPr>
              <a:t>Flowchart of </a:t>
            </a:r>
            <a:r>
              <a:rPr lang="en-US" sz="2400" kern="1200" dirty="0" smtClean="0">
                <a:solidFill>
                  <a:srgbClr val="000000"/>
                </a:solidFill>
                <a:latin typeface="Arial (Body)"/>
                <a:ea typeface="+mn-ea"/>
                <a:cs typeface="+mn-cs"/>
              </a:rPr>
              <a:t>a typical decision structure</a:t>
            </a:r>
            <a:endParaRPr lang="en-US" sz="2400" kern="1200" dirty="0">
              <a:solidFill>
                <a:srgbClr val="000000"/>
              </a:solidFill>
              <a:latin typeface="Arial (Body)"/>
              <a:ea typeface="+mn-ea"/>
              <a:cs typeface="+mn-cs"/>
            </a:endParaRPr>
          </a:p>
          <a:p>
            <a:pPr marL="255651" lvl="0" indent="-255651">
              <a:spcAft>
                <a:spcPct val="0"/>
              </a:spcAft>
              <a:buFont typeface="Arial" panose="020B0604020202020204" pitchFamily="34" charset="0"/>
              <a:buChar char="•"/>
            </a:pPr>
            <a:r>
              <a:rPr lang="en-US" sz="2400" kern="1200" dirty="0">
                <a:solidFill>
                  <a:srgbClr val="000000"/>
                </a:solidFill>
                <a:latin typeface="Arial (Body)"/>
                <a:ea typeface="+mn-ea"/>
                <a:cs typeface="+mn-cs"/>
              </a:rPr>
              <a:t>Evaluate </a:t>
            </a:r>
            <a:r>
              <a:rPr lang="en-US" sz="2400" kern="1200" dirty="0" smtClean="0">
                <a:solidFill>
                  <a:srgbClr val="000000"/>
                </a:solidFill>
                <a:latin typeface="Arial (Body)"/>
                <a:ea typeface="+mn-ea"/>
                <a:cs typeface="+mn-cs"/>
              </a:rPr>
              <a:t>the condition</a:t>
            </a:r>
            <a:endParaRPr lang="en-US" sz="2400" kern="1200" dirty="0">
              <a:solidFill>
                <a:srgbClr val="000000"/>
              </a:solidFill>
              <a:latin typeface="Arial (Body)"/>
              <a:ea typeface="+mn-ea"/>
              <a:cs typeface="+mn-cs"/>
            </a:endParaRPr>
          </a:p>
          <a:p>
            <a:pPr marL="741553" lvl="1" indent="-284353">
              <a:spcAft>
                <a:spcPct val="0"/>
              </a:spcAft>
              <a:buFont typeface="Arial" panose="020B0604020202020204" pitchFamily="34" charset="0"/>
              <a:buChar char="–"/>
            </a:pPr>
            <a:r>
              <a:rPr lang="en-US" sz="2400" kern="1200" dirty="0">
                <a:solidFill>
                  <a:srgbClr val="000000"/>
                </a:solidFill>
                <a:latin typeface="Arial (Body)"/>
                <a:ea typeface="+mn-ea"/>
                <a:cs typeface="+mn-cs"/>
              </a:rPr>
              <a:t>Is it cold outside?</a:t>
            </a:r>
          </a:p>
          <a:p>
            <a:pPr marL="255651" lvl="0" indent="-255651">
              <a:spcAft>
                <a:spcPct val="0"/>
              </a:spcAft>
              <a:buFont typeface="Arial" panose="020B0604020202020204" pitchFamily="34" charset="0"/>
              <a:buChar char="•"/>
            </a:pPr>
            <a:r>
              <a:rPr lang="en-US" sz="2400" kern="1200" dirty="0">
                <a:solidFill>
                  <a:srgbClr val="000000"/>
                </a:solidFill>
                <a:latin typeface="Arial (Body)"/>
                <a:ea typeface="+mn-ea"/>
                <a:cs typeface="+mn-cs"/>
              </a:rPr>
              <a:t>Execute or </a:t>
            </a:r>
            <a:r>
              <a:rPr lang="en-US" sz="2400" kern="1200" dirty="0" smtClean="0">
                <a:solidFill>
                  <a:srgbClr val="000000"/>
                </a:solidFill>
                <a:latin typeface="Arial (Body)"/>
                <a:ea typeface="+mn-ea"/>
                <a:cs typeface="+mn-cs"/>
              </a:rPr>
              <a:t>skip over </a:t>
            </a:r>
            <a:r>
              <a:rPr lang="en-US" sz="2400" kern="1200" dirty="0">
                <a:solidFill>
                  <a:srgbClr val="000000"/>
                </a:solidFill>
                <a:latin typeface="Arial (Body)"/>
                <a:ea typeface="+mn-ea"/>
                <a:cs typeface="+mn-cs"/>
              </a:rPr>
              <a:t>some code</a:t>
            </a:r>
          </a:p>
          <a:p>
            <a:pPr marL="741553" lvl="1" indent="-284353">
              <a:spcAft>
                <a:spcPct val="0"/>
              </a:spcAft>
              <a:buFont typeface="Arial" panose="020B0604020202020204" pitchFamily="34" charset="0"/>
              <a:buChar char="–"/>
            </a:pPr>
            <a:r>
              <a:rPr lang="en-US" sz="2400" kern="1200" dirty="0">
                <a:solidFill>
                  <a:srgbClr val="000000"/>
                </a:solidFill>
                <a:latin typeface="Arial (Body)"/>
                <a:ea typeface="+mn-ea"/>
                <a:cs typeface="+mn-cs"/>
              </a:rPr>
              <a:t>If yes, wear a </a:t>
            </a:r>
            <a:r>
              <a:rPr lang="en-US" sz="2400" kern="1200" dirty="0" smtClean="0">
                <a:solidFill>
                  <a:srgbClr val="000000"/>
                </a:solidFill>
                <a:latin typeface="Arial (Body)"/>
                <a:ea typeface="+mn-ea"/>
                <a:cs typeface="+mn-cs"/>
              </a:rPr>
              <a:t>coat</a:t>
            </a:r>
            <a:endParaRPr lang="en-US" sz="2400" kern="1200" dirty="0">
              <a:solidFill>
                <a:srgbClr val="000000"/>
              </a:solidFill>
              <a:latin typeface="Arial (Body)"/>
              <a:ea typeface="+mn-ea"/>
              <a:cs typeface="+mn-cs"/>
            </a:endParaRPr>
          </a:p>
        </p:txBody>
      </p:sp>
      <p:pic>
        <p:nvPicPr>
          <p:cNvPr id="4" name="Picture 3" descr="A decision diagram reads as follows. Is it cold outside? If true, proceed to wear a coat. If false, do noth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6253" y="1600200"/>
            <a:ext cx="4030547" cy="3882002"/>
          </a:xfrm>
          <a:prstGeom prst="rect">
            <a:avLst/>
          </a:prstGeom>
        </p:spPr>
      </p:pic>
    </p:spTree>
    <p:extLst>
      <p:ext uri="{BB962C8B-B14F-4D97-AF65-F5344CB8AC3E}">
        <p14:creationId xmlns:p14="http://schemas.microsoft.com/office/powerpoint/2010/main" val="289902417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smtClean="0">
                <a:latin typeface="Courier New" panose="02070309020205020404" pitchFamily="49" charset="0"/>
                <a:ea typeface="+mj-ea"/>
                <a:cs typeface="Courier New" panose="02070309020205020404" pitchFamily="49" charset="0"/>
              </a:rPr>
              <a:t>Substring</a:t>
            </a:r>
            <a:r>
              <a:rPr lang="en-US" kern="1200" dirty="0" smtClean="0">
                <a:latin typeface="Times New Roman" panose="02020603050405020304" pitchFamily="18" charset="0"/>
                <a:ea typeface="+mj-ea"/>
                <a:cs typeface="Courier New" pitchFamily="49" charset="0"/>
              </a:rPr>
              <a:t> Method Examples</a:t>
            </a:r>
            <a:endParaRPr lang="en-US" kern="1200" dirty="0">
              <a:latin typeface="Times New Roman" panose="02020603050405020304" pitchFamily="18" charset="0"/>
              <a:ea typeface="+mj-ea"/>
              <a:cs typeface="+mj-cs"/>
            </a:endParaRPr>
          </a:p>
        </p:txBody>
      </p:sp>
      <p:sp>
        <p:nvSpPr>
          <p:cNvPr id="3" name="Content Placeholder 2"/>
          <p:cNvSpPr>
            <a:spLocks noGrp="1"/>
          </p:cNvSpPr>
          <p:nvPr>
            <p:ph idx="1"/>
          </p:nvPr>
        </p:nvSpPr>
        <p:spPr>
          <a:xfrm>
            <a:off x="457200" y="1600200"/>
            <a:ext cx="8229600" cy="923299"/>
          </a:xfrm>
        </p:spPr>
        <p:txBody>
          <a:bodyPr wrap="square" lIns="91425" tIns="91425" rIns="91425" bIns="91425">
            <a:spAutoFit/>
          </a:bodyPr>
          <a:lstStyle/>
          <a:p>
            <a:pPr marL="255651" lvl="0" indent="-255651">
              <a:spcAft>
                <a:spcPct val="0"/>
              </a:spcAft>
              <a:buFont typeface="Arial" panose="020B0604020202020204" pitchFamily="34" charset="0"/>
              <a:buChar char="•"/>
            </a:pPr>
            <a:r>
              <a:rPr lang="en-US" sz="2400" kern="1200" dirty="0">
                <a:solidFill>
                  <a:srgbClr val="000000"/>
                </a:solidFill>
                <a:latin typeface="Arial (Body)"/>
                <a:ea typeface="+mn-ea"/>
                <a:cs typeface="+mn-cs"/>
              </a:rPr>
              <a:t>The first example starts at the 8</a:t>
            </a:r>
            <a:r>
              <a:rPr lang="en-US" sz="2400" kern="1200" baseline="30000" dirty="0">
                <a:solidFill>
                  <a:srgbClr val="000000"/>
                </a:solidFill>
                <a:latin typeface="Arial (Body)"/>
                <a:ea typeface="+mn-ea"/>
                <a:cs typeface="+mn-cs"/>
              </a:rPr>
              <a:t>th</a:t>
            </a:r>
            <a:r>
              <a:rPr lang="en-US" sz="2400" kern="1200" dirty="0">
                <a:solidFill>
                  <a:srgbClr val="000000"/>
                </a:solidFill>
                <a:latin typeface="Arial (Body)"/>
                <a:ea typeface="+mn-ea"/>
                <a:cs typeface="+mn-cs"/>
              </a:rPr>
              <a:t> (W) character in the string and continues to the end of the string</a:t>
            </a:r>
            <a:r>
              <a:rPr lang="en-US" sz="2400" kern="1200" dirty="0" smtClean="0">
                <a:solidFill>
                  <a:srgbClr val="000000"/>
                </a:solidFill>
                <a:latin typeface="Arial (Body)"/>
                <a:ea typeface="+mn-ea"/>
                <a:cs typeface="+mn-cs"/>
              </a:rPr>
              <a:t>:</a:t>
            </a:r>
            <a:endParaRPr lang="en-US" sz="2400" kern="1200" dirty="0">
              <a:solidFill>
                <a:srgbClr val="000000"/>
              </a:solidFill>
              <a:latin typeface="Arial (Body)"/>
              <a:ea typeface="+mn-ea"/>
              <a:cs typeface="+mn-cs"/>
            </a:endParaRPr>
          </a:p>
        </p:txBody>
      </p:sp>
      <p:pic>
        <p:nvPicPr>
          <p:cNvPr id="6" name="Picture 5" descr="The 3 line code is as follows. Line 1. Dim s t r last name as string. Line 2. Dim s t r full name as string equal double quote George Washington double quote. Line 3. s t r last name equal s t r full name period substring left parenthesis 7 right parenthesis single quote Washingt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043" y="2714884"/>
            <a:ext cx="7493915" cy="796283"/>
          </a:xfrm>
          <a:prstGeom prst="rect">
            <a:avLst/>
          </a:prstGeom>
        </p:spPr>
      </p:pic>
      <p:sp>
        <p:nvSpPr>
          <p:cNvPr id="5" name="Content Placeholder 4"/>
          <p:cNvSpPr>
            <a:spLocks noGrp="1"/>
          </p:cNvSpPr>
          <p:nvPr>
            <p:ph idx="13"/>
          </p:nvPr>
        </p:nvSpPr>
        <p:spPr>
          <a:xfrm>
            <a:off x="457200" y="3728647"/>
            <a:ext cx="8229600" cy="1316860"/>
          </a:xfrm>
        </p:spPr>
        <p:txBody>
          <a:bodyPr/>
          <a:lstStyle/>
          <a:p>
            <a:pPr marL="255588" lvl="0" indent="-255588"/>
            <a:r>
              <a:rPr lang="en-US" sz="2400" kern="1200" dirty="0">
                <a:solidFill>
                  <a:srgbClr val="000000"/>
                </a:solidFill>
                <a:latin typeface="Arial (Body)"/>
              </a:rPr>
              <a:t>The second example starts at the beginning (G) of the string and continues until it reaches the 7</a:t>
            </a:r>
            <a:r>
              <a:rPr lang="en-US" sz="2400" kern="1200" baseline="30000" dirty="0">
                <a:solidFill>
                  <a:srgbClr val="000000"/>
                </a:solidFill>
                <a:latin typeface="Arial (Body)"/>
              </a:rPr>
              <a:t>th</a:t>
            </a:r>
            <a:r>
              <a:rPr lang="en-US" sz="2400" kern="1200" dirty="0">
                <a:solidFill>
                  <a:srgbClr val="000000"/>
                </a:solidFill>
                <a:latin typeface="Arial (Body)"/>
              </a:rPr>
              <a:t> (empty space) character of the </a:t>
            </a:r>
            <a:r>
              <a:rPr lang="en-US" sz="2400" kern="1200" dirty="0" smtClean="0">
                <a:solidFill>
                  <a:srgbClr val="000000"/>
                </a:solidFill>
                <a:latin typeface="Arial (Body)"/>
              </a:rPr>
              <a:t>string</a:t>
            </a:r>
            <a:endParaRPr lang="en-US" sz="2400" kern="1200" dirty="0">
              <a:solidFill>
                <a:srgbClr val="000000"/>
              </a:solidFill>
              <a:latin typeface="Arial (Body)"/>
            </a:endParaRPr>
          </a:p>
        </p:txBody>
      </p:sp>
      <p:pic>
        <p:nvPicPr>
          <p:cNvPr id="7" name="Picture 6" descr="The 3 line code is as follows. Line 1. Dim s t r last name as string. Line 2. Dim s t r full name as string equal double quote George Washington double quote. Line 3. s t r first name equal s t r full name period substring left parenthesis 0 comma 6 right parenthesis single quote Geor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043" y="5175783"/>
            <a:ext cx="7493915" cy="820573"/>
          </a:xfrm>
          <a:prstGeom prst="rect">
            <a:avLst/>
          </a:prstGeom>
        </p:spPr>
      </p:pic>
    </p:spTree>
    <p:extLst>
      <p:ext uri="{BB962C8B-B14F-4D97-AF65-F5344CB8AC3E}">
        <p14:creationId xmlns:p14="http://schemas.microsoft.com/office/powerpoint/2010/main" val="223452280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smtClean="0">
                <a:latin typeface="Times New Roman" panose="02020603050405020304" pitchFamily="18" charset="0"/>
                <a:ea typeface="+mj-ea"/>
                <a:cs typeface="+mj-cs"/>
              </a:rPr>
              <a:t>Optional Topic: The </a:t>
            </a:r>
            <a:r>
              <a:rPr lang="en-US" kern="1200" dirty="0" smtClean="0">
                <a:latin typeface="Courier New" panose="02070309020205020404" pitchFamily="49" charset="0"/>
                <a:ea typeface="+mj-ea"/>
                <a:cs typeface="Courier New" panose="02070309020205020404" pitchFamily="49" charset="0"/>
              </a:rPr>
              <a:t>IndexOf</a:t>
            </a:r>
            <a:r>
              <a:rPr lang="en-US" kern="1200" dirty="0" smtClean="0">
                <a:latin typeface="Times New Roman" panose="02020603050405020304" pitchFamily="18" charset="0"/>
                <a:ea typeface="+mj-ea"/>
                <a:cs typeface="+mj-cs"/>
              </a:rPr>
              <a:t> Method</a:t>
            </a:r>
            <a:endParaRPr lang="en-US" kern="1200" dirty="0">
              <a:latin typeface="Times New Roman" panose="02020603050405020304" pitchFamily="18" charset="0"/>
              <a:ea typeface="+mj-ea"/>
              <a:cs typeface="+mj-cs"/>
            </a:endParaRPr>
          </a:p>
        </p:txBody>
      </p:sp>
      <p:sp>
        <p:nvSpPr>
          <p:cNvPr id="3" name="Text Placeholder 2"/>
          <p:cNvSpPr>
            <a:spLocks noGrp="1"/>
          </p:cNvSpPr>
          <p:nvPr>
            <p:ph idx="1"/>
          </p:nvPr>
        </p:nvSpPr>
        <p:spPr>
          <a:xfrm>
            <a:off x="457200" y="1600200"/>
            <a:ext cx="8229600" cy="1392659"/>
          </a:xfrm>
        </p:spPr>
        <p:txBody>
          <a:bodyPr wrap="square" lIns="91425" tIns="91425" rIns="91425" bIns="91425">
            <a:spAutoFit/>
          </a:bodyPr>
          <a:lstStyle/>
          <a:p>
            <a:pPr marL="255651" lvl="0" indent="-255651">
              <a:spcAft>
                <a:spcPct val="0"/>
              </a:spcAft>
              <a:tabLst/>
            </a:pPr>
            <a:r>
              <a:rPr lang="en-US" sz="2200" kern="1200" dirty="0">
                <a:solidFill>
                  <a:srgbClr val="000000"/>
                </a:solidFill>
                <a:latin typeface="Arial (Body)"/>
                <a:ea typeface="+mn-ea"/>
                <a:cs typeface="+mn-cs"/>
              </a:rPr>
              <a:t>The </a:t>
            </a:r>
            <a:r>
              <a:rPr lang="en-US" sz="2200" kern="1200" dirty="0">
                <a:solidFill>
                  <a:srgbClr val="000000"/>
                </a:solidFill>
                <a:latin typeface="Courier New" panose="02070309020205020404" pitchFamily="49" charset="0"/>
                <a:ea typeface="+mn-ea"/>
                <a:cs typeface="Courier New" panose="02070309020205020404" pitchFamily="49" charset="0"/>
              </a:rPr>
              <a:t>IndexOf</a:t>
            </a:r>
            <a:r>
              <a:rPr lang="en-US" sz="2200" kern="1200" dirty="0">
                <a:solidFill>
                  <a:srgbClr val="000000"/>
                </a:solidFill>
                <a:latin typeface="Arial (Body)"/>
                <a:ea typeface="+mn-ea"/>
                <a:cs typeface="+mn-cs"/>
              </a:rPr>
              <a:t> method searches for a character or string within a string, it has three general formats</a:t>
            </a:r>
            <a:r>
              <a:rPr lang="en-US" sz="2200" kern="1200" dirty="0" smtClean="0">
                <a:solidFill>
                  <a:srgbClr val="000000"/>
                </a:solidFill>
                <a:latin typeface="Arial (Body)"/>
                <a:ea typeface="+mn-ea"/>
                <a:cs typeface="+mn-cs"/>
              </a:rPr>
              <a:t>:</a:t>
            </a:r>
          </a:p>
          <a:p>
            <a:pPr marL="255651" lvl="0" indent="-255651">
              <a:spcAft>
                <a:spcPct val="0"/>
              </a:spcAft>
              <a:tabLst/>
            </a:pPr>
            <a:r>
              <a:rPr lang="en-US" sz="2200" kern="1200" dirty="0">
                <a:solidFill>
                  <a:srgbClr val="000000"/>
                </a:solidFill>
                <a:latin typeface="Arial (Body)"/>
                <a:ea typeface="+mn-ea"/>
                <a:cs typeface="+mn-cs"/>
              </a:rPr>
              <a:t> </a:t>
            </a:r>
            <a:endParaRPr lang="en-US" sz="2200" kern="1200" dirty="0">
              <a:solidFill>
                <a:srgbClr val="000000"/>
              </a:solidFill>
              <a:latin typeface="Courier New" panose="02070309020205020404" pitchFamily="49" charset="0"/>
              <a:ea typeface="+mn-ea"/>
              <a:cs typeface="Courier New" panose="02070309020205020404" pitchFamily="49" charset="0"/>
            </a:endParaRPr>
          </a:p>
        </p:txBody>
      </p:sp>
      <p:pic>
        <p:nvPicPr>
          <p:cNvPr id="10" name="Picture 9" descr="String expression period index of left parenthesis search string right parenthesis."/>
          <p:cNvPicPr>
            <a:picLocks noChangeAspect="1"/>
          </p:cNvPicPr>
          <p:nvPr/>
        </p:nvPicPr>
        <p:blipFill rotWithShape="1">
          <a:blip r:embed="rId2"/>
          <a:srcRect l="6560" b="25597"/>
          <a:stretch/>
        </p:blipFill>
        <p:spPr>
          <a:xfrm>
            <a:off x="782289" y="2458126"/>
            <a:ext cx="6392679" cy="426897"/>
          </a:xfrm>
          <a:prstGeom prst="rect">
            <a:avLst/>
          </a:prstGeom>
        </p:spPr>
      </p:pic>
      <p:sp>
        <p:nvSpPr>
          <p:cNvPr id="8" name="Content Placeholder 7"/>
          <p:cNvSpPr>
            <a:spLocks noGrp="1"/>
          </p:cNvSpPr>
          <p:nvPr>
            <p:ph idx="15"/>
          </p:nvPr>
        </p:nvSpPr>
        <p:spPr>
          <a:xfrm>
            <a:off x="457200" y="2822176"/>
            <a:ext cx="8229600" cy="467730"/>
          </a:xfrm>
        </p:spPr>
        <p:txBody>
          <a:bodyPr/>
          <a:lstStyle/>
          <a:p>
            <a:pPr marL="741553" lvl="1" indent="-284353">
              <a:spcAft>
                <a:spcPct val="0"/>
              </a:spcAft>
              <a:buFont typeface="Arial" panose="020B0604020202020204" pitchFamily="34" charset="0"/>
              <a:buChar char="–"/>
            </a:pPr>
            <a:r>
              <a:rPr lang="en-US" sz="2200" kern="1200" dirty="0" smtClean="0">
                <a:solidFill>
                  <a:srgbClr val="000000"/>
                </a:solidFill>
                <a:latin typeface="Arial (Body)"/>
              </a:rPr>
              <a:t>Searches </a:t>
            </a:r>
            <a:r>
              <a:rPr lang="en-US" sz="2200" kern="1200" dirty="0">
                <a:solidFill>
                  <a:srgbClr val="000000"/>
                </a:solidFill>
                <a:latin typeface="Arial (Body)"/>
              </a:rPr>
              <a:t>the entire string for </a:t>
            </a:r>
            <a:r>
              <a:rPr lang="en-US" sz="2200" i="1" kern="1200" dirty="0" smtClean="0">
                <a:solidFill>
                  <a:srgbClr val="000000"/>
                </a:solidFill>
                <a:latin typeface="Courier New" panose="02070309020205020404" pitchFamily="49" charset="0"/>
                <a:cs typeface="Courier New" panose="02070309020205020404" pitchFamily="49" charset="0"/>
              </a:rPr>
              <a:t>SearchString</a:t>
            </a:r>
          </a:p>
          <a:p>
            <a:pPr marL="255600" lvl="1" indent="-255600">
              <a:spcBef>
                <a:spcPts val="1500"/>
              </a:spcBef>
              <a:spcAft>
                <a:spcPct val="0"/>
              </a:spcAft>
              <a:buFont typeface="Arial" panose="020B0604020202020204" pitchFamily="34" charset="0"/>
              <a:buChar char="•"/>
            </a:pPr>
            <a:r>
              <a:rPr lang="en-US" sz="2200" kern="1200" dirty="0" smtClean="0">
                <a:solidFill>
                  <a:srgbClr val="000000"/>
                </a:solidFill>
                <a:latin typeface="Courier New" panose="02070309020205020404" pitchFamily="49" charset="0"/>
                <a:cs typeface="Courier New" panose="02070309020205020404" pitchFamily="49" charset="0"/>
              </a:rPr>
              <a:t> </a:t>
            </a:r>
            <a:endParaRPr lang="en-US" dirty="0"/>
          </a:p>
        </p:txBody>
      </p:sp>
      <p:pic>
        <p:nvPicPr>
          <p:cNvPr id="7" name="Picture 6" descr="String expression period index of left parenthesis search string comma start right parenthesis."/>
          <p:cNvPicPr>
            <a:picLocks noChangeAspect="1"/>
          </p:cNvPicPr>
          <p:nvPr/>
        </p:nvPicPr>
        <p:blipFill rotWithShape="1">
          <a:blip r:embed="rId3"/>
          <a:srcRect l="6194" b="28719"/>
          <a:stretch/>
        </p:blipFill>
        <p:spPr>
          <a:xfrm>
            <a:off x="767517" y="3362218"/>
            <a:ext cx="7104616" cy="390631"/>
          </a:xfrm>
          <a:prstGeom prst="rect">
            <a:avLst/>
          </a:prstGeom>
        </p:spPr>
      </p:pic>
      <p:sp>
        <p:nvSpPr>
          <p:cNvPr id="4" name="Content Placeholder 3"/>
          <p:cNvSpPr>
            <a:spLocks noGrp="1"/>
          </p:cNvSpPr>
          <p:nvPr>
            <p:ph idx="13"/>
          </p:nvPr>
        </p:nvSpPr>
        <p:spPr>
          <a:xfrm>
            <a:off x="457200" y="3784887"/>
            <a:ext cx="8229600" cy="816314"/>
          </a:xfrm>
        </p:spPr>
        <p:txBody>
          <a:bodyPr/>
          <a:lstStyle/>
          <a:p>
            <a:pPr lvl="1" indent="-284400"/>
            <a:r>
              <a:rPr lang="en-US" sz="2200" kern="1200" dirty="0">
                <a:solidFill>
                  <a:srgbClr val="000000"/>
                </a:solidFill>
                <a:latin typeface="Arial (Body)"/>
              </a:rPr>
              <a:t>Starts at the character position </a:t>
            </a:r>
            <a:r>
              <a:rPr lang="en-US" sz="2200" i="1" kern="1200" dirty="0">
                <a:solidFill>
                  <a:srgbClr val="000000"/>
                </a:solidFill>
                <a:latin typeface="Courier New" panose="02070309020205020404" pitchFamily="49" charset="0"/>
                <a:cs typeface="Courier New" panose="02070309020205020404" pitchFamily="49" charset="0"/>
              </a:rPr>
              <a:t>Start</a:t>
            </a:r>
            <a:r>
              <a:rPr lang="en-US" sz="2200" kern="1200" dirty="0">
                <a:solidFill>
                  <a:srgbClr val="000000"/>
                </a:solidFill>
                <a:latin typeface="Arial (Body)"/>
              </a:rPr>
              <a:t> and searches for </a:t>
            </a:r>
            <a:r>
              <a:rPr lang="en-US" sz="2200" i="1" kern="1200" dirty="0">
                <a:solidFill>
                  <a:srgbClr val="000000"/>
                </a:solidFill>
                <a:latin typeface="Courier New" panose="02070309020205020404" pitchFamily="49" charset="0"/>
                <a:cs typeface="Courier New" panose="02070309020205020404" pitchFamily="49" charset="0"/>
              </a:rPr>
              <a:t>SearchString</a:t>
            </a:r>
            <a:r>
              <a:rPr lang="en-US" sz="2200" kern="1200" dirty="0">
                <a:solidFill>
                  <a:srgbClr val="000000"/>
                </a:solidFill>
                <a:latin typeface="Arial (Body)"/>
              </a:rPr>
              <a:t> from that </a:t>
            </a:r>
            <a:r>
              <a:rPr lang="en-US" sz="2200" kern="1200" dirty="0" smtClean="0">
                <a:solidFill>
                  <a:srgbClr val="000000"/>
                </a:solidFill>
                <a:latin typeface="Arial (Body)"/>
              </a:rPr>
              <a:t>point</a:t>
            </a:r>
          </a:p>
          <a:p>
            <a:pPr marL="255600" lvl="1" indent="-255600">
              <a:spcBef>
                <a:spcPts val="1500"/>
              </a:spcBef>
              <a:buFont typeface="Arial" panose="020B0604020202020204" pitchFamily="34" charset="0"/>
              <a:buChar char="•"/>
            </a:pPr>
            <a:r>
              <a:rPr lang="en-US" sz="2200" kern="1200" dirty="0">
                <a:solidFill>
                  <a:srgbClr val="000000"/>
                </a:solidFill>
                <a:latin typeface="Arial (Body)"/>
              </a:rPr>
              <a:t> </a:t>
            </a:r>
            <a:endParaRPr lang="en-US" sz="2200" dirty="0"/>
          </a:p>
        </p:txBody>
      </p:sp>
      <p:pic>
        <p:nvPicPr>
          <p:cNvPr id="6" name="Picture 5" descr="String E x p r period index of left parenthesis search string comma start comma count right parenthesis."/>
          <p:cNvPicPr>
            <a:picLocks noChangeAspect="1"/>
          </p:cNvPicPr>
          <p:nvPr/>
        </p:nvPicPr>
        <p:blipFill rotWithShape="1">
          <a:blip r:embed="rId4"/>
          <a:srcRect l="6139" b="23919"/>
          <a:stretch/>
        </p:blipFill>
        <p:spPr>
          <a:xfrm>
            <a:off x="767517" y="4659261"/>
            <a:ext cx="7181434" cy="412811"/>
          </a:xfrm>
          <a:prstGeom prst="rect">
            <a:avLst/>
          </a:prstGeom>
        </p:spPr>
      </p:pic>
      <p:sp>
        <p:nvSpPr>
          <p:cNvPr id="5" name="Content Placeholder 4"/>
          <p:cNvSpPr>
            <a:spLocks noGrp="1"/>
          </p:cNvSpPr>
          <p:nvPr>
            <p:ph idx="14"/>
          </p:nvPr>
        </p:nvSpPr>
        <p:spPr>
          <a:xfrm>
            <a:off x="457200" y="5064144"/>
            <a:ext cx="8229600" cy="711176"/>
          </a:xfrm>
        </p:spPr>
        <p:txBody>
          <a:bodyPr/>
          <a:lstStyle/>
          <a:p>
            <a:pPr lvl="1" indent="-284400"/>
            <a:r>
              <a:rPr lang="en-US" sz="2200" kern="1200" dirty="0">
                <a:solidFill>
                  <a:srgbClr val="000000"/>
                </a:solidFill>
                <a:latin typeface="Arial (Body)"/>
              </a:rPr>
              <a:t>Starts at the character position </a:t>
            </a:r>
            <a:r>
              <a:rPr lang="en-US" sz="2200" i="1" kern="1200" dirty="0">
                <a:solidFill>
                  <a:srgbClr val="000000"/>
                </a:solidFill>
                <a:latin typeface="Courier New" panose="02070309020205020404" pitchFamily="49" charset="0"/>
                <a:cs typeface="Courier New" panose="02070309020205020404" pitchFamily="49" charset="0"/>
              </a:rPr>
              <a:t>Start</a:t>
            </a:r>
            <a:r>
              <a:rPr lang="en-US" sz="2200" kern="1200" dirty="0">
                <a:solidFill>
                  <a:srgbClr val="000000"/>
                </a:solidFill>
                <a:latin typeface="Arial (Body)"/>
              </a:rPr>
              <a:t> and searches </a:t>
            </a:r>
            <a:r>
              <a:rPr lang="en-US" sz="2200" i="1" kern="1200" dirty="0">
                <a:solidFill>
                  <a:srgbClr val="000000"/>
                </a:solidFill>
                <a:latin typeface="Courier New" panose="02070309020205020404" pitchFamily="49" charset="0"/>
                <a:cs typeface="Courier New" panose="02070309020205020404" pitchFamily="49" charset="0"/>
              </a:rPr>
              <a:t>Count</a:t>
            </a:r>
            <a:r>
              <a:rPr lang="en-US" sz="2200" kern="1200" dirty="0">
                <a:solidFill>
                  <a:srgbClr val="000000"/>
                </a:solidFill>
                <a:latin typeface="Arial (Body)"/>
              </a:rPr>
              <a:t> characters for </a:t>
            </a:r>
            <a:r>
              <a:rPr lang="en-US" sz="2200" i="1" kern="1200" dirty="0" smtClean="0">
                <a:solidFill>
                  <a:srgbClr val="000000"/>
                </a:solidFill>
                <a:latin typeface="Courier New" panose="02070309020205020404" pitchFamily="49" charset="0"/>
                <a:cs typeface="Courier New" panose="02070309020205020404" pitchFamily="49" charset="0"/>
              </a:rPr>
              <a:t>SearchString</a:t>
            </a:r>
          </a:p>
        </p:txBody>
      </p:sp>
    </p:spTree>
    <p:extLst>
      <p:ext uri="{BB962C8B-B14F-4D97-AF65-F5344CB8AC3E}">
        <p14:creationId xmlns:p14="http://schemas.microsoft.com/office/powerpoint/2010/main" val="277255956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smtClean="0">
                <a:latin typeface="Courier New" panose="02070309020205020404" pitchFamily="49" charset="0"/>
                <a:ea typeface="+mj-ea"/>
                <a:cs typeface="Courier New" panose="02070309020205020404" pitchFamily="49" charset="0"/>
              </a:rPr>
              <a:t>IndexOf</a:t>
            </a:r>
            <a:r>
              <a:rPr lang="en-US" kern="1200" dirty="0" smtClean="0">
                <a:latin typeface="Times New Roman" panose="02020603050405020304" pitchFamily="18" charset="0"/>
                <a:ea typeface="+mj-ea"/>
                <a:cs typeface="Courier New" pitchFamily="49" charset="0"/>
              </a:rPr>
              <a:t> Method Examples</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046684"/>
          </a:xfrm>
        </p:spPr>
        <p:txBody>
          <a:bodyPr wrap="square" lIns="91425" tIns="91425" rIns="91425" bIns="91425">
            <a:spAutoFit/>
          </a:bodyPr>
          <a:lstStyle/>
          <a:p>
            <a:pPr marL="255651" lvl="0" indent="-255651">
              <a:spcAft>
                <a:spcPct val="0"/>
              </a:spcAft>
              <a:buFont typeface="Arial" panose="020B0604020202020204" pitchFamily="34" charset="0"/>
              <a:buChar char="•"/>
            </a:pPr>
            <a:r>
              <a:rPr lang="en-US" sz="2400" kern="1200" dirty="0">
                <a:solidFill>
                  <a:srgbClr val="000000"/>
                </a:solidFill>
                <a:latin typeface="Arial (Body)"/>
                <a:ea typeface="+mn-ea"/>
                <a:cs typeface="+mn-cs"/>
              </a:rPr>
              <a:t>The </a:t>
            </a:r>
            <a:r>
              <a:rPr lang="en-US" sz="2400" kern="1200" dirty="0">
                <a:solidFill>
                  <a:srgbClr val="000000"/>
                </a:solidFill>
                <a:latin typeface="Courier New" panose="02070309020205020404" pitchFamily="49" charset="0"/>
                <a:ea typeface="+mn-ea"/>
                <a:cs typeface="Courier New" panose="02070309020205020404" pitchFamily="49" charset="0"/>
              </a:rPr>
              <a:t>IndexOf</a:t>
            </a:r>
            <a:r>
              <a:rPr lang="en-US" sz="2400" kern="1200" dirty="0">
                <a:solidFill>
                  <a:srgbClr val="000000"/>
                </a:solidFill>
                <a:latin typeface="Arial (Body)"/>
                <a:ea typeface="+mn-ea"/>
                <a:cs typeface="+mn-cs"/>
              </a:rPr>
              <a:t> method will return the starting position of the </a:t>
            </a:r>
            <a:r>
              <a:rPr lang="en-US" sz="2400" i="1" kern="1200" dirty="0">
                <a:solidFill>
                  <a:srgbClr val="000000"/>
                </a:solidFill>
                <a:latin typeface="Courier New" panose="02070309020205020404" pitchFamily="49" charset="0"/>
                <a:ea typeface="+mn-ea"/>
                <a:cs typeface="Courier New" panose="02070309020205020404" pitchFamily="49" charset="0"/>
              </a:rPr>
              <a:t>SearchString</a:t>
            </a:r>
            <a:r>
              <a:rPr lang="en-US" sz="2400" kern="1200" dirty="0">
                <a:solidFill>
                  <a:srgbClr val="000000"/>
                </a:solidFill>
                <a:latin typeface="Arial (Body)"/>
                <a:ea typeface="+mn-ea"/>
                <a:cs typeface="+mn-cs"/>
              </a:rPr>
              <a:t> in the string being searched</a:t>
            </a:r>
          </a:p>
          <a:p>
            <a:pPr marL="255651" lvl="0" indent="-255651">
              <a:spcAft>
                <a:spcPct val="0"/>
              </a:spcAft>
              <a:buFont typeface="Arial" panose="020B0604020202020204" pitchFamily="34" charset="0"/>
              <a:buChar char="•"/>
            </a:pPr>
            <a:r>
              <a:rPr lang="en-US" sz="2400" kern="1200" dirty="0">
                <a:solidFill>
                  <a:srgbClr val="000000"/>
                </a:solidFill>
                <a:latin typeface="Arial (Body)"/>
                <a:ea typeface="+mn-ea"/>
                <a:cs typeface="+mn-cs"/>
              </a:rPr>
              <a:t>Positions are numbered starting at 0 (for the first)</a:t>
            </a:r>
          </a:p>
          <a:p>
            <a:pPr marL="255651" lvl="0" indent="-255651">
              <a:spcAft>
                <a:spcPct val="0"/>
              </a:spcAft>
              <a:buFont typeface="Arial" panose="020B0604020202020204" pitchFamily="34" charset="0"/>
              <a:buChar char="•"/>
            </a:pPr>
            <a:r>
              <a:rPr lang="en-US" sz="2400" kern="1200" dirty="0">
                <a:solidFill>
                  <a:srgbClr val="000000"/>
                </a:solidFill>
                <a:latin typeface="Arial (Body)"/>
                <a:ea typeface="+mn-ea"/>
                <a:cs typeface="+mn-cs"/>
              </a:rPr>
              <a:t>If </a:t>
            </a:r>
            <a:r>
              <a:rPr lang="en-US" sz="2400" i="1" kern="1200" dirty="0">
                <a:solidFill>
                  <a:srgbClr val="000000"/>
                </a:solidFill>
                <a:latin typeface="Courier New" panose="02070309020205020404" pitchFamily="49" charset="0"/>
                <a:ea typeface="+mn-ea"/>
                <a:cs typeface="Courier New" panose="02070309020205020404" pitchFamily="49" charset="0"/>
              </a:rPr>
              <a:t>SearchString</a:t>
            </a:r>
            <a:r>
              <a:rPr lang="en-US" sz="2400" kern="1200" dirty="0">
                <a:solidFill>
                  <a:srgbClr val="000000"/>
                </a:solidFill>
                <a:latin typeface="Arial (Body)"/>
                <a:ea typeface="+mn-ea"/>
                <a:cs typeface="+mn-cs"/>
              </a:rPr>
              <a:t> is not found, a value of </a:t>
            </a:r>
            <a:r>
              <a:rPr lang="en-US" sz="2400" kern="1200" dirty="0" smtClean="0">
                <a:solidFill>
                  <a:srgbClr val="000000"/>
                </a:solidFill>
                <a:latin typeface="Courier New" panose="02070309020205020404" pitchFamily="49" charset="0"/>
                <a:ea typeface="+mn-ea"/>
                <a:cs typeface="Courier New" panose="02070309020205020404" pitchFamily="49" charset="0"/>
              </a:rPr>
              <a:t>−1</a:t>
            </a:r>
            <a:r>
              <a:rPr lang="en-US" sz="2400" kern="1200" dirty="0" smtClean="0">
                <a:solidFill>
                  <a:srgbClr val="000000"/>
                </a:solidFill>
                <a:latin typeface="Arial (Body)"/>
                <a:ea typeface="+mn-ea"/>
                <a:cs typeface="+mn-cs"/>
              </a:rPr>
              <a:t> </a:t>
            </a:r>
            <a:r>
              <a:rPr lang="en-US" sz="2400" kern="1200" dirty="0">
                <a:solidFill>
                  <a:srgbClr val="000000"/>
                </a:solidFill>
                <a:latin typeface="Arial (Body)"/>
                <a:ea typeface="+mn-ea"/>
                <a:cs typeface="+mn-cs"/>
              </a:rPr>
              <a:t>is </a:t>
            </a:r>
            <a:r>
              <a:rPr lang="en-US" sz="2400" kern="1200" dirty="0" smtClean="0">
                <a:solidFill>
                  <a:srgbClr val="000000"/>
                </a:solidFill>
                <a:latin typeface="Arial (Body)"/>
                <a:ea typeface="+mn-ea"/>
                <a:cs typeface="+mn-cs"/>
              </a:rPr>
              <a:t>returned</a:t>
            </a:r>
            <a:endParaRPr lang="en-US" sz="2400" kern="1200" dirty="0">
              <a:solidFill>
                <a:srgbClr val="000000"/>
              </a:solidFill>
              <a:latin typeface="Arial (Body)"/>
              <a:ea typeface="+mn-ea"/>
              <a:cs typeface="+mn-cs"/>
            </a:endParaRPr>
          </a:p>
        </p:txBody>
      </p:sp>
      <p:pic>
        <p:nvPicPr>
          <p:cNvPr id="16" name="Picture 15" descr="The first letter of the first name is position 0. The first letter of the last name in this example is position 9. The 3 line code is as follows. Line 1. Dim name as string equal double quote Angelina Adams double quote. Line 2. Dim position as integer. Line 3. position equal name period index of left parenthesis double quote A double quote comma 1 right parenthesis single quote position has the valu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582" y="3845465"/>
            <a:ext cx="8114836" cy="1408826"/>
          </a:xfrm>
          <a:prstGeom prst="rect">
            <a:avLst/>
          </a:prstGeom>
        </p:spPr>
      </p:pic>
      <p:sp>
        <p:nvSpPr>
          <p:cNvPr id="4" name="Text Placeholder 3"/>
          <p:cNvSpPr>
            <a:spLocks noGrp="1"/>
          </p:cNvSpPr>
          <p:nvPr>
            <p:ph type="body" idx="2"/>
          </p:nvPr>
        </p:nvSpPr>
        <p:spPr>
          <a:xfrm>
            <a:off x="457200" y="5452873"/>
            <a:ext cx="8229600" cy="801624"/>
          </a:xfrm>
        </p:spPr>
        <p:txBody>
          <a:bodyPr/>
          <a:lstStyle/>
          <a:p>
            <a:r>
              <a:rPr lang="en-US" sz="2400" dirty="0">
                <a:latin typeface="+mn-lt"/>
              </a:rPr>
              <a:t>Tutorial 4-6 provides an opportunity to work with several of the string </a:t>
            </a:r>
            <a:r>
              <a:rPr lang="en-US" sz="2400" dirty="0" smtClean="0">
                <a:latin typeface="+mn-lt"/>
              </a:rPr>
              <a:t>methods</a:t>
            </a:r>
            <a:endParaRPr lang="en-US" sz="2400" dirty="0">
              <a:latin typeface="+mn-lt"/>
            </a:endParaRPr>
          </a:p>
        </p:txBody>
      </p:sp>
    </p:spTree>
    <p:extLst>
      <p:ext uri="{BB962C8B-B14F-4D97-AF65-F5344CB8AC3E}">
        <p14:creationId xmlns:p14="http://schemas.microsoft.com/office/powerpoint/2010/main" val="288306317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3400" dirty="0" smtClean="0"/>
              <a:t>4.8 </a:t>
            </a:r>
            <a:r>
              <a:rPr lang="en-US" sz="3400" dirty="0"/>
              <a:t>The </a:t>
            </a:r>
            <a:r>
              <a:rPr lang="en-US" sz="3400" dirty="0" smtClean="0">
                <a:latin typeface="Courier New" pitchFamily="49" charset="0"/>
                <a:cs typeface="Courier New" pitchFamily="49" charset="0"/>
              </a:rPr>
              <a:t>Select Case</a:t>
            </a:r>
            <a:r>
              <a:rPr lang="en-US" sz="3400" dirty="0" smtClean="0"/>
              <a:t> </a:t>
            </a:r>
            <a:r>
              <a:rPr lang="en-US" sz="3400" dirty="0"/>
              <a:t>Statement</a:t>
            </a:r>
          </a:p>
        </p:txBody>
      </p:sp>
    </p:spTree>
    <p:extLst>
      <p:ext uri="{BB962C8B-B14F-4D97-AF65-F5344CB8AC3E}">
        <p14:creationId xmlns:p14="http://schemas.microsoft.com/office/powerpoint/2010/main" val="35306834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smtClean="0">
                <a:latin typeface="Times New Roman" panose="02020603050405020304" pitchFamily="18" charset="0"/>
                <a:ea typeface="+mj-ea"/>
                <a:cs typeface="+mj-cs"/>
              </a:rPr>
              <a:t>The </a:t>
            </a:r>
            <a:r>
              <a:rPr lang="en-US" kern="1200" dirty="0" smtClean="0">
                <a:latin typeface="Courier New" panose="02070309020205020404" pitchFamily="49" charset="0"/>
                <a:ea typeface="+mj-ea"/>
                <a:cs typeface="Courier New" panose="02070309020205020404" pitchFamily="49" charset="0"/>
              </a:rPr>
              <a:t>Select Case</a:t>
            </a:r>
            <a:r>
              <a:rPr lang="en-US" kern="1200" dirty="0" smtClean="0">
                <a:latin typeface="Times New Roman" panose="02020603050405020304" pitchFamily="18" charset="0"/>
                <a:ea typeface="+mj-ea"/>
                <a:cs typeface="+mj-cs"/>
              </a:rPr>
              <a:t> Statement</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a:spcAft>
                <a:spcPct val="0"/>
              </a:spcAft>
              <a:tabLst/>
            </a:pPr>
            <a:r>
              <a:rPr lang="en-US" sz="2200" kern="1200" dirty="0">
                <a:solidFill>
                  <a:srgbClr val="000000"/>
                </a:solidFill>
                <a:latin typeface="Arial (Body)"/>
                <a:ea typeface="+mn-ea"/>
                <a:cs typeface="+mn-cs"/>
              </a:rPr>
              <a:t>Similar to </a:t>
            </a:r>
            <a:r>
              <a:rPr lang="en-US" sz="2200" kern="1200" dirty="0">
                <a:solidFill>
                  <a:srgbClr val="000000"/>
                </a:solidFill>
                <a:latin typeface="Courier New" panose="02070309020205020404" pitchFamily="49" charset="0"/>
                <a:ea typeface="+mn-ea"/>
                <a:cs typeface="Courier New" panose="02070309020205020404" pitchFamily="49" charset="0"/>
              </a:rPr>
              <a:t>If…Then…ElseIf</a:t>
            </a:r>
          </a:p>
          <a:p>
            <a:pPr marL="741553" lvl="1" indent="-284353">
              <a:spcAft>
                <a:spcPct val="0"/>
              </a:spcAft>
              <a:buFont typeface="Arial" panose="020B0604020202020204" pitchFamily="34" charset="0"/>
              <a:buChar char="–"/>
            </a:pPr>
            <a:r>
              <a:rPr lang="en-US" sz="2200" kern="1200" dirty="0">
                <a:solidFill>
                  <a:srgbClr val="000000"/>
                </a:solidFill>
                <a:latin typeface="Arial (Body)"/>
                <a:ea typeface="+mn-ea"/>
                <a:cs typeface="+mn-cs"/>
              </a:rPr>
              <a:t>Performs a series of tests</a:t>
            </a:r>
          </a:p>
          <a:p>
            <a:pPr marL="741553" lvl="1" indent="-284353">
              <a:spcAft>
                <a:spcPct val="0"/>
              </a:spcAft>
              <a:buFont typeface="Arial" panose="020B0604020202020204" pitchFamily="34" charset="0"/>
              <a:buChar char="–"/>
            </a:pPr>
            <a:r>
              <a:rPr lang="en-US" sz="2200" kern="1200" dirty="0">
                <a:solidFill>
                  <a:srgbClr val="000000"/>
                </a:solidFill>
                <a:latin typeface="Arial (Body)"/>
                <a:ea typeface="+mn-ea"/>
                <a:cs typeface="+mn-cs"/>
              </a:rPr>
              <a:t>Conditionally executes the first </a:t>
            </a:r>
            <a:r>
              <a:rPr lang="en-US" sz="2200" b="1" kern="1200" dirty="0">
                <a:solidFill>
                  <a:srgbClr val="000000"/>
                </a:solidFill>
                <a:latin typeface="Arial (Body)"/>
                <a:ea typeface="+mn-ea"/>
                <a:cs typeface="Courier New" pitchFamily="49" charset="0"/>
              </a:rPr>
              <a:t>true</a:t>
            </a:r>
            <a:r>
              <a:rPr lang="en-US" sz="2200" kern="1200" dirty="0">
                <a:solidFill>
                  <a:srgbClr val="000000"/>
                </a:solidFill>
                <a:latin typeface="Arial (Body)"/>
                <a:ea typeface="+mn-ea"/>
                <a:cs typeface="+mn-cs"/>
              </a:rPr>
              <a:t> condition</a:t>
            </a:r>
          </a:p>
          <a:p>
            <a:pPr marL="255651" lvl="0" indent="-255651">
              <a:spcAft>
                <a:spcPct val="0"/>
              </a:spcAft>
              <a:tabLst/>
            </a:pPr>
            <a:r>
              <a:rPr lang="en-US" sz="2200" kern="1200" dirty="0">
                <a:solidFill>
                  <a:srgbClr val="000000"/>
                </a:solidFill>
                <a:latin typeface="Arial (Body)"/>
                <a:ea typeface="+mn-ea"/>
                <a:cs typeface="+mn-cs"/>
              </a:rPr>
              <a:t> </a:t>
            </a:r>
            <a:r>
              <a:rPr lang="en-US" sz="2200" kern="1200" dirty="0">
                <a:solidFill>
                  <a:srgbClr val="000000"/>
                </a:solidFill>
                <a:latin typeface="Courier New" panose="02070309020205020404" pitchFamily="49" charset="0"/>
                <a:ea typeface="+mn-ea"/>
                <a:cs typeface="Courier New" panose="02070309020205020404" pitchFamily="49" charset="0"/>
              </a:rPr>
              <a:t>Select Case</a:t>
            </a:r>
            <a:r>
              <a:rPr lang="en-US" sz="2200" kern="1200" dirty="0">
                <a:solidFill>
                  <a:srgbClr val="000000"/>
                </a:solidFill>
                <a:latin typeface="Arial (Body)"/>
                <a:ea typeface="+mn-ea"/>
                <a:cs typeface="+mn-cs"/>
              </a:rPr>
              <a:t> is different in that:</a:t>
            </a:r>
          </a:p>
          <a:p>
            <a:pPr marL="741553" lvl="1" indent="-284353">
              <a:spcAft>
                <a:spcPct val="0"/>
              </a:spcAft>
              <a:buFont typeface="Arial" panose="020B0604020202020204" pitchFamily="34" charset="0"/>
              <a:buChar char="–"/>
            </a:pPr>
            <a:r>
              <a:rPr lang="en-US" sz="2200" kern="1200" dirty="0">
                <a:solidFill>
                  <a:srgbClr val="000000"/>
                </a:solidFill>
                <a:latin typeface="Arial (Body)"/>
                <a:ea typeface="+mn-ea"/>
                <a:cs typeface="+mn-cs"/>
              </a:rPr>
              <a:t>A single test expression may be evaluated</a:t>
            </a:r>
          </a:p>
          <a:p>
            <a:pPr marL="741553" lvl="1" indent="-284353">
              <a:spcAft>
                <a:spcPct val="0"/>
              </a:spcAft>
              <a:buFont typeface="Arial" panose="020B0604020202020204" pitchFamily="34" charset="0"/>
              <a:buChar char="–"/>
            </a:pPr>
            <a:r>
              <a:rPr lang="en-US" sz="2200" kern="1200" dirty="0">
                <a:solidFill>
                  <a:srgbClr val="000000"/>
                </a:solidFill>
                <a:latin typeface="Arial (Body)"/>
                <a:ea typeface="+mn-ea"/>
                <a:cs typeface="+mn-cs"/>
              </a:rPr>
              <a:t>The test expression is listed once</a:t>
            </a:r>
          </a:p>
          <a:p>
            <a:pPr marL="741553" lvl="1" indent="-284353">
              <a:spcAft>
                <a:spcPct val="0"/>
              </a:spcAft>
              <a:buFont typeface="Arial" panose="020B0604020202020204" pitchFamily="34" charset="0"/>
              <a:buChar char="–"/>
            </a:pPr>
            <a:r>
              <a:rPr lang="en-US" sz="2200" kern="1200" dirty="0">
                <a:solidFill>
                  <a:srgbClr val="000000"/>
                </a:solidFill>
                <a:latin typeface="Arial (Body)"/>
                <a:ea typeface="+mn-ea"/>
                <a:cs typeface="+mn-cs"/>
              </a:rPr>
              <a:t>The possible values of the expression are then listed with their conditional statements</a:t>
            </a:r>
          </a:p>
          <a:p>
            <a:pPr marL="255651" lvl="0" indent="-255651">
              <a:spcAft>
                <a:spcPct val="0"/>
              </a:spcAft>
              <a:tabLst/>
            </a:pPr>
            <a:r>
              <a:rPr lang="en-US" sz="2200" kern="1200" dirty="0">
                <a:solidFill>
                  <a:srgbClr val="000000"/>
                </a:solidFill>
                <a:latin typeface="Courier New" panose="02070309020205020404" pitchFamily="49" charset="0"/>
                <a:ea typeface="+mn-ea"/>
                <a:cs typeface="Courier New" panose="02070309020205020404" pitchFamily="49" charset="0"/>
              </a:rPr>
              <a:t>Case Else</a:t>
            </a:r>
            <a:r>
              <a:rPr lang="en-US" sz="2200" kern="1200" dirty="0">
                <a:solidFill>
                  <a:srgbClr val="000000"/>
                </a:solidFill>
                <a:latin typeface="Arial (Body)"/>
                <a:ea typeface="+mn-ea"/>
                <a:cs typeface="+mn-cs"/>
              </a:rPr>
              <a:t> may be included and executed if none of the values match the </a:t>
            </a:r>
            <a:r>
              <a:rPr lang="en-US" sz="2200" kern="1200" dirty="0" smtClean="0">
                <a:solidFill>
                  <a:srgbClr val="000000"/>
                </a:solidFill>
                <a:latin typeface="Arial (Body)"/>
                <a:ea typeface="+mn-ea"/>
                <a:cs typeface="+mn-cs"/>
              </a:rPr>
              <a:t>expression</a:t>
            </a:r>
            <a:endParaRPr lang="en-US" sz="2200" kern="1200" dirty="0">
              <a:solidFill>
                <a:srgbClr val="000000"/>
              </a:solidFill>
              <a:latin typeface="Arial (Body)"/>
              <a:ea typeface="+mn-ea"/>
              <a:cs typeface="+mn-cs"/>
            </a:endParaRPr>
          </a:p>
        </p:txBody>
      </p:sp>
    </p:spTree>
    <p:extLst>
      <p:ext uri="{BB962C8B-B14F-4D97-AF65-F5344CB8AC3E}">
        <p14:creationId xmlns:p14="http://schemas.microsoft.com/office/powerpoint/2010/main" val="292724501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smtClean="0">
                <a:latin typeface="Courier New" panose="02070309020205020404" pitchFamily="49" charset="0"/>
                <a:ea typeface="+mj-ea"/>
                <a:cs typeface="Courier New" panose="02070309020205020404" pitchFamily="49" charset="0"/>
              </a:rPr>
              <a:t>Select Case</a:t>
            </a:r>
            <a:r>
              <a:rPr lang="en-US" kern="1200" dirty="0" smtClean="0">
                <a:latin typeface="Times New Roman" panose="02020603050405020304" pitchFamily="18" charset="0"/>
                <a:ea typeface="+mj-ea"/>
                <a:cs typeface="Courier New" pitchFamily="49" charset="0"/>
              </a:rPr>
              <a:t> General Format</a:t>
            </a:r>
            <a:endParaRPr lang="en-US" kern="1200" dirty="0">
              <a:latin typeface="Times New Roman" panose="02020603050405020304" pitchFamily="18" charset="0"/>
              <a:ea typeface="+mj-ea"/>
              <a:cs typeface="+mj-cs"/>
            </a:endParaRPr>
          </a:p>
        </p:txBody>
      </p:sp>
      <p:pic>
        <p:nvPicPr>
          <p:cNvPr id="7" name="Picture 6" descr="The 8 line code is as follows. Line 1. Select case text expression. Line 2. left bracket case expression list. Line 3. left bracket one or more statements right bracket right bracket. Line 4. single quote Case statements may be repeated. Line 5. single quote as many times as necessary. Line 6. left bracket Case else. Line 7. left bracket one or more statements right bracket right bracket. Line 8. End selec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9233" y="2076825"/>
            <a:ext cx="6305534" cy="3428251"/>
          </a:xfrm>
          <a:prstGeom prst="rect">
            <a:avLst/>
          </a:prstGeom>
        </p:spPr>
      </p:pic>
    </p:spTree>
    <p:extLst>
      <p:ext uri="{BB962C8B-B14F-4D97-AF65-F5344CB8AC3E}">
        <p14:creationId xmlns:p14="http://schemas.microsoft.com/office/powerpoint/2010/main" val="31331617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New" pitchFamily="49" charset="0"/>
                <a:cs typeface="Courier New" pitchFamily="49" charset="0"/>
              </a:rPr>
              <a:t>Select Case</a:t>
            </a:r>
            <a:r>
              <a:rPr lang="en-US" dirty="0"/>
              <a:t> Statement Example</a:t>
            </a:r>
          </a:p>
        </p:txBody>
      </p:sp>
      <p:pic>
        <p:nvPicPr>
          <p:cNvPr id="4" name="Picture 3" descr="The 18 line code is as follows. Line 1. Select case c i n t left parenthesis t x t input period text right parenthesis. Line 2. Case 1. Line 3. Message box period show left parenthesis double quote day 1 is monday double quote right parenthesis. Line 4. Case 2. Line 5. Message box period show left parenthesis double quote day 2 is tuesday double quote right parenthesis. Line 6. Case 3. Line 7. Message box period show left parenthesis double quote day 3 is wednesday double quote right parenthesis. Line 8. Case 4. Line 9. Message box period show left parenthesis double quote day 4 is thursday double quote right parenthesis. Line 10. Case 5. Line 11. Message box period show left parenthesis double quote day 5 is friday double quote right parenthesis. Line 12. Case 6. Line 13. Message box period show left parenthesis double quote day 6 is saturday double quote right parenthesis. Line 14. Case 7. Line 15. Message box period show left parenthesis double quote day 7 is sunday double quote right parenthesis. Line 16. Case 8. Line 17. Message box period show left parenthesis double quote that value is invalid double quote right parenthesis. Line 18. End selec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0931" y="1780002"/>
            <a:ext cx="5442139" cy="4307646"/>
          </a:xfrm>
          <a:prstGeom prst="rect">
            <a:avLst/>
          </a:prstGeom>
        </p:spPr>
      </p:pic>
    </p:spTree>
    <p:extLst>
      <p:ext uri="{BB962C8B-B14F-4D97-AF65-F5344CB8AC3E}">
        <p14:creationId xmlns:p14="http://schemas.microsoft.com/office/powerpoint/2010/main" val="325473523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smtClean="0">
                <a:latin typeface="Courier New" panose="02070309020205020404" pitchFamily="49" charset="0"/>
                <a:ea typeface="+mj-ea"/>
                <a:cs typeface="Courier New" panose="02070309020205020404" pitchFamily="49" charset="0"/>
              </a:rPr>
              <a:t>Select Case</a:t>
            </a:r>
            <a:r>
              <a:rPr lang="en-US" kern="1200" dirty="0" smtClean="0">
                <a:latin typeface="Times New Roman" panose="02020603050405020304" pitchFamily="18" charset="0"/>
                <a:ea typeface="+mj-ea"/>
                <a:cs typeface="Times New Roman" panose="02020603050405020304" pitchFamily="18" charset="0"/>
              </a:rPr>
              <a:t> </a:t>
            </a:r>
            <a:r>
              <a:rPr lang="en-US" kern="1200" dirty="0" smtClean="0">
                <a:latin typeface="Times New Roman" panose="02020603050405020304" pitchFamily="18" charset="0"/>
                <a:ea typeface="+mj-ea"/>
                <a:cs typeface="Courier New" pitchFamily="49" charset="0"/>
              </a:rPr>
              <a:t>Flowchart Example</a:t>
            </a:r>
            <a:endParaRPr lang="en-US" kern="1200" dirty="0">
              <a:latin typeface="Times New Roman" panose="02020603050405020304" pitchFamily="18" charset="0"/>
              <a:ea typeface="+mj-ea"/>
              <a:cs typeface="+mj-cs"/>
            </a:endParaRPr>
          </a:p>
        </p:txBody>
      </p:sp>
      <p:pic>
        <p:nvPicPr>
          <p:cNvPr id="4" name="Picture 2" descr="A test expression flowchart reads as follows. Value 1, operation 1. Value 2, operation 2. Value 3, operation 3. Default, operation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511" y="1852388"/>
            <a:ext cx="6860978" cy="4025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851396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smtClean="0">
                <a:latin typeface="Courier New" panose="02070309020205020404" pitchFamily="49" charset="0"/>
                <a:ea typeface="+mj-ea"/>
                <a:cs typeface="Courier New" panose="02070309020205020404" pitchFamily="49" charset="0"/>
              </a:rPr>
              <a:t>Select Case</a:t>
            </a:r>
            <a:r>
              <a:rPr lang="en-US" kern="1200" dirty="0" smtClean="0">
                <a:latin typeface="Times New Roman" panose="02020603050405020304" pitchFamily="18" charset="0"/>
                <a:ea typeface="+mj-ea"/>
                <a:cs typeface="Courier New" pitchFamily="49" charset="0"/>
              </a:rPr>
              <a:t> Pseudocode Example </a:t>
            </a:r>
            <a:r>
              <a:rPr lang="en-US" sz="2000" b="0" kern="1200" dirty="0" smtClean="0">
                <a:latin typeface="Times New Roman" panose="02020603050405020304" pitchFamily="18" charset="0"/>
                <a:ea typeface="+mj-ea"/>
                <a:cs typeface="Courier New" pitchFamily="49" charset="0"/>
              </a:rPr>
              <a:t>(1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a:lstStyle/>
          <a:p>
            <a:pPr marL="0" indent="0">
              <a:spcBef>
                <a:spcPts val="0"/>
              </a:spcBef>
              <a:buNone/>
            </a:pPr>
            <a:r>
              <a:rPr lang="en-US" sz="2400" dirty="0">
                <a:latin typeface="+mn-lt"/>
              </a:rPr>
              <a:t>Select Case Input</a:t>
            </a:r>
          </a:p>
          <a:p>
            <a:pPr marL="0" indent="261938">
              <a:spcBef>
                <a:spcPts val="0"/>
              </a:spcBef>
              <a:buNone/>
            </a:pPr>
            <a:r>
              <a:rPr lang="en-US" sz="2400" dirty="0">
                <a:latin typeface="+mn-lt"/>
              </a:rPr>
              <a:t>Case 1</a:t>
            </a:r>
          </a:p>
          <a:p>
            <a:pPr marL="536575" indent="0">
              <a:spcBef>
                <a:spcPts val="0"/>
              </a:spcBef>
              <a:buNone/>
            </a:pPr>
            <a:r>
              <a:rPr lang="en-US" sz="2400" dirty="0">
                <a:latin typeface="+mn-lt"/>
              </a:rPr>
              <a:t>Display Message “Day 1 is Monday.”</a:t>
            </a:r>
          </a:p>
          <a:p>
            <a:pPr marL="0" indent="261938">
              <a:spcBef>
                <a:spcPts val="0"/>
              </a:spcBef>
              <a:buNone/>
            </a:pPr>
            <a:r>
              <a:rPr lang="en-US" sz="2400" dirty="0">
                <a:latin typeface="+mn-lt"/>
              </a:rPr>
              <a:t>Case 2</a:t>
            </a:r>
          </a:p>
          <a:p>
            <a:pPr marL="0" indent="536575">
              <a:spcBef>
                <a:spcPts val="0"/>
              </a:spcBef>
              <a:buNone/>
            </a:pPr>
            <a:r>
              <a:rPr lang="en-US" sz="2400" dirty="0">
                <a:latin typeface="+mn-lt"/>
              </a:rPr>
              <a:t>Display Message “Day 2 is Tuesday.”</a:t>
            </a:r>
          </a:p>
          <a:p>
            <a:pPr marL="0" indent="261938">
              <a:spcBef>
                <a:spcPts val="0"/>
              </a:spcBef>
              <a:buNone/>
            </a:pPr>
            <a:r>
              <a:rPr lang="en-US" sz="2400" dirty="0">
                <a:latin typeface="+mn-lt"/>
              </a:rPr>
              <a:t>Case 3</a:t>
            </a:r>
          </a:p>
          <a:p>
            <a:pPr marL="0" indent="536575">
              <a:spcBef>
                <a:spcPts val="0"/>
              </a:spcBef>
              <a:buNone/>
            </a:pPr>
            <a:r>
              <a:rPr lang="en-US" sz="2400" dirty="0">
                <a:latin typeface="+mn-lt"/>
              </a:rPr>
              <a:t>Display Message “Day 3 is Wednesday.”</a:t>
            </a:r>
          </a:p>
          <a:p>
            <a:pPr marL="0" indent="261938">
              <a:spcBef>
                <a:spcPts val="0"/>
              </a:spcBef>
              <a:buNone/>
            </a:pPr>
            <a:r>
              <a:rPr lang="en-US" sz="2400" dirty="0">
                <a:latin typeface="+mn-lt"/>
              </a:rPr>
              <a:t>Case 4</a:t>
            </a:r>
          </a:p>
          <a:p>
            <a:pPr marL="0" indent="536575">
              <a:spcBef>
                <a:spcPts val="0"/>
              </a:spcBef>
              <a:buNone/>
            </a:pPr>
            <a:r>
              <a:rPr lang="en-US" sz="2400" dirty="0">
                <a:latin typeface="+mn-lt"/>
              </a:rPr>
              <a:t>Display Message “Day 4 is Thursday.”</a:t>
            </a:r>
          </a:p>
          <a:p>
            <a:pPr marL="0" indent="261938">
              <a:spcBef>
                <a:spcPts val="0"/>
              </a:spcBef>
              <a:buNone/>
            </a:pPr>
            <a:r>
              <a:rPr lang="en-US" sz="2400" dirty="0">
                <a:latin typeface="+mn-lt"/>
              </a:rPr>
              <a:t>Case 5</a:t>
            </a:r>
          </a:p>
          <a:p>
            <a:pPr marL="0" indent="536575">
              <a:spcBef>
                <a:spcPts val="0"/>
              </a:spcBef>
              <a:buNone/>
            </a:pPr>
            <a:r>
              <a:rPr lang="en-US" sz="2400" dirty="0">
                <a:latin typeface="+mn-lt"/>
              </a:rPr>
              <a:t>Display Message “Day 5 is Friday</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1120271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smtClean="0">
                <a:latin typeface="Courier New" panose="02070309020205020404" pitchFamily="49" charset="0"/>
                <a:ea typeface="+mj-ea"/>
                <a:cs typeface="Courier New" panose="02070309020205020404" pitchFamily="49" charset="0"/>
              </a:rPr>
              <a:t>Select Case</a:t>
            </a:r>
            <a:r>
              <a:rPr lang="en-US" kern="1200" dirty="0" smtClean="0">
                <a:latin typeface="Times New Roman" panose="02020603050405020304" pitchFamily="18" charset="0"/>
                <a:ea typeface="+mj-ea"/>
                <a:cs typeface="Courier New" pitchFamily="49" charset="0"/>
              </a:rPr>
              <a:t> Pseudocode Example </a:t>
            </a:r>
            <a:r>
              <a:rPr lang="en-US" sz="2000" b="0" kern="1200" dirty="0" smtClean="0">
                <a:latin typeface="Times New Roman" panose="02020603050405020304" pitchFamily="18" charset="0"/>
                <a:ea typeface="+mj-ea"/>
                <a:cs typeface="Courier New" pitchFamily="49" charset="0"/>
              </a:rPr>
              <a:t>(2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a:lstStyle/>
          <a:p>
            <a:pPr marL="0" indent="261938">
              <a:spcBef>
                <a:spcPts val="0"/>
              </a:spcBef>
              <a:buNone/>
            </a:pPr>
            <a:r>
              <a:rPr lang="en-US" sz="2400" dirty="0" smtClean="0">
                <a:latin typeface="+mn-lt"/>
              </a:rPr>
              <a:t>Case </a:t>
            </a:r>
            <a:r>
              <a:rPr lang="en-US" sz="2400" dirty="0">
                <a:latin typeface="+mn-lt"/>
              </a:rPr>
              <a:t>6</a:t>
            </a:r>
          </a:p>
          <a:p>
            <a:pPr marL="0" indent="536575">
              <a:spcBef>
                <a:spcPts val="0"/>
              </a:spcBef>
              <a:buNone/>
            </a:pPr>
            <a:r>
              <a:rPr lang="en-US" sz="2400" dirty="0">
                <a:latin typeface="+mn-lt"/>
              </a:rPr>
              <a:t>Display Message “Day 6 is Saturday.”</a:t>
            </a:r>
          </a:p>
          <a:p>
            <a:pPr marL="0" indent="261938">
              <a:spcBef>
                <a:spcPts val="0"/>
              </a:spcBef>
              <a:buNone/>
            </a:pPr>
            <a:r>
              <a:rPr lang="en-US" sz="2400" dirty="0">
                <a:latin typeface="+mn-lt"/>
              </a:rPr>
              <a:t>Case 7</a:t>
            </a:r>
          </a:p>
          <a:p>
            <a:pPr marL="0" indent="536575">
              <a:spcBef>
                <a:spcPts val="0"/>
              </a:spcBef>
              <a:buNone/>
            </a:pPr>
            <a:r>
              <a:rPr lang="en-US" sz="2400" dirty="0">
                <a:latin typeface="+mn-lt"/>
              </a:rPr>
              <a:t>Display Message “Day 7 is Sunday.”</a:t>
            </a:r>
          </a:p>
          <a:p>
            <a:pPr marL="0" indent="261938">
              <a:spcBef>
                <a:spcPts val="0"/>
              </a:spcBef>
              <a:buNone/>
            </a:pPr>
            <a:r>
              <a:rPr lang="en-US" sz="2400" dirty="0">
                <a:latin typeface="+mn-lt"/>
              </a:rPr>
              <a:t>Case Else</a:t>
            </a:r>
          </a:p>
          <a:p>
            <a:pPr marL="0" indent="536575">
              <a:spcBef>
                <a:spcPts val="0"/>
              </a:spcBef>
              <a:buNone/>
            </a:pPr>
            <a:r>
              <a:rPr lang="en-US" sz="2400" dirty="0">
                <a:latin typeface="+mn-lt"/>
              </a:rPr>
              <a:t>Display Message “That value is invalid.”</a:t>
            </a:r>
          </a:p>
          <a:p>
            <a:pPr marL="0" indent="0">
              <a:spcBef>
                <a:spcPts val="0"/>
              </a:spcBef>
              <a:buNone/>
            </a:pPr>
            <a:r>
              <a:rPr lang="en-US" sz="2400" dirty="0">
                <a:latin typeface="+mn-lt"/>
              </a:rPr>
              <a:t>End </a:t>
            </a:r>
            <a:r>
              <a:rPr lang="en-US" sz="2400" dirty="0" smtClean="0">
                <a:latin typeface="+mn-lt"/>
              </a:rPr>
              <a:t>Select</a:t>
            </a:r>
            <a:endParaRPr lang="en-US" sz="2400" dirty="0">
              <a:latin typeface="+mn-lt"/>
            </a:endParaRPr>
          </a:p>
        </p:txBody>
      </p:sp>
    </p:spTree>
    <p:extLst>
      <p:ext uri="{BB962C8B-B14F-4D97-AF65-F5344CB8AC3E}">
        <p14:creationId xmlns:p14="http://schemas.microsoft.com/office/powerpoint/2010/main" val="2326753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2595"/>
            <a:ext cx="7772400" cy="707856"/>
          </a:xfrm>
        </p:spPr>
        <p:txBody>
          <a:bodyPr tIns="91425">
            <a:spAutoFit/>
          </a:bodyPr>
          <a:lstStyle/>
          <a:p>
            <a:pPr lvl="0">
              <a:spcBef>
                <a:spcPct val="0"/>
              </a:spcBef>
              <a:buClrTx/>
            </a:pPr>
            <a:r>
              <a:rPr lang="en-US" sz="3400" kern="1200" dirty="0" smtClean="0">
                <a:latin typeface="Times New Roman" panose="02020603050405020304" pitchFamily="18" charset="0"/>
                <a:ea typeface="+mj-ea"/>
                <a:cs typeface="+mj-cs"/>
              </a:rPr>
              <a:t>4.2 The </a:t>
            </a:r>
            <a:r>
              <a:rPr lang="en-US" sz="3400" kern="1200" dirty="0" smtClean="0">
                <a:latin typeface="Courier New" panose="02070309020205020404" pitchFamily="49" charset="0"/>
                <a:ea typeface="+mj-ea"/>
                <a:cs typeface="Courier New" panose="02070309020205020404" pitchFamily="49" charset="0"/>
              </a:rPr>
              <a:t>If…Then</a:t>
            </a:r>
            <a:r>
              <a:rPr lang="en-US" sz="3400" kern="1200" dirty="0" smtClean="0">
                <a:latin typeface="Times New Roman" panose="02020603050405020304" pitchFamily="18" charset="0"/>
                <a:ea typeface="+mj-ea"/>
                <a:cs typeface="+mj-cs"/>
              </a:rPr>
              <a:t> Statement</a:t>
            </a:r>
            <a:endParaRPr lang="en-US" sz="3400" kern="1200" dirty="0">
              <a:latin typeface="Times New Roman" panose="02020603050405020304" pitchFamily="18" charset="0"/>
              <a:ea typeface="+mj-ea"/>
              <a:cs typeface="+mj-cs"/>
            </a:endParaRPr>
          </a:p>
        </p:txBody>
      </p:sp>
    </p:spTree>
    <p:extLst>
      <p:ext uri="{BB962C8B-B14F-4D97-AF65-F5344CB8AC3E}">
        <p14:creationId xmlns:p14="http://schemas.microsoft.com/office/powerpoint/2010/main" val="370322938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a:latin typeface="Times New Roman" panose="02020603050405020304" pitchFamily="18" charset="0"/>
                <a:ea typeface="+mj-ea"/>
                <a:cs typeface="+mj-cs"/>
              </a:rPr>
              <a:t>More About the Expression List: Multiple Expressions</a:t>
            </a:r>
            <a:endParaRPr lang="en-US"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14714"/>
            <a:ext cx="8229600" cy="923299"/>
          </a:xfrm>
        </p:spPr>
        <p:txBody>
          <a:bodyPr wrap="square" lIns="91425" tIns="91425" rIns="91425" bIns="91425">
            <a:spAutoFit/>
          </a:bodyPr>
          <a:lstStyle/>
          <a:p>
            <a:pPr marL="255651" lvl="0" indent="-255651">
              <a:spcAft>
                <a:spcPct val="0"/>
              </a:spcAft>
              <a:buFont typeface="Arial" panose="020B0604020202020204" pitchFamily="34" charset="0"/>
              <a:buChar char="•"/>
            </a:pPr>
            <a:r>
              <a:rPr lang="en-US" sz="2400" kern="1200" dirty="0">
                <a:solidFill>
                  <a:srgbClr val="000000"/>
                </a:solidFill>
                <a:latin typeface="Arial (Body)"/>
                <a:ea typeface="+mn-ea"/>
                <a:cs typeface="+mn-cs"/>
              </a:rPr>
              <a:t>The </a:t>
            </a:r>
            <a:r>
              <a:rPr lang="en-US" sz="2400" kern="1200" dirty="0">
                <a:solidFill>
                  <a:srgbClr val="000000"/>
                </a:solidFill>
                <a:latin typeface="Courier New" panose="02070309020205020404" pitchFamily="49" charset="0"/>
                <a:ea typeface="+mn-ea"/>
                <a:cs typeface="Courier New" panose="02070309020205020404" pitchFamily="49" charset="0"/>
              </a:rPr>
              <a:t>Case</a:t>
            </a:r>
            <a:r>
              <a:rPr lang="en-US" sz="2400" kern="1200" dirty="0">
                <a:solidFill>
                  <a:srgbClr val="000000"/>
                </a:solidFill>
                <a:latin typeface="Arial (Body)"/>
                <a:ea typeface="+mn-ea"/>
                <a:cs typeface="+mn-cs"/>
              </a:rPr>
              <a:t> statement’s expression list can contain multiple expressions, separated by </a:t>
            </a:r>
            <a:r>
              <a:rPr lang="en-US" sz="2400" kern="1200" dirty="0" smtClean="0">
                <a:solidFill>
                  <a:srgbClr val="000000"/>
                </a:solidFill>
                <a:latin typeface="Arial (Body)"/>
                <a:ea typeface="+mn-ea"/>
                <a:cs typeface="+mn-cs"/>
              </a:rPr>
              <a:t>commas</a:t>
            </a:r>
          </a:p>
        </p:txBody>
      </p:sp>
      <p:pic>
        <p:nvPicPr>
          <p:cNvPr id="6" name="Picture 5" descr="The 8 line code is as follows. Line 1. Select case i n t number. Line 2. Case 1 comma 3 comma 5 comma 7 comma 9. Line 3. s t r status equal double quote odd double quote. Line 4. Case 2 comma 4 comma 6 comma 8 comma 10. Line 5. s t r status equal double quote even double quote. Line 6. Case else. Line 7. s t r status equal double quote out of range double quote. Line 8. End selec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5556" y="2811049"/>
            <a:ext cx="5652888" cy="2864509"/>
          </a:xfrm>
          <a:prstGeom prst="rect">
            <a:avLst/>
          </a:prstGeom>
        </p:spPr>
      </p:pic>
    </p:spTree>
    <p:extLst>
      <p:ext uri="{BB962C8B-B14F-4D97-AF65-F5344CB8AC3E}">
        <p14:creationId xmlns:p14="http://schemas.microsoft.com/office/powerpoint/2010/main" val="66554873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a:latin typeface="Times New Roman" panose="02020603050405020304" pitchFamily="18" charset="0"/>
                <a:ea typeface="+mj-ea"/>
                <a:cs typeface="+mj-cs"/>
              </a:rPr>
              <a:t>More About the Expression List: Relational Operators</a:t>
            </a:r>
            <a:endParaRPr lang="en-US"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1484992"/>
          </a:xfrm>
        </p:spPr>
        <p:txBody>
          <a:bodyPr wrap="square" lIns="91425" tIns="91425" rIns="91425" bIns="91425">
            <a:spAutoFit/>
          </a:bodyPr>
          <a:lstStyle/>
          <a:p>
            <a:pPr marL="255651" lvl="0" indent="-255651">
              <a:spcAft>
                <a:spcPct val="0"/>
              </a:spcAft>
              <a:buFont typeface="Arial" panose="020B0604020202020204" pitchFamily="34" charset="0"/>
              <a:buChar char="•"/>
            </a:pPr>
            <a:r>
              <a:rPr lang="en-US" sz="2400" kern="1200" dirty="0">
                <a:solidFill>
                  <a:srgbClr val="000000"/>
                </a:solidFill>
                <a:latin typeface="Arial (Body)"/>
                <a:ea typeface="+mn-ea"/>
                <a:cs typeface="+mn-cs"/>
              </a:rPr>
              <a:t>You can use relational operators in the Case statement</a:t>
            </a:r>
          </a:p>
          <a:p>
            <a:pPr marL="255651" lvl="0" indent="-255651">
              <a:spcAft>
                <a:spcPct val="0"/>
              </a:spcAft>
              <a:buFont typeface="Arial" panose="020B0604020202020204" pitchFamily="34" charset="0"/>
              <a:buChar char="•"/>
            </a:pPr>
            <a:r>
              <a:rPr lang="en-US" sz="2400" kern="1200" dirty="0">
                <a:solidFill>
                  <a:srgbClr val="000000"/>
                </a:solidFill>
                <a:latin typeface="Arial (Body)"/>
                <a:ea typeface="+mn-ea"/>
                <a:cs typeface="+mn-cs"/>
              </a:rPr>
              <a:t>The </a:t>
            </a:r>
            <a:r>
              <a:rPr lang="en-US" sz="2400" kern="1200" dirty="0">
                <a:solidFill>
                  <a:srgbClr val="000000"/>
                </a:solidFill>
                <a:latin typeface="Courier New" panose="02070309020205020404" pitchFamily="49" charset="0"/>
                <a:ea typeface="+mn-ea"/>
                <a:cs typeface="Courier New" panose="02070309020205020404" pitchFamily="49" charset="0"/>
              </a:rPr>
              <a:t>Is</a:t>
            </a:r>
            <a:r>
              <a:rPr lang="en-US" sz="2400" kern="1200" dirty="0">
                <a:solidFill>
                  <a:srgbClr val="000000"/>
                </a:solidFill>
                <a:latin typeface="Arial (Body)"/>
                <a:ea typeface="+mn-ea"/>
                <a:cs typeface="+mn-cs"/>
              </a:rPr>
              <a:t> keyword represents the test expression in the relational </a:t>
            </a:r>
            <a:r>
              <a:rPr lang="en-US" sz="2400" kern="1200" dirty="0" smtClean="0">
                <a:solidFill>
                  <a:srgbClr val="000000"/>
                </a:solidFill>
                <a:latin typeface="Arial (Body)"/>
                <a:ea typeface="+mn-ea"/>
                <a:cs typeface="+mn-cs"/>
              </a:rPr>
              <a:t>comparison</a:t>
            </a:r>
          </a:p>
        </p:txBody>
      </p:sp>
      <p:pic>
        <p:nvPicPr>
          <p:cNvPr id="6" name="Picture 5" descr="The 8 line code is as follows. Line 1. Select case d b l temperature. Line 2. Case is less than or equal to 75. Line 3. b l n too cold equal true. Line 4. Case is more than or equal to 100. Line 5. b l n too hot equal true. Line 6. Case else. Line 7. b l n just right equal true. Line 8. End selec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5873" y="3268648"/>
            <a:ext cx="4672255" cy="2716432"/>
          </a:xfrm>
          <a:prstGeom prst="rect">
            <a:avLst/>
          </a:prstGeom>
        </p:spPr>
      </p:pic>
    </p:spTree>
    <p:extLst>
      <p:ext uri="{BB962C8B-B14F-4D97-AF65-F5344CB8AC3E}">
        <p14:creationId xmlns:p14="http://schemas.microsoft.com/office/powerpoint/2010/main" val="73806440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a:spcBef>
                <a:spcPct val="0"/>
              </a:spcBef>
              <a:buClrTx/>
            </a:pPr>
            <a:r>
              <a:rPr lang="en-US" kern="1200" dirty="0">
                <a:latin typeface="Times New Roman" panose="02020603050405020304" pitchFamily="18" charset="0"/>
                <a:ea typeface="+mj-ea"/>
                <a:cs typeface="+mj-cs"/>
              </a:rPr>
              <a:t>More About the Expression List: Ranges of Values</a:t>
            </a:r>
          </a:p>
        </p:txBody>
      </p:sp>
      <p:sp>
        <p:nvSpPr>
          <p:cNvPr id="3" name="Text Placeholder 2"/>
          <p:cNvSpPr>
            <a:spLocks noGrp="1"/>
          </p:cNvSpPr>
          <p:nvPr>
            <p:ph type="body" idx="1"/>
          </p:nvPr>
        </p:nvSpPr>
        <p:spPr>
          <a:xfrm>
            <a:off x="457198" y="1600200"/>
            <a:ext cx="3968497" cy="3070041"/>
          </a:xfrm>
        </p:spPr>
        <p:txBody>
          <a:bodyPr wrap="square" lIns="91425" tIns="91425" rIns="91425" bIns="91425">
            <a:spAutoFit/>
          </a:bodyPr>
          <a:lstStyle/>
          <a:p>
            <a:pPr marL="255651" lvl="0" indent="-255651">
              <a:spcAft>
                <a:spcPct val="0"/>
              </a:spcAft>
              <a:buFont typeface="Arial" panose="020B0604020202020204" pitchFamily="34" charset="0"/>
              <a:buChar char="•"/>
            </a:pPr>
            <a:r>
              <a:rPr lang="en-US" sz="2000" kern="1200" dirty="0">
                <a:solidFill>
                  <a:srgbClr val="000000"/>
                </a:solidFill>
                <a:latin typeface="Arial (Body)"/>
                <a:ea typeface="+mn-ea"/>
                <a:cs typeface="+mn-cs"/>
              </a:rPr>
              <a:t>You can determine whether the test expression falls within a range of values</a:t>
            </a:r>
          </a:p>
          <a:p>
            <a:pPr marL="255651" lvl="0" indent="-255651">
              <a:spcAft>
                <a:spcPct val="0"/>
              </a:spcAft>
              <a:buFont typeface="Arial" panose="020B0604020202020204" pitchFamily="34" charset="0"/>
              <a:buChar char="•"/>
            </a:pPr>
            <a:r>
              <a:rPr lang="en-US" sz="2000" kern="1200" dirty="0">
                <a:solidFill>
                  <a:srgbClr val="000000"/>
                </a:solidFill>
                <a:latin typeface="Arial (Body)"/>
                <a:ea typeface="+mn-ea"/>
                <a:cs typeface="+mn-cs"/>
              </a:rPr>
              <a:t>Requires the </a:t>
            </a:r>
            <a:r>
              <a:rPr lang="en-US" sz="2000" kern="1200" dirty="0">
                <a:solidFill>
                  <a:srgbClr val="000000"/>
                </a:solidFill>
                <a:latin typeface="Courier New" panose="02070309020205020404" pitchFamily="49" charset="0"/>
                <a:ea typeface="+mn-ea"/>
                <a:cs typeface="Courier New" panose="02070309020205020404" pitchFamily="49" charset="0"/>
              </a:rPr>
              <a:t>To</a:t>
            </a:r>
            <a:r>
              <a:rPr lang="en-US" sz="2000" kern="1200" dirty="0">
                <a:solidFill>
                  <a:srgbClr val="000000"/>
                </a:solidFill>
                <a:latin typeface="Arial (Body)"/>
                <a:ea typeface="+mn-ea"/>
                <a:cs typeface="+mn-cs"/>
              </a:rPr>
              <a:t> keyword</a:t>
            </a:r>
          </a:p>
          <a:p>
            <a:pPr marL="741553" lvl="1" indent="-284353">
              <a:spcAft>
                <a:spcPct val="0"/>
              </a:spcAft>
              <a:buFont typeface="Arial" panose="020B0604020202020204" pitchFamily="34" charset="0"/>
              <a:buChar char="–"/>
            </a:pPr>
            <a:r>
              <a:rPr lang="en-US" sz="2000" kern="1200" dirty="0">
                <a:solidFill>
                  <a:srgbClr val="000000"/>
                </a:solidFill>
                <a:latin typeface="Arial (Body)"/>
                <a:ea typeface="+mn-ea"/>
                <a:cs typeface="+mn-cs"/>
              </a:rPr>
              <a:t>Smaller number on the left</a:t>
            </a:r>
          </a:p>
          <a:p>
            <a:pPr marL="741553" lvl="1" indent="-284353">
              <a:spcAft>
                <a:spcPct val="0"/>
              </a:spcAft>
              <a:buFont typeface="Arial" panose="020B0604020202020204" pitchFamily="34" charset="0"/>
              <a:buChar char="–"/>
            </a:pPr>
            <a:r>
              <a:rPr lang="en-US" sz="2000" kern="1200" dirty="0">
                <a:solidFill>
                  <a:srgbClr val="000000"/>
                </a:solidFill>
                <a:latin typeface="Arial (Body)"/>
                <a:ea typeface="+mn-ea"/>
                <a:cs typeface="+mn-cs"/>
              </a:rPr>
              <a:t>Larger number on the right</a:t>
            </a:r>
          </a:p>
          <a:p>
            <a:pPr marL="741553" lvl="1" indent="-284353">
              <a:spcAft>
                <a:spcPct val="0"/>
              </a:spcAft>
              <a:buFont typeface="Arial" panose="020B0604020202020204" pitchFamily="34" charset="0"/>
              <a:buChar char="–"/>
            </a:pPr>
            <a:r>
              <a:rPr lang="en-US" sz="2000" kern="1200" dirty="0">
                <a:solidFill>
                  <a:srgbClr val="000000"/>
                </a:solidFill>
                <a:latin typeface="Arial (Body)"/>
                <a:ea typeface="+mn-ea"/>
                <a:cs typeface="+mn-cs"/>
              </a:rPr>
              <a:t>Numbers on each side are included in the </a:t>
            </a:r>
            <a:r>
              <a:rPr lang="en-US" sz="2000" kern="1200" dirty="0" smtClean="0">
                <a:solidFill>
                  <a:srgbClr val="000000"/>
                </a:solidFill>
                <a:latin typeface="Arial (Body)"/>
                <a:ea typeface="+mn-ea"/>
                <a:cs typeface="+mn-cs"/>
              </a:rPr>
              <a:t>range</a:t>
            </a:r>
            <a:endParaRPr lang="en-US" sz="2000" kern="1200" dirty="0">
              <a:solidFill>
                <a:srgbClr val="000000"/>
              </a:solidFill>
              <a:latin typeface="Arial (Body)"/>
              <a:ea typeface="+mn-ea"/>
              <a:cs typeface="+mn-cs"/>
            </a:endParaRPr>
          </a:p>
        </p:txBody>
      </p:sp>
      <p:pic>
        <p:nvPicPr>
          <p:cNvPr id="9" name="Picture 8" descr="The 14 line code is as follows. Line 1. Select case i n t score. Line 2. Case is more than or equal to 90. Line 3. s t r grade equal double quote A double quote. Line 4. Case 80 to 89. Line 5. s t r grade equal double quote B double quote. Line 6. Case 70 to 79. Line 7. s t r grade equal double quote C double quote. Line 8. Case 60 to 69. Line 9. s t r grade equal double quote D double quote. Line 10. Case 0 to 59. Line 11. s t r grade equal double quote F double quote. Line 12. Case else. Line 13. Message box period show left parenthesis double quote invalid score double quote right parenthesis. Line 14. End selec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7932" y="1748484"/>
            <a:ext cx="3846982" cy="2921757"/>
          </a:xfrm>
          <a:prstGeom prst="rect">
            <a:avLst/>
          </a:prstGeom>
        </p:spPr>
      </p:pic>
    </p:spTree>
    <p:extLst>
      <p:ext uri="{BB962C8B-B14F-4D97-AF65-F5344CB8AC3E}">
        <p14:creationId xmlns:p14="http://schemas.microsoft.com/office/powerpoint/2010/main" val="424010630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2595"/>
            <a:ext cx="7772400" cy="707856"/>
          </a:xfrm>
        </p:spPr>
        <p:txBody>
          <a:bodyPr tIns="91425">
            <a:spAutoFit/>
          </a:bodyPr>
          <a:lstStyle/>
          <a:p>
            <a:pPr>
              <a:spcBef>
                <a:spcPct val="0"/>
              </a:spcBef>
              <a:buClrTx/>
            </a:pPr>
            <a:r>
              <a:rPr lang="en-US" sz="3400" kern="1200" dirty="0" smtClean="0">
                <a:solidFill>
                  <a:schemeClr val="bg1"/>
                </a:solidFill>
                <a:latin typeface="Times New Roman" panose="02020603050405020304" pitchFamily="18" charset="0"/>
                <a:cs typeface="Times New Roman" panose="02020603050405020304" pitchFamily="18" charset="0"/>
              </a:rPr>
              <a:t>4.9 </a:t>
            </a:r>
            <a:r>
              <a:rPr lang="en-US" sz="3400" kern="1200" dirty="0" smtClean="0">
                <a:solidFill>
                  <a:schemeClr val="bg1"/>
                </a:solidFill>
                <a:latin typeface="Times New Roman" panose="02020603050405020304" pitchFamily="18" charset="0"/>
                <a:ea typeface="+mj-ea"/>
                <a:cs typeface="Times New Roman" panose="02020603050405020304" pitchFamily="18" charset="0"/>
              </a:rPr>
              <a:t>Introduction to Input Validation</a:t>
            </a:r>
            <a:endParaRPr lang="en-US" sz="3400" kern="1200" dirty="0">
              <a:solidFill>
                <a:schemeClr val="bg1"/>
              </a:solidFill>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400224632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smtClean="0">
                <a:latin typeface="Times New Roman" panose="02020603050405020304" pitchFamily="18" charset="0"/>
                <a:ea typeface="+mj-ea"/>
                <a:cs typeface="+mj-cs"/>
              </a:rPr>
              <a:t>Validation Example</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a:spcAft>
                <a:spcPct val="0"/>
              </a:spcAft>
              <a:tabLst/>
            </a:pPr>
            <a:r>
              <a:rPr lang="en-US" sz="2400" kern="1200" dirty="0">
                <a:solidFill>
                  <a:srgbClr val="000000"/>
                </a:solidFill>
                <a:latin typeface="Arial (Body)"/>
                <a:ea typeface="+mn-ea"/>
                <a:cs typeface="+mn-cs"/>
              </a:rPr>
              <a:t>Output is only as good as the input</a:t>
            </a:r>
          </a:p>
          <a:p>
            <a:pPr marL="741553" lvl="1" indent="-284353">
              <a:spcAft>
                <a:spcPct val="0"/>
              </a:spcAft>
              <a:buFont typeface="Arial" panose="020B0604020202020204" pitchFamily="34" charset="0"/>
              <a:buChar char="–"/>
            </a:pPr>
            <a:r>
              <a:rPr lang="en-US" sz="2400" b="1" kern="1200" dirty="0">
                <a:solidFill>
                  <a:srgbClr val="000000"/>
                </a:solidFill>
                <a:latin typeface="Arial (Body)"/>
                <a:ea typeface="+mn-ea"/>
                <a:cs typeface="+mn-cs"/>
              </a:rPr>
              <a:t>“Garbage in, garbage out”</a:t>
            </a:r>
          </a:p>
          <a:p>
            <a:pPr marL="255651" lvl="0" indent="-255651">
              <a:spcAft>
                <a:spcPct val="0"/>
              </a:spcAft>
              <a:tabLst/>
            </a:pPr>
            <a:r>
              <a:rPr lang="en-US" sz="2400" b="1" kern="1200" dirty="0">
                <a:solidFill>
                  <a:srgbClr val="000000"/>
                </a:solidFill>
                <a:latin typeface="Arial (Body)"/>
                <a:ea typeface="+mn-ea"/>
                <a:cs typeface="+mn-cs"/>
              </a:rPr>
              <a:t>Input validation</a:t>
            </a:r>
            <a:r>
              <a:rPr lang="en-US" sz="2400" kern="1200" dirty="0">
                <a:solidFill>
                  <a:srgbClr val="000000"/>
                </a:solidFill>
                <a:latin typeface="Arial (Body)"/>
                <a:ea typeface="+mn-ea"/>
                <a:cs typeface="+mn-cs"/>
              </a:rPr>
              <a:t> is the process of inspecting user input to see that it meets certain rules</a:t>
            </a:r>
          </a:p>
          <a:p>
            <a:pPr marL="255651" lvl="0" indent="-255651">
              <a:spcAft>
                <a:spcPct val="0"/>
              </a:spcAft>
              <a:tabLst/>
            </a:pPr>
            <a:r>
              <a:rPr lang="en-US" sz="2400" kern="1200" dirty="0">
                <a:solidFill>
                  <a:srgbClr val="000000"/>
                </a:solidFill>
                <a:latin typeface="Arial (Body)"/>
                <a:ea typeface="+mn-ea"/>
                <a:cs typeface="+mn-cs"/>
              </a:rPr>
              <a:t>The </a:t>
            </a:r>
            <a:r>
              <a:rPr lang="en-US" sz="2400" kern="1200" dirty="0">
                <a:solidFill>
                  <a:srgbClr val="000000"/>
                </a:solidFill>
                <a:latin typeface="Courier New" panose="02070309020205020404" pitchFamily="49" charset="0"/>
                <a:ea typeface="+mn-ea"/>
                <a:cs typeface="Courier New" panose="02070309020205020404" pitchFamily="49" charset="0"/>
              </a:rPr>
              <a:t>TryParse</a:t>
            </a:r>
            <a:r>
              <a:rPr lang="en-US" sz="2400" kern="1200" dirty="0">
                <a:solidFill>
                  <a:srgbClr val="000000"/>
                </a:solidFill>
                <a:latin typeface="Arial (Body)"/>
                <a:ea typeface="+mn-ea"/>
                <a:cs typeface="+mn-cs"/>
              </a:rPr>
              <a:t> method verifies that an input value is in a valid numeric or date format</a:t>
            </a:r>
          </a:p>
          <a:p>
            <a:pPr marL="255651" lvl="0" indent="-255651">
              <a:spcAft>
                <a:spcPct val="0"/>
              </a:spcAft>
              <a:tabLst/>
            </a:pPr>
            <a:r>
              <a:rPr lang="en-US" sz="2400" kern="1200" dirty="0">
                <a:solidFill>
                  <a:srgbClr val="000000"/>
                </a:solidFill>
                <a:latin typeface="Arial (Body)"/>
                <a:ea typeface="+mn-ea"/>
                <a:cs typeface="+mn-cs"/>
              </a:rPr>
              <a:t>Decision structures are often used to validate </a:t>
            </a:r>
            <a:r>
              <a:rPr lang="en-US" sz="2400" kern="1200" dirty="0" smtClean="0">
                <a:solidFill>
                  <a:srgbClr val="000000"/>
                </a:solidFill>
                <a:latin typeface="Arial (Body)"/>
                <a:ea typeface="+mn-ea"/>
                <a:cs typeface="+mn-cs"/>
              </a:rPr>
              <a:t>input</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97871063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smtClean="0">
                <a:latin typeface="Times New Roman" panose="02020603050405020304" pitchFamily="18" charset="0"/>
                <a:ea typeface="+mj-ea"/>
                <a:cs typeface="+mj-cs"/>
              </a:rPr>
              <a:t>The </a:t>
            </a:r>
            <a:r>
              <a:rPr lang="en-US" kern="1200" dirty="0" smtClean="0">
                <a:latin typeface="Courier New" panose="02070309020205020404" pitchFamily="49" charset="0"/>
                <a:ea typeface="+mj-ea"/>
                <a:cs typeface="Courier New" panose="02070309020205020404" pitchFamily="49" charset="0"/>
              </a:rPr>
              <a:t>TryParse</a:t>
            </a:r>
            <a:r>
              <a:rPr lang="en-US" kern="1200" dirty="0" smtClean="0">
                <a:latin typeface="Times New Roman" panose="02020603050405020304" pitchFamily="18" charset="0"/>
                <a:ea typeface="+mj-ea"/>
                <a:cs typeface="+mj-cs"/>
              </a:rPr>
              <a:t> Method</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4124176"/>
          </a:xfrm>
        </p:spPr>
        <p:txBody>
          <a:bodyPr wrap="square" lIns="91425" tIns="91425" rIns="91425" bIns="91425">
            <a:spAutoFit/>
          </a:bodyPr>
          <a:lstStyle/>
          <a:p>
            <a:pPr marL="255651" lvl="0" indent="-255651">
              <a:spcAft>
                <a:spcPct val="0"/>
              </a:spcAft>
              <a:tabLst/>
            </a:pPr>
            <a:r>
              <a:rPr lang="en-US" sz="2400" kern="1200" dirty="0">
                <a:solidFill>
                  <a:srgbClr val="000000"/>
                </a:solidFill>
                <a:latin typeface="Arial (Body)"/>
                <a:ea typeface="+mn-ea"/>
                <a:cs typeface="+mn-cs"/>
              </a:rPr>
              <a:t>Converts an input value to another format</a:t>
            </a:r>
          </a:p>
          <a:p>
            <a:pPr marL="741553" lvl="1" indent="-284353">
              <a:spcAft>
                <a:spcPct val="0"/>
              </a:spcAft>
              <a:buFont typeface="Arial" panose="020B0604020202020204" pitchFamily="34" charset="0"/>
              <a:buChar char="–"/>
            </a:pPr>
            <a:r>
              <a:rPr lang="en-US" sz="2400" kern="1200" dirty="0">
                <a:solidFill>
                  <a:srgbClr val="000000"/>
                </a:solidFill>
                <a:latin typeface="Arial (Body)"/>
                <a:ea typeface="+mn-ea"/>
                <a:cs typeface="+mn-cs"/>
              </a:rPr>
              <a:t>Verifies that input of integers, decimals, dates, etc., are entered in an acceptable format</a:t>
            </a:r>
          </a:p>
          <a:p>
            <a:pPr marL="741553" lvl="1" indent="-284353">
              <a:spcAft>
                <a:spcPct val="0"/>
              </a:spcAft>
              <a:buFont typeface="Arial" panose="020B0604020202020204" pitchFamily="34" charset="0"/>
              <a:buChar char="–"/>
            </a:pPr>
            <a:r>
              <a:rPr lang="en-US" sz="2400" kern="1200" dirty="0">
                <a:solidFill>
                  <a:srgbClr val="000000"/>
                </a:solidFill>
                <a:latin typeface="Arial (Body)"/>
                <a:ea typeface="+mn-ea"/>
                <a:cs typeface="+mn-cs"/>
              </a:rPr>
              <a:t>Returns Boolean value indicating </a:t>
            </a:r>
            <a:r>
              <a:rPr lang="en-US" sz="2400" b="1" kern="1200" dirty="0">
                <a:solidFill>
                  <a:srgbClr val="000000"/>
                </a:solidFill>
                <a:latin typeface="Arial (Body)"/>
                <a:ea typeface="+mn-ea"/>
                <a:cs typeface="+mn-cs"/>
              </a:rPr>
              <a:t>True</a:t>
            </a:r>
            <a:r>
              <a:rPr lang="en-US" sz="2400" kern="1200" dirty="0">
                <a:solidFill>
                  <a:srgbClr val="000000"/>
                </a:solidFill>
                <a:latin typeface="Arial (Body)"/>
                <a:ea typeface="+mn-ea"/>
                <a:cs typeface="+mn-cs"/>
              </a:rPr>
              <a:t> if conversion successful</a:t>
            </a:r>
          </a:p>
          <a:p>
            <a:pPr marL="741553" lvl="1" indent="-284353">
              <a:spcAft>
                <a:spcPct val="0"/>
              </a:spcAft>
              <a:buFont typeface="Arial" panose="020B0604020202020204" pitchFamily="34" charset="0"/>
              <a:buChar char="–"/>
            </a:pPr>
            <a:r>
              <a:rPr lang="en-US" sz="2400" kern="1200" dirty="0">
                <a:solidFill>
                  <a:srgbClr val="000000"/>
                </a:solidFill>
                <a:latin typeface="Arial (Body)"/>
                <a:ea typeface="+mn-ea"/>
                <a:cs typeface="+mn-cs"/>
              </a:rPr>
              <a:t>Returns </a:t>
            </a:r>
            <a:r>
              <a:rPr lang="en-US" sz="2400" b="1" kern="1200" dirty="0">
                <a:solidFill>
                  <a:srgbClr val="000000"/>
                </a:solidFill>
                <a:latin typeface="Arial (Body)"/>
                <a:ea typeface="+mn-ea"/>
                <a:cs typeface="+mn-cs"/>
              </a:rPr>
              <a:t>False</a:t>
            </a:r>
            <a:r>
              <a:rPr lang="en-US" sz="2400" kern="1200" dirty="0">
                <a:solidFill>
                  <a:srgbClr val="000000"/>
                </a:solidFill>
                <a:latin typeface="Arial (Body)"/>
                <a:ea typeface="+mn-ea"/>
                <a:cs typeface="+mn-cs"/>
              </a:rPr>
              <a:t> if unsuccessful</a:t>
            </a:r>
          </a:p>
          <a:p>
            <a:pPr marL="255651" lvl="0" indent="-255651">
              <a:spcAft>
                <a:spcPct val="0"/>
              </a:spcAft>
              <a:tabLst/>
            </a:pPr>
            <a:r>
              <a:rPr lang="en-US" sz="2400" kern="1200" dirty="0">
                <a:solidFill>
                  <a:srgbClr val="000000"/>
                </a:solidFill>
                <a:latin typeface="Arial (Body)"/>
                <a:ea typeface="+mn-ea"/>
                <a:cs typeface="+mn-cs"/>
              </a:rPr>
              <a:t>Each numeric variable type has a </a:t>
            </a:r>
            <a:r>
              <a:rPr lang="en-US" sz="2400" kern="1200" dirty="0">
                <a:solidFill>
                  <a:srgbClr val="000000"/>
                </a:solidFill>
                <a:latin typeface="Courier New" panose="02070309020205020404" pitchFamily="49" charset="0"/>
                <a:ea typeface="+mn-ea"/>
                <a:cs typeface="Courier New" panose="02070309020205020404" pitchFamily="49" charset="0"/>
              </a:rPr>
              <a:t>TryParse</a:t>
            </a:r>
            <a:r>
              <a:rPr lang="en-US" sz="2400" kern="1200" dirty="0">
                <a:solidFill>
                  <a:srgbClr val="000000"/>
                </a:solidFill>
                <a:latin typeface="Arial (Body)"/>
                <a:ea typeface="+mn-ea"/>
                <a:cs typeface="+mn-cs"/>
              </a:rPr>
              <a:t> method</a:t>
            </a:r>
          </a:p>
          <a:p>
            <a:pPr marL="255651" lvl="0" indent="-255651">
              <a:spcAft>
                <a:spcPct val="0"/>
              </a:spcAft>
              <a:tabLst/>
            </a:pPr>
            <a:r>
              <a:rPr lang="en-US" sz="2400" kern="1200" dirty="0">
                <a:solidFill>
                  <a:srgbClr val="000000"/>
                </a:solidFill>
                <a:latin typeface="Arial (Body)"/>
                <a:ea typeface="+mn-ea"/>
                <a:cs typeface="+mn-cs"/>
              </a:rPr>
              <a:t>Date &amp; Boolean types include the </a:t>
            </a:r>
            <a:r>
              <a:rPr lang="en-US" sz="2400" kern="1200" dirty="0">
                <a:solidFill>
                  <a:srgbClr val="000000"/>
                </a:solidFill>
                <a:latin typeface="Courier New" panose="02070309020205020404" pitchFamily="49" charset="0"/>
                <a:ea typeface="+mn-ea"/>
                <a:cs typeface="Courier New" panose="02070309020205020404" pitchFamily="49" charset="0"/>
              </a:rPr>
              <a:t>TryParse</a:t>
            </a:r>
            <a:r>
              <a:rPr lang="en-US" sz="2400" kern="1200" dirty="0">
                <a:solidFill>
                  <a:srgbClr val="000000"/>
                </a:solidFill>
                <a:latin typeface="Arial (Body)"/>
                <a:ea typeface="+mn-ea"/>
                <a:cs typeface="+mn-cs"/>
              </a:rPr>
              <a:t> method as </a:t>
            </a:r>
            <a:r>
              <a:rPr lang="en-US" sz="2400" kern="1200" dirty="0" smtClean="0">
                <a:solidFill>
                  <a:srgbClr val="000000"/>
                </a:solidFill>
                <a:latin typeface="Arial (Body)"/>
                <a:ea typeface="+mn-ea"/>
                <a:cs typeface="+mn-cs"/>
              </a:rPr>
              <a:t>well</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188292013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smtClean="0">
                <a:latin typeface="Times New Roman" panose="02020603050405020304" pitchFamily="18" charset="0"/>
                <a:ea typeface="+mj-ea"/>
                <a:cs typeface="+mj-cs"/>
              </a:rPr>
              <a:t>Verify Integer Entry with </a:t>
            </a:r>
            <a:r>
              <a:rPr lang="en-US" kern="1200" dirty="0" smtClean="0">
                <a:latin typeface="Courier New" panose="02070309020205020404" pitchFamily="49" charset="0"/>
                <a:ea typeface="+mj-ea"/>
                <a:cs typeface="Courier New" panose="02070309020205020404" pitchFamily="49" charset="0"/>
              </a:rPr>
              <a:t>TryParse</a:t>
            </a:r>
            <a:endParaRPr lang="en-US" sz="2000" b="0" kern="1200" dirty="0">
              <a:latin typeface="Times New Roman" panose="02020603050405020304" pitchFamily="18" charset="0"/>
              <a:ea typeface="+mj-ea"/>
              <a:cs typeface="Courier New" pitchFamily="49" charset="0"/>
            </a:endParaRPr>
          </a:p>
        </p:txBody>
      </p:sp>
      <p:sp>
        <p:nvSpPr>
          <p:cNvPr id="3" name="Text Placeholder 2"/>
          <p:cNvSpPr>
            <a:spLocks noGrp="1"/>
          </p:cNvSpPr>
          <p:nvPr>
            <p:ph idx="1"/>
          </p:nvPr>
        </p:nvSpPr>
        <p:spPr>
          <a:xfrm>
            <a:off x="457200" y="1614714"/>
            <a:ext cx="8229600" cy="2339072"/>
          </a:xfrm>
        </p:spPr>
        <p:txBody>
          <a:bodyPr wrap="square" lIns="91425" tIns="91425" rIns="91425" bIns="91425">
            <a:spAutoFit/>
          </a:bodyPr>
          <a:lstStyle/>
          <a:p>
            <a:pPr marL="255651" lvl="0" indent="-255651">
              <a:spcAft>
                <a:spcPct val="0"/>
              </a:spcAft>
              <a:buFont typeface="Arial" panose="020B0604020202020204" pitchFamily="34" charset="0"/>
              <a:buChar char="•"/>
            </a:pPr>
            <a:r>
              <a:rPr lang="en-US" sz="2400" kern="1200" dirty="0">
                <a:solidFill>
                  <a:srgbClr val="000000"/>
                </a:solidFill>
                <a:latin typeface="Arial (Body)"/>
                <a:ea typeface="+mn-ea"/>
                <a:cs typeface="+mn-cs"/>
              </a:rPr>
              <a:t>Use </a:t>
            </a:r>
            <a:r>
              <a:rPr lang="en-US" sz="2400" kern="1200" dirty="0">
                <a:solidFill>
                  <a:srgbClr val="000000"/>
                </a:solidFill>
                <a:latin typeface="Courier New" panose="02070309020205020404" pitchFamily="49" charset="0"/>
                <a:ea typeface="+mn-ea"/>
                <a:cs typeface="Courier New" panose="02070309020205020404" pitchFamily="49" charset="0"/>
              </a:rPr>
              <a:t>Integer.TryParse</a:t>
            </a:r>
            <a:r>
              <a:rPr lang="en-US" sz="2400" kern="1200" dirty="0">
                <a:solidFill>
                  <a:srgbClr val="000000"/>
                </a:solidFill>
                <a:latin typeface="Arial (Body)"/>
                <a:ea typeface="+mn-ea"/>
                <a:cs typeface="+mn-cs"/>
              </a:rPr>
              <a:t> method to convert </a:t>
            </a:r>
            <a:r>
              <a:rPr lang="en-US" sz="2400" kern="1200" dirty="0" smtClean="0">
                <a:solidFill>
                  <a:srgbClr val="000000"/>
                </a:solidFill>
                <a:latin typeface="Arial (Body)"/>
                <a:ea typeface="+mn-ea"/>
                <a:cs typeface="+mn-cs"/>
              </a:rPr>
              <a:t>value</a:t>
            </a:r>
          </a:p>
          <a:p>
            <a:pPr marL="741600" lvl="1" indent="-284400">
              <a:spcAft>
                <a:spcPct val="0"/>
              </a:spcAft>
              <a:buFont typeface="Arial" panose="020B0604020202020204" pitchFamily="34" charset="0"/>
              <a:buChar char="–"/>
            </a:pPr>
            <a:r>
              <a:rPr lang="en-US" sz="2400" dirty="0" smtClean="0">
                <a:latin typeface="Courier New" pitchFamily="49" charset="0"/>
                <a:cs typeface="Courier New" pitchFamily="49" charset="0"/>
              </a:rPr>
              <a:t>t</a:t>
            </a:r>
            <a:r>
              <a:rPr lang="en-US" sz="100" dirty="0" smtClean="0">
                <a:latin typeface="Courier New" pitchFamily="49" charset="0"/>
                <a:cs typeface="Courier New" pitchFamily="49" charset="0"/>
              </a:rPr>
              <a:t> </a:t>
            </a:r>
            <a:r>
              <a:rPr lang="en-US" sz="2400" dirty="0" smtClean="0">
                <a:latin typeface="Courier New" pitchFamily="49" charset="0"/>
                <a:cs typeface="Courier New" pitchFamily="49" charset="0"/>
              </a:rPr>
              <a:t>x</a:t>
            </a:r>
            <a:r>
              <a:rPr lang="en-US" sz="100" dirty="0" smtClean="0">
                <a:latin typeface="Courier New" pitchFamily="49" charset="0"/>
                <a:cs typeface="Courier New" pitchFamily="49" charset="0"/>
              </a:rPr>
              <a:t> </a:t>
            </a:r>
            <a:r>
              <a:rPr lang="en-US" sz="2400" dirty="0" smtClean="0">
                <a:latin typeface="Courier New" pitchFamily="49" charset="0"/>
                <a:cs typeface="Courier New" pitchFamily="49" charset="0"/>
              </a:rPr>
              <a:t>t</a:t>
            </a:r>
            <a:r>
              <a:rPr lang="en-US" sz="100" dirty="0" smtClean="0">
                <a:latin typeface="Courier New" pitchFamily="49" charset="0"/>
                <a:cs typeface="Courier New" pitchFamily="49" charset="0"/>
              </a:rPr>
              <a:t> </a:t>
            </a:r>
            <a:r>
              <a:rPr lang="en-US" sz="2400" dirty="0" smtClean="0">
                <a:latin typeface="Courier New" pitchFamily="49" charset="0"/>
                <a:cs typeface="Courier New" pitchFamily="49" charset="0"/>
              </a:rPr>
              <a:t>Input.Text </a:t>
            </a:r>
            <a:r>
              <a:rPr lang="en-US" sz="2400" kern="1200" dirty="0">
                <a:solidFill>
                  <a:srgbClr val="000000"/>
                </a:solidFill>
                <a:latin typeface="Arial (Body)"/>
              </a:rPr>
              <a:t>contains numeric string to convert</a:t>
            </a:r>
          </a:p>
          <a:p>
            <a:pPr marL="741600" lvl="1" indent="-284400">
              <a:spcAft>
                <a:spcPct val="0"/>
              </a:spcAft>
              <a:buFont typeface="Arial" panose="020B0604020202020204" pitchFamily="34" charset="0"/>
              <a:buChar char="–"/>
            </a:pPr>
            <a:r>
              <a:rPr lang="en-US" sz="2400" kern="1200" dirty="0" smtClean="0">
                <a:solidFill>
                  <a:srgbClr val="000000"/>
                </a:solidFill>
                <a:latin typeface="Courier New" panose="02070309020205020404" pitchFamily="49" charset="0"/>
                <a:cs typeface="Courier New" panose="02070309020205020404" pitchFamily="49" charset="0"/>
              </a:rPr>
              <a:t>I</a:t>
            </a:r>
            <a:r>
              <a:rPr lang="en-US" sz="100" kern="1200" dirty="0" smtClean="0">
                <a:solidFill>
                  <a:srgbClr val="000000"/>
                </a:solidFill>
                <a:latin typeface="Courier New" panose="02070309020205020404" pitchFamily="49" charset="0"/>
                <a:cs typeface="Courier New" panose="02070309020205020404" pitchFamily="49" charset="0"/>
              </a:rPr>
              <a:t> </a:t>
            </a:r>
            <a:r>
              <a:rPr lang="en-US" sz="2400" kern="1200" dirty="0" smtClean="0">
                <a:solidFill>
                  <a:srgbClr val="000000"/>
                </a:solidFill>
                <a:latin typeface="Courier New" panose="02070309020205020404" pitchFamily="49" charset="0"/>
                <a:cs typeface="Courier New" panose="02070309020205020404" pitchFamily="49" charset="0"/>
              </a:rPr>
              <a:t>n</a:t>
            </a:r>
            <a:r>
              <a:rPr lang="en-US" sz="100" kern="1200" dirty="0" smtClean="0">
                <a:solidFill>
                  <a:srgbClr val="000000"/>
                </a:solidFill>
                <a:latin typeface="Courier New" panose="02070309020205020404" pitchFamily="49" charset="0"/>
                <a:cs typeface="Courier New" panose="02070309020205020404" pitchFamily="49" charset="0"/>
              </a:rPr>
              <a:t> </a:t>
            </a:r>
            <a:r>
              <a:rPr lang="en-US" sz="2400" kern="1200" dirty="0" smtClean="0">
                <a:solidFill>
                  <a:srgbClr val="000000"/>
                </a:solidFill>
                <a:latin typeface="Courier New" panose="02070309020205020404" pitchFamily="49" charset="0"/>
                <a:cs typeface="Courier New" panose="02070309020205020404" pitchFamily="49" charset="0"/>
              </a:rPr>
              <a:t>t</a:t>
            </a:r>
            <a:r>
              <a:rPr lang="en-US" sz="100" kern="1200" dirty="0" smtClean="0">
                <a:solidFill>
                  <a:srgbClr val="000000"/>
                </a:solidFill>
                <a:latin typeface="Courier New" panose="02070309020205020404" pitchFamily="49" charset="0"/>
                <a:cs typeface="Courier New" panose="02070309020205020404" pitchFamily="49" charset="0"/>
              </a:rPr>
              <a:t> </a:t>
            </a:r>
            <a:r>
              <a:rPr lang="en-US" sz="2400" kern="1200" dirty="0" smtClean="0">
                <a:solidFill>
                  <a:srgbClr val="000000"/>
                </a:solidFill>
                <a:latin typeface="Courier New" panose="02070309020205020404" pitchFamily="49" charset="0"/>
                <a:cs typeface="Courier New" panose="02070309020205020404" pitchFamily="49" charset="0"/>
              </a:rPr>
              <a:t>Number</a:t>
            </a:r>
            <a:r>
              <a:rPr lang="en-US" sz="2400" kern="1200" dirty="0" smtClean="0">
                <a:solidFill>
                  <a:srgbClr val="000000"/>
                </a:solidFill>
                <a:latin typeface="Arial (Body)"/>
              </a:rPr>
              <a:t> </a:t>
            </a:r>
            <a:r>
              <a:rPr lang="en-US" sz="2400" kern="1200" dirty="0">
                <a:solidFill>
                  <a:srgbClr val="000000"/>
                </a:solidFill>
                <a:latin typeface="Arial (Body)"/>
              </a:rPr>
              <a:t>receives converted value</a:t>
            </a:r>
          </a:p>
          <a:p>
            <a:pPr marL="741600" lvl="1" indent="-284400">
              <a:spcAft>
                <a:spcPct val="0"/>
              </a:spcAft>
              <a:buFont typeface="Arial" panose="020B0604020202020204" pitchFamily="34" charset="0"/>
              <a:buChar char="–"/>
            </a:pPr>
            <a:r>
              <a:rPr lang="en-US" sz="2400" kern="1200" dirty="0">
                <a:solidFill>
                  <a:srgbClr val="000000"/>
                </a:solidFill>
                <a:latin typeface="Courier New" panose="02070309020205020404" pitchFamily="49" charset="0"/>
                <a:cs typeface="Courier New" panose="02070309020205020404" pitchFamily="49" charset="0"/>
              </a:rPr>
              <a:t>TryParse</a:t>
            </a:r>
            <a:r>
              <a:rPr lang="en-US" sz="2400" kern="1200" dirty="0">
                <a:solidFill>
                  <a:srgbClr val="000000"/>
                </a:solidFill>
                <a:latin typeface="Arial (Body)"/>
              </a:rPr>
              <a:t> returns </a:t>
            </a:r>
            <a:r>
              <a:rPr lang="en-US" sz="2400" b="1" kern="1200" dirty="0">
                <a:solidFill>
                  <a:srgbClr val="000000"/>
                </a:solidFill>
                <a:latin typeface="Arial (Body)"/>
              </a:rPr>
              <a:t>True</a:t>
            </a:r>
            <a:r>
              <a:rPr lang="en-US" sz="2400" kern="1200" dirty="0">
                <a:solidFill>
                  <a:srgbClr val="000000"/>
                </a:solidFill>
                <a:latin typeface="Arial (Body)"/>
              </a:rPr>
              <a:t> if input is an integer</a:t>
            </a:r>
          </a:p>
          <a:p>
            <a:pPr marL="741600" lvl="1" indent="-284400">
              <a:spcAft>
                <a:spcPct val="0"/>
              </a:spcAft>
              <a:buFont typeface="Arial" panose="020B0604020202020204" pitchFamily="34" charset="0"/>
              <a:buChar char="–"/>
            </a:pPr>
            <a:r>
              <a:rPr lang="en-US" sz="2400" kern="1200" dirty="0">
                <a:solidFill>
                  <a:srgbClr val="000000"/>
                </a:solidFill>
                <a:latin typeface="Courier New" panose="02070309020205020404" pitchFamily="49" charset="0"/>
                <a:cs typeface="Courier New" panose="02070309020205020404" pitchFamily="49" charset="0"/>
              </a:rPr>
              <a:t>TryParse</a:t>
            </a:r>
            <a:r>
              <a:rPr lang="en-US" sz="2400" kern="1200" dirty="0">
                <a:solidFill>
                  <a:srgbClr val="000000"/>
                </a:solidFill>
                <a:latin typeface="Arial (Body)"/>
              </a:rPr>
              <a:t> returns </a:t>
            </a:r>
            <a:r>
              <a:rPr lang="en-US" sz="2400" b="1" kern="1200" dirty="0">
                <a:solidFill>
                  <a:srgbClr val="000000"/>
                </a:solidFill>
                <a:latin typeface="Arial (Body)"/>
              </a:rPr>
              <a:t>False</a:t>
            </a:r>
            <a:r>
              <a:rPr lang="en-US" sz="2400" kern="1200" dirty="0">
                <a:solidFill>
                  <a:srgbClr val="000000"/>
                </a:solidFill>
                <a:latin typeface="Arial (Body)"/>
              </a:rPr>
              <a:t> if input is not an </a:t>
            </a:r>
            <a:r>
              <a:rPr lang="en-US" sz="2400" kern="1200" dirty="0" smtClean="0">
                <a:solidFill>
                  <a:srgbClr val="000000"/>
                </a:solidFill>
                <a:latin typeface="Arial (Body)"/>
              </a:rPr>
              <a:t>integer</a:t>
            </a:r>
            <a:endParaRPr lang="en-US" sz="2400" kern="1200" dirty="0">
              <a:solidFill>
                <a:srgbClr val="000000"/>
              </a:solidFill>
              <a:latin typeface="Arial (Body)"/>
              <a:ea typeface="+mn-ea"/>
              <a:cs typeface="+mn-cs"/>
            </a:endParaRPr>
          </a:p>
        </p:txBody>
      </p:sp>
      <p:pic>
        <p:nvPicPr>
          <p:cNvPr id="15" name="Picture 14" descr="The 5 line code is as follows. Line 1. Dim i n t number as integer. Line 2. If integer period try parse left parenthesis t x t input period text comma i n t number right parenthesis then. Line 3. l b l result period text equal double quote the value is plus i n t number double quote. Line 4. Else. Line 5. l b l result period text equal double quote cannot covert to an integer double quote. Line 6. End 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008" y="4197923"/>
            <a:ext cx="8195984" cy="1824617"/>
          </a:xfrm>
          <a:prstGeom prst="rect">
            <a:avLst/>
          </a:prstGeom>
        </p:spPr>
      </p:pic>
    </p:spTree>
    <p:extLst>
      <p:ext uri="{BB962C8B-B14F-4D97-AF65-F5344CB8AC3E}">
        <p14:creationId xmlns:p14="http://schemas.microsoft.com/office/powerpoint/2010/main" val="92324331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smtClean="0">
                <a:latin typeface="Times New Roman" panose="02020603050405020304" pitchFamily="18" charset="0"/>
                <a:ea typeface="+mj-ea"/>
                <a:cs typeface="+mj-cs"/>
              </a:rPr>
              <a:t>Checking Numeric Ranges</a:t>
            </a:r>
            <a:endParaRPr lang="en-US" kern="1200" dirty="0">
              <a:latin typeface="Times New Roman" panose="02020603050405020304" pitchFamily="18" charset="0"/>
              <a:ea typeface="+mj-ea"/>
              <a:cs typeface="+mj-cs"/>
            </a:endParaRPr>
          </a:p>
        </p:txBody>
      </p:sp>
      <p:sp>
        <p:nvSpPr>
          <p:cNvPr id="3" name="Content Placeholder 2"/>
          <p:cNvSpPr>
            <a:spLocks noGrp="1"/>
          </p:cNvSpPr>
          <p:nvPr>
            <p:ph idx="1"/>
          </p:nvPr>
        </p:nvSpPr>
        <p:spPr>
          <a:xfrm>
            <a:off x="457200" y="1600200"/>
            <a:ext cx="8229600" cy="923299"/>
          </a:xfrm>
        </p:spPr>
        <p:txBody>
          <a:bodyPr wrap="square" lIns="91425" tIns="91425" rIns="91425" bIns="91425">
            <a:spAutoFit/>
          </a:bodyPr>
          <a:lstStyle/>
          <a:p>
            <a:pPr marL="255651" lvl="0" indent="-255651">
              <a:spcAft>
                <a:spcPct val="0"/>
              </a:spcAft>
              <a:buFont typeface="Arial" panose="020B0604020202020204" pitchFamily="34" charset="0"/>
              <a:buChar char="•"/>
            </a:pPr>
            <a:r>
              <a:rPr lang="en-US" sz="2400" kern="1200" dirty="0">
                <a:solidFill>
                  <a:srgbClr val="000000"/>
                </a:solidFill>
                <a:latin typeface="Arial (Body)"/>
                <a:ea typeface="+mn-ea"/>
                <a:cs typeface="+mn-cs"/>
              </a:rPr>
              <a:t>Sometimes you need to check numeric input values to make sure they fall within a </a:t>
            </a:r>
            <a:r>
              <a:rPr lang="en-US" sz="2400" kern="1200" dirty="0" smtClean="0">
                <a:solidFill>
                  <a:srgbClr val="000000"/>
                </a:solidFill>
                <a:latin typeface="Arial (Body)"/>
                <a:ea typeface="+mn-ea"/>
                <a:cs typeface="+mn-cs"/>
              </a:rPr>
              <a:t>range</a:t>
            </a:r>
          </a:p>
        </p:txBody>
      </p:sp>
      <p:pic>
        <p:nvPicPr>
          <p:cNvPr id="14" name="Picture 13" descr="The 5 line code is as follows. Line 1. If i n t hours more than or equal to 0 and i n t hours less than or equal to 168 then. Line 2. d e c gross pay equal i n t hours asterisk d e c pay rate. Line 3. Else. Line 4. Message box period show left parenthesis double quote invalid number of hours double quote right parenthesis. Line 5. End 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701" y="2706597"/>
            <a:ext cx="7419718" cy="1512932"/>
          </a:xfrm>
          <a:prstGeom prst="rect">
            <a:avLst/>
          </a:prstGeom>
        </p:spPr>
      </p:pic>
      <p:pic>
        <p:nvPicPr>
          <p:cNvPr id="15" name="Picture 14" descr="The 3 line code is as follows. Line 1. If i n t speed less than 35 or i n t speed more than 60 then. Line 2. Message box period show left parenthesis double quote speed violation exclamation point double quote right parenthesis. Line 3. End 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4975" y="4677389"/>
            <a:ext cx="6311169" cy="833037"/>
          </a:xfrm>
          <a:prstGeom prst="rect">
            <a:avLst/>
          </a:prstGeom>
        </p:spPr>
      </p:pic>
    </p:spTree>
    <p:extLst>
      <p:ext uri="{BB962C8B-B14F-4D97-AF65-F5344CB8AC3E}">
        <p14:creationId xmlns:p14="http://schemas.microsoft.com/office/powerpoint/2010/main" val="1379934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9375"/>
            <a:ext cx="8101584" cy="1231076"/>
          </a:xfrm>
        </p:spPr>
        <p:txBody>
          <a:bodyPr wrap="square" tIns="91425">
            <a:spAutoFit/>
          </a:bodyPr>
          <a:lstStyle/>
          <a:p>
            <a:pPr lvl="0">
              <a:spcBef>
                <a:spcPct val="0"/>
              </a:spcBef>
              <a:buClrTx/>
            </a:pPr>
            <a:r>
              <a:rPr lang="en-US" sz="3400" kern="1200" dirty="0" smtClean="0">
                <a:latin typeface="Times New Roman" panose="02020603050405020304" pitchFamily="18" charset="0"/>
                <a:ea typeface="+mj-ea"/>
                <a:cs typeface="+mj-cs"/>
              </a:rPr>
              <a:t>4.10 Focus on G</a:t>
            </a:r>
            <a:r>
              <a:rPr lang="en-US" sz="100" kern="1200" dirty="0" smtClean="0">
                <a:latin typeface="Times New Roman" panose="02020603050405020304" pitchFamily="18" charset="0"/>
                <a:ea typeface="+mj-ea"/>
                <a:cs typeface="+mj-cs"/>
              </a:rPr>
              <a:t> </a:t>
            </a:r>
            <a:r>
              <a:rPr lang="en-US" sz="3400" kern="1200" dirty="0" smtClean="0">
                <a:latin typeface="Times New Roman" panose="02020603050405020304" pitchFamily="18" charset="0"/>
                <a:ea typeface="+mj-ea"/>
                <a:cs typeface="+mj-cs"/>
              </a:rPr>
              <a:t>U</a:t>
            </a:r>
            <a:r>
              <a:rPr lang="en-US" sz="100" kern="1200" dirty="0" smtClean="0">
                <a:latin typeface="Times New Roman" panose="02020603050405020304" pitchFamily="18" charset="0"/>
                <a:ea typeface="+mj-ea"/>
                <a:cs typeface="+mj-cs"/>
              </a:rPr>
              <a:t> </a:t>
            </a:r>
            <a:r>
              <a:rPr lang="en-US" sz="3400" kern="1200" dirty="0" smtClean="0">
                <a:latin typeface="Times New Roman" panose="02020603050405020304" pitchFamily="18" charset="0"/>
                <a:ea typeface="+mj-ea"/>
                <a:cs typeface="+mj-cs"/>
              </a:rPr>
              <a:t>I Design: Radio Buttons and Check Boxes</a:t>
            </a:r>
            <a:endParaRPr lang="en-US" sz="3400" kern="1200" dirty="0">
              <a:latin typeface="Times New Roman" panose="02020603050405020304" pitchFamily="18" charset="0"/>
              <a:ea typeface="+mj-ea"/>
              <a:cs typeface="+mj-cs"/>
            </a:endParaRPr>
          </a:p>
        </p:txBody>
      </p:sp>
    </p:spTree>
    <p:extLst>
      <p:ext uri="{BB962C8B-B14F-4D97-AF65-F5344CB8AC3E}">
        <p14:creationId xmlns:p14="http://schemas.microsoft.com/office/powerpoint/2010/main" val="312550126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smtClean="0">
                <a:latin typeface="Times New Roman" panose="02020603050405020304" pitchFamily="18" charset="0"/>
                <a:ea typeface="+mj-ea"/>
                <a:cs typeface="+mj-cs"/>
              </a:rPr>
              <a:t>Radio Buttons</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4570452"/>
          </a:xfrm>
        </p:spPr>
        <p:txBody>
          <a:bodyPr wrap="square" lIns="91425" tIns="91425" rIns="91425" bIns="91425">
            <a:spAutoFit/>
          </a:bodyPr>
          <a:lstStyle/>
          <a:p>
            <a:pPr marL="255651" lvl="0" indent="-255651">
              <a:spcAft>
                <a:spcPct val="0"/>
              </a:spcAft>
              <a:tabLst/>
            </a:pPr>
            <a:r>
              <a:rPr lang="en-US" sz="2400" kern="1200" dirty="0">
                <a:solidFill>
                  <a:srgbClr val="000000"/>
                </a:solidFill>
                <a:latin typeface="Arial (Body)"/>
                <a:ea typeface="+mn-ea"/>
                <a:cs typeface="+mn-cs"/>
              </a:rPr>
              <a:t>Used when only one of several possible options may be selected at one time</a:t>
            </a:r>
          </a:p>
          <a:p>
            <a:pPr marL="741553" lvl="1" indent="-284353">
              <a:spcAft>
                <a:spcPct val="0"/>
              </a:spcAft>
              <a:buFont typeface="Arial" panose="020B0604020202020204" pitchFamily="34" charset="0"/>
              <a:buChar char="–"/>
            </a:pPr>
            <a:r>
              <a:rPr lang="en-US" sz="2400" kern="1200" dirty="0">
                <a:solidFill>
                  <a:srgbClr val="000000"/>
                </a:solidFill>
                <a:latin typeface="Arial (Body)"/>
                <a:ea typeface="+mn-ea"/>
                <a:cs typeface="+mn-cs"/>
              </a:rPr>
              <a:t>Car radio buttons select one station at a time</a:t>
            </a:r>
          </a:p>
          <a:p>
            <a:pPr marL="255651" lvl="0" indent="-255651">
              <a:spcAft>
                <a:spcPct val="0"/>
              </a:spcAft>
              <a:tabLst/>
            </a:pPr>
            <a:r>
              <a:rPr lang="en-US" sz="2400" kern="1200" dirty="0">
                <a:solidFill>
                  <a:srgbClr val="000000"/>
                </a:solidFill>
                <a:latin typeface="Arial (Body)"/>
                <a:ea typeface="+mn-ea"/>
                <a:cs typeface="+mn-cs"/>
              </a:rPr>
              <a:t>May be placed in a group box</a:t>
            </a:r>
          </a:p>
          <a:p>
            <a:pPr marL="741553" lvl="1" indent="-284353">
              <a:spcAft>
                <a:spcPct val="0"/>
              </a:spcAft>
              <a:buFont typeface="Arial" panose="020B0604020202020204" pitchFamily="34" charset="0"/>
              <a:buChar char="–"/>
            </a:pPr>
            <a:r>
              <a:rPr lang="en-US" sz="2400" kern="1200" dirty="0">
                <a:solidFill>
                  <a:srgbClr val="000000"/>
                </a:solidFill>
                <a:latin typeface="Arial (Body)"/>
                <a:ea typeface="+mn-ea"/>
                <a:cs typeface="+mn-cs"/>
              </a:rPr>
              <a:t>Group box defines a set of radio buttons</a:t>
            </a:r>
          </a:p>
          <a:p>
            <a:pPr marL="741553" lvl="1" indent="-284353">
              <a:spcAft>
                <a:spcPct val="0"/>
              </a:spcAft>
              <a:buFont typeface="Arial" panose="020B0604020202020204" pitchFamily="34" charset="0"/>
              <a:buChar char="–"/>
            </a:pPr>
            <a:r>
              <a:rPr lang="en-US" sz="2400" kern="1200" dirty="0">
                <a:solidFill>
                  <a:srgbClr val="000000"/>
                </a:solidFill>
                <a:latin typeface="Arial (Body)"/>
                <a:ea typeface="+mn-ea"/>
                <a:cs typeface="+mn-cs"/>
              </a:rPr>
              <a:t>Can select only one button within a group box</a:t>
            </a:r>
          </a:p>
          <a:p>
            <a:pPr marL="741553" lvl="1" indent="-284353">
              <a:spcAft>
                <a:spcPct val="0"/>
              </a:spcAft>
              <a:buFont typeface="Arial" panose="020B0604020202020204" pitchFamily="34" charset="0"/>
              <a:buChar char="–"/>
            </a:pPr>
            <a:r>
              <a:rPr lang="en-US" sz="2400" kern="1200" dirty="0">
                <a:solidFill>
                  <a:srgbClr val="000000"/>
                </a:solidFill>
                <a:latin typeface="Arial (Body)"/>
                <a:ea typeface="+mn-ea"/>
                <a:cs typeface="+mn-cs"/>
              </a:rPr>
              <a:t>Those on a form but not inside a group box are considered members of the same group</a:t>
            </a:r>
          </a:p>
          <a:p>
            <a:pPr marL="255651" lvl="0" indent="-255651">
              <a:spcAft>
                <a:spcPct val="0"/>
              </a:spcAft>
              <a:tabLst/>
            </a:pPr>
            <a:r>
              <a:rPr lang="en-US" sz="2400" kern="1200" dirty="0">
                <a:solidFill>
                  <a:srgbClr val="000000"/>
                </a:solidFill>
                <a:latin typeface="Arial (Body)"/>
                <a:ea typeface="+mn-ea"/>
                <a:cs typeface="+mn-cs"/>
              </a:rPr>
              <a:t>Radio buttons have a Boolean </a:t>
            </a:r>
            <a:r>
              <a:rPr lang="en-US" sz="2400" kern="1200" dirty="0">
                <a:solidFill>
                  <a:srgbClr val="000000"/>
                </a:solidFill>
                <a:latin typeface="Courier New" panose="02070309020205020404" pitchFamily="49" charset="0"/>
                <a:ea typeface="+mn-ea"/>
                <a:cs typeface="Courier New" panose="02070309020205020404" pitchFamily="49" charset="0"/>
              </a:rPr>
              <a:t>Checked</a:t>
            </a:r>
            <a:r>
              <a:rPr lang="en-US" sz="2400" kern="1200" dirty="0">
                <a:solidFill>
                  <a:srgbClr val="000000"/>
                </a:solidFill>
                <a:latin typeface="Arial (Body)"/>
                <a:ea typeface="+mn-ea"/>
                <a:cs typeface="+mn-cs"/>
              </a:rPr>
              <a:t> property and a </a:t>
            </a:r>
            <a:r>
              <a:rPr lang="en-US" sz="2400" kern="1200" dirty="0">
                <a:solidFill>
                  <a:srgbClr val="000000"/>
                </a:solidFill>
                <a:latin typeface="Courier New" panose="02070309020205020404" pitchFamily="49" charset="0"/>
                <a:ea typeface="+mn-ea"/>
                <a:cs typeface="Courier New" panose="02070309020205020404" pitchFamily="49" charset="0"/>
              </a:rPr>
              <a:t>CheckChanged</a:t>
            </a:r>
            <a:r>
              <a:rPr lang="en-US" sz="2400" kern="1200" dirty="0">
                <a:solidFill>
                  <a:srgbClr val="000000"/>
                </a:solidFill>
                <a:latin typeface="Arial (Body)"/>
                <a:ea typeface="+mn-ea"/>
                <a:cs typeface="+mn-cs"/>
              </a:rPr>
              <a:t> </a:t>
            </a:r>
            <a:r>
              <a:rPr lang="en-US" sz="2400" kern="1200" dirty="0" smtClean="0">
                <a:solidFill>
                  <a:srgbClr val="000000"/>
                </a:solidFill>
                <a:latin typeface="Arial (Body)"/>
                <a:ea typeface="+mn-ea"/>
                <a:cs typeface="+mn-cs"/>
              </a:rPr>
              <a:t>event</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969401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smtClean="0">
                <a:solidFill>
                  <a:schemeClr val="tx2"/>
                </a:solidFill>
                <a:latin typeface="Times New Roman" panose="02020603050405020304" pitchFamily="18" charset="0"/>
                <a:ea typeface="+mj-ea"/>
                <a:cs typeface="+mj-cs"/>
              </a:rPr>
              <a:t>General Format </a:t>
            </a:r>
            <a:r>
              <a:rPr lang="en-US" sz="2000" b="0" kern="1200" dirty="0" smtClean="0">
                <a:solidFill>
                  <a:schemeClr val="tx2"/>
                </a:solidFill>
                <a:latin typeface="Times New Roman" panose="02020603050405020304" pitchFamily="18" charset="0"/>
                <a:ea typeface="+mj-ea"/>
                <a:cs typeface="+mj-cs"/>
              </a:rPr>
              <a:t>(1 of 4)</a:t>
            </a:r>
            <a:endParaRPr lang="en-US" sz="2000" b="0" kern="1200" dirty="0">
              <a:solidFill>
                <a:schemeClr val="tx2"/>
              </a:solidFill>
              <a:latin typeface="Times New Roman" panose="02020603050405020304" pitchFamily="18" charset="0"/>
              <a:ea typeface="+mj-ea"/>
              <a:cs typeface="+mj-cs"/>
            </a:endParaRPr>
          </a:p>
        </p:txBody>
      </p:sp>
      <p:pic>
        <p:nvPicPr>
          <p:cNvPr id="7" name="Picture 6" descr="The 4 line code is as follows. Line 1. If expression then. Line 2. Statement. Line 3. Left parenthesis more statements may follow right parenthesis. Line 4. End 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7097" y="1798123"/>
            <a:ext cx="5549807" cy="1319139"/>
          </a:xfrm>
          <a:prstGeom prst="rect">
            <a:avLst/>
          </a:prstGeom>
        </p:spPr>
      </p:pic>
      <p:sp>
        <p:nvSpPr>
          <p:cNvPr id="3" name="Text Placeholder 2"/>
          <p:cNvSpPr>
            <a:spLocks noGrp="1"/>
          </p:cNvSpPr>
          <p:nvPr>
            <p:ph type="body" idx="1"/>
          </p:nvPr>
        </p:nvSpPr>
        <p:spPr>
          <a:xfrm>
            <a:off x="457200" y="3602736"/>
            <a:ext cx="8229600" cy="1484992"/>
          </a:xfrm>
        </p:spPr>
        <p:txBody>
          <a:bodyPr wrap="square" lIns="91425" tIns="91425" rIns="91425" bIns="91425">
            <a:spAutoFit/>
          </a:bodyPr>
          <a:lstStyle/>
          <a:p>
            <a:pPr marL="255651" lvl="0" indent="-255651">
              <a:spcAft>
                <a:spcPct val="0"/>
              </a:spcAft>
              <a:buFont typeface="Arial" panose="020B0604020202020204" pitchFamily="34" charset="0"/>
              <a:buChar char="•"/>
            </a:pPr>
            <a:r>
              <a:rPr lang="en-US" sz="2400" kern="1200" dirty="0" smtClean="0">
                <a:solidFill>
                  <a:srgbClr val="000000"/>
                </a:solidFill>
                <a:latin typeface="Arial (Body)"/>
                <a:ea typeface="+mn-ea"/>
                <a:cs typeface="+mn-cs"/>
              </a:rPr>
              <a:t>If </a:t>
            </a:r>
            <a:r>
              <a:rPr lang="en-US" sz="2400" kern="1200" dirty="0">
                <a:solidFill>
                  <a:srgbClr val="000000"/>
                </a:solidFill>
                <a:latin typeface="Arial (Body)"/>
                <a:ea typeface="+mn-ea"/>
                <a:cs typeface="+mn-cs"/>
              </a:rPr>
              <a:t>the expression is </a:t>
            </a:r>
            <a:r>
              <a:rPr lang="en-US" sz="2400" b="1" kern="1200" dirty="0">
                <a:solidFill>
                  <a:srgbClr val="000000"/>
                </a:solidFill>
                <a:latin typeface="Arial (Body)"/>
                <a:ea typeface="+mn-ea"/>
                <a:cs typeface="+mn-cs"/>
              </a:rPr>
              <a:t>True</a:t>
            </a:r>
            <a:r>
              <a:rPr lang="en-US" sz="2400" kern="1200" dirty="0">
                <a:solidFill>
                  <a:srgbClr val="000000"/>
                </a:solidFill>
                <a:latin typeface="Arial (Body)"/>
                <a:ea typeface="+mn-ea"/>
                <a:cs typeface="+mn-cs"/>
              </a:rPr>
              <a:t>, execute the statements between </a:t>
            </a:r>
            <a:r>
              <a:rPr lang="en-US" sz="2400" kern="1200" dirty="0">
                <a:solidFill>
                  <a:srgbClr val="000000"/>
                </a:solidFill>
                <a:latin typeface="Courier New" panose="02070309020205020404" pitchFamily="49" charset="0"/>
                <a:ea typeface="+mn-ea"/>
                <a:cs typeface="Courier New" panose="02070309020205020404" pitchFamily="49" charset="0"/>
              </a:rPr>
              <a:t>If…Then</a:t>
            </a:r>
            <a:r>
              <a:rPr lang="en-US" sz="2400" kern="1200" dirty="0">
                <a:solidFill>
                  <a:srgbClr val="000000"/>
                </a:solidFill>
                <a:latin typeface="Arial (Body)"/>
                <a:ea typeface="+mn-ea"/>
                <a:cs typeface="+mn-cs"/>
              </a:rPr>
              <a:t> and </a:t>
            </a:r>
            <a:r>
              <a:rPr lang="en-US" sz="2400" kern="1200" dirty="0">
                <a:solidFill>
                  <a:srgbClr val="000000"/>
                </a:solidFill>
                <a:latin typeface="Courier New" panose="02070309020205020404" pitchFamily="49" charset="0"/>
                <a:ea typeface="+mn-ea"/>
                <a:cs typeface="Courier New" panose="02070309020205020404" pitchFamily="49" charset="0"/>
              </a:rPr>
              <a:t>End If</a:t>
            </a:r>
          </a:p>
          <a:p>
            <a:pPr marL="255651" lvl="0" indent="-255651">
              <a:spcAft>
                <a:spcPct val="0"/>
              </a:spcAft>
              <a:buFont typeface="Arial" panose="020B0604020202020204" pitchFamily="34" charset="0"/>
              <a:buChar char="•"/>
            </a:pPr>
            <a:r>
              <a:rPr lang="en-US" sz="2400" kern="1200" dirty="0">
                <a:solidFill>
                  <a:srgbClr val="000000"/>
                </a:solidFill>
                <a:latin typeface="Arial (Body)"/>
                <a:ea typeface="+mn-ea"/>
                <a:cs typeface="+mn-cs"/>
              </a:rPr>
              <a:t>Otherwise, the statements are </a:t>
            </a:r>
            <a:r>
              <a:rPr lang="en-US" sz="2400" kern="1200" dirty="0" smtClean="0">
                <a:solidFill>
                  <a:srgbClr val="000000"/>
                </a:solidFill>
                <a:latin typeface="Arial (Body)"/>
                <a:ea typeface="+mn-ea"/>
                <a:cs typeface="+mn-cs"/>
              </a:rPr>
              <a:t>skipped</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138455886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smtClean="0">
                <a:latin typeface="Times New Roman" panose="02020603050405020304" pitchFamily="18" charset="0"/>
                <a:ea typeface="+mj-ea"/>
                <a:cs typeface="+mj-cs"/>
              </a:rPr>
              <a:t>Checking Radio Buttons in Code</a:t>
            </a:r>
            <a:endParaRPr lang="en-US" kern="1200" dirty="0">
              <a:latin typeface="Times New Roman" panose="02020603050405020304" pitchFamily="18" charset="0"/>
              <a:ea typeface="+mj-ea"/>
              <a:cs typeface="+mj-cs"/>
            </a:endParaRPr>
          </a:p>
        </p:txBody>
      </p:sp>
      <p:pic>
        <p:nvPicPr>
          <p:cNvPr id="5" name="Picture 7" descr="A radio buttons dialog box has radio button options for coffee, tea, and soft drink. Coffee has been selected. The buttons at the bottom are o k and canc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0756" y="1586138"/>
            <a:ext cx="2162488" cy="20817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descr="The 7 line code is as follows. Line 1. If rad coffee period checked equal true then. Line 2. l b l result period text equal double quote you selected coffee double quote. Line 3. Else if rad tea period checked equal true then. Line 4. l b l result period text equal double quote you selected tea double quote. Line 5. Else if rad soft drink period checked equal true then. Line 6. l b l result period text equal double quote you selected a soft drink double quote. Line 7. End 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6899" y="4027396"/>
            <a:ext cx="7130203" cy="2076758"/>
          </a:xfrm>
          <a:prstGeom prst="rect">
            <a:avLst/>
          </a:prstGeom>
        </p:spPr>
      </p:pic>
    </p:spTree>
    <p:extLst>
      <p:ext uri="{BB962C8B-B14F-4D97-AF65-F5344CB8AC3E}">
        <p14:creationId xmlns:p14="http://schemas.microsoft.com/office/powerpoint/2010/main" val="321802833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smtClean="0">
                <a:latin typeface="Times New Roman" panose="02020603050405020304" pitchFamily="18" charset="0"/>
                <a:ea typeface="+mj-ea"/>
                <a:cs typeface="+mj-cs"/>
              </a:rPr>
              <a:t>Check Boxes</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a:spcAft>
                <a:spcPct val="0"/>
              </a:spcAft>
              <a:tabLst/>
            </a:pPr>
            <a:r>
              <a:rPr lang="en-US" sz="2400" kern="1200" dirty="0">
                <a:solidFill>
                  <a:srgbClr val="000000"/>
                </a:solidFill>
                <a:latin typeface="Arial (Body)"/>
                <a:ea typeface="+mn-ea"/>
                <a:cs typeface="+mn-cs"/>
              </a:rPr>
              <a:t>Unlike radio buttons, can select many check boxes at one time</a:t>
            </a:r>
          </a:p>
          <a:p>
            <a:pPr marL="255651" lvl="0" indent="-255651">
              <a:spcAft>
                <a:spcPct val="0"/>
              </a:spcAft>
              <a:tabLst/>
            </a:pPr>
            <a:r>
              <a:rPr lang="en-US" sz="2400" kern="1200" dirty="0">
                <a:solidFill>
                  <a:srgbClr val="000000"/>
                </a:solidFill>
                <a:latin typeface="Arial (Body)"/>
                <a:ea typeface="+mn-ea"/>
                <a:cs typeface="+mn-cs"/>
              </a:rPr>
              <a:t>May also be placed in a group box</a:t>
            </a:r>
          </a:p>
          <a:p>
            <a:pPr marL="741553" lvl="1" indent="-284353">
              <a:spcAft>
                <a:spcPct val="0"/>
              </a:spcAft>
              <a:buFont typeface="Arial" panose="020B0604020202020204" pitchFamily="34" charset="0"/>
              <a:buChar char="–"/>
            </a:pPr>
            <a:r>
              <a:rPr lang="en-US" sz="2400" kern="1200" dirty="0">
                <a:solidFill>
                  <a:srgbClr val="000000"/>
                </a:solidFill>
                <a:latin typeface="Arial (Body)"/>
                <a:ea typeface="+mn-ea"/>
                <a:cs typeface="+mn-cs"/>
              </a:rPr>
              <a:t>Not limited to one selection within a group box</a:t>
            </a:r>
          </a:p>
          <a:p>
            <a:pPr marL="741553" lvl="1" indent="-284353">
              <a:spcAft>
                <a:spcPct val="0"/>
              </a:spcAft>
              <a:buFont typeface="Arial" panose="020B0604020202020204" pitchFamily="34" charset="0"/>
              <a:buChar char="–"/>
            </a:pPr>
            <a:r>
              <a:rPr lang="en-US" sz="2400" kern="1200" dirty="0">
                <a:solidFill>
                  <a:srgbClr val="000000"/>
                </a:solidFill>
                <a:latin typeface="Arial (Body)"/>
                <a:ea typeface="+mn-ea"/>
                <a:cs typeface="+mn-cs"/>
              </a:rPr>
              <a:t>Can select as many check boxes as you like within the same group box</a:t>
            </a:r>
          </a:p>
          <a:p>
            <a:pPr marL="255651" lvl="0" indent="-255651">
              <a:spcAft>
                <a:spcPct val="0"/>
              </a:spcAft>
              <a:tabLst/>
            </a:pPr>
            <a:r>
              <a:rPr lang="en-US" sz="2400" kern="1200" dirty="0">
                <a:solidFill>
                  <a:srgbClr val="000000"/>
                </a:solidFill>
                <a:latin typeface="Arial (Body)"/>
                <a:ea typeface="+mn-ea"/>
                <a:cs typeface="+mn-cs"/>
              </a:rPr>
              <a:t>Check boxes also have a Boolean </a:t>
            </a:r>
            <a:r>
              <a:rPr lang="en-US" sz="2400" kern="1200" dirty="0">
                <a:solidFill>
                  <a:srgbClr val="000000"/>
                </a:solidFill>
                <a:latin typeface="Courier New" panose="02070309020205020404" pitchFamily="49" charset="0"/>
                <a:ea typeface="+mn-ea"/>
                <a:cs typeface="Courier New" panose="02070309020205020404" pitchFamily="49" charset="0"/>
              </a:rPr>
              <a:t>Checked</a:t>
            </a:r>
            <a:r>
              <a:rPr lang="en-US" sz="2400" kern="1200" dirty="0">
                <a:solidFill>
                  <a:srgbClr val="000000"/>
                </a:solidFill>
                <a:latin typeface="Arial (Body)"/>
                <a:ea typeface="+mn-ea"/>
                <a:cs typeface="+mn-cs"/>
              </a:rPr>
              <a:t> property and a </a:t>
            </a:r>
            <a:r>
              <a:rPr lang="en-US" sz="2400" kern="1200" dirty="0">
                <a:solidFill>
                  <a:srgbClr val="000000"/>
                </a:solidFill>
                <a:latin typeface="Courier New" panose="02070309020205020404" pitchFamily="49" charset="0"/>
                <a:ea typeface="+mn-ea"/>
                <a:cs typeface="Courier New" panose="02070309020205020404" pitchFamily="49" charset="0"/>
              </a:rPr>
              <a:t>CheckChanged</a:t>
            </a:r>
            <a:r>
              <a:rPr lang="en-US" sz="2400" kern="1200" dirty="0">
                <a:solidFill>
                  <a:srgbClr val="000000"/>
                </a:solidFill>
                <a:latin typeface="Arial (Body)"/>
                <a:ea typeface="+mn-ea"/>
                <a:cs typeface="+mn-cs"/>
              </a:rPr>
              <a:t> event</a:t>
            </a:r>
          </a:p>
          <a:p>
            <a:pPr marL="255651" lvl="0" indent="-255651">
              <a:spcAft>
                <a:spcPct val="0"/>
              </a:spcAft>
              <a:tabLst/>
            </a:pPr>
            <a:r>
              <a:rPr lang="en-US" sz="2400" kern="1200" dirty="0" smtClean="0">
                <a:solidFill>
                  <a:srgbClr val="000000"/>
                </a:solidFill>
                <a:latin typeface="Arial (Body)"/>
                <a:ea typeface="+mn-ea"/>
                <a:cs typeface="+mn-cs"/>
              </a:rPr>
              <a:t>Tutorial </a:t>
            </a:r>
            <a:r>
              <a:rPr lang="en-US" sz="2400" kern="1200" dirty="0">
                <a:solidFill>
                  <a:srgbClr val="000000"/>
                </a:solidFill>
                <a:latin typeface="Arial (Body)"/>
                <a:ea typeface="+mn-ea"/>
                <a:cs typeface="+mn-cs"/>
              </a:rPr>
              <a:t>4-9 provides radio button and check box </a:t>
            </a:r>
            <a:r>
              <a:rPr lang="en-US" sz="2400" kern="1200" dirty="0" smtClean="0">
                <a:solidFill>
                  <a:srgbClr val="000000"/>
                </a:solidFill>
                <a:latin typeface="Arial (Body)"/>
                <a:ea typeface="+mn-ea"/>
                <a:cs typeface="+mn-cs"/>
              </a:rPr>
              <a:t>examples</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33398700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smtClean="0">
                <a:latin typeface="Times New Roman" panose="02020603050405020304" pitchFamily="18" charset="0"/>
                <a:ea typeface="+mj-ea"/>
                <a:cs typeface="+mj-cs"/>
              </a:rPr>
              <a:t>Checking Check Boxes in Code</a:t>
            </a:r>
            <a:endParaRPr lang="en-US" kern="1200" dirty="0">
              <a:latin typeface="Times New Roman" panose="02020603050405020304" pitchFamily="18" charset="0"/>
              <a:ea typeface="+mj-ea"/>
              <a:cs typeface="+mj-cs"/>
            </a:endParaRPr>
          </a:p>
        </p:txBody>
      </p:sp>
      <p:pic>
        <p:nvPicPr>
          <p:cNvPr id="5" name="Picture 2" descr="A radio buttons and check boxes dialog box has two sections, select a drink, and, select extras. Select a drink section has radio button options for coffee, tea, and soft drink. Coffee has been selected. Select extras section has check box options for whipped cream, mocha, and amaretto. The buttons at the bottom are o k and canc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1555474"/>
            <a:ext cx="2895600" cy="19395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descr="The 9 line code is as follows. Line 1. If c h k whipped period checked equal true then. Line 2. l b l result period text ampersand equal double quote comma and whipped cream double quote. Line 3. End if. Line 4. If c h k mocha period checked equal true then. Line 5. l b l result period text ampersand equal double quote comma and mocha double quote. Line 6. End if. Line 7. If c h k amaretto period checked equal true then. Line 8. l b l result period text ampersand equal double quote comma and amaretto double quote. Line 9. End 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3862" y="3737868"/>
            <a:ext cx="6096277" cy="2546089"/>
          </a:xfrm>
          <a:prstGeom prst="rect">
            <a:avLst/>
          </a:prstGeom>
        </p:spPr>
      </p:pic>
    </p:spTree>
    <p:extLst>
      <p:ext uri="{BB962C8B-B14F-4D97-AF65-F5344CB8AC3E}">
        <p14:creationId xmlns:p14="http://schemas.microsoft.com/office/powerpoint/2010/main" val="169493357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46155"/>
            <a:ext cx="8293608" cy="1754296"/>
          </a:xfrm>
        </p:spPr>
        <p:txBody>
          <a:bodyPr wrap="square" tIns="91425">
            <a:spAutoFit/>
          </a:bodyPr>
          <a:lstStyle/>
          <a:p>
            <a:pPr lvl="0">
              <a:spcBef>
                <a:spcPct val="0"/>
              </a:spcBef>
              <a:buClrTx/>
            </a:pPr>
            <a:r>
              <a:rPr lang="en-US" sz="3400" kern="1200" dirty="0" smtClean="0">
                <a:solidFill>
                  <a:schemeClr val="bg1"/>
                </a:solidFill>
                <a:latin typeface="Times New Roman" panose="02020603050405020304" pitchFamily="18" charset="0"/>
                <a:ea typeface="+mj-ea"/>
                <a:cs typeface="+mj-cs"/>
              </a:rPr>
              <a:t>4.11 Focus on Program Design and Problem Solving: Building the Health Club Membership Fee Calculator Application</a:t>
            </a:r>
            <a:endParaRPr lang="en-US" sz="3400" kern="1200" dirty="0">
              <a:solidFill>
                <a:schemeClr val="bg1"/>
              </a:solidFill>
              <a:latin typeface="Times New Roman" panose="02020603050405020304" pitchFamily="18" charset="0"/>
              <a:ea typeface="+mj-ea"/>
              <a:cs typeface="+mj-cs"/>
            </a:endParaRPr>
          </a:p>
        </p:txBody>
      </p:sp>
    </p:spTree>
    <p:extLst>
      <p:ext uri="{BB962C8B-B14F-4D97-AF65-F5344CB8AC3E}">
        <p14:creationId xmlns:p14="http://schemas.microsoft.com/office/powerpoint/2010/main" val="375395078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a:spcBef>
                <a:spcPct val="0"/>
              </a:spcBef>
              <a:buClrTx/>
            </a:pPr>
            <a:r>
              <a:rPr lang="en-US" kern="1200" dirty="0" smtClean="0">
                <a:latin typeface="Times New Roman" panose="02020603050405020304" pitchFamily="18" charset="0"/>
                <a:ea typeface="+mj-ea"/>
                <a:cs typeface="+mj-cs"/>
              </a:rPr>
              <a:t>Health Club Membership Fee Calculator Form</a:t>
            </a:r>
            <a:endParaRPr lang="en-US" kern="1200" dirty="0">
              <a:latin typeface="Times New Roman" panose="02020603050405020304" pitchFamily="18" charset="0"/>
              <a:ea typeface="+mj-ea"/>
              <a:cs typeface="+mj-cs"/>
            </a:endParaRPr>
          </a:p>
        </p:txBody>
      </p:sp>
      <p:pic>
        <p:nvPicPr>
          <p:cNvPr id="3" name="Picture 2" descr="A draft of membership fee calculator dialog box. The dialog box has 4 sections, as follows. Type of membership, options, membership length, and membership fees. The type of membership section includes radio buttons that read as follows. Standard adult, child 12 and under, student, and senior citizen. Each radio button has a corresponding label, as follows. rad adult, rad child, rad student, and rad senior. The options section has check boxes that read as follows. Yoga, karate, personal trainer. Each check box has a corresponding label, as follows. c h k yoga, c h k karate, and c h k trainer. The membership length section has a text box with the heading, enter the number of months. The text box is labeled, t x t months. The membership fees section has two label boxes with the headings, monthly fee, and, total. The label boxes are labeled, l b l monthly fee and l b l total fee. At the bottom of the dialog box are buttons that read, calculate, clear, and exit. The calculate button is labeled, b t n calculate. The clear button is labeled, b t n clear. The exit button is labeled, b t n exit. A strip at the bottom of the dialog box is labeled, l b l statu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901" y="1835633"/>
            <a:ext cx="7798198" cy="3515916"/>
          </a:xfrm>
          <a:prstGeom prst="rect">
            <a:avLst/>
          </a:prstGeom>
        </p:spPr>
      </p:pic>
    </p:spTree>
    <p:extLst>
      <p:ext uri="{BB962C8B-B14F-4D97-AF65-F5344CB8AC3E}">
        <p14:creationId xmlns:p14="http://schemas.microsoft.com/office/powerpoint/2010/main" val="81589287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3822"/>
            <a:ext cx="8229600" cy="707856"/>
          </a:xfrm>
        </p:spPr>
        <p:txBody>
          <a:bodyPr tIns="91425">
            <a:spAutoFit/>
          </a:bodyPr>
          <a:lstStyle/>
          <a:p>
            <a:pPr lvl="0">
              <a:spcBef>
                <a:spcPct val="0"/>
              </a:spcBef>
              <a:buClrTx/>
            </a:pPr>
            <a:r>
              <a:rPr lang="en-US" kern="1200" dirty="0" smtClean="0">
                <a:latin typeface="Times New Roman" panose="02020603050405020304" pitchFamily="18" charset="0"/>
                <a:ea typeface="+mj-ea"/>
                <a:cs typeface="+mj-cs"/>
              </a:rPr>
              <a:t>Flowchart for </a:t>
            </a:r>
            <a:r>
              <a:rPr lang="en-US" dirty="0" smtClean="0">
                <a:latin typeface="Courier New" pitchFamily="49" charset="0"/>
                <a:cs typeface="Courier New" pitchFamily="49" charset="0"/>
              </a:rPr>
              <a:t>b</a:t>
            </a:r>
            <a:r>
              <a:rPr lang="en-US" sz="100" dirty="0" smtClean="0">
                <a:latin typeface="Courier New" pitchFamily="49" charset="0"/>
                <a:cs typeface="Courier New" pitchFamily="49" charset="0"/>
              </a:rPr>
              <a:t> </a:t>
            </a:r>
            <a:r>
              <a:rPr lang="en-US" dirty="0" smtClean="0">
                <a:latin typeface="Courier New" pitchFamily="49" charset="0"/>
                <a:cs typeface="Courier New" pitchFamily="49" charset="0"/>
              </a:rPr>
              <a:t>t</a:t>
            </a:r>
            <a:r>
              <a:rPr lang="en-US" sz="100" dirty="0" smtClean="0">
                <a:latin typeface="Courier New" pitchFamily="49" charset="0"/>
                <a:cs typeface="Courier New" pitchFamily="49" charset="0"/>
              </a:rPr>
              <a:t> </a:t>
            </a:r>
            <a:r>
              <a:rPr lang="en-US" dirty="0" smtClean="0">
                <a:latin typeface="Courier New" pitchFamily="49" charset="0"/>
                <a:cs typeface="Courier New" pitchFamily="49" charset="0"/>
              </a:rPr>
              <a:t>n</a:t>
            </a:r>
            <a:r>
              <a:rPr lang="en-US" sz="100" dirty="0" smtClean="0">
                <a:latin typeface="Courier New" pitchFamily="49" charset="0"/>
                <a:cs typeface="Courier New" pitchFamily="49" charset="0"/>
              </a:rPr>
              <a:t> </a:t>
            </a:r>
            <a:r>
              <a:rPr lang="en-US" dirty="0" smtClean="0">
                <a:latin typeface="Courier New" pitchFamily="49" charset="0"/>
                <a:cs typeface="Courier New" pitchFamily="49" charset="0"/>
              </a:rPr>
              <a:t>Calculate_Click</a:t>
            </a:r>
            <a:endParaRPr lang="en-US" kern="1200" dirty="0">
              <a:latin typeface="Courier New" panose="02070309020205020404" pitchFamily="49" charset="0"/>
              <a:ea typeface="+mj-ea"/>
              <a:cs typeface="Courier New" panose="02070309020205020404" pitchFamily="49" charset="0"/>
            </a:endParaRPr>
          </a:p>
        </p:txBody>
      </p:sp>
      <p:pic>
        <p:nvPicPr>
          <p:cNvPr id="4" name="Picture 3" descr="Two flow charts. A flowchart of a five step process from start to A or B. The process is as follows. Step 1. Start. Step 2. Are the number of months valid? If no, proceed to A. If yes, proceed to step 3. Step 3. Calculate the base monthly fee. Step 4. Calculate and add the cost of optional services. Step 5, B. A flowchart of a 5 step process from A or B to end. The process is as follows. Step 1, A or B. A proceeds directly to step 5, end. B proceeds to step 2. Step 2. Calculate the total fees for the time period. Step 3. Assign the monthly fee to l b l monthly fee. Step 4. Assign the total fee for the time period to l b l total fee. Step 5. E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6587" y="1709789"/>
            <a:ext cx="4690826" cy="44455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7595659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r>
              <a:rPr lang="en-US" dirty="0"/>
              <a:t>Base Monthly Fee Calculation Flowchart</a:t>
            </a:r>
            <a:endParaRPr lang="en-US" dirty="0">
              <a:latin typeface="Times New Roman" panose="02020603050405020304" pitchFamily="18" charset="0"/>
            </a:endParaRPr>
          </a:p>
        </p:txBody>
      </p:sp>
      <p:pic>
        <p:nvPicPr>
          <p:cNvPr id="4" name="Picture 3" descr="A flowchart of a four step process. Step 1, Adult? If yes, base fee equals 40. If no, proceed to step 2. Step 2, Child? If yes, base fee equals 20. If no, proceed to step 3. Step 3, Student? If yes, base fee equals 25. If no, proceed to step 4. Step 4, Senior? If yes or no, base fee equals 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5519" y="1595761"/>
            <a:ext cx="4832962" cy="46428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8117108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smtClean="0">
                <a:latin typeface="Times New Roman" panose="02020603050405020304" pitchFamily="18" charset="0"/>
                <a:ea typeface="+mj-ea"/>
                <a:cs typeface="+mj-cs"/>
              </a:rPr>
              <a:t>Base Monthly Fee Calculation Pseudocode</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a:lstStyle/>
          <a:p>
            <a:pPr marL="0" indent="0">
              <a:spcBef>
                <a:spcPts val="0"/>
              </a:spcBef>
              <a:buNone/>
            </a:pPr>
            <a:r>
              <a:rPr lang="en-US" sz="2400" dirty="0">
                <a:latin typeface="+mn-lt"/>
              </a:rPr>
              <a:t>If Member is an Adult Then</a:t>
            </a:r>
          </a:p>
          <a:p>
            <a:pPr marL="0" indent="261938">
              <a:spcBef>
                <a:spcPts val="0"/>
              </a:spcBef>
              <a:buNone/>
            </a:pPr>
            <a:r>
              <a:rPr lang="en-US" sz="2400" dirty="0">
                <a:latin typeface="+mn-lt"/>
              </a:rPr>
              <a:t>Monthly Base Fee = 40</a:t>
            </a:r>
          </a:p>
          <a:p>
            <a:pPr marL="0" indent="0">
              <a:spcBef>
                <a:spcPts val="0"/>
              </a:spcBef>
              <a:buNone/>
            </a:pPr>
            <a:r>
              <a:rPr lang="en-US" sz="2400" dirty="0">
                <a:latin typeface="+mn-lt"/>
              </a:rPr>
              <a:t>ElseIf Member is a Child Then</a:t>
            </a:r>
          </a:p>
          <a:p>
            <a:pPr marL="0" indent="261938">
              <a:spcBef>
                <a:spcPts val="0"/>
              </a:spcBef>
              <a:buNone/>
            </a:pPr>
            <a:r>
              <a:rPr lang="en-US" sz="2400" dirty="0">
                <a:latin typeface="+mn-lt"/>
              </a:rPr>
              <a:t>Monthly Base Fee = 20</a:t>
            </a:r>
          </a:p>
          <a:p>
            <a:pPr marL="0" indent="0">
              <a:spcBef>
                <a:spcPts val="0"/>
              </a:spcBef>
              <a:buNone/>
            </a:pPr>
            <a:r>
              <a:rPr lang="en-US" sz="2400" dirty="0">
                <a:latin typeface="+mn-lt"/>
              </a:rPr>
              <a:t>ElseIf Member is a Student Then</a:t>
            </a:r>
          </a:p>
          <a:p>
            <a:pPr marL="0" indent="261938">
              <a:spcBef>
                <a:spcPts val="0"/>
              </a:spcBef>
              <a:buNone/>
            </a:pPr>
            <a:r>
              <a:rPr lang="en-US" sz="2400" dirty="0">
                <a:latin typeface="+mn-lt"/>
              </a:rPr>
              <a:t>Monthly Base Fee = 25</a:t>
            </a:r>
          </a:p>
          <a:p>
            <a:pPr marL="0" indent="0">
              <a:spcBef>
                <a:spcPts val="0"/>
              </a:spcBef>
              <a:buNone/>
            </a:pPr>
            <a:r>
              <a:rPr lang="en-US" sz="2400" dirty="0">
                <a:latin typeface="+mn-lt"/>
              </a:rPr>
              <a:t>ElseIf Member is a Senior Citizen Then</a:t>
            </a:r>
          </a:p>
          <a:p>
            <a:pPr marL="0" indent="261938">
              <a:spcBef>
                <a:spcPts val="0"/>
              </a:spcBef>
              <a:buNone/>
            </a:pPr>
            <a:r>
              <a:rPr lang="en-US" sz="2400" dirty="0">
                <a:latin typeface="+mn-lt"/>
              </a:rPr>
              <a:t>Monthly Base Fee = 30</a:t>
            </a:r>
          </a:p>
          <a:p>
            <a:pPr marL="0" indent="0">
              <a:spcBef>
                <a:spcPts val="0"/>
              </a:spcBef>
              <a:buNone/>
            </a:pPr>
            <a:r>
              <a:rPr lang="en-US" sz="2400" dirty="0">
                <a:latin typeface="+mn-lt"/>
              </a:rPr>
              <a:t>End If</a:t>
            </a:r>
          </a:p>
        </p:txBody>
      </p:sp>
    </p:spTree>
    <p:extLst>
      <p:ext uri="{BB962C8B-B14F-4D97-AF65-F5344CB8AC3E}">
        <p14:creationId xmlns:p14="http://schemas.microsoft.com/office/powerpoint/2010/main" val="212686523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smtClean="0">
                <a:latin typeface="Times New Roman" panose="02020603050405020304" pitchFamily="18" charset="0"/>
                <a:ea typeface="+mj-ea"/>
                <a:cs typeface="+mj-cs"/>
              </a:rPr>
              <a:t>Calculate Optional Services Flowchart &amp; Pseudocode</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4681728" cy="4525963"/>
          </a:xfrm>
        </p:spPr>
        <p:txBody>
          <a:bodyPr/>
          <a:lstStyle/>
          <a:p>
            <a:pPr marL="0" indent="0">
              <a:spcBef>
                <a:spcPts val="0"/>
              </a:spcBef>
              <a:buNone/>
            </a:pPr>
            <a:r>
              <a:rPr lang="en-US" sz="2200" dirty="0">
                <a:latin typeface="+mn-lt"/>
              </a:rPr>
              <a:t>If Yoga is selected Then</a:t>
            </a:r>
          </a:p>
          <a:p>
            <a:pPr marL="0" indent="261938">
              <a:spcBef>
                <a:spcPts val="0"/>
              </a:spcBef>
              <a:buNone/>
            </a:pPr>
            <a:r>
              <a:rPr lang="en-US" sz="2200" dirty="0">
                <a:latin typeface="+mn-lt"/>
              </a:rPr>
              <a:t>Add 10 to the monthly base fee</a:t>
            </a:r>
          </a:p>
          <a:p>
            <a:pPr marL="0" indent="0">
              <a:spcBef>
                <a:spcPts val="0"/>
              </a:spcBef>
              <a:buNone/>
            </a:pPr>
            <a:r>
              <a:rPr lang="en-US" sz="2200" dirty="0">
                <a:latin typeface="+mn-lt"/>
              </a:rPr>
              <a:t>End If</a:t>
            </a:r>
          </a:p>
          <a:p>
            <a:pPr marL="0" indent="0">
              <a:spcBef>
                <a:spcPts val="0"/>
              </a:spcBef>
              <a:buNone/>
            </a:pPr>
            <a:r>
              <a:rPr lang="en-US" sz="2200" dirty="0">
                <a:latin typeface="+mn-lt"/>
              </a:rPr>
              <a:t>If Karate is selected Then</a:t>
            </a:r>
          </a:p>
          <a:p>
            <a:pPr marL="0" indent="261938">
              <a:spcBef>
                <a:spcPts val="0"/>
              </a:spcBef>
              <a:buNone/>
            </a:pPr>
            <a:r>
              <a:rPr lang="en-US" sz="2200" dirty="0">
                <a:latin typeface="+mn-lt"/>
              </a:rPr>
              <a:t>Add 30 to the monthly base fee</a:t>
            </a:r>
          </a:p>
          <a:p>
            <a:pPr marL="0" indent="0">
              <a:spcBef>
                <a:spcPts val="0"/>
              </a:spcBef>
              <a:buNone/>
            </a:pPr>
            <a:r>
              <a:rPr lang="en-US" sz="2200" dirty="0">
                <a:latin typeface="+mn-lt"/>
              </a:rPr>
              <a:t>End If</a:t>
            </a:r>
          </a:p>
          <a:p>
            <a:pPr marL="0" indent="0">
              <a:spcBef>
                <a:spcPts val="0"/>
              </a:spcBef>
              <a:buNone/>
            </a:pPr>
            <a:r>
              <a:rPr lang="en-US" sz="2200" dirty="0">
                <a:latin typeface="+mn-lt"/>
              </a:rPr>
              <a:t>If Personal Trainer is selected Then</a:t>
            </a:r>
          </a:p>
          <a:p>
            <a:pPr marL="0" indent="261938">
              <a:spcBef>
                <a:spcPts val="0"/>
              </a:spcBef>
              <a:buNone/>
            </a:pPr>
            <a:r>
              <a:rPr lang="en-US" sz="2200" dirty="0">
                <a:latin typeface="+mn-lt"/>
              </a:rPr>
              <a:t>Add 50 to the monthly base fee</a:t>
            </a:r>
          </a:p>
          <a:p>
            <a:pPr marL="0" indent="0">
              <a:spcBef>
                <a:spcPts val="0"/>
              </a:spcBef>
              <a:buNone/>
            </a:pPr>
            <a:r>
              <a:rPr lang="en-US" sz="2200" dirty="0">
                <a:latin typeface="+mn-lt"/>
              </a:rPr>
              <a:t>End </a:t>
            </a:r>
            <a:r>
              <a:rPr lang="en-US" sz="2200" dirty="0" smtClean="0">
                <a:latin typeface="+mn-lt"/>
              </a:rPr>
              <a:t>If</a:t>
            </a:r>
            <a:endParaRPr lang="en-US" sz="2200" dirty="0">
              <a:latin typeface="+mn-lt"/>
            </a:endParaRPr>
          </a:p>
        </p:txBody>
      </p:sp>
      <p:pic>
        <p:nvPicPr>
          <p:cNvPr id="5" name="Picture 2" descr="A flowchart of a three step process. Step 1, Yoga selected? If yes, add 10 to base fee and proceed to step 2. If no, proceed to step 2. Step 2, Karate selected? If yes, add 30 to base fee and proceed to step 3. If no, proceed to step 3. Step 3, Personal trainer selected? If yes, add 50 to the base fee and proceed. If no, proce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6347" y="1584201"/>
            <a:ext cx="1599103" cy="4463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307259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7127"/>
            <a:ext cx="8229600" cy="615523"/>
          </a:xfrm>
        </p:spPr>
        <p:txBody>
          <a:bodyPr wrap="square" tIns="91425">
            <a:spAutoFit/>
          </a:bodyPr>
          <a:lstStyle/>
          <a:p>
            <a:pPr lvl="0">
              <a:spcBef>
                <a:spcPct val="0"/>
              </a:spcBef>
              <a:buClrTx/>
            </a:pPr>
            <a:r>
              <a:rPr lang="en-US" sz="2800" kern="1200" dirty="0" smtClean="0">
                <a:latin typeface="Times New Roman" panose="02020603050405020304" pitchFamily="18" charset="0"/>
                <a:ea typeface="+mj-ea"/>
                <a:cs typeface="+mj-cs"/>
              </a:rPr>
              <a:t>The Completed Membership Fee Calculator Form</a:t>
            </a:r>
            <a:endParaRPr lang="en-US" sz="2800" kern="1200" dirty="0">
              <a:latin typeface="Times New Roman" panose="02020603050405020304" pitchFamily="18" charset="0"/>
              <a:ea typeface="+mj-ea"/>
              <a:cs typeface="+mj-cs"/>
            </a:endParaRPr>
          </a:p>
        </p:txBody>
      </p:sp>
      <p:pic>
        <p:nvPicPr>
          <p:cNvPr id="4" name="Picture 2" descr="The completed membership fee calculator dialog box has four sections, type of membership, options, membership length, and membership fe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3" y="1763484"/>
            <a:ext cx="3990975" cy="43365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07912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smtClean="0">
                <a:latin typeface="Times New Roman" panose="02020603050405020304" pitchFamily="18" charset="0"/>
                <a:ea typeface="+mj-ea"/>
                <a:cs typeface="+mj-cs"/>
              </a:rPr>
              <a:t>Relational Operators</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1484992"/>
          </a:xfrm>
        </p:spPr>
        <p:txBody>
          <a:bodyPr wrap="square" lIns="91425" tIns="91425" rIns="91425" bIns="91425">
            <a:spAutoFit/>
          </a:bodyPr>
          <a:lstStyle/>
          <a:p>
            <a:pPr marL="255651" lvl="0" indent="-255651">
              <a:spcAft>
                <a:spcPct val="0"/>
              </a:spcAft>
              <a:tabLst/>
            </a:pPr>
            <a:r>
              <a:rPr lang="en-US" sz="2400" kern="1200" dirty="0">
                <a:solidFill>
                  <a:srgbClr val="000000"/>
                </a:solidFill>
                <a:latin typeface="Arial (Body)"/>
                <a:ea typeface="+mn-ea"/>
                <a:cs typeface="+mn-cs"/>
              </a:rPr>
              <a:t>Usually a condition is formed using a relational operator</a:t>
            </a:r>
          </a:p>
          <a:p>
            <a:pPr marL="255651" lvl="0" indent="-255651">
              <a:spcAft>
                <a:spcPct val="0"/>
              </a:spcAft>
              <a:tabLst/>
            </a:pPr>
            <a:r>
              <a:rPr lang="en-US" sz="2400" kern="1200" dirty="0">
                <a:solidFill>
                  <a:srgbClr val="000000"/>
                </a:solidFill>
                <a:latin typeface="Arial (Body)"/>
                <a:ea typeface="+mn-ea"/>
                <a:cs typeface="+mn-cs"/>
              </a:rPr>
              <a:t>A relational operator determines if a specific relationship exists between two </a:t>
            </a:r>
            <a:r>
              <a:rPr lang="en-US" sz="2400" kern="1200" dirty="0" smtClean="0">
                <a:solidFill>
                  <a:srgbClr val="000000"/>
                </a:solidFill>
                <a:latin typeface="Arial (Body)"/>
                <a:ea typeface="+mn-ea"/>
                <a:cs typeface="+mn-cs"/>
              </a:rPr>
              <a:t>values</a:t>
            </a:r>
            <a:endParaRPr lang="en-US" sz="2400" kern="1200" dirty="0">
              <a:solidFill>
                <a:srgbClr val="000000"/>
              </a:solidFill>
              <a:latin typeface="Arial (Body)"/>
              <a:ea typeface="+mn-ea"/>
              <a:cs typeface="+mn-cs"/>
            </a:endParaRPr>
          </a:p>
        </p:txBody>
      </p:sp>
      <p:graphicFrame>
        <p:nvGraphicFramePr>
          <p:cNvPr id="4" name="Table 3"/>
          <p:cNvGraphicFramePr>
            <a:graphicFrameLocks noGrp="1"/>
          </p:cNvGraphicFramePr>
          <p:nvPr>
            <p:extLst>
              <p:ext uri="{D42A27DB-BD31-4B8C-83A1-F6EECF244321}">
                <p14:modId xmlns:p14="http://schemas.microsoft.com/office/powerpoint/2010/main" val="2249239484"/>
              </p:ext>
            </p:extLst>
          </p:nvPr>
        </p:nvGraphicFramePr>
        <p:xfrm>
          <a:off x="1802920" y="3467632"/>
          <a:ext cx="5046453" cy="2235578"/>
        </p:xfrm>
        <a:graphic>
          <a:graphicData uri="http://schemas.openxmlformats.org/drawingml/2006/table">
            <a:tbl>
              <a:tblPr firstRow="1" bandRow="1">
                <a:tableStyleId>{40F9630F-82C1-40B7-BC3A-925EFCFF5E92}</a:tableStyleId>
              </a:tblPr>
              <a:tblGrid>
                <a:gridCol w="1921633">
                  <a:extLst>
                    <a:ext uri="{9D8B030D-6E8A-4147-A177-3AD203B41FA5}">
                      <a16:colId xmlns:a16="http://schemas.microsoft.com/office/drawing/2014/main" val="3971923480"/>
                    </a:ext>
                  </a:extLst>
                </a:gridCol>
                <a:gridCol w="3124820">
                  <a:extLst>
                    <a:ext uri="{9D8B030D-6E8A-4147-A177-3AD203B41FA5}">
                      <a16:colId xmlns:a16="http://schemas.microsoft.com/office/drawing/2014/main" val="3686676708"/>
                    </a:ext>
                  </a:extLst>
                </a:gridCol>
              </a:tblGrid>
              <a:tr h="0">
                <a:tc>
                  <a:txBody>
                    <a:bodyPr/>
                    <a:lstStyle/>
                    <a:p>
                      <a:pPr algn="ctr"/>
                      <a:r>
                        <a:rPr lang="en-US" sz="1800" b="0" dirty="0" smtClean="0">
                          <a:latin typeface="Courier New" panose="02070309020205020404" pitchFamily="49" charset="0"/>
                          <a:cs typeface="Courier New" panose="02070309020205020404" pitchFamily="49" charset="0"/>
                        </a:rPr>
                        <a:t>&gt;</a:t>
                      </a:r>
                      <a:endParaRPr lang="en-US" sz="1800" b="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b="0" dirty="0" smtClean="0">
                          <a:latin typeface="+mn-lt"/>
                        </a:rPr>
                        <a:t>Greater than</a:t>
                      </a:r>
                      <a:endParaRPr lang="en-US" sz="1800" b="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0477482"/>
                  </a:ext>
                </a:extLst>
              </a:tr>
              <a:tr h="0">
                <a:tc>
                  <a:txBody>
                    <a:bodyPr/>
                    <a:lstStyle/>
                    <a:p>
                      <a:pPr algn="ctr"/>
                      <a:r>
                        <a:rPr lang="en-US" sz="1800" dirty="0" smtClean="0">
                          <a:latin typeface="Courier New" panose="02070309020205020404" pitchFamily="49" charset="0"/>
                          <a:cs typeface="Courier New" panose="02070309020205020404" pitchFamily="49" charset="0"/>
                        </a:rPr>
                        <a:t>&lt;</a:t>
                      </a:r>
                      <a:endParaRPr lang="en-US" sz="18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smtClean="0">
                          <a:latin typeface="+mn-lt"/>
                        </a:rPr>
                        <a:t>Less than</a:t>
                      </a:r>
                      <a:endParaRPr lang="en-US" sz="18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1790733"/>
                  </a:ext>
                </a:extLst>
              </a:tr>
              <a:tr h="0">
                <a:tc>
                  <a:txBody>
                    <a:bodyPr/>
                    <a:lstStyle/>
                    <a:p>
                      <a:pPr algn="ct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mn-lt"/>
                        </a:rPr>
                        <a:t>Equal 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01862029"/>
                  </a:ext>
                </a:extLst>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i="0" u="none" strike="noStrike" cap="none" dirty="0" smtClean="0">
                          <a:solidFill>
                            <a:schemeClr val="dk1"/>
                          </a:solidFill>
                          <a:latin typeface="Courier New" panose="02070309020205020404" pitchFamily="49" charset="0"/>
                          <a:ea typeface="Arial"/>
                          <a:cs typeface="Courier New" panose="02070309020205020404" pitchFamily="49" charset="0"/>
                          <a:sym typeface="Arial"/>
                        </a:rPr>
                        <a:t>&lt;&gt;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smtClean="0">
                          <a:latin typeface="+mn-lt"/>
                        </a:rPr>
                        <a:t>Not equal to</a:t>
                      </a:r>
                      <a:endParaRPr lang="en-US" sz="18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58799817"/>
                  </a:ext>
                </a:extLst>
              </a:tr>
              <a:tr h="406778">
                <a:tc>
                  <a:txBody>
                    <a:bodyPr/>
                    <a:lstStyle/>
                    <a:p>
                      <a:pPr algn="ctr"/>
                      <a:r>
                        <a:rPr lang="en-US" sz="1800" dirty="0" smtClean="0">
                          <a:latin typeface="Courier New" panose="02070309020205020404" pitchFamily="49" charset="0"/>
                          <a:cs typeface="Courier New" panose="02070309020205020404" pitchFamily="49" charset="0"/>
                        </a:rPr>
                        <a:t>&gt;=</a:t>
                      </a:r>
                      <a:endParaRPr lang="en-US" sz="18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smtClean="0">
                          <a:latin typeface="+mn-lt"/>
                        </a:rPr>
                        <a:t>Greater than or equal to</a:t>
                      </a:r>
                      <a:endParaRPr lang="en-US" sz="18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3447042"/>
                  </a:ext>
                </a:extLst>
              </a:tr>
              <a:tr h="0">
                <a:tc>
                  <a:txBody>
                    <a:bodyPr/>
                    <a:lstStyle/>
                    <a:p>
                      <a:pPr algn="ctr"/>
                      <a:r>
                        <a:rPr lang="en-US" sz="1800" dirty="0" smtClean="0">
                          <a:latin typeface="Courier New" panose="02070309020205020404" pitchFamily="49" charset="0"/>
                          <a:cs typeface="Courier New" panose="02070309020205020404" pitchFamily="49" charset="0"/>
                        </a:rPr>
                        <a:t>&lt;=</a:t>
                      </a:r>
                      <a:endParaRPr lang="en-US" sz="18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smtClean="0">
                          <a:latin typeface="+mn-lt"/>
                        </a:rPr>
                        <a:t>Less than or equal to</a:t>
                      </a:r>
                      <a:endParaRPr lang="en-US" sz="18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70189342"/>
                  </a:ext>
                </a:extLst>
              </a:tr>
            </a:tbl>
          </a:graphicData>
        </a:graphic>
      </p:graphicFrame>
    </p:spTree>
    <p:extLst>
      <p:ext uri="{BB962C8B-B14F-4D97-AF65-F5344CB8AC3E}">
        <p14:creationId xmlns:p14="http://schemas.microsoft.com/office/powerpoint/2010/main" val="28451336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350"/>
            <a:ext cx="8229600" cy="646300"/>
          </a:xfrm>
        </p:spPr>
        <p:txBody>
          <a:bodyPr wrap="square" tIns="91425">
            <a:spAutoFit/>
          </a:bodyPr>
          <a:lstStyle/>
          <a:p>
            <a:pPr lvl="0">
              <a:spcBef>
                <a:spcPct val="0"/>
              </a:spcBef>
              <a:buClrTx/>
            </a:pPr>
            <a:r>
              <a:rPr lang="en-US" sz="3000" kern="1200" dirty="0">
                <a:latin typeface="Times New Roman" panose="02020603050405020304" pitchFamily="18" charset="0"/>
                <a:ea typeface="+mj-ea"/>
                <a:cs typeface="+mj-cs"/>
              </a:rPr>
              <a:t>Test Data for the Membership Fee Calculator</a:t>
            </a:r>
          </a:p>
        </p:txBody>
      </p:sp>
      <p:graphicFrame>
        <p:nvGraphicFramePr>
          <p:cNvPr id="4" name="Table 3"/>
          <p:cNvGraphicFramePr>
            <a:graphicFrameLocks noGrp="1"/>
          </p:cNvGraphicFramePr>
          <p:nvPr>
            <p:extLst>
              <p:ext uri="{D42A27DB-BD31-4B8C-83A1-F6EECF244321}">
                <p14:modId xmlns:p14="http://schemas.microsoft.com/office/powerpoint/2010/main" val="4228535081"/>
              </p:ext>
            </p:extLst>
          </p:nvPr>
        </p:nvGraphicFramePr>
        <p:xfrm>
          <a:off x="723900" y="1905000"/>
          <a:ext cx="7696200" cy="4038600"/>
        </p:xfrm>
        <a:graphic>
          <a:graphicData uri="http://schemas.openxmlformats.org/drawingml/2006/table">
            <a:tbl>
              <a:tblPr firstRow="1" bandRow="1">
                <a:tableStyleId>{5C22544A-7EE6-4342-B048-85BDC9FD1C3A}</a:tableStyleId>
              </a:tblPr>
              <a:tblGrid>
                <a:gridCol w="4716780">
                  <a:extLst>
                    <a:ext uri="{9D8B030D-6E8A-4147-A177-3AD203B41FA5}">
                      <a16:colId xmlns:a16="http://schemas.microsoft.com/office/drawing/2014/main" val="20000"/>
                    </a:ext>
                  </a:extLst>
                </a:gridCol>
                <a:gridCol w="1508760">
                  <a:extLst>
                    <a:ext uri="{9D8B030D-6E8A-4147-A177-3AD203B41FA5}">
                      <a16:colId xmlns:a16="http://schemas.microsoft.com/office/drawing/2014/main" val="20001"/>
                    </a:ext>
                  </a:extLst>
                </a:gridCol>
                <a:gridCol w="1470660">
                  <a:extLst>
                    <a:ext uri="{9D8B030D-6E8A-4147-A177-3AD203B41FA5}">
                      <a16:colId xmlns:a16="http://schemas.microsoft.com/office/drawing/2014/main" val="20002"/>
                    </a:ext>
                  </a:extLst>
                </a:gridCol>
              </a:tblGrid>
              <a:tr h="625940">
                <a:tc>
                  <a:txBody>
                    <a:bodyPr/>
                    <a:lstStyle/>
                    <a:p>
                      <a:r>
                        <a:rPr lang="en-US" sz="1600" b="1" dirty="0" smtClean="0">
                          <a:solidFill>
                            <a:schemeClr val="tx1"/>
                          </a:solidFill>
                        </a:rPr>
                        <a:t>Type of Membership</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600" b="1" dirty="0" smtClean="0">
                          <a:solidFill>
                            <a:schemeClr val="tx1"/>
                          </a:solidFill>
                        </a:rPr>
                        <a:t>Monthly Fee</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600" b="1" dirty="0" smtClean="0">
                          <a:solidFill>
                            <a:schemeClr val="tx1"/>
                          </a:solidFill>
                        </a:rPr>
                        <a:t>Total</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1080390">
                <a:tc>
                  <a:txBody>
                    <a:bodyPr/>
                    <a:lstStyle/>
                    <a:p>
                      <a:r>
                        <a:rPr lang="en-US" sz="1600" b="0" kern="1200" baseline="0" dirty="0" smtClean="0">
                          <a:solidFill>
                            <a:schemeClr val="tx1"/>
                          </a:solidFill>
                          <a:latin typeface="+mn-lt"/>
                          <a:ea typeface="+mn-ea"/>
                          <a:cs typeface="+mn-cs"/>
                        </a:rPr>
                        <a:t>Standard adult with yoga, karate, and personal trainer for 6 months</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600" b="0" dirty="0" smtClean="0">
                          <a:solidFill>
                            <a:schemeClr val="tx1"/>
                          </a:solidFill>
                        </a:rPr>
                        <a:t>$130.00</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600" b="0" dirty="0" smtClean="0">
                          <a:solidFill>
                            <a:schemeClr val="tx1"/>
                          </a:solidFill>
                        </a:rPr>
                        <a:t>$780.00</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625940">
                <a:tc>
                  <a:txBody>
                    <a:bodyPr/>
                    <a:lstStyle/>
                    <a:p>
                      <a:r>
                        <a:rPr lang="en-US" sz="1600" b="0" kern="1200" baseline="0" dirty="0" smtClean="0">
                          <a:solidFill>
                            <a:schemeClr val="tx1"/>
                          </a:solidFill>
                          <a:latin typeface="+mn-lt"/>
                          <a:ea typeface="+mn-ea"/>
                          <a:cs typeface="+mn-cs"/>
                        </a:rPr>
                        <a:t>Child with karate for 3 months</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600" b="0" dirty="0" smtClean="0">
                          <a:solidFill>
                            <a:schemeClr val="tx1"/>
                          </a:solidFill>
                        </a:rPr>
                        <a:t>$50.00</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600" b="0" dirty="0" smtClean="0">
                          <a:solidFill>
                            <a:schemeClr val="tx1"/>
                          </a:solidFill>
                        </a:rPr>
                        <a:t>$150.00</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625940">
                <a:tc>
                  <a:txBody>
                    <a:bodyPr/>
                    <a:lstStyle/>
                    <a:p>
                      <a:r>
                        <a:rPr lang="en-US" sz="1600" b="0" kern="1200" baseline="0" dirty="0" smtClean="0">
                          <a:solidFill>
                            <a:schemeClr val="tx1"/>
                          </a:solidFill>
                          <a:latin typeface="+mn-lt"/>
                          <a:ea typeface="+mn-ea"/>
                          <a:cs typeface="+mn-cs"/>
                        </a:rPr>
                        <a:t>Student with yoga for 12 months</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600" b="0" dirty="0" smtClean="0">
                          <a:solidFill>
                            <a:schemeClr val="tx1"/>
                          </a:solidFill>
                        </a:rPr>
                        <a:t>$35.00</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600" b="0" dirty="0" smtClean="0">
                          <a:solidFill>
                            <a:schemeClr val="tx1"/>
                          </a:solidFill>
                        </a:rPr>
                        <a:t>$420.00</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1080390">
                <a:tc>
                  <a:txBody>
                    <a:bodyPr/>
                    <a:lstStyle/>
                    <a:p>
                      <a:r>
                        <a:rPr lang="en-US" sz="1600" b="0" kern="1200" baseline="0" dirty="0" smtClean="0">
                          <a:solidFill>
                            <a:schemeClr val="tx1"/>
                          </a:solidFill>
                          <a:latin typeface="+mn-lt"/>
                          <a:ea typeface="+mn-ea"/>
                          <a:cs typeface="+mn-cs"/>
                        </a:rPr>
                        <a:t>Senior citizen with karate and personal trainer for 8 months</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600" b="0" kern="1200" baseline="0" dirty="0" smtClean="0">
                          <a:solidFill>
                            <a:schemeClr val="tx1"/>
                          </a:solidFill>
                          <a:latin typeface="+mn-lt"/>
                          <a:ea typeface="+mn-ea"/>
                          <a:cs typeface="+mn-cs"/>
                        </a:rPr>
                        <a:t>$110.00 </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600" b="0" kern="1200" baseline="0" dirty="0" smtClean="0">
                          <a:solidFill>
                            <a:schemeClr val="tx1"/>
                          </a:solidFill>
                          <a:latin typeface="+mn-lt"/>
                          <a:ea typeface="+mn-ea"/>
                          <a:cs typeface="+mn-cs"/>
                        </a:rPr>
                        <a:t>$880.00</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73977091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r>
              <a:rPr lang="en-US" dirty="0" smtClean="0">
                <a:latin typeface="Times New Roman" panose="02020603050405020304" pitchFamily="18" charset="0"/>
              </a:rPr>
              <a:t>Copyright</a:t>
            </a:r>
            <a:endParaRPr lang="en-US" dirty="0">
              <a:latin typeface="Times New Roman" panose="02020603050405020304" pitchFamily="18" charset="0"/>
            </a:endParaRPr>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860425"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964361951"/>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10308</TotalTime>
  <Words>3428</Words>
  <Application>Microsoft Office PowerPoint</Application>
  <PresentationFormat>On-screen Show (4:3)</PresentationFormat>
  <Paragraphs>455</Paragraphs>
  <Slides>91</Slides>
  <Notes>1</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91</vt:i4>
      </vt:variant>
    </vt:vector>
  </HeadingPairs>
  <TitlesOfParts>
    <vt:vector size="100" baseType="lpstr">
      <vt:lpstr>Arial</vt:lpstr>
      <vt:lpstr>Arial (Body)</vt:lpstr>
      <vt:lpstr>Courier New</vt:lpstr>
      <vt:lpstr>Noto Sans Symbols</vt:lpstr>
      <vt:lpstr>Times New Roman</vt:lpstr>
      <vt:lpstr>Verdana</vt:lpstr>
      <vt:lpstr>508 Lecture</vt:lpstr>
      <vt:lpstr>1_508 Lecture</vt:lpstr>
      <vt:lpstr>Equation</vt:lpstr>
      <vt:lpstr>Starting out with Visual Basic®</vt:lpstr>
      <vt:lpstr>Learning Objectives (1 of 2)</vt:lpstr>
      <vt:lpstr>Learning Objectives (2 of 2)</vt:lpstr>
      <vt:lpstr>4.1 The Decision Structure</vt:lpstr>
      <vt:lpstr>Order of Statement Execution</vt:lpstr>
      <vt:lpstr>The Decision Structure</vt:lpstr>
      <vt:lpstr>4.2 The If…Then Statement</vt:lpstr>
      <vt:lpstr>General Format (1 of 4)</vt:lpstr>
      <vt:lpstr>Relational Operators</vt:lpstr>
      <vt:lpstr>Boolean Expressions</vt:lpstr>
      <vt:lpstr>Putting It All Together</vt:lpstr>
      <vt:lpstr>Rules to Remember</vt:lpstr>
      <vt:lpstr>Programming Style</vt:lpstr>
      <vt:lpstr>Using Relational Operators with Math Operators</vt:lpstr>
      <vt:lpstr>Using Function Calls with Relational Operators</vt:lpstr>
      <vt:lpstr>Using Boolean Variables as Flags</vt:lpstr>
      <vt:lpstr>4.3 The If…Then…Else Statement</vt:lpstr>
      <vt:lpstr>General Format (2 of 4)</vt:lpstr>
      <vt:lpstr>Flowchart and Pseudocode</vt:lpstr>
      <vt:lpstr>Two Mutually Exclusive Choices</vt:lpstr>
      <vt:lpstr>4.4 The If…Then…ElseIf Statement</vt:lpstr>
      <vt:lpstr>Multiple Possible Choices (1 of 2)</vt:lpstr>
      <vt:lpstr>Multiple Possible Choices (2 of 2)</vt:lpstr>
      <vt:lpstr>General Format (3 of 4)</vt:lpstr>
      <vt:lpstr>Flowchart</vt:lpstr>
      <vt:lpstr>Example of ElseIf Usage</vt:lpstr>
      <vt:lpstr>Using Only If…Then Statements</vt:lpstr>
      <vt:lpstr>Using a Trailing Else</vt:lpstr>
      <vt:lpstr>4.5 Nested If Statements</vt:lpstr>
      <vt:lpstr>If Statements Within If Statements</vt:lpstr>
      <vt:lpstr>Nested If Example</vt:lpstr>
      <vt:lpstr>Examining the Nested If Statement</vt:lpstr>
      <vt:lpstr>Flowchart of Nested If Statements</vt:lpstr>
      <vt:lpstr>4.6 Logical Operators</vt:lpstr>
      <vt:lpstr>Visual Basic Logical Operators</vt:lpstr>
      <vt:lpstr>The And Operator</vt:lpstr>
      <vt:lpstr>Short-Circuit Evaluation with AndAlso (1 of 2)</vt:lpstr>
      <vt:lpstr>Short-Circuit Evaluation with AndAlso (2 of 2)</vt:lpstr>
      <vt:lpstr>The Or Operator</vt:lpstr>
      <vt:lpstr>Short Circuit-Evaluation with OrElse (1 of 2)</vt:lpstr>
      <vt:lpstr>Short Circuit-Evaluation with OrElse (2 of 2)</vt:lpstr>
      <vt:lpstr>The X or Operator</vt:lpstr>
      <vt:lpstr>The Not Operator</vt:lpstr>
      <vt:lpstr>Checking Numerical Ranges</vt:lpstr>
      <vt:lpstr>Precedence of Logical Operators (1 of 2)</vt:lpstr>
      <vt:lpstr>Precedence of Logical Operators (2 of 2)</vt:lpstr>
      <vt:lpstr>Math, Relational, &amp; Logical Operators</vt:lpstr>
      <vt:lpstr>4.7 Comparing, Testing, and Working with Strings</vt:lpstr>
      <vt:lpstr>Strings Can Be Compared</vt:lpstr>
      <vt:lpstr>How Are Strings Compared? (1 of 2)</vt:lpstr>
      <vt:lpstr>How Are Strings Compared? (2 of 2)</vt:lpstr>
      <vt:lpstr>Testing for No Input</vt:lpstr>
      <vt:lpstr>The ToUpper and ToLower Methods (1 of 2)</vt:lpstr>
      <vt:lpstr>The ToUpper and ToLower Methods (2 of 2)</vt:lpstr>
      <vt:lpstr>A Handy Use for ToUpper or ToLower</vt:lpstr>
      <vt:lpstr>The Is Numeric Function</vt:lpstr>
      <vt:lpstr>Determining the Length of a String</vt:lpstr>
      <vt:lpstr>Optional Topic: Trimming Spaces from Strings</vt:lpstr>
      <vt:lpstr>The Substring Method</vt:lpstr>
      <vt:lpstr>Substring Method Examples</vt:lpstr>
      <vt:lpstr>Optional Topic: The IndexOf Method</vt:lpstr>
      <vt:lpstr>IndexOf Method Examples</vt:lpstr>
      <vt:lpstr>4.8 The Select Case Statement</vt:lpstr>
      <vt:lpstr>The Select Case Statement</vt:lpstr>
      <vt:lpstr>Select Case General Format</vt:lpstr>
      <vt:lpstr>Select Case Statement Example</vt:lpstr>
      <vt:lpstr>Select Case Flowchart Example</vt:lpstr>
      <vt:lpstr>Select Case Pseudocode Example (1 of 2)</vt:lpstr>
      <vt:lpstr>Select Case Pseudocode Example (2 of 2)</vt:lpstr>
      <vt:lpstr>More About the Expression List: Multiple Expressions</vt:lpstr>
      <vt:lpstr>More About the Expression List: Relational Operators</vt:lpstr>
      <vt:lpstr>More About the Expression List: Ranges of Values</vt:lpstr>
      <vt:lpstr>4.9 Introduction to Input Validation</vt:lpstr>
      <vt:lpstr>Validation Example</vt:lpstr>
      <vt:lpstr>The TryParse Method</vt:lpstr>
      <vt:lpstr>Verify Integer Entry with TryParse</vt:lpstr>
      <vt:lpstr>Checking Numeric Ranges</vt:lpstr>
      <vt:lpstr>4.10 Focus on G U I Design: Radio Buttons and Check Boxes</vt:lpstr>
      <vt:lpstr>Radio Buttons</vt:lpstr>
      <vt:lpstr>Checking Radio Buttons in Code</vt:lpstr>
      <vt:lpstr>Check Boxes</vt:lpstr>
      <vt:lpstr>Checking Check Boxes in Code</vt:lpstr>
      <vt:lpstr>4.11 Focus on Program Design and Problem Solving: Building the Health Club Membership Fee Calculator Application</vt:lpstr>
      <vt:lpstr>Health Club Membership Fee Calculator Form</vt:lpstr>
      <vt:lpstr>Flowchart for b t n Calculate_Click</vt:lpstr>
      <vt:lpstr>Base Monthly Fee Calculation Flowchart</vt:lpstr>
      <vt:lpstr>Base Monthly Fee Calculation Pseudocode</vt:lpstr>
      <vt:lpstr>Calculate Optional Services Flowchart &amp; Pseudocode</vt:lpstr>
      <vt:lpstr>The Completed Membership Fee Calculator Form</vt:lpstr>
      <vt:lpstr>Test Data for the Membership Fee Calculator</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Starting out with Visual Basic®, 7e</dc:title>
  <dc:subject>Computer Science</dc:subject>
  <dc:creator>Gaddis/Irvine</dc:creator>
  <cp:keywords>Starting out with Visual Basic®</cp:keywords>
  <cp:lastModifiedBy>P, Pavendan (Cognizant)</cp:lastModifiedBy>
  <cp:revision>1081</cp:revision>
  <dcterms:modified xsi:type="dcterms:W3CDTF">2018-03-23T08:05:50Z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