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9"/>
  </p:notesMasterIdLst>
  <p:sldIdLst>
    <p:sldId id="256" r:id="rId3"/>
    <p:sldId id="310" r:id="rId4"/>
    <p:sldId id="330" r:id="rId5"/>
    <p:sldId id="332" r:id="rId6"/>
    <p:sldId id="333" r:id="rId7"/>
    <p:sldId id="290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671"/>
    <a:srgbClr val="846E84"/>
    <a:srgbClr val="F1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1FB2E-B58F-4A99-9DF7-A25213B653CF}">
  <a:tblStyle styleId="{7E71FB2E-B58F-4A99-9DF7-A25213B65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1783" autoAdjust="0"/>
  </p:normalViewPr>
  <p:slideViewPr>
    <p:cSldViewPr snapToGrid="0">
      <p:cViewPr varScale="1">
        <p:scale>
          <a:sx n="79" d="100"/>
          <a:sy n="79" d="100"/>
        </p:scale>
        <p:origin x="102" y="55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1266b9b2f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1266b9b2f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96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1266b9b2f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1266b9b2f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1266b9b2f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1266b9b2f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azon deletes 20,000 reviews after evidence of profits for posts |  Financial Times">
            <a:extLst>
              <a:ext uri="{FF2B5EF4-FFF2-40B4-BE49-F238E27FC236}">
                <a16:creationId xmlns:a16="http://schemas.microsoft.com/office/drawing/2014/main" id="{A7CAF1C8-3986-96FD-060A-7BDA47DF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2E8CC5-E00E-0E9E-5B28-A8BAF07468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" y="-12192"/>
            <a:ext cx="9143980" cy="51434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1345986" y="1807843"/>
            <a:ext cx="7074114" cy="830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Amazon Fine Food Review</a:t>
            </a:r>
            <a:br>
              <a:rPr lang="en-US" altLang="zh-CN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Sentiment Analysis </a:t>
            </a:r>
            <a:r>
              <a:rPr lang="en-US" altLang="zh-CN" sz="18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&amp; Prediction Model</a:t>
            </a:r>
            <a:endParaRPr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1345986" y="2897504"/>
            <a:ext cx="36711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ira Sans Extra Condensed SemiBold" panose="020B0604020202020204" charset="0"/>
              </a:rPr>
              <a:t>ISM 6359: Data Mining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ira Sans Extra Condensed SemiBold" panose="020B0604020202020204" charset="0"/>
              </a:rPr>
              <a:t>Yayuan Zhang</a:t>
            </a:r>
            <a:endParaRPr dirty="0">
              <a:solidFill>
                <a:schemeClr val="bg1"/>
              </a:solidFill>
              <a:latin typeface="Fira Sans Extra Condensed SemiBold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69;p37">
            <a:extLst>
              <a:ext uri="{FF2B5EF4-FFF2-40B4-BE49-F238E27FC236}">
                <a16:creationId xmlns:a16="http://schemas.microsoft.com/office/drawing/2014/main" id="{B2A4454D-9D43-EE29-C1EE-5296B3C4C169}"/>
              </a:ext>
            </a:extLst>
          </p:cNvPr>
          <p:cNvSpPr txBox="1"/>
          <p:nvPr/>
        </p:nvSpPr>
        <p:spPr>
          <a:xfrm>
            <a:off x="1115890" y="541575"/>
            <a:ext cx="7496420" cy="45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Jupyter (Demo) &amp; PyCharm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" name="Google Shape;1071;p37">
            <a:extLst>
              <a:ext uri="{FF2B5EF4-FFF2-40B4-BE49-F238E27FC236}">
                <a16:creationId xmlns:a16="http://schemas.microsoft.com/office/drawing/2014/main" id="{10C10BF8-8F9F-9843-F953-C35DC2C1AE46}"/>
              </a:ext>
            </a:extLst>
          </p:cNvPr>
          <p:cNvGrpSpPr/>
          <p:nvPr/>
        </p:nvGrpSpPr>
        <p:grpSpPr>
          <a:xfrm>
            <a:off x="1115890" y="1042431"/>
            <a:ext cx="2362201" cy="450600"/>
            <a:chOff x="457200" y="1771100"/>
            <a:chExt cx="2009700" cy="450600"/>
          </a:xfrm>
        </p:grpSpPr>
        <p:sp>
          <p:nvSpPr>
            <p:cNvPr id="10" name="Google Shape;1072;p37">
              <a:extLst>
                <a:ext uri="{FF2B5EF4-FFF2-40B4-BE49-F238E27FC236}">
                  <a16:creationId xmlns:a16="http://schemas.microsoft.com/office/drawing/2014/main" id="{844D069E-4DF5-EDC7-66BC-B782DF097378}"/>
                </a:ext>
              </a:extLst>
            </p:cNvPr>
            <p:cNvSpPr txBox="1"/>
            <p:nvPr/>
          </p:nvSpPr>
          <p:spPr>
            <a:xfrm>
              <a:off x="1638300" y="1771100"/>
              <a:ext cx="8286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 size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1073;p37">
              <a:extLst>
                <a:ext uri="{FF2B5EF4-FFF2-40B4-BE49-F238E27FC236}">
                  <a16:creationId xmlns:a16="http://schemas.microsoft.com/office/drawing/2014/main" id="{DD2FEB40-BC29-6ACA-A320-06AB153C3F72}"/>
                </a:ext>
              </a:extLst>
            </p:cNvPr>
            <p:cNvSpPr txBox="1"/>
            <p:nvPr/>
          </p:nvSpPr>
          <p:spPr>
            <a:xfrm>
              <a:off x="457200" y="1771100"/>
              <a:ext cx="1181100" cy="450600"/>
            </a:xfrm>
            <a:prstGeom prst="rect">
              <a:avLst/>
            </a:prstGeom>
            <a:solidFill>
              <a:srgbClr val="E8B5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Read in the Data</a:t>
              </a:r>
              <a:endParaRPr sz="1200" dirty="0">
                <a:solidFill>
                  <a:schemeClr val="dk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" name="Google Shape;1075;p37">
            <a:extLst>
              <a:ext uri="{FF2B5EF4-FFF2-40B4-BE49-F238E27FC236}">
                <a16:creationId xmlns:a16="http://schemas.microsoft.com/office/drawing/2014/main" id="{294177E4-BF18-0D9C-2DB9-564259DF3B38}"/>
              </a:ext>
            </a:extLst>
          </p:cNvPr>
          <p:cNvSpPr txBox="1"/>
          <p:nvPr/>
        </p:nvSpPr>
        <p:spPr>
          <a:xfrm>
            <a:off x="2503804" y="1540615"/>
            <a:ext cx="1151256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Feature engineering</a:t>
            </a:r>
          </a:p>
        </p:txBody>
      </p:sp>
      <p:sp>
        <p:nvSpPr>
          <p:cNvPr id="20" name="Google Shape;1076;p37">
            <a:extLst>
              <a:ext uri="{FF2B5EF4-FFF2-40B4-BE49-F238E27FC236}">
                <a16:creationId xmlns:a16="http://schemas.microsoft.com/office/drawing/2014/main" id="{BAB32463-D7D9-7CDD-E037-50685EFF6E63}"/>
              </a:ext>
            </a:extLst>
          </p:cNvPr>
          <p:cNvSpPr txBox="1"/>
          <p:nvPr/>
        </p:nvSpPr>
        <p:spPr>
          <a:xfrm>
            <a:off x="1115890" y="1530587"/>
            <a:ext cx="1388265" cy="942477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Text Preprocessing</a:t>
            </a:r>
            <a:endParaRPr sz="1200" dirty="0">
              <a:solidFill>
                <a:schemeClr val="dk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072;p37">
            <a:extLst>
              <a:ext uri="{FF2B5EF4-FFF2-40B4-BE49-F238E27FC236}">
                <a16:creationId xmlns:a16="http://schemas.microsoft.com/office/drawing/2014/main" id="{4A32199D-78A4-8454-F761-8F39852C90E0}"/>
              </a:ext>
            </a:extLst>
          </p:cNvPr>
          <p:cNvSpPr txBox="1"/>
          <p:nvPr/>
        </p:nvSpPr>
        <p:spPr>
          <a:xfrm>
            <a:off x="3532082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Features</a:t>
            </a:r>
          </a:p>
        </p:txBody>
      </p:sp>
      <p:sp>
        <p:nvSpPr>
          <p:cNvPr id="25" name="Google Shape;1072;p37">
            <a:extLst>
              <a:ext uri="{FF2B5EF4-FFF2-40B4-BE49-F238E27FC236}">
                <a16:creationId xmlns:a16="http://schemas.microsoft.com/office/drawing/2014/main" id="{D40DEC90-6F5F-853F-B451-CA020B9F8FF6}"/>
              </a:ext>
            </a:extLst>
          </p:cNvPr>
          <p:cNvSpPr txBox="1"/>
          <p:nvPr/>
        </p:nvSpPr>
        <p:spPr>
          <a:xfrm>
            <a:off x="4560009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Type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1072;p37">
            <a:extLst>
              <a:ext uri="{FF2B5EF4-FFF2-40B4-BE49-F238E27FC236}">
                <a16:creationId xmlns:a16="http://schemas.microsoft.com/office/drawing/2014/main" id="{601AB05B-7EC9-C62C-7095-AD6E37EB842B}"/>
              </a:ext>
            </a:extLst>
          </p:cNvPr>
          <p:cNvSpPr txBox="1"/>
          <p:nvPr/>
        </p:nvSpPr>
        <p:spPr>
          <a:xfrm>
            <a:off x="5588172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Statistic  values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" name="Google Shape;1072;p37">
            <a:extLst>
              <a:ext uri="{FF2B5EF4-FFF2-40B4-BE49-F238E27FC236}">
                <a16:creationId xmlns:a16="http://schemas.microsoft.com/office/drawing/2014/main" id="{340F81E4-7158-DC8F-5976-E53E8CD7FDB1}"/>
              </a:ext>
            </a:extLst>
          </p:cNvPr>
          <p:cNvSpPr txBox="1"/>
          <p:nvPr/>
        </p:nvSpPr>
        <p:spPr>
          <a:xfrm>
            <a:off x="6610219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Pivot Table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" name="Google Shape;1072;p37">
            <a:extLst>
              <a:ext uri="{FF2B5EF4-FFF2-40B4-BE49-F238E27FC236}">
                <a16:creationId xmlns:a16="http://schemas.microsoft.com/office/drawing/2014/main" id="{458F4F5C-387B-27AB-C1A2-4E527184222E}"/>
              </a:ext>
            </a:extLst>
          </p:cNvPr>
          <p:cNvSpPr txBox="1"/>
          <p:nvPr/>
        </p:nvSpPr>
        <p:spPr>
          <a:xfrm>
            <a:off x="7638374" y="1042431"/>
            <a:ext cx="973936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Heatmap - correlation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" name="Google Shape;1075;p37">
            <a:extLst>
              <a:ext uri="{FF2B5EF4-FFF2-40B4-BE49-F238E27FC236}">
                <a16:creationId xmlns:a16="http://schemas.microsoft.com/office/drawing/2014/main" id="{0712642D-70D2-D637-7EBA-026C3038D523}"/>
              </a:ext>
            </a:extLst>
          </p:cNvPr>
          <p:cNvSpPr txBox="1"/>
          <p:nvPr/>
        </p:nvSpPr>
        <p:spPr>
          <a:xfrm>
            <a:off x="2504154" y="2521973"/>
            <a:ext cx="6108155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TF-IDF: converting text data into numerical features</a:t>
            </a:r>
            <a:endParaRPr lang="en-US" dirty="0"/>
          </a:p>
        </p:txBody>
      </p:sp>
      <p:sp>
        <p:nvSpPr>
          <p:cNvPr id="37" name="Google Shape;1076;p37">
            <a:extLst>
              <a:ext uri="{FF2B5EF4-FFF2-40B4-BE49-F238E27FC236}">
                <a16:creationId xmlns:a16="http://schemas.microsoft.com/office/drawing/2014/main" id="{A26C2579-8C7C-FA5E-DAC4-BDCC4B23C8E1}"/>
              </a:ext>
            </a:extLst>
          </p:cNvPr>
          <p:cNvSpPr txBox="1"/>
          <p:nvPr/>
        </p:nvSpPr>
        <p:spPr>
          <a:xfrm>
            <a:off x="1115890" y="2521973"/>
            <a:ext cx="1388265" cy="4506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Feature extraction</a:t>
            </a:r>
            <a:endParaRPr sz="1200" dirty="0">
              <a:solidFill>
                <a:schemeClr val="dk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1075;p37">
            <a:extLst>
              <a:ext uri="{FF2B5EF4-FFF2-40B4-BE49-F238E27FC236}">
                <a16:creationId xmlns:a16="http://schemas.microsoft.com/office/drawing/2014/main" id="{0FE2CA02-BF93-B828-7918-966A16D6EB6F}"/>
              </a:ext>
            </a:extLst>
          </p:cNvPr>
          <p:cNvSpPr txBox="1"/>
          <p:nvPr/>
        </p:nvSpPr>
        <p:spPr>
          <a:xfrm>
            <a:off x="2504154" y="3527646"/>
            <a:ext cx="3143089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/>
              <a:t>Tweaking parameters</a:t>
            </a:r>
          </a:p>
        </p:txBody>
      </p:sp>
      <p:sp>
        <p:nvSpPr>
          <p:cNvPr id="44" name="Google Shape;1076;p37">
            <a:extLst>
              <a:ext uri="{FF2B5EF4-FFF2-40B4-BE49-F238E27FC236}">
                <a16:creationId xmlns:a16="http://schemas.microsoft.com/office/drawing/2014/main" id="{D9595748-545C-F432-DE6D-BA1D9EAD7AB8}"/>
              </a:ext>
            </a:extLst>
          </p:cNvPr>
          <p:cNvSpPr txBox="1"/>
          <p:nvPr/>
        </p:nvSpPr>
        <p:spPr>
          <a:xfrm>
            <a:off x="1115890" y="3527646"/>
            <a:ext cx="1388265" cy="4506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Deep Learning</a:t>
            </a:r>
          </a:p>
        </p:txBody>
      </p:sp>
      <p:sp>
        <p:nvSpPr>
          <p:cNvPr id="48" name="Google Shape;1075;p37">
            <a:extLst>
              <a:ext uri="{FF2B5EF4-FFF2-40B4-BE49-F238E27FC236}">
                <a16:creationId xmlns:a16="http://schemas.microsoft.com/office/drawing/2014/main" id="{D5CB901D-B261-FC7E-485B-382D82DD5A72}"/>
              </a:ext>
            </a:extLst>
          </p:cNvPr>
          <p:cNvSpPr txBox="1"/>
          <p:nvPr/>
        </p:nvSpPr>
        <p:spPr>
          <a:xfrm>
            <a:off x="3711675" y="1541543"/>
            <a:ext cx="1074397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Create New Columns</a:t>
            </a:r>
          </a:p>
        </p:txBody>
      </p:sp>
      <p:sp>
        <p:nvSpPr>
          <p:cNvPr id="49" name="Google Shape;1075;p37">
            <a:extLst>
              <a:ext uri="{FF2B5EF4-FFF2-40B4-BE49-F238E27FC236}">
                <a16:creationId xmlns:a16="http://schemas.microsoft.com/office/drawing/2014/main" id="{BF8FE480-26F8-E0AE-BEB9-E2FD2B3FD247}"/>
              </a:ext>
            </a:extLst>
          </p:cNvPr>
          <p:cNvSpPr txBox="1"/>
          <p:nvPr/>
        </p:nvSpPr>
        <p:spPr>
          <a:xfrm>
            <a:off x="6000464" y="1530918"/>
            <a:ext cx="1151256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Remove Stemming</a:t>
            </a:r>
          </a:p>
        </p:txBody>
      </p:sp>
      <p:sp>
        <p:nvSpPr>
          <p:cNvPr id="51" name="Google Shape;1075;p37">
            <a:extLst>
              <a:ext uri="{FF2B5EF4-FFF2-40B4-BE49-F238E27FC236}">
                <a16:creationId xmlns:a16="http://schemas.microsoft.com/office/drawing/2014/main" id="{0ADAFD37-4149-79F3-09F2-C0AE09A4D623}"/>
              </a:ext>
            </a:extLst>
          </p:cNvPr>
          <p:cNvSpPr txBox="1"/>
          <p:nvPr/>
        </p:nvSpPr>
        <p:spPr>
          <a:xfrm>
            <a:off x="2503912" y="3026108"/>
            <a:ext cx="969752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Logistic Regression </a:t>
            </a:r>
            <a:endParaRPr lang="en-US" dirty="0"/>
          </a:p>
        </p:txBody>
      </p:sp>
      <p:sp>
        <p:nvSpPr>
          <p:cNvPr id="52" name="Google Shape;1076;p37">
            <a:extLst>
              <a:ext uri="{FF2B5EF4-FFF2-40B4-BE49-F238E27FC236}">
                <a16:creationId xmlns:a16="http://schemas.microsoft.com/office/drawing/2014/main" id="{A20EF1FA-6D93-BA20-8F46-5F8F6BACC2B2}"/>
              </a:ext>
            </a:extLst>
          </p:cNvPr>
          <p:cNvSpPr txBox="1"/>
          <p:nvPr/>
        </p:nvSpPr>
        <p:spPr>
          <a:xfrm>
            <a:off x="1115646" y="3026108"/>
            <a:ext cx="1388265" cy="4506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Model &amp; Model evaluation</a:t>
            </a:r>
          </a:p>
        </p:txBody>
      </p:sp>
      <p:sp>
        <p:nvSpPr>
          <p:cNvPr id="54" name="Google Shape;1075;p37">
            <a:extLst>
              <a:ext uri="{FF2B5EF4-FFF2-40B4-BE49-F238E27FC236}">
                <a16:creationId xmlns:a16="http://schemas.microsoft.com/office/drawing/2014/main" id="{A5035146-CC6C-CC19-9E1B-7CED113326C1}"/>
              </a:ext>
            </a:extLst>
          </p:cNvPr>
          <p:cNvSpPr txBox="1"/>
          <p:nvPr/>
        </p:nvSpPr>
        <p:spPr>
          <a:xfrm>
            <a:off x="4529767" y="3028624"/>
            <a:ext cx="969751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Coefficient</a:t>
            </a:r>
            <a:endParaRPr lang="en-US" dirty="0"/>
          </a:p>
        </p:txBody>
      </p:sp>
      <p:sp>
        <p:nvSpPr>
          <p:cNvPr id="55" name="Google Shape;1075;p37">
            <a:extLst>
              <a:ext uri="{FF2B5EF4-FFF2-40B4-BE49-F238E27FC236}">
                <a16:creationId xmlns:a16="http://schemas.microsoft.com/office/drawing/2014/main" id="{64989D88-94F0-E284-BFA6-72290A69DDC0}"/>
              </a:ext>
            </a:extLst>
          </p:cNvPr>
          <p:cNvSpPr txBox="1"/>
          <p:nvPr/>
        </p:nvSpPr>
        <p:spPr>
          <a:xfrm>
            <a:off x="6610218" y="3028624"/>
            <a:ext cx="2002091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Top 20 Positive words &amp; </a:t>
            </a:r>
          </a:p>
          <a:p>
            <a:r>
              <a:rPr lang="en" dirty="0">
                <a:sym typeface="Fira Sans Extra Condensed"/>
              </a:rPr>
              <a:t>Top 20 Negative words</a:t>
            </a:r>
            <a:endParaRPr lang="en-US" dirty="0"/>
          </a:p>
        </p:txBody>
      </p:sp>
      <p:sp>
        <p:nvSpPr>
          <p:cNvPr id="70" name="Google Shape;1076;p37">
            <a:extLst>
              <a:ext uri="{FF2B5EF4-FFF2-40B4-BE49-F238E27FC236}">
                <a16:creationId xmlns:a16="http://schemas.microsoft.com/office/drawing/2014/main" id="{1552A34C-4BB4-728C-E735-296AA1B82135}"/>
              </a:ext>
            </a:extLst>
          </p:cNvPr>
          <p:cNvSpPr txBox="1"/>
          <p:nvPr/>
        </p:nvSpPr>
        <p:spPr>
          <a:xfrm>
            <a:off x="1115646" y="4041115"/>
            <a:ext cx="7496664" cy="450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Overall Text Mining Process</a:t>
            </a:r>
            <a:endParaRPr dirty="0">
              <a:sym typeface="Roboto"/>
            </a:endParaRPr>
          </a:p>
        </p:txBody>
      </p:sp>
      <p:sp>
        <p:nvSpPr>
          <p:cNvPr id="79" name="Google Shape;1075;p37">
            <a:extLst>
              <a:ext uri="{FF2B5EF4-FFF2-40B4-BE49-F238E27FC236}">
                <a16:creationId xmlns:a16="http://schemas.microsoft.com/office/drawing/2014/main" id="{DAEF2D74-8FC8-4EA3-1C06-391C68DA95C2}"/>
              </a:ext>
            </a:extLst>
          </p:cNvPr>
          <p:cNvSpPr txBox="1"/>
          <p:nvPr/>
        </p:nvSpPr>
        <p:spPr>
          <a:xfrm>
            <a:off x="7194857" y="1532505"/>
            <a:ext cx="1416418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Splitting the dataset</a:t>
            </a:r>
          </a:p>
        </p:txBody>
      </p:sp>
      <p:sp>
        <p:nvSpPr>
          <p:cNvPr id="3" name="Google Shape;1075;p37">
            <a:extLst>
              <a:ext uri="{FF2B5EF4-FFF2-40B4-BE49-F238E27FC236}">
                <a16:creationId xmlns:a16="http://schemas.microsoft.com/office/drawing/2014/main" id="{E958F01E-20CE-94D0-DA43-D7ACF7427B71}"/>
              </a:ext>
            </a:extLst>
          </p:cNvPr>
          <p:cNvSpPr txBox="1"/>
          <p:nvPr/>
        </p:nvSpPr>
        <p:spPr>
          <a:xfrm>
            <a:off x="5693664" y="3527646"/>
            <a:ext cx="2917611" cy="4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/>
              <a:t>GridSearchCV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F682E8-D0AD-61B4-AB03-7710607D6ACD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EC21CC-3718-A08C-B97F-F1922FE73CE6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Data Understanding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6E69BB-96E2-360D-0B09-FC60E17B3B33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7A4FDF-2890-68F1-545E-CD2819E668B3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Pre-processing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399DCA-77A5-27D9-958B-5782D6178AAF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416274-FFE2-DE28-7165-F4ADE0F89273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pic>
        <p:nvPicPr>
          <p:cNvPr id="1026" name="Picture 2" descr="Image result for Pycharm">
            <a:extLst>
              <a:ext uri="{FF2B5EF4-FFF2-40B4-BE49-F238E27FC236}">
                <a16:creationId xmlns:a16="http://schemas.microsoft.com/office/drawing/2014/main" id="{D6F05C17-0DA9-9328-5755-0E801650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4" y="494682"/>
            <a:ext cx="456827" cy="456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191CD3E0-37CE-C645-E922-A63A617B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1" y="1036204"/>
            <a:ext cx="392645" cy="456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Google Shape;1075;p37">
            <a:extLst>
              <a:ext uri="{FF2B5EF4-FFF2-40B4-BE49-F238E27FC236}">
                <a16:creationId xmlns:a16="http://schemas.microsoft.com/office/drawing/2014/main" id="{BC2DB8CA-5CBA-7C0F-43B6-99EE58FE271B}"/>
              </a:ext>
            </a:extLst>
          </p:cNvPr>
          <p:cNvSpPr txBox="1"/>
          <p:nvPr/>
        </p:nvSpPr>
        <p:spPr>
          <a:xfrm>
            <a:off x="3516905" y="3021481"/>
            <a:ext cx="969751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Accuracy</a:t>
            </a:r>
            <a:endParaRPr lang="en-US" dirty="0"/>
          </a:p>
        </p:txBody>
      </p:sp>
      <p:sp>
        <p:nvSpPr>
          <p:cNvPr id="14" name="Google Shape;1075;p37">
            <a:extLst>
              <a:ext uri="{FF2B5EF4-FFF2-40B4-BE49-F238E27FC236}">
                <a16:creationId xmlns:a16="http://schemas.microsoft.com/office/drawing/2014/main" id="{61B19280-7F31-3EFD-559E-9776FF0CC3D4}"/>
              </a:ext>
            </a:extLst>
          </p:cNvPr>
          <p:cNvSpPr txBox="1"/>
          <p:nvPr/>
        </p:nvSpPr>
        <p:spPr>
          <a:xfrm>
            <a:off x="2504156" y="2029712"/>
            <a:ext cx="1494461" cy="459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Lowercasing</a:t>
            </a:r>
          </a:p>
        </p:txBody>
      </p:sp>
      <p:sp>
        <p:nvSpPr>
          <p:cNvPr id="16" name="Google Shape;1075;p37">
            <a:extLst>
              <a:ext uri="{FF2B5EF4-FFF2-40B4-BE49-F238E27FC236}">
                <a16:creationId xmlns:a16="http://schemas.microsoft.com/office/drawing/2014/main" id="{82223708-97A3-D624-60D4-C905C66B9217}"/>
              </a:ext>
            </a:extLst>
          </p:cNvPr>
          <p:cNvSpPr txBox="1"/>
          <p:nvPr/>
        </p:nvSpPr>
        <p:spPr>
          <a:xfrm>
            <a:off x="4045268" y="2028000"/>
            <a:ext cx="1551850" cy="463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Remove punctuation</a:t>
            </a:r>
          </a:p>
        </p:txBody>
      </p:sp>
      <p:sp>
        <p:nvSpPr>
          <p:cNvPr id="18" name="Google Shape;1075;p37">
            <a:extLst>
              <a:ext uri="{FF2B5EF4-FFF2-40B4-BE49-F238E27FC236}">
                <a16:creationId xmlns:a16="http://schemas.microsoft.com/office/drawing/2014/main" id="{4018A7EF-AB42-1B18-9356-774ED93B1B1C}"/>
              </a:ext>
            </a:extLst>
          </p:cNvPr>
          <p:cNvSpPr txBox="1"/>
          <p:nvPr/>
        </p:nvSpPr>
        <p:spPr>
          <a:xfrm>
            <a:off x="5647243" y="2022861"/>
            <a:ext cx="1551850" cy="468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Removal of Stop words</a:t>
            </a:r>
          </a:p>
        </p:txBody>
      </p:sp>
      <p:sp>
        <p:nvSpPr>
          <p:cNvPr id="39" name="Google Shape;1075;p37">
            <a:extLst>
              <a:ext uri="{FF2B5EF4-FFF2-40B4-BE49-F238E27FC236}">
                <a16:creationId xmlns:a16="http://schemas.microsoft.com/office/drawing/2014/main" id="{618F69BC-6B0C-553E-7452-CC168986280C}"/>
              </a:ext>
            </a:extLst>
          </p:cNvPr>
          <p:cNvSpPr txBox="1"/>
          <p:nvPr/>
        </p:nvSpPr>
        <p:spPr>
          <a:xfrm>
            <a:off x="7233552" y="2017878"/>
            <a:ext cx="1368698" cy="468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Removal of URLs</a:t>
            </a:r>
          </a:p>
        </p:txBody>
      </p:sp>
      <p:sp>
        <p:nvSpPr>
          <p:cNvPr id="40" name="Google Shape;1075;p37">
            <a:extLst>
              <a:ext uri="{FF2B5EF4-FFF2-40B4-BE49-F238E27FC236}">
                <a16:creationId xmlns:a16="http://schemas.microsoft.com/office/drawing/2014/main" id="{834D6CD6-E366-C09F-D90E-348305F4B7F3}"/>
              </a:ext>
            </a:extLst>
          </p:cNvPr>
          <p:cNvSpPr txBox="1"/>
          <p:nvPr/>
        </p:nvSpPr>
        <p:spPr>
          <a:xfrm>
            <a:off x="4830349" y="1540615"/>
            <a:ext cx="1125838" cy="4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Remove duplicates</a:t>
            </a:r>
          </a:p>
        </p:txBody>
      </p:sp>
      <p:sp>
        <p:nvSpPr>
          <p:cNvPr id="41" name="Google Shape;1075;p37">
            <a:extLst>
              <a:ext uri="{FF2B5EF4-FFF2-40B4-BE49-F238E27FC236}">
                <a16:creationId xmlns:a16="http://schemas.microsoft.com/office/drawing/2014/main" id="{4D87B004-C667-40E7-C920-DA1EFD93E5A9}"/>
              </a:ext>
            </a:extLst>
          </p:cNvPr>
          <p:cNvSpPr txBox="1"/>
          <p:nvPr/>
        </p:nvSpPr>
        <p:spPr>
          <a:xfrm>
            <a:off x="5533945" y="3021481"/>
            <a:ext cx="1028163" cy="4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Fira Sans Extra Condensed"/>
              </a:rPr>
              <a:t>RandomOverSampler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7"/>
          <p:cNvSpPr txBox="1">
            <a:spLocks noGrp="1"/>
          </p:cNvSpPr>
          <p:nvPr>
            <p:ph type="title"/>
          </p:nvPr>
        </p:nvSpPr>
        <p:spPr>
          <a:xfrm>
            <a:off x="725513" y="347356"/>
            <a:ext cx="251085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</a:rPr>
              <a:t>What went well?</a:t>
            </a:r>
            <a:endParaRPr dirty="0">
              <a:solidFill>
                <a:srgbClr val="846E84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1470" name="Google Shape;1470;p47"/>
          <p:cNvSpPr txBox="1"/>
          <p:nvPr/>
        </p:nvSpPr>
        <p:spPr>
          <a:xfrm>
            <a:off x="725513" y="1967988"/>
            <a:ext cx="2276700" cy="489744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Programming environment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47"/>
          <p:cNvSpPr txBox="1"/>
          <p:nvPr/>
        </p:nvSpPr>
        <p:spPr>
          <a:xfrm>
            <a:off x="725513" y="1074913"/>
            <a:ext cx="2276700" cy="764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Text mining process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7" name="Google Shape;1487;p47"/>
          <p:cNvSpPr txBox="1"/>
          <p:nvPr/>
        </p:nvSpPr>
        <p:spPr>
          <a:xfrm>
            <a:off x="3348351" y="1074913"/>
            <a:ext cx="2276700" cy="76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7"/>
          <p:cNvSpPr txBox="1"/>
          <p:nvPr/>
        </p:nvSpPr>
        <p:spPr>
          <a:xfrm>
            <a:off x="5962639" y="1931341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Tweaking parameters</a:t>
            </a:r>
          </a:p>
        </p:txBody>
      </p:sp>
      <p:sp>
        <p:nvSpPr>
          <p:cNvPr id="1496" name="Google Shape;1496;p47"/>
          <p:cNvSpPr txBox="1"/>
          <p:nvPr/>
        </p:nvSpPr>
        <p:spPr>
          <a:xfrm>
            <a:off x="5962639" y="2521582"/>
            <a:ext cx="2285250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train &amp; test set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B2980-6528-DACE-7E40-2A43C7F53A85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87C9AC-F787-A9C5-9705-BF3C881BEDDA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FDB89E-7ADD-BB63-F785-2A3CDE401880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FD9D9D-C215-C932-049B-0B424F957F29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21B4E-2D03-55A2-07BC-DFEDE7067ECC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D43ADD-868C-01EC-9BF0-DF571EF2D611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3W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Google Shape;1499;p47">
            <a:extLst>
              <a:ext uri="{FF2B5EF4-FFF2-40B4-BE49-F238E27FC236}">
                <a16:creationId xmlns:a16="http://schemas.microsoft.com/office/drawing/2014/main" id="{BC8F67E9-3407-CD84-0E50-22707D765102}"/>
              </a:ext>
            </a:extLst>
          </p:cNvPr>
          <p:cNvSpPr txBox="1"/>
          <p:nvPr/>
        </p:nvSpPr>
        <p:spPr>
          <a:xfrm>
            <a:off x="5962639" y="1074913"/>
            <a:ext cx="2276700" cy="764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494;p47">
            <a:extLst>
              <a:ext uri="{FF2B5EF4-FFF2-40B4-BE49-F238E27FC236}">
                <a16:creationId xmlns:a16="http://schemas.microsoft.com/office/drawing/2014/main" id="{42FB8E8F-468A-95F9-5086-A2FC30D17ABD}"/>
              </a:ext>
            </a:extLst>
          </p:cNvPr>
          <p:cNvSpPr txBox="1"/>
          <p:nvPr/>
        </p:nvSpPr>
        <p:spPr>
          <a:xfrm>
            <a:off x="5962639" y="3111823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uild model &amp; evaluations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496;p47">
            <a:extLst>
              <a:ext uri="{FF2B5EF4-FFF2-40B4-BE49-F238E27FC236}">
                <a16:creationId xmlns:a16="http://schemas.microsoft.com/office/drawing/2014/main" id="{6DAD5C06-10FF-E3B6-8017-5A18FD0B94C9}"/>
              </a:ext>
            </a:extLst>
          </p:cNvPr>
          <p:cNvSpPr txBox="1"/>
          <p:nvPr/>
        </p:nvSpPr>
        <p:spPr>
          <a:xfrm>
            <a:off x="5962639" y="3698629"/>
            <a:ext cx="2285250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TF-IDF vectorizer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494;p47">
            <a:extLst>
              <a:ext uri="{FF2B5EF4-FFF2-40B4-BE49-F238E27FC236}">
                <a16:creationId xmlns:a16="http://schemas.microsoft.com/office/drawing/2014/main" id="{ED4CEA49-EA77-3BEB-C2D3-BD0E38078313}"/>
              </a:ext>
            </a:extLst>
          </p:cNvPr>
          <p:cNvSpPr txBox="1"/>
          <p:nvPr/>
        </p:nvSpPr>
        <p:spPr>
          <a:xfrm>
            <a:off x="3339801" y="1931341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available dataset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496;p47">
            <a:extLst>
              <a:ext uri="{FF2B5EF4-FFF2-40B4-BE49-F238E27FC236}">
                <a16:creationId xmlns:a16="http://schemas.microsoft.com/office/drawing/2014/main" id="{36BF84A0-F5E8-75E0-4CC4-13A1476D5C3C}"/>
              </a:ext>
            </a:extLst>
          </p:cNvPr>
          <p:cNvSpPr txBox="1"/>
          <p:nvPr/>
        </p:nvSpPr>
        <p:spPr>
          <a:xfrm>
            <a:off x="3339801" y="2521582"/>
            <a:ext cx="2285250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pre-processing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494;p47">
            <a:extLst>
              <a:ext uri="{FF2B5EF4-FFF2-40B4-BE49-F238E27FC236}">
                <a16:creationId xmlns:a16="http://schemas.microsoft.com/office/drawing/2014/main" id="{BF05B6A6-3638-0846-80F8-30846794D1B2}"/>
              </a:ext>
            </a:extLst>
          </p:cNvPr>
          <p:cNvSpPr txBox="1"/>
          <p:nvPr/>
        </p:nvSpPr>
        <p:spPr>
          <a:xfrm>
            <a:off x="3339801" y="3111823"/>
            <a:ext cx="2276700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understanding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496;p47">
            <a:extLst>
              <a:ext uri="{FF2B5EF4-FFF2-40B4-BE49-F238E27FC236}">
                <a16:creationId xmlns:a16="http://schemas.microsoft.com/office/drawing/2014/main" id="{1FE8E478-3D88-5746-C6BF-D3A231076DF7}"/>
              </a:ext>
            </a:extLst>
          </p:cNvPr>
          <p:cNvSpPr txBox="1"/>
          <p:nvPr/>
        </p:nvSpPr>
        <p:spPr>
          <a:xfrm>
            <a:off x="3339801" y="3698629"/>
            <a:ext cx="2285250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EDA &amp; visualization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How to Write a Review in iTunes [Quick Tip]">
            <a:extLst>
              <a:ext uri="{FF2B5EF4-FFF2-40B4-BE49-F238E27FC236}">
                <a16:creationId xmlns:a16="http://schemas.microsoft.com/office/drawing/2014/main" id="{E482BD41-3B30-324C-5660-D124B34EC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3" y="3358657"/>
            <a:ext cx="2276701" cy="8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7"/>
          <p:cNvSpPr txBox="1">
            <a:spLocks noGrp="1"/>
          </p:cNvSpPr>
          <p:nvPr>
            <p:ph type="title"/>
          </p:nvPr>
        </p:nvSpPr>
        <p:spPr>
          <a:xfrm>
            <a:off x="725512" y="347356"/>
            <a:ext cx="291938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</a:rPr>
              <a:t>What did not go well?</a:t>
            </a:r>
            <a:endParaRPr dirty="0">
              <a:solidFill>
                <a:srgbClr val="846E84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1494" name="Google Shape;1494;p47"/>
          <p:cNvSpPr txBox="1"/>
          <p:nvPr/>
        </p:nvSpPr>
        <p:spPr>
          <a:xfrm>
            <a:off x="4757809" y="1931341"/>
            <a:ext cx="3523583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Jupyter environment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get stuck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47"/>
          <p:cNvSpPr txBox="1"/>
          <p:nvPr/>
        </p:nvSpPr>
        <p:spPr>
          <a:xfrm>
            <a:off x="4749098" y="2521582"/>
            <a:ext cx="3536816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Error: Out of Memory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B2980-6528-DACE-7E40-2A43C7F53A85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87C9AC-F787-A9C5-9705-BF3C881BEDDA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FDB89E-7ADD-BB63-F785-2A3CDE401880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FD9D9D-C215-C932-049B-0B424F957F29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21B4E-2D03-55A2-07BC-DFEDE7067ECC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D43ADD-868C-01EC-9BF0-DF571EF2D611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3W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Google Shape;1499;p47">
            <a:extLst>
              <a:ext uri="{FF2B5EF4-FFF2-40B4-BE49-F238E27FC236}">
                <a16:creationId xmlns:a16="http://schemas.microsoft.com/office/drawing/2014/main" id="{BC8F67E9-3407-CD84-0E50-22707D765102}"/>
              </a:ext>
            </a:extLst>
          </p:cNvPr>
          <p:cNvSpPr txBox="1"/>
          <p:nvPr/>
        </p:nvSpPr>
        <p:spPr>
          <a:xfrm>
            <a:off x="4757809" y="1074913"/>
            <a:ext cx="3523583" cy="764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Computer Configuration</a:t>
            </a:r>
            <a:endParaRPr lang="en-US"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494;p47">
            <a:extLst>
              <a:ext uri="{FF2B5EF4-FFF2-40B4-BE49-F238E27FC236}">
                <a16:creationId xmlns:a16="http://schemas.microsoft.com/office/drawing/2014/main" id="{42FB8E8F-468A-95F9-5086-A2FC30D17ABD}"/>
              </a:ext>
            </a:extLst>
          </p:cNvPr>
          <p:cNvSpPr txBox="1"/>
          <p:nvPr/>
        </p:nvSpPr>
        <p:spPr>
          <a:xfrm>
            <a:off x="4757809" y="3111823"/>
            <a:ext cx="3523583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the classifiers in Evaluation part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496;p47">
            <a:extLst>
              <a:ext uri="{FF2B5EF4-FFF2-40B4-BE49-F238E27FC236}">
                <a16:creationId xmlns:a16="http://schemas.microsoft.com/office/drawing/2014/main" id="{6DAD5C06-10FF-E3B6-8017-5A18FD0B94C9}"/>
              </a:ext>
            </a:extLst>
          </p:cNvPr>
          <p:cNvSpPr txBox="1"/>
          <p:nvPr/>
        </p:nvSpPr>
        <p:spPr>
          <a:xfrm>
            <a:off x="4749098" y="3698629"/>
            <a:ext cx="3536816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Jupyter notes as a demo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487;p47">
            <a:extLst>
              <a:ext uri="{FF2B5EF4-FFF2-40B4-BE49-F238E27FC236}">
                <a16:creationId xmlns:a16="http://schemas.microsoft.com/office/drawing/2014/main" id="{FC09AA2D-4EE2-3727-2273-F8ABC2FF2589}"/>
              </a:ext>
            </a:extLst>
          </p:cNvPr>
          <p:cNvSpPr txBox="1"/>
          <p:nvPr/>
        </p:nvSpPr>
        <p:spPr>
          <a:xfrm>
            <a:off x="1262915" y="1074913"/>
            <a:ext cx="3309085" cy="76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Imbalanced data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1494;p47">
            <a:extLst>
              <a:ext uri="{FF2B5EF4-FFF2-40B4-BE49-F238E27FC236}">
                <a16:creationId xmlns:a16="http://schemas.microsoft.com/office/drawing/2014/main" id="{1D445712-4427-E1DB-048F-C0DE71596EF1}"/>
              </a:ext>
            </a:extLst>
          </p:cNvPr>
          <p:cNvSpPr txBox="1"/>
          <p:nvPr/>
        </p:nvSpPr>
        <p:spPr>
          <a:xfrm>
            <a:off x="1254365" y="1931341"/>
            <a:ext cx="3309085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Upvote Prediction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494;p47">
            <a:extLst>
              <a:ext uri="{FF2B5EF4-FFF2-40B4-BE49-F238E27FC236}">
                <a16:creationId xmlns:a16="http://schemas.microsoft.com/office/drawing/2014/main" id="{D9B2FF1F-6EFF-FDF3-85EB-9DCE510857E4}"/>
              </a:ext>
            </a:extLst>
          </p:cNvPr>
          <p:cNvSpPr txBox="1"/>
          <p:nvPr/>
        </p:nvSpPr>
        <p:spPr>
          <a:xfrm>
            <a:off x="1262915" y="2520820"/>
            <a:ext cx="3309085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Highly skewed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496;p47">
            <a:extLst>
              <a:ext uri="{FF2B5EF4-FFF2-40B4-BE49-F238E27FC236}">
                <a16:creationId xmlns:a16="http://schemas.microsoft.com/office/drawing/2014/main" id="{D0999AD9-A23F-4E53-BCA4-10B1C3C27631}"/>
              </a:ext>
            </a:extLst>
          </p:cNvPr>
          <p:cNvSpPr txBox="1"/>
          <p:nvPr/>
        </p:nvSpPr>
        <p:spPr>
          <a:xfrm>
            <a:off x="1259038" y="3107626"/>
            <a:ext cx="332151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Resample data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494;p47">
            <a:extLst>
              <a:ext uri="{FF2B5EF4-FFF2-40B4-BE49-F238E27FC236}">
                <a16:creationId xmlns:a16="http://schemas.microsoft.com/office/drawing/2014/main" id="{EAC33563-6F13-8EEC-D2DB-894862BF0394}"/>
              </a:ext>
            </a:extLst>
          </p:cNvPr>
          <p:cNvSpPr txBox="1"/>
          <p:nvPr/>
        </p:nvSpPr>
        <p:spPr>
          <a:xfrm>
            <a:off x="1243799" y="3726108"/>
            <a:ext cx="3309085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RandomOverSampler()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945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7"/>
          <p:cNvSpPr txBox="1">
            <a:spLocks noGrp="1"/>
          </p:cNvSpPr>
          <p:nvPr>
            <p:ph type="title"/>
          </p:nvPr>
        </p:nvSpPr>
        <p:spPr>
          <a:xfrm>
            <a:off x="725512" y="347356"/>
            <a:ext cx="601666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846E84"/>
                </a:solidFill>
                <a:latin typeface="Fira Sans Extra Condensed" panose="020B0503050000020004" pitchFamily="34" charset="0"/>
                <a:ea typeface="Roboto"/>
              </a:rPr>
              <a:t>What I would do differently next time?</a:t>
            </a:r>
            <a:endParaRPr dirty="0">
              <a:solidFill>
                <a:srgbClr val="846E84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1470" name="Google Shape;1470;p47"/>
          <p:cNvSpPr txBox="1"/>
          <p:nvPr/>
        </p:nvSpPr>
        <p:spPr>
          <a:xfrm>
            <a:off x="1075349" y="1967988"/>
            <a:ext cx="3496651" cy="489744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Avoid bias and preformation issues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47"/>
          <p:cNvSpPr txBox="1"/>
          <p:nvPr/>
        </p:nvSpPr>
        <p:spPr>
          <a:xfrm>
            <a:off x="1075349" y="1074913"/>
            <a:ext cx="3496651" cy="764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ow to handle imbalanced data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7"/>
          <p:cNvSpPr txBox="1"/>
          <p:nvPr/>
        </p:nvSpPr>
        <p:spPr>
          <a:xfrm>
            <a:off x="4742688" y="1931341"/>
            <a:ext cx="3496651" cy="526391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 memory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47"/>
          <p:cNvSpPr txBox="1"/>
          <p:nvPr/>
        </p:nvSpPr>
        <p:spPr>
          <a:xfrm>
            <a:off x="4738107" y="2521582"/>
            <a:ext cx="35097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lose unnecessary background software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B2980-6528-DACE-7E40-2A43C7F53A85}"/>
              </a:ext>
            </a:extLst>
          </p:cNvPr>
          <p:cNvGrpSpPr/>
          <p:nvPr/>
        </p:nvGrpSpPr>
        <p:grpSpPr>
          <a:xfrm>
            <a:off x="0" y="4703525"/>
            <a:ext cx="9144000" cy="431990"/>
            <a:chOff x="0" y="4703525"/>
            <a:chExt cx="9144000" cy="431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87C9AC-F787-A9C5-9705-BF3C881BEDDA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Understanding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FDB89E-7ADD-BB63-F785-2A3CDE401880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FD9D9D-C215-C932-049B-0B424F957F29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Data Preparation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21B4E-2D03-55A2-07BC-DFEDE7067ECC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6DE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Tweaking Parameters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D43ADD-868C-01EC-9BF0-DF571EF2D611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846E8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3W</a:t>
              </a:r>
              <a:endParaRPr lang="en-US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Google Shape;1499;p47">
            <a:extLst>
              <a:ext uri="{FF2B5EF4-FFF2-40B4-BE49-F238E27FC236}">
                <a16:creationId xmlns:a16="http://schemas.microsoft.com/office/drawing/2014/main" id="{BC8F67E9-3407-CD84-0E50-22707D765102}"/>
              </a:ext>
            </a:extLst>
          </p:cNvPr>
          <p:cNvSpPr txBox="1"/>
          <p:nvPr/>
        </p:nvSpPr>
        <p:spPr>
          <a:xfrm>
            <a:off x="4742688" y="1074913"/>
            <a:ext cx="3496651" cy="764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Clean computer &amp; close APP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" name="Google Shape;1496;p47">
            <a:extLst>
              <a:ext uri="{FF2B5EF4-FFF2-40B4-BE49-F238E27FC236}">
                <a16:creationId xmlns:a16="http://schemas.microsoft.com/office/drawing/2014/main" id="{36BF84A0-F5E8-75E0-4CC4-13A1476D5C3C}"/>
              </a:ext>
            </a:extLst>
          </p:cNvPr>
          <p:cNvSpPr txBox="1"/>
          <p:nvPr/>
        </p:nvSpPr>
        <p:spPr>
          <a:xfrm>
            <a:off x="1056830" y="2520820"/>
            <a:ext cx="35097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Oversampling: add negative votes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496;p47">
            <a:extLst>
              <a:ext uri="{FF2B5EF4-FFF2-40B4-BE49-F238E27FC236}">
                <a16:creationId xmlns:a16="http://schemas.microsoft.com/office/drawing/2014/main" id="{F053D4E2-2733-316F-7658-03C7DA727CBB}"/>
              </a:ext>
            </a:extLst>
          </p:cNvPr>
          <p:cNvSpPr txBox="1"/>
          <p:nvPr/>
        </p:nvSpPr>
        <p:spPr>
          <a:xfrm>
            <a:off x="1056830" y="3121438"/>
            <a:ext cx="3509782" cy="526391"/>
          </a:xfrm>
          <a:prstGeom prst="rect">
            <a:avLst/>
          </a:prstGeom>
          <a:solidFill>
            <a:srgbClr val="A68596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 it before model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470;p47">
            <a:extLst>
              <a:ext uri="{FF2B5EF4-FFF2-40B4-BE49-F238E27FC236}">
                <a16:creationId xmlns:a16="http://schemas.microsoft.com/office/drawing/2014/main" id="{AC78402F-4C45-A595-03DE-59A0C8EC26B2}"/>
              </a:ext>
            </a:extLst>
          </p:cNvPr>
          <p:cNvSpPr txBox="1"/>
          <p:nvPr/>
        </p:nvSpPr>
        <p:spPr>
          <a:xfrm>
            <a:off x="1075349" y="3735276"/>
            <a:ext cx="3496651" cy="489744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ynthetic 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inority 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ver-sampling 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echnique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945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1526;p50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27" name="Google Shape;1527;p5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28" name="Google Shape;1528;p5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29" name="Google Shape;1529;p5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1" name="Google Shape;1531;p5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33" name="Google Shape;1533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34" name="Google Shape;1534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6" name="Google Shape;1536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37" name="Google Shape;1537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1" name="Google Shape;1541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2" name="Google Shape;1542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43" name="Google Shape;1543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5" name="Google Shape;1545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46" name="Google Shape;1546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0" name="Google Shape;1550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1" name="Google Shape;1551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2" name="Google Shape;1552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4" name="Google Shape;1554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55" name="Google Shape;1555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7" name="Google Shape;1557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58" name="Google Shape;1558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59" name="Google Shape;1559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1" name="Google Shape;1561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2" name="Google Shape;1562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48;p16">
            <a:extLst>
              <a:ext uri="{FF2B5EF4-FFF2-40B4-BE49-F238E27FC236}">
                <a16:creationId xmlns:a16="http://schemas.microsoft.com/office/drawing/2014/main" id="{F10064BE-0481-2CE3-60FF-9C60B1A21DE5}"/>
              </a:ext>
            </a:extLst>
          </p:cNvPr>
          <p:cNvSpPr txBox="1">
            <a:spLocks/>
          </p:cNvSpPr>
          <p:nvPr/>
        </p:nvSpPr>
        <p:spPr>
          <a:xfrm>
            <a:off x="1179876" y="1999296"/>
            <a:ext cx="623845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Thank you for watching!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255</Words>
  <Application>Microsoft Office PowerPoint</Application>
  <PresentationFormat>On-screen Show (16:9)</PresentationFormat>
  <Paragraphs>89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Proxima Nova Semibold</vt:lpstr>
      <vt:lpstr>Arial</vt:lpstr>
      <vt:lpstr>Roboto</vt:lpstr>
      <vt:lpstr>Fira Sans Extra Condensed SemiBold</vt:lpstr>
      <vt:lpstr>Fira Sans Extra Condensed</vt:lpstr>
      <vt:lpstr>Wingdings</vt:lpstr>
      <vt:lpstr>Proxima Nova</vt:lpstr>
      <vt:lpstr>Strategic Analysis: Business Environment Infographics by Slidesgo</vt:lpstr>
      <vt:lpstr>Slidesgo Final Pages</vt:lpstr>
      <vt:lpstr>Amazon Fine Food Review Sentiment Analysis &amp; Prediction Model</vt:lpstr>
      <vt:lpstr>PowerPoint Presentation</vt:lpstr>
      <vt:lpstr>What went well?</vt:lpstr>
      <vt:lpstr>What did not go well?</vt:lpstr>
      <vt:lpstr>What I would do differently next time?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Diabetes Forecasting Predict whether or not a patient have Diabetes given</dc:title>
  <cp:lastModifiedBy>Yayuan</cp:lastModifiedBy>
  <cp:revision>17</cp:revision>
  <dcterms:modified xsi:type="dcterms:W3CDTF">2023-03-12T07:21:41Z</dcterms:modified>
</cp:coreProperties>
</file>