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310" r:id="rId4"/>
    <p:sldId id="336" r:id="rId5"/>
    <p:sldId id="337" r:id="rId6"/>
    <p:sldId id="348" r:id="rId7"/>
    <p:sldId id="338" r:id="rId8"/>
    <p:sldId id="347" r:id="rId9"/>
    <p:sldId id="345" r:id="rId10"/>
    <p:sldId id="344" r:id="rId11"/>
    <p:sldId id="329" r:id="rId12"/>
    <p:sldId id="346" r:id="rId13"/>
    <p:sldId id="290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E47"/>
    <a:srgbClr val="A09EAF"/>
    <a:srgbClr val="8151AD"/>
    <a:srgbClr val="C3ACD0"/>
    <a:srgbClr val="AE8EC0"/>
    <a:srgbClr val="FFFFFF"/>
    <a:srgbClr val="956CAC"/>
    <a:srgbClr val="674188"/>
    <a:srgbClr val="F7EFE5"/>
    <a:srgbClr val="694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1FB2E-B58F-4A99-9DF7-A25213B653CF}">
  <a:tblStyle styleId="{7E71FB2E-B58F-4A99-9DF7-A25213B65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6247" autoAdjust="0"/>
  </p:normalViewPr>
  <p:slideViewPr>
    <p:cSldViewPr snapToGrid="0">
      <p:cViewPr varScale="1">
        <p:scale>
          <a:sx n="146" d="100"/>
          <a:sy n="146" d="100"/>
        </p:scale>
        <p:origin x="600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3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7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2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b7884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b7884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6E84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939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links/zO7POfV4u1?ctid=d7270324-ea10-47a1-ae5f-74dba073f8fd&amp;pbi_source=linkShare&amp;bookmarkGuid=437ca502-c78c-4297-9ffa-2fe1dc816db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dit Risk Workflow Automation in Banking | Overview and Tech Solutions">
            <a:extLst>
              <a:ext uri="{FF2B5EF4-FFF2-40B4-BE49-F238E27FC236}">
                <a16:creationId xmlns:a16="http://schemas.microsoft.com/office/drawing/2014/main" id="{BF3179F1-7861-2B7F-3FAF-63286DF437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0"/>
            <a:ext cx="77136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E8CC5-E00E-0E9E-5B28-A8BAF07468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" y="0"/>
            <a:ext cx="9143980" cy="5143499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1071418" y="1807843"/>
            <a:ext cx="7348682" cy="83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Credit Risk Analysis</a:t>
            </a:r>
            <a:endParaRPr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1074659" y="2860559"/>
            <a:ext cx="36711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ISM 6358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Sans Extra Condensed SemiBold" panose="020B0604020202020204" charset="0"/>
              </a:rPr>
              <a:t>Yayuan Zhang</a:t>
            </a:r>
            <a:endParaRPr dirty="0">
              <a:solidFill>
                <a:schemeClr val="bg1"/>
              </a:solidFill>
              <a:latin typeface="Fira Sans Extra Condensed SemiBold" panose="020B0604020202020204" charset="0"/>
            </a:endParaRPr>
          </a:p>
        </p:txBody>
      </p:sp>
      <p:sp>
        <p:nvSpPr>
          <p:cNvPr id="9" name="Google Shape;49;p16">
            <a:extLst>
              <a:ext uri="{FF2B5EF4-FFF2-40B4-BE49-F238E27FC236}">
                <a16:creationId xmlns:a16="http://schemas.microsoft.com/office/drawing/2014/main" id="{3C3A7F7B-F40E-2813-587B-0AE1D1C899C0}"/>
              </a:ext>
            </a:extLst>
          </p:cNvPr>
          <p:cNvSpPr txBox="1">
            <a:spLocks/>
          </p:cNvSpPr>
          <p:nvPr/>
        </p:nvSpPr>
        <p:spPr>
          <a:xfrm>
            <a:off x="7131127" y="4586139"/>
            <a:ext cx="1518871" cy="3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ira Sans Extra Condensed SemiBol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 Link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ira Sans Extra Condensed SemiBold" panose="020B0604020202020204" charset="0"/>
            </a:endParaRPr>
          </a:p>
        </p:txBody>
      </p:sp>
      <p:pic>
        <p:nvPicPr>
          <p:cNvPr id="11" name="Graphic 10" descr="Link with solid fill">
            <a:hlinkClick r:id="rId4"/>
            <a:extLst>
              <a:ext uri="{FF2B5EF4-FFF2-40B4-BE49-F238E27FC236}">
                <a16:creationId xmlns:a16="http://schemas.microsoft.com/office/drawing/2014/main" id="{D99AA374-5AFF-C2E1-8749-0566C89D6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9682" y="4293393"/>
            <a:ext cx="749945" cy="749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0F11E-CCE8-0D44-E656-2F0F6C84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36" y="358364"/>
            <a:ext cx="8229600" cy="37140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Modeling – Additional Data</a:t>
            </a:r>
            <a:endParaRPr lang="en-US"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7" name="Google Shape;1177;p40">
            <a:extLst>
              <a:ext uri="{FF2B5EF4-FFF2-40B4-BE49-F238E27FC236}">
                <a16:creationId xmlns:a16="http://schemas.microsoft.com/office/drawing/2014/main" id="{65861A77-142C-420A-9523-4AF1B9AEA3A2}"/>
              </a:ext>
            </a:extLst>
          </p:cNvPr>
          <p:cNvSpPr txBox="1"/>
          <p:nvPr/>
        </p:nvSpPr>
        <p:spPr>
          <a:xfrm>
            <a:off x="5639945" y="2661958"/>
            <a:ext cx="3098672" cy="1508033"/>
          </a:xfrm>
          <a:prstGeom prst="rect">
            <a:avLst/>
          </a:prstGeom>
          <a:solidFill>
            <a:srgbClr val="EAE3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8193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K-Folds Cross-validation method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8193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ROC 0.61</a:t>
            </a:r>
          </a:p>
        </p:txBody>
      </p:sp>
      <p:sp>
        <p:nvSpPr>
          <p:cNvPr id="18" name="Google Shape;235;p19">
            <a:extLst>
              <a:ext uri="{FF2B5EF4-FFF2-40B4-BE49-F238E27FC236}">
                <a16:creationId xmlns:a16="http://schemas.microsoft.com/office/drawing/2014/main" id="{AFFB00F1-7A3A-FF3A-9EB5-A749C8AEE9AF}"/>
              </a:ext>
            </a:extLst>
          </p:cNvPr>
          <p:cNvSpPr/>
          <p:nvPr/>
        </p:nvSpPr>
        <p:spPr>
          <a:xfrm>
            <a:off x="5646732" y="1058397"/>
            <a:ext cx="2032799" cy="442743"/>
          </a:xfrm>
          <a:prstGeom prst="roundRect">
            <a:avLst>
              <a:gd name="adj" fmla="val 16667"/>
            </a:avLst>
          </a:prstGeom>
          <a:solidFill>
            <a:srgbClr val="674188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  <a:ea typeface="SimSun" panose="02010600030101010101" pitchFamily="2" charset="-122"/>
              </a:rPr>
              <a:t>Logistic Regression</a:t>
            </a:r>
            <a:endParaRPr sz="1600" b="1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0" name="Google Shape;238;p19">
            <a:extLst>
              <a:ext uri="{FF2B5EF4-FFF2-40B4-BE49-F238E27FC236}">
                <a16:creationId xmlns:a16="http://schemas.microsoft.com/office/drawing/2014/main" id="{6EF1B2D5-212A-77D0-6761-F5877992AD5D}"/>
              </a:ext>
            </a:extLst>
          </p:cNvPr>
          <p:cNvSpPr/>
          <p:nvPr/>
        </p:nvSpPr>
        <p:spPr>
          <a:xfrm>
            <a:off x="5658770" y="2108859"/>
            <a:ext cx="1148059" cy="442743"/>
          </a:xfrm>
          <a:prstGeom prst="roundRect">
            <a:avLst>
              <a:gd name="adj" fmla="val 16667"/>
            </a:avLst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Random Forest</a:t>
            </a:r>
            <a:endParaRPr lang="en-US" sz="1050" dirty="0"/>
          </a:p>
        </p:txBody>
      </p:sp>
      <p:sp>
        <p:nvSpPr>
          <p:cNvPr id="21" name="Google Shape;239;p19">
            <a:extLst>
              <a:ext uri="{FF2B5EF4-FFF2-40B4-BE49-F238E27FC236}">
                <a16:creationId xmlns:a16="http://schemas.microsoft.com/office/drawing/2014/main" id="{3AE253B7-994F-78DB-1079-0055FED12F55}"/>
              </a:ext>
            </a:extLst>
          </p:cNvPr>
          <p:cNvSpPr/>
          <p:nvPr/>
        </p:nvSpPr>
        <p:spPr>
          <a:xfrm>
            <a:off x="6854722" y="2109047"/>
            <a:ext cx="1883895" cy="431761"/>
          </a:xfrm>
          <a:prstGeom prst="roundRect">
            <a:avLst>
              <a:gd name="adj" fmla="val 16667"/>
            </a:avLst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a-DK" sz="11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Linear SVM SVC (kernel=rbf)</a:t>
            </a:r>
          </a:p>
        </p:txBody>
      </p:sp>
      <p:sp>
        <p:nvSpPr>
          <p:cNvPr id="22" name="Google Shape;235;p19">
            <a:extLst>
              <a:ext uri="{FF2B5EF4-FFF2-40B4-BE49-F238E27FC236}">
                <a16:creationId xmlns:a16="http://schemas.microsoft.com/office/drawing/2014/main" id="{B73BD0CE-0993-D7D4-A9E5-7804C324F5DD}"/>
              </a:ext>
            </a:extLst>
          </p:cNvPr>
          <p:cNvSpPr/>
          <p:nvPr/>
        </p:nvSpPr>
        <p:spPr>
          <a:xfrm>
            <a:off x="8119998" y="1575513"/>
            <a:ext cx="618619" cy="423178"/>
          </a:xfrm>
          <a:prstGeom prst="roundRect">
            <a:avLst>
              <a:gd name="adj" fmla="val 16667"/>
            </a:avLst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23" name="Google Shape;236;p19">
            <a:extLst>
              <a:ext uri="{FF2B5EF4-FFF2-40B4-BE49-F238E27FC236}">
                <a16:creationId xmlns:a16="http://schemas.microsoft.com/office/drawing/2014/main" id="{C4A762EF-4B2F-A45C-4A8A-0097C4102DC8}"/>
              </a:ext>
            </a:extLst>
          </p:cNvPr>
          <p:cNvSpPr/>
          <p:nvPr/>
        </p:nvSpPr>
        <p:spPr>
          <a:xfrm>
            <a:off x="5646733" y="1578029"/>
            <a:ext cx="2361412" cy="429245"/>
          </a:xfrm>
          <a:prstGeom prst="roundRect">
            <a:avLst>
              <a:gd name="adj" fmla="val 16667"/>
            </a:avLst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Linear SVM SVC (kernel=linear)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B8998-97CD-72DD-C003-24073C85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" y="892969"/>
            <a:ext cx="4629011" cy="200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45A9A-A83D-325B-B4C6-12311741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1" y="3003982"/>
            <a:ext cx="4566558" cy="11660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AE20189-719E-7205-B612-92E25A1E2545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C2D34F-D334-A3C0-FB0E-DFEEDB140D92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33CC7-5FE2-134F-326C-BF3E1ADBE471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Modeling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379FC2-14C5-D36E-D408-AFB6578EC531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Discoveries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D5987A-973C-4B61-E632-0A1FDA2526FD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0DABEA-9494-0932-A93F-4A2D07763A50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8581C4-F2DA-4210-278C-CDCE4EE32F3B}"/>
              </a:ext>
            </a:extLst>
          </p:cNvPr>
          <p:cNvSpPr/>
          <p:nvPr/>
        </p:nvSpPr>
        <p:spPr>
          <a:xfrm>
            <a:off x="3074893" y="734421"/>
            <a:ext cx="3074895" cy="4107695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E20189-719E-7205-B612-92E25A1E2545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C2D34F-D334-A3C0-FB0E-DFEEDB140D92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33CC7-5FE2-134F-326C-BF3E1ADBE471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379FC2-14C5-D36E-D408-AFB6578EC531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Discoveries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D5987A-973C-4B61-E632-0A1FDA2526FD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0DABEA-9494-0932-A93F-4A2D07763A50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3W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Google Shape;236;p19">
            <a:extLst>
              <a:ext uri="{FF2B5EF4-FFF2-40B4-BE49-F238E27FC236}">
                <a16:creationId xmlns:a16="http://schemas.microsoft.com/office/drawing/2014/main" id="{619668C8-AFE2-6757-1DE2-A8CD9E09E765}"/>
              </a:ext>
            </a:extLst>
          </p:cNvPr>
          <p:cNvSpPr/>
          <p:nvPr/>
        </p:nvSpPr>
        <p:spPr>
          <a:xfrm>
            <a:off x="200026" y="923004"/>
            <a:ext cx="2874866" cy="362210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Choose tools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EDA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Evaluated Recommendations</a:t>
            </a:r>
          </a:p>
          <a:p>
            <a:pPr>
              <a:buClr>
                <a:srgbClr val="847FAB"/>
              </a:buClr>
            </a:pPr>
            <a:endParaRPr lang="en-US" sz="1200" dirty="0">
              <a:solidFill>
                <a:srgbClr val="847FAB"/>
              </a:solidFill>
              <a:latin typeface="Fira Sans Extra Condensed" panose="020B0503050000020004" pitchFamily="34" charset="0"/>
            </a:endParaRPr>
          </a:p>
          <a:p>
            <a:pPr>
              <a:buClr>
                <a:srgbClr val="847FAB"/>
              </a:buClr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Data prep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Check for variability in the dataset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No null values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Found outlier values – </a:t>
            </a:r>
            <a:r>
              <a:rPr lang="en-US" sz="1200" b="1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Box Plot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Found imbalanced dataset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Added new features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Transform month to year 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Zero value analysis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Thanks Panda Profiling Report</a:t>
            </a:r>
          </a:p>
          <a:p>
            <a:pPr>
              <a:buClr>
                <a:srgbClr val="847FAB"/>
              </a:buClr>
            </a:pPr>
            <a:endParaRPr lang="en-US" sz="1200" dirty="0">
              <a:solidFill>
                <a:srgbClr val="847FAB"/>
              </a:solidFill>
              <a:latin typeface="Fira Sans Extra Condensed" panose="020B0503050000020004" pitchFamily="34" charset="0"/>
            </a:endParaRPr>
          </a:p>
          <a:p>
            <a:pPr>
              <a:buClr>
                <a:srgbClr val="847FAB"/>
              </a:buClr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Power BI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Dashboards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Bookmark button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Slicer panel page</a:t>
            </a:r>
          </a:p>
          <a:p>
            <a:pPr marL="171450" indent="-171450">
              <a:buClr>
                <a:srgbClr val="847FA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847FAB"/>
                </a:solidFill>
                <a:latin typeface="Fira Sans Extra Condensed" panose="020B0503050000020004" pitchFamily="34" charset="0"/>
              </a:rPr>
              <a:t>Tooltips pages</a:t>
            </a:r>
          </a:p>
        </p:txBody>
      </p:sp>
      <p:sp>
        <p:nvSpPr>
          <p:cNvPr id="8" name="Google Shape;238;p19">
            <a:extLst>
              <a:ext uri="{FF2B5EF4-FFF2-40B4-BE49-F238E27FC236}">
                <a16:creationId xmlns:a16="http://schemas.microsoft.com/office/drawing/2014/main" id="{F86EAC68-0CBE-B5EE-3AFE-2232861CF4EA}"/>
              </a:ext>
            </a:extLst>
          </p:cNvPr>
          <p:cNvSpPr/>
          <p:nvPr/>
        </p:nvSpPr>
        <p:spPr>
          <a:xfrm>
            <a:off x="3644900" y="857149"/>
            <a:ext cx="2111870" cy="34292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Data preprocessing</a:t>
            </a:r>
          </a:p>
          <a:p>
            <a:pPr marL="171450" indent="-171450">
              <a:buClr>
                <a:schemeClr val="bg1"/>
              </a:buClr>
              <a:buFont typeface="Fira Sans Extra Condensed" panose="020B0503050000020004" pitchFamily="34" charset="0"/>
              <a:buChar char="⌦"/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 Handle outlier values</a:t>
            </a:r>
          </a:p>
          <a:p>
            <a:pPr marL="171450" indent="-171450">
              <a:buClr>
                <a:schemeClr val="bg1"/>
              </a:buClr>
              <a:buFont typeface="Fira Sans Extra Condensed" panose="020B0503050000020004" pitchFamily="34" charset="0"/>
              <a:buChar char="⌦"/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 Confused outlier values with some values</a:t>
            </a:r>
          </a:p>
          <a:p>
            <a:pPr>
              <a:buClr>
                <a:schemeClr val="bg1"/>
              </a:buClr>
            </a:pPr>
            <a:r>
              <a:rPr lang="en-US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e.g. 10 clients in management or skilled positions with 0 month of employment after I handle the outlier by Python. This issues is not an outlier because there is </a:t>
            </a:r>
            <a:r>
              <a:rPr lang="en-US" sz="1200" i="1" u="sng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no self-employed option.</a:t>
            </a:r>
            <a:endParaRPr lang="en" sz="1200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  <a:p>
            <a:pPr>
              <a:buClr>
                <a:schemeClr val="bg1"/>
              </a:buClr>
            </a:pPr>
            <a:endParaRPr lang="en" sz="1200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  <a:p>
            <a:pPr>
              <a:buClr>
                <a:schemeClr val="bg1"/>
              </a:buClr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Model</a:t>
            </a:r>
          </a:p>
          <a:p>
            <a:pPr marL="171450" indent="-171450">
              <a:buClr>
                <a:schemeClr val="bg1"/>
              </a:buClr>
              <a:buFont typeface="Fira Sans Extra Condensed" panose="020B0503050000020004" pitchFamily="34" charset="0"/>
              <a:buChar char="⌦"/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 Insufficient data</a:t>
            </a:r>
          </a:p>
          <a:p>
            <a:pPr>
              <a:buClr>
                <a:schemeClr val="bg1"/>
              </a:buClr>
            </a:pPr>
            <a:endParaRPr lang="en" sz="1200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  <a:p>
            <a:pPr>
              <a:buClr>
                <a:schemeClr val="bg1"/>
              </a:buClr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Recommendations</a:t>
            </a:r>
          </a:p>
          <a:p>
            <a:pPr marL="171450" indent="-171450">
              <a:buClr>
                <a:schemeClr val="bg1"/>
              </a:buClr>
              <a:buFont typeface="Fira Sans Extra Condensed" panose="020B0503050000020004" pitchFamily="34" charset="0"/>
              <a:buChar char="⌦"/>
            </a:pPr>
            <a:r>
              <a:rPr lang="en" sz="1200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 Outlier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804F-A89B-5738-D3C2-A96D4F566EF8}"/>
              </a:ext>
            </a:extLst>
          </p:cNvPr>
          <p:cNvSpPr/>
          <p:nvPr/>
        </p:nvSpPr>
        <p:spPr>
          <a:xfrm>
            <a:off x="1" y="0"/>
            <a:ext cx="3074894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Fira Sans Extra Condensed" panose="020B0503050000020004" pitchFamily="34" charset="0"/>
              </a:rPr>
              <a:t>Went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EED76-98E6-EB4A-D77E-2AEEEF48096E}"/>
              </a:ext>
            </a:extLst>
          </p:cNvPr>
          <p:cNvSpPr/>
          <p:nvPr/>
        </p:nvSpPr>
        <p:spPr>
          <a:xfrm>
            <a:off x="3074895" y="-685"/>
            <a:ext cx="3074895" cy="73510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Fira Sans Extra Condensed" panose="020B0503050000020004" pitchFamily="34" charset="0"/>
              </a:rPr>
              <a:t>Didn’t went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17B4D-9A29-BFF3-47EC-011CF49CE7E9}"/>
              </a:ext>
            </a:extLst>
          </p:cNvPr>
          <p:cNvSpPr/>
          <p:nvPr/>
        </p:nvSpPr>
        <p:spPr>
          <a:xfrm>
            <a:off x="6149789" y="0"/>
            <a:ext cx="2994210" cy="73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Fira Sans Extra Condensed" panose="020B0503050000020004" pitchFamily="34" charset="0"/>
              </a:rPr>
              <a:t>Differently next time</a:t>
            </a:r>
          </a:p>
        </p:txBody>
      </p:sp>
      <p:sp>
        <p:nvSpPr>
          <p:cNvPr id="2" name="Google Shape;236;p19">
            <a:extLst>
              <a:ext uri="{FF2B5EF4-FFF2-40B4-BE49-F238E27FC236}">
                <a16:creationId xmlns:a16="http://schemas.microsoft.com/office/drawing/2014/main" id="{E0EE8091-0CCF-EDA0-25DB-5A164BBEB69B}"/>
              </a:ext>
            </a:extLst>
          </p:cNvPr>
          <p:cNvSpPr/>
          <p:nvPr/>
        </p:nvSpPr>
        <p:spPr>
          <a:xfrm>
            <a:off x="6375395" y="837279"/>
            <a:ext cx="2682880" cy="362210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847FAB"/>
              </a:buClr>
            </a:pPr>
            <a:r>
              <a:rPr lang="en-US" sz="1200" dirty="0">
                <a:solidFill>
                  <a:srgbClr val="312E47"/>
                </a:solidFill>
                <a:latin typeface="Fira Sans Extra Condensed" panose="020B0503050000020004" pitchFamily="34" charset="0"/>
              </a:rPr>
              <a:t>Panda Profiling Report</a:t>
            </a:r>
          </a:p>
          <a:p>
            <a:pPr>
              <a:buClr>
                <a:srgbClr val="847FAB"/>
              </a:buClr>
            </a:pPr>
            <a:endParaRPr lang="en-US" sz="1200" dirty="0">
              <a:solidFill>
                <a:srgbClr val="312E47"/>
              </a:solidFill>
              <a:latin typeface="Fira Sans Extra Condensed" panose="020B0503050000020004" pitchFamily="34" charset="0"/>
            </a:endParaRPr>
          </a:p>
          <a:p>
            <a:pPr>
              <a:buClr>
                <a:srgbClr val="847FAB"/>
              </a:buClr>
            </a:pPr>
            <a:r>
              <a:rPr lang="en-US" sz="1200" dirty="0">
                <a:solidFill>
                  <a:srgbClr val="312E47"/>
                </a:solidFill>
                <a:latin typeface="Fira Sans Extra Condensed" panose="020B0503050000020004" pitchFamily="34" charset="0"/>
              </a:rPr>
              <a:t>Fully understand data background and business logic – why outlier occur.</a:t>
            </a:r>
          </a:p>
          <a:p>
            <a:pPr>
              <a:buClr>
                <a:srgbClr val="847FAB"/>
              </a:buClr>
            </a:pPr>
            <a:endParaRPr lang="en-US" sz="1200" dirty="0">
              <a:solidFill>
                <a:srgbClr val="312E47"/>
              </a:solidFill>
              <a:latin typeface="Fira Sans Extra Condensed" panose="020B0503050000020004" pitchFamily="34" charset="0"/>
            </a:endParaRPr>
          </a:p>
          <a:p>
            <a:pPr>
              <a:buClr>
                <a:srgbClr val="847FAB"/>
              </a:buClr>
            </a:pPr>
            <a:r>
              <a:rPr lang="en-US" sz="1200" dirty="0">
                <a:solidFill>
                  <a:srgbClr val="312E47"/>
                </a:solidFill>
                <a:latin typeface="Fira Sans Extra Condensed" panose="020B0503050000020004" pitchFamily="34" charset="0"/>
              </a:rPr>
              <a:t>Set aside some time to read from different angles if it's something you can't figure out.</a:t>
            </a:r>
          </a:p>
        </p:txBody>
      </p:sp>
    </p:spTree>
    <p:extLst>
      <p:ext uri="{BB962C8B-B14F-4D97-AF65-F5344CB8AC3E}">
        <p14:creationId xmlns:p14="http://schemas.microsoft.com/office/powerpoint/2010/main" val="178945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27" name="Google Shape;1527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28" name="Google Shape;1528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29" name="Google Shape;1529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1" name="Google Shape;1531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3" name="Google Shape;1533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34" name="Google Shape;1534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6" name="Google Shape;1536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37" name="Google Shape;1537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2" name="Google Shape;1542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3" name="Google Shape;1543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5" name="Google Shape;1545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46" name="Google Shape;1546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0" name="Google Shape;1550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1" name="Google Shape;1551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2" name="Google Shape;1552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4" name="Google Shape;1554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55" name="Google Shape;1555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7" name="Google Shape;1557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58" name="Google Shape;1558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59" name="Google Shape;1559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1" name="Google Shape;1561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2" name="Google Shape;1562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48;p16">
            <a:extLst>
              <a:ext uri="{FF2B5EF4-FFF2-40B4-BE49-F238E27FC236}">
                <a16:creationId xmlns:a16="http://schemas.microsoft.com/office/drawing/2014/main" id="{F10064BE-0481-2CE3-60FF-9C60B1A21DE5}"/>
              </a:ext>
            </a:extLst>
          </p:cNvPr>
          <p:cNvSpPr txBox="1">
            <a:spLocks/>
          </p:cNvSpPr>
          <p:nvPr/>
        </p:nvSpPr>
        <p:spPr>
          <a:xfrm>
            <a:off x="1179876" y="1999296"/>
            <a:ext cx="623845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Thank you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ED3BB5B0-49C4-60BD-BBA3-5C4D2D5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36788" y="2633573"/>
            <a:ext cx="3174144" cy="444604"/>
          </a:xfrm>
        </p:spPr>
        <p:txBody>
          <a:bodyPr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  <a:sym typeface="Roboto"/>
              </a:rPr>
              <a:t>Overall Analysis Process</a:t>
            </a:r>
            <a:endParaRPr lang="en-US" sz="2400" dirty="0">
              <a:solidFill>
                <a:srgbClr val="674188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7" name="Google Shape;1069;p37">
            <a:extLst>
              <a:ext uri="{FF2B5EF4-FFF2-40B4-BE49-F238E27FC236}">
                <a16:creationId xmlns:a16="http://schemas.microsoft.com/office/drawing/2014/main" id="{B2A4454D-9D43-EE29-C1EE-5296B3C4C169}"/>
              </a:ext>
            </a:extLst>
          </p:cNvPr>
          <p:cNvSpPr txBox="1"/>
          <p:nvPr/>
        </p:nvSpPr>
        <p:spPr>
          <a:xfrm>
            <a:off x="1115890" y="781724"/>
            <a:ext cx="7496420" cy="450600"/>
          </a:xfrm>
          <a:prstGeom prst="rect">
            <a:avLst/>
          </a:prstGeom>
          <a:solidFill>
            <a:srgbClr val="6949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Tools: PowerBI &amp; Python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" name="Google Shape;1071;p37">
            <a:extLst>
              <a:ext uri="{FF2B5EF4-FFF2-40B4-BE49-F238E27FC236}">
                <a16:creationId xmlns:a16="http://schemas.microsoft.com/office/drawing/2014/main" id="{10C10BF8-8F9F-9843-F953-C35DC2C1AE46}"/>
              </a:ext>
            </a:extLst>
          </p:cNvPr>
          <p:cNvGrpSpPr/>
          <p:nvPr/>
        </p:nvGrpSpPr>
        <p:grpSpPr>
          <a:xfrm>
            <a:off x="1115890" y="1282580"/>
            <a:ext cx="2362201" cy="450600"/>
            <a:chOff x="457200" y="1771100"/>
            <a:chExt cx="2009700" cy="450600"/>
          </a:xfrm>
        </p:grpSpPr>
        <p:sp>
          <p:nvSpPr>
            <p:cNvPr id="10" name="Google Shape;1072;p37">
              <a:extLst>
                <a:ext uri="{FF2B5EF4-FFF2-40B4-BE49-F238E27FC236}">
                  <a16:creationId xmlns:a16="http://schemas.microsoft.com/office/drawing/2014/main" id="{844D069E-4DF5-EDC7-66BC-B782DF097378}"/>
                </a:ext>
              </a:extLst>
            </p:cNvPr>
            <p:cNvSpPr txBox="1"/>
            <p:nvPr/>
          </p:nvSpPr>
          <p:spPr>
            <a:xfrm>
              <a:off x="1638300" y="1771100"/>
              <a:ext cx="828600" cy="450600"/>
            </a:xfrm>
            <a:prstGeom prst="rect">
              <a:avLst/>
            </a:prstGeom>
            <a:solidFill>
              <a:srgbClr val="C3A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</a:t>
              </a: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event features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073;p37">
              <a:extLst>
                <a:ext uri="{FF2B5EF4-FFF2-40B4-BE49-F238E27FC236}">
                  <a16:creationId xmlns:a16="http://schemas.microsoft.com/office/drawing/2014/main" id="{DD2FEB40-BC29-6ACA-A320-06AB153C3F72}"/>
                </a:ext>
              </a:extLst>
            </p:cNvPr>
            <p:cNvSpPr txBox="1"/>
            <p:nvPr/>
          </p:nvSpPr>
          <p:spPr>
            <a:xfrm>
              <a:off x="457200" y="1771100"/>
              <a:ext cx="1181100" cy="450600"/>
            </a:xfrm>
            <a:prstGeom prst="rect">
              <a:avLst/>
            </a:prstGeom>
            <a:solidFill>
              <a:srgbClr val="F7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Read in the Data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Google Shape;1075;p37">
            <a:extLst>
              <a:ext uri="{FF2B5EF4-FFF2-40B4-BE49-F238E27FC236}">
                <a16:creationId xmlns:a16="http://schemas.microsoft.com/office/drawing/2014/main" id="{294177E4-BF18-0D9C-2DB9-564259DF3B38}"/>
              </a:ext>
            </a:extLst>
          </p:cNvPr>
          <p:cNvSpPr txBox="1"/>
          <p:nvPr/>
        </p:nvSpPr>
        <p:spPr>
          <a:xfrm>
            <a:off x="2504155" y="1770737"/>
            <a:ext cx="1417721" cy="450600"/>
          </a:xfrm>
          <a:prstGeom prst="rect">
            <a:avLst/>
          </a:prstGeom>
          <a:solidFill>
            <a:srgbClr val="9972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Feature engineering</a:t>
            </a:r>
          </a:p>
        </p:txBody>
      </p:sp>
      <p:sp>
        <p:nvSpPr>
          <p:cNvPr id="20" name="Google Shape;1076;p37">
            <a:extLst>
              <a:ext uri="{FF2B5EF4-FFF2-40B4-BE49-F238E27FC236}">
                <a16:creationId xmlns:a16="http://schemas.microsoft.com/office/drawing/2014/main" id="{BAB32463-D7D9-7CDD-E037-50685EFF6E63}"/>
              </a:ext>
            </a:extLst>
          </p:cNvPr>
          <p:cNvSpPr txBox="1"/>
          <p:nvPr/>
        </p:nvSpPr>
        <p:spPr>
          <a:xfrm>
            <a:off x="1115890" y="1770737"/>
            <a:ext cx="1388265" cy="450600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Data Preparation</a:t>
            </a:r>
            <a:endParaRPr dirty="0">
              <a:sym typeface="Roboto"/>
            </a:endParaRPr>
          </a:p>
        </p:txBody>
      </p:sp>
      <p:grpSp>
        <p:nvGrpSpPr>
          <p:cNvPr id="21" name="Google Shape;1077;p37">
            <a:extLst>
              <a:ext uri="{FF2B5EF4-FFF2-40B4-BE49-F238E27FC236}">
                <a16:creationId xmlns:a16="http://schemas.microsoft.com/office/drawing/2014/main" id="{EC020D3E-BA77-172B-BA91-FBCDCA752A5B}"/>
              </a:ext>
            </a:extLst>
          </p:cNvPr>
          <p:cNvGrpSpPr/>
          <p:nvPr/>
        </p:nvGrpSpPr>
        <p:grpSpPr>
          <a:xfrm>
            <a:off x="1116134" y="2261774"/>
            <a:ext cx="2362201" cy="450600"/>
            <a:chOff x="457200" y="2932050"/>
            <a:chExt cx="2009700" cy="450600"/>
          </a:xfrm>
        </p:grpSpPr>
        <p:sp>
          <p:nvSpPr>
            <p:cNvPr id="22" name="Google Shape;1078;p37">
              <a:extLst>
                <a:ext uri="{FF2B5EF4-FFF2-40B4-BE49-F238E27FC236}">
                  <a16:creationId xmlns:a16="http://schemas.microsoft.com/office/drawing/2014/main" id="{4AFC9238-10CB-A2E2-8730-5F787457E9FD}"/>
                </a:ext>
              </a:extLst>
            </p:cNvPr>
            <p:cNvSpPr txBox="1"/>
            <p:nvPr/>
          </p:nvSpPr>
          <p:spPr>
            <a:xfrm>
              <a:off x="1638300" y="2932050"/>
              <a:ext cx="828600" cy="450600"/>
            </a:xfrm>
            <a:prstGeom prst="rect">
              <a:avLst/>
            </a:prstGeom>
            <a:solidFill>
              <a:srgbClr val="815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Heatmap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1079;p37">
              <a:extLst>
                <a:ext uri="{FF2B5EF4-FFF2-40B4-BE49-F238E27FC236}">
                  <a16:creationId xmlns:a16="http://schemas.microsoft.com/office/drawing/2014/main" id="{FA923D35-7460-41E3-2F25-4B76038AE925}"/>
                </a:ext>
              </a:extLst>
            </p:cNvPr>
            <p:cNvSpPr txBox="1"/>
            <p:nvPr/>
          </p:nvSpPr>
          <p:spPr>
            <a:xfrm>
              <a:off x="457200" y="2932050"/>
              <a:ext cx="1181100" cy="450600"/>
            </a:xfrm>
            <a:prstGeom prst="rect">
              <a:avLst/>
            </a:prstGeom>
            <a:solidFill>
              <a:srgbClr val="F7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 &amp; Viz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" name="Google Shape;1072;p37">
            <a:extLst>
              <a:ext uri="{FF2B5EF4-FFF2-40B4-BE49-F238E27FC236}">
                <a16:creationId xmlns:a16="http://schemas.microsoft.com/office/drawing/2014/main" id="{4A32199D-78A4-8454-F761-8F39852C90E0}"/>
              </a:ext>
            </a:extLst>
          </p:cNvPr>
          <p:cNvSpPr txBox="1"/>
          <p:nvPr/>
        </p:nvSpPr>
        <p:spPr>
          <a:xfrm>
            <a:off x="3532082" y="1282580"/>
            <a:ext cx="973936" cy="450600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Relationship</a:t>
            </a:r>
            <a:endParaRPr dirty="0">
              <a:sym typeface="Fira Sans Extra Condensed"/>
            </a:endParaRPr>
          </a:p>
        </p:txBody>
      </p:sp>
      <p:sp>
        <p:nvSpPr>
          <p:cNvPr id="25" name="Google Shape;1072;p37">
            <a:extLst>
              <a:ext uri="{FF2B5EF4-FFF2-40B4-BE49-F238E27FC236}">
                <a16:creationId xmlns:a16="http://schemas.microsoft.com/office/drawing/2014/main" id="{D40DEC90-6F5F-853F-B451-CA020B9F8FF6}"/>
              </a:ext>
            </a:extLst>
          </p:cNvPr>
          <p:cNvSpPr txBox="1"/>
          <p:nvPr/>
        </p:nvSpPr>
        <p:spPr>
          <a:xfrm>
            <a:off x="4560009" y="1282580"/>
            <a:ext cx="973936" cy="450600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>
                <a:sym typeface="Fira Sans Extra Condensed"/>
              </a:rPr>
              <a:t>D</a:t>
            </a:r>
            <a:r>
              <a:rPr lang="en" dirty="0">
                <a:sym typeface="Fira Sans Extra Condensed"/>
              </a:rPr>
              <a:t>ata type</a:t>
            </a:r>
            <a:endParaRPr dirty="0">
              <a:sym typeface="Fira Sans Extra Condensed"/>
            </a:endParaRPr>
          </a:p>
        </p:txBody>
      </p:sp>
      <p:sp>
        <p:nvSpPr>
          <p:cNvPr id="26" name="Google Shape;1072;p37">
            <a:extLst>
              <a:ext uri="{FF2B5EF4-FFF2-40B4-BE49-F238E27FC236}">
                <a16:creationId xmlns:a16="http://schemas.microsoft.com/office/drawing/2014/main" id="{601AB05B-7EC9-C62C-7095-AD6E37EB842B}"/>
              </a:ext>
            </a:extLst>
          </p:cNvPr>
          <p:cNvSpPr txBox="1"/>
          <p:nvPr/>
        </p:nvSpPr>
        <p:spPr>
          <a:xfrm>
            <a:off x="5588172" y="1282580"/>
            <a:ext cx="973936" cy="450600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dirty="0">
                <a:sym typeface="Fira Sans Extra Condensed"/>
              </a:rPr>
              <a:t>Null values</a:t>
            </a:r>
            <a:endParaRPr dirty="0">
              <a:sym typeface="Fira Sans Extra Condensed"/>
            </a:endParaRPr>
          </a:p>
        </p:txBody>
      </p:sp>
      <p:sp>
        <p:nvSpPr>
          <p:cNvPr id="27" name="Google Shape;1072;p37">
            <a:extLst>
              <a:ext uri="{FF2B5EF4-FFF2-40B4-BE49-F238E27FC236}">
                <a16:creationId xmlns:a16="http://schemas.microsoft.com/office/drawing/2014/main" id="{340F81E4-7158-DC8F-5976-E53E8CD7FDB1}"/>
              </a:ext>
            </a:extLst>
          </p:cNvPr>
          <p:cNvSpPr txBox="1"/>
          <p:nvPr/>
        </p:nvSpPr>
        <p:spPr>
          <a:xfrm>
            <a:off x="6610219" y="1282580"/>
            <a:ext cx="973936" cy="450600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Outliers </a:t>
            </a:r>
            <a:r>
              <a:rPr lang="en-US" altLang="zh-CN" dirty="0">
                <a:sym typeface="Fira Sans Extra Condensed"/>
              </a:rPr>
              <a:t>values</a:t>
            </a:r>
            <a:endParaRPr dirty="0">
              <a:sym typeface="Fira Sans Extra Condensed"/>
            </a:endParaRPr>
          </a:p>
        </p:txBody>
      </p:sp>
      <p:sp>
        <p:nvSpPr>
          <p:cNvPr id="28" name="Google Shape;1072;p37">
            <a:extLst>
              <a:ext uri="{FF2B5EF4-FFF2-40B4-BE49-F238E27FC236}">
                <a16:creationId xmlns:a16="http://schemas.microsoft.com/office/drawing/2014/main" id="{458F4F5C-387B-27AB-C1A2-4E527184222E}"/>
              </a:ext>
            </a:extLst>
          </p:cNvPr>
          <p:cNvSpPr txBox="1"/>
          <p:nvPr/>
        </p:nvSpPr>
        <p:spPr>
          <a:xfrm>
            <a:off x="7638374" y="1282580"/>
            <a:ext cx="973936" cy="450600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Missing values</a:t>
            </a:r>
            <a:endParaRPr dirty="0">
              <a:sym typeface="Fira Sans Extra Condensed"/>
            </a:endParaRPr>
          </a:p>
        </p:txBody>
      </p:sp>
      <p:sp>
        <p:nvSpPr>
          <p:cNvPr id="29" name="Google Shape;1078;p37">
            <a:extLst>
              <a:ext uri="{FF2B5EF4-FFF2-40B4-BE49-F238E27FC236}">
                <a16:creationId xmlns:a16="http://schemas.microsoft.com/office/drawing/2014/main" id="{D058E62E-4D0F-8A5B-6605-55DFE8004BF2}"/>
              </a:ext>
            </a:extLst>
          </p:cNvPr>
          <p:cNvSpPr txBox="1"/>
          <p:nvPr/>
        </p:nvSpPr>
        <p:spPr>
          <a:xfrm>
            <a:off x="3532326" y="2261774"/>
            <a:ext cx="973936" cy="4506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Pie</a:t>
            </a:r>
            <a:endParaRPr sz="1200" dirty="0">
              <a:sym typeface="Fira Sans Extra Condensed"/>
            </a:endParaRPr>
          </a:p>
        </p:txBody>
      </p:sp>
      <p:sp>
        <p:nvSpPr>
          <p:cNvPr id="30" name="Google Shape;1078;p37">
            <a:extLst>
              <a:ext uri="{FF2B5EF4-FFF2-40B4-BE49-F238E27FC236}">
                <a16:creationId xmlns:a16="http://schemas.microsoft.com/office/drawing/2014/main" id="{D29EF66E-F92D-5118-5B06-A458A49CF8E8}"/>
              </a:ext>
            </a:extLst>
          </p:cNvPr>
          <p:cNvSpPr txBox="1"/>
          <p:nvPr/>
        </p:nvSpPr>
        <p:spPr>
          <a:xfrm>
            <a:off x="4558899" y="2261774"/>
            <a:ext cx="973936" cy="4506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Scatter</a:t>
            </a:r>
            <a:endParaRPr sz="1200" dirty="0">
              <a:sym typeface="Fira Sans Extra Condensed"/>
            </a:endParaRPr>
          </a:p>
        </p:txBody>
      </p:sp>
      <p:sp>
        <p:nvSpPr>
          <p:cNvPr id="31" name="Google Shape;1078;p37">
            <a:extLst>
              <a:ext uri="{FF2B5EF4-FFF2-40B4-BE49-F238E27FC236}">
                <a16:creationId xmlns:a16="http://schemas.microsoft.com/office/drawing/2014/main" id="{4F3A20A0-85E6-A9EA-77C8-6ECC83E59DA3}"/>
              </a:ext>
            </a:extLst>
          </p:cNvPr>
          <p:cNvSpPr txBox="1"/>
          <p:nvPr/>
        </p:nvSpPr>
        <p:spPr>
          <a:xfrm>
            <a:off x="5585472" y="2261774"/>
            <a:ext cx="973936" cy="4506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Histogram</a:t>
            </a:r>
            <a:endParaRPr sz="1200" dirty="0">
              <a:sym typeface="Fira Sans Extra Condensed"/>
            </a:endParaRPr>
          </a:p>
        </p:txBody>
      </p:sp>
      <p:sp>
        <p:nvSpPr>
          <p:cNvPr id="32" name="Google Shape;1078;p37">
            <a:extLst>
              <a:ext uri="{FF2B5EF4-FFF2-40B4-BE49-F238E27FC236}">
                <a16:creationId xmlns:a16="http://schemas.microsoft.com/office/drawing/2014/main" id="{F331CD0B-3F5F-16F7-5979-B2A7E7D12400}"/>
              </a:ext>
            </a:extLst>
          </p:cNvPr>
          <p:cNvSpPr txBox="1"/>
          <p:nvPr/>
        </p:nvSpPr>
        <p:spPr>
          <a:xfrm>
            <a:off x="6612045" y="2261774"/>
            <a:ext cx="973936" cy="4506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Cards</a:t>
            </a:r>
            <a:endParaRPr sz="1200" dirty="0">
              <a:sym typeface="Fira Sans Extra Condensed"/>
            </a:endParaRPr>
          </a:p>
        </p:txBody>
      </p:sp>
      <p:sp>
        <p:nvSpPr>
          <p:cNvPr id="34" name="Google Shape;1078;p37">
            <a:extLst>
              <a:ext uri="{FF2B5EF4-FFF2-40B4-BE49-F238E27FC236}">
                <a16:creationId xmlns:a16="http://schemas.microsoft.com/office/drawing/2014/main" id="{03C92272-5387-AA9D-8575-D54EB170AB93}"/>
              </a:ext>
            </a:extLst>
          </p:cNvPr>
          <p:cNvSpPr txBox="1"/>
          <p:nvPr/>
        </p:nvSpPr>
        <p:spPr>
          <a:xfrm>
            <a:off x="7638618" y="2261774"/>
            <a:ext cx="973936" cy="4506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sz="1200" dirty="0">
                <a:sym typeface="Fira Sans Extra Condensed"/>
              </a:rPr>
              <a:t>Key Influencers</a:t>
            </a:r>
            <a:endParaRPr sz="1200" dirty="0">
              <a:sym typeface="Fira Sans Extra Condensed"/>
            </a:endParaRPr>
          </a:p>
        </p:txBody>
      </p:sp>
      <p:sp>
        <p:nvSpPr>
          <p:cNvPr id="36" name="Google Shape;1075;p37">
            <a:extLst>
              <a:ext uri="{FF2B5EF4-FFF2-40B4-BE49-F238E27FC236}">
                <a16:creationId xmlns:a16="http://schemas.microsoft.com/office/drawing/2014/main" id="{0712642D-70D2-D637-7EBA-026C3038D523}"/>
              </a:ext>
            </a:extLst>
          </p:cNvPr>
          <p:cNvSpPr txBox="1"/>
          <p:nvPr/>
        </p:nvSpPr>
        <p:spPr>
          <a:xfrm>
            <a:off x="2504155" y="2749930"/>
            <a:ext cx="1589214" cy="450600"/>
          </a:xfrm>
          <a:prstGeom prst="rect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Fira Sans Extra Condensed" panose="020B0503050000020004" pitchFamily="34" charset="0"/>
                <a:sym typeface="Fira Sans Extra Condensed"/>
              </a:rPr>
              <a:t>Logistic Regression</a:t>
            </a:r>
            <a:endParaRPr lang="en-US" sz="1200" b="1" dirty="0">
              <a:solidFill>
                <a:schemeClr val="bg1"/>
              </a:solidFill>
              <a:latin typeface="Fira Sans Extra Condensed" panose="020B0503050000020004" pitchFamily="34" charset="0"/>
              <a:sym typeface="Fira Sans Extra Condensed"/>
            </a:endParaRPr>
          </a:p>
        </p:txBody>
      </p:sp>
      <p:sp>
        <p:nvSpPr>
          <p:cNvPr id="37" name="Google Shape;1076;p37">
            <a:extLst>
              <a:ext uri="{FF2B5EF4-FFF2-40B4-BE49-F238E27FC236}">
                <a16:creationId xmlns:a16="http://schemas.microsoft.com/office/drawing/2014/main" id="{A26C2579-8C7C-FA5E-DAC4-BDCC4B23C8E1}"/>
              </a:ext>
            </a:extLst>
          </p:cNvPr>
          <p:cNvSpPr txBox="1"/>
          <p:nvPr/>
        </p:nvSpPr>
        <p:spPr>
          <a:xfrm>
            <a:off x="1115890" y="2749930"/>
            <a:ext cx="1388265" cy="450600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1075;p37">
            <a:extLst>
              <a:ext uri="{FF2B5EF4-FFF2-40B4-BE49-F238E27FC236}">
                <a16:creationId xmlns:a16="http://schemas.microsoft.com/office/drawing/2014/main" id="{D5CB901D-B261-FC7E-485B-382D82DD5A72}"/>
              </a:ext>
            </a:extLst>
          </p:cNvPr>
          <p:cNvSpPr txBox="1"/>
          <p:nvPr/>
        </p:nvSpPr>
        <p:spPr>
          <a:xfrm>
            <a:off x="3974421" y="1770737"/>
            <a:ext cx="1272967" cy="450600"/>
          </a:xfrm>
          <a:prstGeom prst="rect">
            <a:avLst/>
          </a:prstGeom>
          <a:solidFill>
            <a:srgbClr val="9972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Outlier </a:t>
            </a:r>
            <a:r>
              <a:rPr lang="en-US" altLang="zh-CN" dirty="0">
                <a:sym typeface="Roboto"/>
              </a:rPr>
              <a:t>Box Plot</a:t>
            </a:r>
            <a:endParaRPr lang="en-US" dirty="0">
              <a:sym typeface="Roboto"/>
            </a:endParaRPr>
          </a:p>
        </p:txBody>
      </p:sp>
      <p:sp>
        <p:nvSpPr>
          <p:cNvPr id="49" name="Google Shape;1075;p37">
            <a:extLst>
              <a:ext uri="{FF2B5EF4-FFF2-40B4-BE49-F238E27FC236}">
                <a16:creationId xmlns:a16="http://schemas.microsoft.com/office/drawing/2014/main" id="{BF8FE480-26F8-E0AE-BEB9-E2FD2B3FD247}"/>
              </a:ext>
            </a:extLst>
          </p:cNvPr>
          <p:cNvSpPr txBox="1"/>
          <p:nvPr/>
        </p:nvSpPr>
        <p:spPr>
          <a:xfrm>
            <a:off x="5310141" y="1770737"/>
            <a:ext cx="2076777" cy="450600"/>
          </a:xfrm>
          <a:prstGeom prst="rect">
            <a:avLst/>
          </a:prstGeom>
          <a:solidFill>
            <a:srgbClr val="9972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altLang="zh-CN" dirty="0">
                <a:sym typeface="Roboto"/>
              </a:rPr>
              <a:t>Add new cols: Total Balance…</a:t>
            </a:r>
            <a:endParaRPr lang="en-US" dirty="0">
              <a:sym typeface="Roboto"/>
            </a:endParaRPr>
          </a:p>
        </p:txBody>
      </p:sp>
      <p:sp>
        <p:nvSpPr>
          <p:cNvPr id="51" name="Google Shape;1075;p37">
            <a:extLst>
              <a:ext uri="{FF2B5EF4-FFF2-40B4-BE49-F238E27FC236}">
                <a16:creationId xmlns:a16="http://schemas.microsoft.com/office/drawing/2014/main" id="{0ADAFD37-4149-79F3-09F2-C0AE09A4D623}"/>
              </a:ext>
            </a:extLst>
          </p:cNvPr>
          <p:cNvSpPr txBox="1"/>
          <p:nvPr/>
        </p:nvSpPr>
        <p:spPr>
          <a:xfrm>
            <a:off x="2503911" y="3254065"/>
            <a:ext cx="1266114" cy="450600"/>
          </a:xfrm>
          <a:prstGeom prst="rect">
            <a:avLst/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70% train set</a:t>
            </a:r>
            <a:endParaRPr lang="en-US" dirty="0"/>
          </a:p>
        </p:txBody>
      </p:sp>
      <p:sp>
        <p:nvSpPr>
          <p:cNvPr id="52" name="Google Shape;1076;p37">
            <a:extLst>
              <a:ext uri="{FF2B5EF4-FFF2-40B4-BE49-F238E27FC236}">
                <a16:creationId xmlns:a16="http://schemas.microsoft.com/office/drawing/2014/main" id="{A20EF1FA-6D93-BA20-8F46-5F8F6BACC2B2}"/>
              </a:ext>
            </a:extLst>
          </p:cNvPr>
          <p:cNvSpPr txBox="1"/>
          <p:nvPr/>
        </p:nvSpPr>
        <p:spPr>
          <a:xfrm>
            <a:off x="1115646" y="3254065"/>
            <a:ext cx="1388265" cy="450600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Logistic Regression</a:t>
            </a:r>
          </a:p>
        </p:txBody>
      </p:sp>
      <p:sp>
        <p:nvSpPr>
          <p:cNvPr id="53" name="Google Shape;1075;p37">
            <a:extLst>
              <a:ext uri="{FF2B5EF4-FFF2-40B4-BE49-F238E27FC236}">
                <a16:creationId xmlns:a16="http://schemas.microsoft.com/office/drawing/2014/main" id="{0AC35A36-2392-9D48-CB06-FB44C7DB01AA}"/>
              </a:ext>
            </a:extLst>
          </p:cNvPr>
          <p:cNvSpPr txBox="1"/>
          <p:nvPr/>
        </p:nvSpPr>
        <p:spPr>
          <a:xfrm>
            <a:off x="3837134" y="3254621"/>
            <a:ext cx="1946974" cy="450600"/>
          </a:xfrm>
          <a:prstGeom prst="rect">
            <a:avLst/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Confusion Metrix</a:t>
            </a:r>
            <a:endParaRPr lang="en-US" dirty="0"/>
          </a:p>
        </p:txBody>
      </p:sp>
      <p:sp>
        <p:nvSpPr>
          <p:cNvPr id="54" name="Google Shape;1075;p37">
            <a:extLst>
              <a:ext uri="{FF2B5EF4-FFF2-40B4-BE49-F238E27FC236}">
                <a16:creationId xmlns:a16="http://schemas.microsoft.com/office/drawing/2014/main" id="{A5035146-CC6C-CC19-9E1B-7CED113326C1}"/>
              </a:ext>
            </a:extLst>
          </p:cNvPr>
          <p:cNvSpPr txBox="1"/>
          <p:nvPr/>
        </p:nvSpPr>
        <p:spPr>
          <a:xfrm>
            <a:off x="7091368" y="3256990"/>
            <a:ext cx="1517221" cy="450600"/>
          </a:xfrm>
          <a:prstGeom prst="rect">
            <a:avLst/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AUC ROC</a:t>
            </a:r>
            <a:endParaRPr lang="en-US" dirty="0"/>
          </a:p>
        </p:txBody>
      </p:sp>
      <p:sp>
        <p:nvSpPr>
          <p:cNvPr id="70" name="Google Shape;1076;p37">
            <a:extLst>
              <a:ext uri="{FF2B5EF4-FFF2-40B4-BE49-F238E27FC236}">
                <a16:creationId xmlns:a16="http://schemas.microsoft.com/office/drawing/2014/main" id="{1552A34C-4BB4-728C-E735-296AA1B82135}"/>
              </a:ext>
            </a:extLst>
          </p:cNvPr>
          <p:cNvSpPr txBox="1"/>
          <p:nvPr/>
        </p:nvSpPr>
        <p:spPr>
          <a:xfrm>
            <a:off x="1111925" y="3736267"/>
            <a:ext cx="7496664" cy="504135"/>
          </a:xfrm>
          <a:prstGeom prst="rect">
            <a:avLst/>
          </a:prstGeom>
          <a:solidFill>
            <a:srgbClr val="6949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Analysis &amp; Recommendations</a:t>
            </a:r>
            <a:endParaRPr dirty="0">
              <a:sym typeface="Roboto"/>
            </a:endParaRPr>
          </a:p>
        </p:txBody>
      </p:sp>
      <p:sp>
        <p:nvSpPr>
          <p:cNvPr id="75" name="Google Shape;1078;p37">
            <a:extLst>
              <a:ext uri="{FF2B5EF4-FFF2-40B4-BE49-F238E27FC236}">
                <a16:creationId xmlns:a16="http://schemas.microsoft.com/office/drawing/2014/main" id="{149014C2-F461-F222-DBDA-A909AA97C2F1}"/>
              </a:ext>
            </a:extLst>
          </p:cNvPr>
          <p:cNvSpPr txBox="1"/>
          <p:nvPr/>
        </p:nvSpPr>
        <p:spPr>
          <a:xfrm>
            <a:off x="4146006" y="2757074"/>
            <a:ext cx="973936" cy="450600"/>
          </a:xfrm>
          <a:prstGeom prst="rect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chemeClr val="bg1"/>
                </a:solidFill>
                <a:latin typeface="Fira Sans Extra Condensed" panose="020B0503050000020004" pitchFamily="34" charset="0"/>
              </a:defRPr>
            </a:lvl1pPr>
          </a:lstStyle>
          <a:p>
            <a:r>
              <a:rPr lang="en-US" altLang="zh-CN" dirty="0">
                <a:sym typeface="Fira Sans Extra Condensed"/>
              </a:rPr>
              <a:t>KNN</a:t>
            </a:r>
            <a:endParaRPr dirty="0">
              <a:sym typeface="Fira Sans Extra Condensed"/>
            </a:endParaRPr>
          </a:p>
        </p:txBody>
      </p:sp>
      <p:sp>
        <p:nvSpPr>
          <p:cNvPr id="76" name="Google Shape;1078;p37">
            <a:extLst>
              <a:ext uri="{FF2B5EF4-FFF2-40B4-BE49-F238E27FC236}">
                <a16:creationId xmlns:a16="http://schemas.microsoft.com/office/drawing/2014/main" id="{2EC40742-B985-3F00-84C0-88860A9FB44E}"/>
              </a:ext>
            </a:extLst>
          </p:cNvPr>
          <p:cNvSpPr txBox="1"/>
          <p:nvPr/>
        </p:nvSpPr>
        <p:spPr>
          <a:xfrm>
            <a:off x="5172579" y="2757074"/>
            <a:ext cx="1386829" cy="450600"/>
          </a:xfrm>
          <a:prstGeom prst="rect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 b="1">
                <a:solidFill>
                  <a:schemeClr val="bg1"/>
                </a:solidFill>
                <a:latin typeface="Fira Sans Extra Condensed" panose="020B0503050000020004" pitchFamily="34" charset="0"/>
              </a:defRPr>
            </a:lvl1pPr>
          </a:lstStyle>
          <a:p>
            <a:r>
              <a:rPr lang="en" dirty="0">
                <a:sym typeface="Fira Sans Extra Condensed"/>
              </a:rPr>
              <a:t>Random Forest</a:t>
            </a:r>
            <a:endParaRPr dirty="0">
              <a:sym typeface="Fira Sans Extra Condensed"/>
            </a:endParaRPr>
          </a:p>
        </p:txBody>
      </p:sp>
      <p:sp>
        <p:nvSpPr>
          <p:cNvPr id="77" name="Google Shape;1078;p37">
            <a:extLst>
              <a:ext uri="{FF2B5EF4-FFF2-40B4-BE49-F238E27FC236}">
                <a16:creationId xmlns:a16="http://schemas.microsoft.com/office/drawing/2014/main" id="{25680209-1A77-E96A-4561-2BFF6B1674FA}"/>
              </a:ext>
            </a:extLst>
          </p:cNvPr>
          <p:cNvSpPr txBox="1"/>
          <p:nvPr/>
        </p:nvSpPr>
        <p:spPr>
          <a:xfrm>
            <a:off x="6612045" y="2757074"/>
            <a:ext cx="973936" cy="450600"/>
          </a:xfrm>
          <a:prstGeom prst="rect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 b="1">
                <a:solidFill>
                  <a:schemeClr val="bg1"/>
                </a:solidFill>
                <a:latin typeface="Fira Sans Extra Condensed" panose="020B0503050000020004" pitchFamily="34" charset="0"/>
              </a:defRPr>
            </a:lvl1pPr>
          </a:lstStyle>
          <a:p>
            <a:r>
              <a:rPr lang="en-US" altLang="zh-CN" dirty="0">
                <a:sym typeface="Fira Sans Extra Condensed"/>
              </a:rPr>
              <a:t>SVC - linear</a:t>
            </a:r>
            <a:endParaRPr dirty="0">
              <a:sym typeface="Fira Sans Extra Condensed"/>
            </a:endParaRPr>
          </a:p>
        </p:txBody>
      </p:sp>
      <p:sp>
        <p:nvSpPr>
          <p:cNvPr id="78" name="Google Shape;1078;p37">
            <a:extLst>
              <a:ext uri="{FF2B5EF4-FFF2-40B4-BE49-F238E27FC236}">
                <a16:creationId xmlns:a16="http://schemas.microsoft.com/office/drawing/2014/main" id="{0DB88C7E-3C1B-B8A3-79B8-B06F174A5D59}"/>
              </a:ext>
            </a:extLst>
          </p:cNvPr>
          <p:cNvSpPr txBox="1"/>
          <p:nvPr/>
        </p:nvSpPr>
        <p:spPr>
          <a:xfrm>
            <a:off x="7638618" y="2757074"/>
            <a:ext cx="973936" cy="450600"/>
          </a:xfrm>
          <a:prstGeom prst="rect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 b="1">
                <a:solidFill>
                  <a:schemeClr val="bg1"/>
                </a:solidFill>
                <a:latin typeface="Fira Sans Extra Condensed" panose="020B0503050000020004" pitchFamily="34" charset="0"/>
              </a:defRPr>
            </a:lvl1pPr>
          </a:lstStyle>
          <a:p>
            <a:r>
              <a:rPr lang="en-US" dirty="0">
                <a:sym typeface="Fira Sans Extra Condensed"/>
              </a:rPr>
              <a:t>SVC - rbf</a:t>
            </a:r>
            <a:endParaRPr dirty="0">
              <a:sym typeface="Fira Sans Extra Condensed"/>
            </a:endParaRPr>
          </a:p>
        </p:txBody>
      </p:sp>
      <p:sp>
        <p:nvSpPr>
          <p:cNvPr id="79" name="Google Shape;1075;p37">
            <a:extLst>
              <a:ext uri="{FF2B5EF4-FFF2-40B4-BE49-F238E27FC236}">
                <a16:creationId xmlns:a16="http://schemas.microsoft.com/office/drawing/2014/main" id="{DAEF2D74-8FC8-4EA3-1C06-391C68DA95C2}"/>
              </a:ext>
            </a:extLst>
          </p:cNvPr>
          <p:cNvSpPr txBox="1"/>
          <p:nvPr/>
        </p:nvSpPr>
        <p:spPr>
          <a:xfrm>
            <a:off x="7449671" y="1770737"/>
            <a:ext cx="1163380" cy="450600"/>
          </a:xfrm>
          <a:prstGeom prst="rect">
            <a:avLst/>
          </a:prstGeom>
          <a:solidFill>
            <a:srgbClr val="9972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Roboto"/>
              </a:rPr>
              <a:t>Transformation</a:t>
            </a:r>
          </a:p>
        </p:txBody>
      </p:sp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191CD3E0-37CE-C645-E922-A63A617B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7" y="942490"/>
            <a:ext cx="227702" cy="26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Google Shape;1075;p37">
            <a:extLst>
              <a:ext uri="{FF2B5EF4-FFF2-40B4-BE49-F238E27FC236}">
                <a16:creationId xmlns:a16="http://schemas.microsoft.com/office/drawing/2014/main" id="{BC2DB8CA-5CBA-7C0F-43B6-99EE58FE271B}"/>
              </a:ext>
            </a:extLst>
          </p:cNvPr>
          <p:cNvSpPr txBox="1"/>
          <p:nvPr/>
        </p:nvSpPr>
        <p:spPr>
          <a:xfrm>
            <a:off x="5849648" y="3256990"/>
            <a:ext cx="1174611" cy="450600"/>
          </a:xfrm>
          <a:prstGeom prst="rect">
            <a:avLst/>
          </a:prstGeom>
          <a:solidFill>
            <a:srgbClr val="A58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Accuracy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77838-97D7-E27B-D040-AF9CDFF0C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05" y="509893"/>
            <a:ext cx="492009" cy="46237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D70608F-1245-5D61-E23A-C7008B7F4E6B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F5CF7B-D839-5AFB-855F-FF0FD50B4C4C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Business Statement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844C10-2E40-2550-6F3B-60AF63DC5552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8E9519-71F6-BE0C-925E-6E34763E7F90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Discoveries &amp; Analysis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308103-009E-1401-8050-CAC60A630F7F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8D7D4-5345-2752-1EE5-7A639A37C050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D6507A-82BB-3929-0856-F2F9F7DB9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650" y="1207412"/>
            <a:ext cx="381277" cy="4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09;p36">
            <a:extLst>
              <a:ext uri="{FF2B5EF4-FFF2-40B4-BE49-F238E27FC236}">
                <a16:creationId xmlns:a16="http://schemas.microsoft.com/office/drawing/2014/main" id="{5B384EFC-FB5F-7EF9-E87B-606C7FD06D00}"/>
              </a:ext>
            </a:extLst>
          </p:cNvPr>
          <p:cNvSpPr txBox="1"/>
          <p:nvPr/>
        </p:nvSpPr>
        <p:spPr>
          <a:xfrm>
            <a:off x="635587" y="872903"/>
            <a:ext cx="7872826" cy="793205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674188"/>
                </a:solidFill>
                <a:effectLst/>
                <a:latin typeface="Fira Sans Extra Condensed" panose="020B0503050000020004" pitchFamily="34" charset="0"/>
              </a:rPr>
              <a:t>What factors influence default risk/credit risk?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674188"/>
                </a:solidFill>
                <a:effectLst/>
                <a:latin typeface="Fira Sans Extra Condensed" panose="020B0503050000020004" pitchFamily="34" charset="0"/>
              </a:rPr>
              <a:t>What is the profile of high-risk and low-risk individuals?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F55CA0-4AD9-3048-8E78-6DFF492B6450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B4BA5-7570-2C95-9658-ED7B4931DE2A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Business Statement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17F399-BB41-5BB7-A835-774D6F1CCF5C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F06A6-DDDE-DAF7-577B-93EBDC321B37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Discoveries &amp; Analysis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8455B-59D8-AF62-F5A2-49121EFA69B7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2F03BD-0409-3F13-774E-F3F95D483A3A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13" name="Google Shape;1468;p47">
            <a:extLst>
              <a:ext uri="{FF2B5EF4-FFF2-40B4-BE49-F238E27FC236}">
                <a16:creationId xmlns:a16="http://schemas.microsoft.com/office/drawing/2014/main" id="{DE5951F5-C95C-F3E9-8AE9-19DC87B69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7" y="284382"/>
            <a:ext cx="26249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Business Statement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EDE20-A8E7-E737-A3D6-17AA8049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11" y="2710903"/>
            <a:ext cx="1956702" cy="451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724149-8654-3162-33B3-747CB31BA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42" y="2709291"/>
            <a:ext cx="1976769" cy="928461"/>
          </a:xfrm>
          <a:prstGeom prst="rect">
            <a:avLst/>
          </a:prstGeom>
        </p:spPr>
      </p:pic>
      <p:sp>
        <p:nvSpPr>
          <p:cNvPr id="21" name="Google Shape;1475;p47">
            <a:extLst>
              <a:ext uri="{FF2B5EF4-FFF2-40B4-BE49-F238E27FC236}">
                <a16:creationId xmlns:a16="http://schemas.microsoft.com/office/drawing/2014/main" id="{34F49B1C-E07F-DAE3-E74B-CA1334A737C8}"/>
              </a:ext>
            </a:extLst>
          </p:cNvPr>
          <p:cNvSpPr txBox="1"/>
          <p:nvPr/>
        </p:nvSpPr>
        <p:spPr>
          <a:xfrm>
            <a:off x="635587" y="1946566"/>
            <a:ext cx="2112429" cy="764337"/>
          </a:xfrm>
          <a:prstGeom prst="rect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Loan Purpose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499;p47">
            <a:extLst>
              <a:ext uri="{FF2B5EF4-FFF2-40B4-BE49-F238E27FC236}">
                <a16:creationId xmlns:a16="http://schemas.microsoft.com/office/drawing/2014/main" id="{C6ABFCD8-F647-DB75-8E18-7BC71C60E416}"/>
              </a:ext>
            </a:extLst>
          </p:cNvPr>
          <p:cNvSpPr txBox="1"/>
          <p:nvPr/>
        </p:nvSpPr>
        <p:spPr>
          <a:xfrm>
            <a:off x="4603713" y="1946566"/>
            <a:ext cx="1956702" cy="764337"/>
          </a:xfrm>
          <a:prstGeom prst="rect">
            <a:avLst/>
          </a:prstGeom>
          <a:solidFill>
            <a:srgbClr val="AE8E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Duration of Employment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1487;p47">
            <a:extLst>
              <a:ext uri="{FF2B5EF4-FFF2-40B4-BE49-F238E27FC236}">
                <a16:creationId xmlns:a16="http://schemas.microsoft.com/office/drawing/2014/main" id="{D951372B-576D-32B1-1111-EC3938FB363C}"/>
              </a:ext>
            </a:extLst>
          </p:cNvPr>
          <p:cNvSpPr txBox="1"/>
          <p:nvPr/>
        </p:nvSpPr>
        <p:spPr>
          <a:xfrm>
            <a:off x="2647011" y="1946567"/>
            <a:ext cx="1956702" cy="764337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 Group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EC43C8-126E-7C35-9ED3-AFD9440C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95" y="2803385"/>
            <a:ext cx="89535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40D0F-B63E-9BA7-BE04-3F3179E3F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87" y="2710903"/>
            <a:ext cx="2011424" cy="926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EFC03-0C73-2157-0FD5-B91E5E0F9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961" y="3160994"/>
            <a:ext cx="1975752" cy="476758"/>
          </a:xfrm>
          <a:prstGeom prst="rect">
            <a:avLst/>
          </a:prstGeom>
        </p:spPr>
      </p:pic>
      <p:sp>
        <p:nvSpPr>
          <p:cNvPr id="17" name="Google Shape;1499;p47">
            <a:extLst>
              <a:ext uri="{FF2B5EF4-FFF2-40B4-BE49-F238E27FC236}">
                <a16:creationId xmlns:a16="http://schemas.microsoft.com/office/drawing/2014/main" id="{1AA2B906-2AFD-2D91-64B2-38FD775135F4}"/>
              </a:ext>
            </a:extLst>
          </p:cNvPr>
          <p:cNvSpPr txBox="1"/>
          <p:nvPr/>
        </p:nvSpPr>
        <p:spPr>
          <a:xfrm>
            <a:off x="6551711" y="1946566"/>
            <a:ext cx="1956702" cy="764337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relationship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1386;p44">
            <a:extLst>
              <a:ext uri="{FF2B5EF4-FFF2-40B4-BE49-F238E27FC236}">
                <a16:creationId xmlns:a16="http://schemas.microsoft.com/office/drawing/2014/main" id="{E08107BA-3DF1-43FB-A021-27B1AA452257}"/>
              </a:ext>
            </a:extLst>
          </p:cNvPr>
          <p:cNvSpPr/>
          <p:nvPr/>
        </p:nvSpPr>
        <p:spPr>
          <a:xfrm>
            <a:off x="822325" y="3864019"/>
            <a:ext cx="152400" cy="152400"/>
          </a:xfrm>
          <a:prstGeom prst="ellipse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804EDD-2BC2-E32B-1C7C-4EC3953993FD}"/>
              </a:ext>
            </a:extLst>
          </p:cNvPr>
          <p:cNvSpPr txBox="1"/>
          <p:nvPr/>
        </p:nvSpPr>
        <p:spPr>
          <a:xfrm>
            <a:off x="995363" y="3810335"/>
            <a:ext cx="1328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Purchase New car</a:t>
            </a:r>
          </a:p>
        </p:txBody>
      </p:sp>
      <p:sp>
        <p:nvSpPr>
          <p:cNvPr id="26" name="Google Shape;1386;p44">
            <a:extLst>
              <a:ext uri="{FF2B5EF4-FFF2-40B4-BE49-F238E27FC236}">
                <a16:creationId xmlns:a16="http://schemas.microsoft.com/office/drawing/2014/main" id="{8CE5ED0D-F758-BF20-E203-FEEF02C47515}"/>
              </a:ext>
            </a:extLst>
          </p:cNvPr>
          <p:cNvSpPr/>
          <p:nvPr/>
        </p:nvSpPr>
        <p:spPr>
          <a:xfrm>
            <a:off x="2970415" y="3864019"/>
            <a:ext cx="152400" cy="152400"/>
          </a:xfrm>
          <a:prstGeom prst="ellipse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1B683-EFAE-D339-60D9-7CD8877DEE03}"/>
              </a:ext>
            </a:extLst>
          </p:cNvPr>
          <p:cNvSpPr txBox="1"/>
          <p:nvPr/>
        </p:nvSpPr>
        <p:spPr>
          <a:xfrm>
            <a:off x="3196679" y="3810335"/>
            <a:ext cx="1328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More than 24</a:t>
            </a:r>
          </a:p>
        </p:txBody>
      </p:sp>
      <p:sp>
        <p:nvSpPr>
          <p:cNvPr id="28" name="Google Shape;1386;p44">
            <a:extLst>
              <a:ext uri="{FF2B5EF4-FFF2-40B4-BE49-F238E27FC236}">
                <a16:creationId xmlns:a16="http://schemas.microsoft.com/office/drawing/2014/main" id="{FD2DD754-CEAE-27C1-2F14-C39107593CA3}"/>
              </a:ext>
            </a:extLst>
          </p:cNvPr>
          <p:cNvSpPr/>
          <p:nvPr/>
        </p:nvSpPr>
        <p:spPr>
          <a:xfrm>
            <a:off x="4656052" y="3864019"/>
            <a:ext cx="152400" cy="152400"/>
          </a:xfrm>
          <a:prstGeom prst="ellipse">
            <a:avLst/>
          </a:prstGeom>
          <a:solidFill>
            <a:srgbClr val="AE8E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D099A7-681F-629E-4E85-D45211D74AE6}"/>
              </a:ext>
            </a:extLst>
          </p:cNvPr>
          <p:cNvSpPr txBox="1"/>
          <p:nvPr/>
        </p:nvSpPr>
        <p:spPr>
          <a:xfrm>
            <a:off x="4754357" y="3810334"/>
            <a:ext cx="2075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Short term employment lifetime</a:t>
            </a:r>
          </a:p>
        </p:txBody>
      </p:sp>
      <p:sp>
        <p:nvSpPr>
          <p:cNvPr id="30" name="Google Shape;1386;p44">
            <a:extLst>
              <a:ext uri="{FF2B5EF4-FFF2-40B4-BE49-F238E27FC236}">
                <a16:creationId xmlns:a16="http://schemas.microsoft.com/office/drawing/2014/main" id="{D84D240D-7C86-E7C9-8C67-FE6E53066695}"/>
              </a:ext>
            </a:extLst>
          </p:cNvPr>
          <p:cNvSpPr/>
          <p:nvPr/>
        </p:nvSpPr>
        <p:spPr>
          <a:xfrm>
            <a:off x="6819899" y="3866387"/>
            <a:ext cx="152400" cy="152400"/>
          </a:xfrm>
          <a:prstGeom prst="ellipse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C82DB-A1CB-D3B9-E048-ED6E506A39A3}"/>
              </a:ext>
            </a:extLst>
          </p:cNvPr>
          <p:cNvSpPr txBox="1"/>
          <p:nvPr/>
        </p:nvSpPr>
        <p:spPr>
          <a:xfrm>
            <a:off x="6992937" y="3812703"/>
            <a:ext cx="1328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More than 1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0AAEA-74C1-8F48-9BC4-C9A08D34C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260" y="2708197"/>
            <a:ext cx="1958901" cy="9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835">
            <a:alpha val="0"/>
          </a:srgb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487;p47">
            <a:extLst>
              <a:ext uri="{FF2B5EF4-FFF2-40B4-BE49-F238E27FC236}">
                <a16:creationId xmlns:a16="http://schemas.microsoft.com/office/drawing/2014/main" id="{B8FC9469-FFCE-9015-6738-9B325D8CEF82}"/>
              </a:ext>
            </a:extLst>
          </p:cNvPr>
          <p:cNvSpPr txBox="1"/>
          <p:nvPr/>
        </p:nvSpPr>
        <p:spPr>
          <a:xfrm>
            <a:off x="635587" y="903439"/>
            <a:ext cx="7972632" cy="475303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03DC4-F224-BBF6-775A-171BD86AFD40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8E8BD3-B2C5-4097-E0E5-5249596DCAC2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F3CCAC-114E-D848-3C13-A6E60F3FAE3B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D4D251-C3EF-FD29-39A6-8C4B675AC474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Discoveries &amp; Analysis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43D0-C2C7-244D-982F-7091CEBE05AE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2A61CF-CCFE-B83D-C9C2-9F3DB934E98A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23" name="Google Shape;1468;p47">
            <a:extLst>
              <a:ext uri="{FF2B5EF4-FFF2-40B4-BE49-F238E27FC236}">
                <a16:creationId xmlns:a16="http://schemas.microsoft.com/office/drawing/2014/main" id="{92E81656-0CF5-9D1B-121A-8681822BE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7" y="284382"/>
            <a:ext cx="26249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Discoveries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F7EC1-ABDF-01C6-F743-832C1972B6A7}"/>
              </a:ext>
            </a:extLst>
          </p:cNvPr>
          <p:cNvSpPr txBox="1"/>
          <p:nvPr/>
        </p:nvSpPr>
        <p:spPr>
          <a:xfrm>
            <a:off x="707230" y="992119"/>
            <a:ext cx="7515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Long </a:t>
            </a:r>
            <a:r>
              <a:rPr lang="en-US" altLang="zh-CN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term</a:t>
            </a:r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relationship with </a:t>
            </a:r>
            <a:r>
              <a:rPr lang="en-US" altLang="zh-CN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the bank and maintain </a:t>
            </a:r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high average of total balance have lower credit risk. </a:t>
            </a:r>
          </a:p>
        </p:txBody>
      </p:sp>
      <p:sp>
        <p:nvSpPr>
          <p:cNvPr id="33" name="Google Shape;1386;p44">
            <a:extLst>
              <a:ext uri="{FF2B5EF4-FFF2-40B4-BE49-F238E27FC236}">
                <a16:creationId xmlns:a16="http://schemas.microsoft.com/office/drawing/2014/main" id="{2757581C-6BD0-B377-F09C-62DEDCF2865D}"/>
              </a:ext>
            </a:extLst>
          </p:cNvPr>
          <p:cNvSpPr/>
          <p:nvPr/>
        </p:nvSpPr>
        <p:spPr>
          <a:xfrm>
            <a:off x="4740965" y="2036689"/>
            <a:ext cx="152400" cy="152400"/>
          </a:xfrm>
          <a:prstGeom prst="ellipse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C1D6B5-2C76-ACB2-B1E9-B2A2299DD17E}"/>
              </a:ext>
            </a:extLst>
          </p:cNvPr>
          <p:cNvSpPr txBox="1"/>
          <p:nvPr/>
        </p:nvSpPr>
        <p:spPr>
          <a:xfrm>
            <a:off x="4929187" y="1971397"/>
            <a:ext cx="36790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Fira Sans Extra Condensed" panose="020B0503050000020004" pitchFamily="34" charset="0"/>
              </a:rPr>
              <a:t>Stable customer relationships with banks indicate loyalty and long-term financial stability.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These customers tend to have higher average balances, which suggests they have shown financial stability and responsible loan management over time.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Longer relationships can lead to improved credit scores, favorable loan conditions, and lower interest rates.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Business development and customer care practices influence customer relationships and savings balances.</a:t>
            </a:r>
          </a:p>
        </p:txBody>
      </p:sp>
      <p:sp>
        <p:nvSpPr>
          <p:cNvPr id="36" name="Google Shape;1386;p44">
            <a:extLst>
              <a:ext uri="{FF2B5EF4-FFF2-40B4-BE49-F238E27FC236}">
                <a16:creationId xmlns:a16="http://schemas.microsoft.com/office/drawing/2014/main" id="{A6D21DD1-59C5-7F2F-6E4D-CEA6C90DA085}"/>
              </a:ext>
            </a:extLst>
          </p:cNvPr>
          <p:cNvSpPr/>
          <p:nvPr/>
        </p:nvSpPr>
        <p:spPr>
          <a:xfrm>
            <a:off x="4740965" y="2573188"/>
            <a:ext cx="152400" cy="152400"/>
          </a:xfrm>
          <a:prstGeom prst="ellipse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86;p44">
            <a:extLst>
              <a:ext uri="{FF2B5EF4-FFF2-40B4-BE49-F238E27FC236}">
                <a16:creationId xmlns:a16="http://schemas.microsoft.com/office/drawing/2014/main" id="{7F1DEC10-8E65-1B4E-746B-BBEAA5BAF596}"/>
              </a:ext>
            </a:extLst>
          </p:cNvPr>
          <p:cNvSpPr/>
          <p:nvPr/>
        </p:nvSpPr>
        <p:spPr>
          <a:xfrm>
            <a:off x="4740965" y="3313313"/>
            <a:ext cx="152400" cy="152400"/>
          </a:xfrm>
          <a:prstGeom prst="ellipse">
            <a:avLst/>
          </a:prstGeom>
          <a:solidFill>
            <a:srgbClr val="EAE3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86;p44">
            <a:extLst>
              <a:ext uri="{FF2B5EF4-FFF2-40B4-BE49-F238E27FC236}">
                <a16:creationId xmlns:a16="http://schemas.microsoft.com/office/drawing/2014/main" id="{8150AD31-841F-C653-1762-517094B63504}"/>
              </a:ext>
            </a:extLst>
          </p:cNvPr>
          <p:cNvSpPr/>
          <p:nvPr/>
        </p:nvSpPr>
        <p:spPr>
          <a:xfrm>
            <a:off x="4740965" y="3857136"/>
            <a:ext cx="152400" cy="152400"/>
          </a:xfrm>
          <a:prstGeom prst="ellipse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0DCA9-66B2-D229-FF0F-2202F5B2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009289"/>
            <a:ext cx="3816021" cy="18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487;p47">
            <a:extLst>
              <a:ext uri="{FF2B5EF4-FFF2-40B4-BE49-F238E27FC236}">
                <a16:creationId xmlns:a16="http://schemas.microsoft.com/office/drawing/2014/main" id="{B8FC9469-FFCE-9015-6738-9B325D8CEF82}"/>
              </a:ext>
            </a:extLst>
          </p:cNvPr>
          <p:cNvSpPr txBox="1"/>
          <p:nvPr/>
        </p:nvSpPr>
        <p:spPr>
          <a:xfrm>
            <a:off x="635587" y="903439"/>
            <a:ext cx="7972632" cy="475303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03DC4-F224-BBF6-775A-171BD86AFD40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8E8BD3-B2C5-4097-E0E5-5249596DCAC2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F3CCAC-114E-D848-3C13-A6E60F3FAE3B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D4D251-C3EF-FD29-39A6-8C4B675AC474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Discoveries &amp; Analysis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F43D0-C2C7-244D-982F-7091CEBE05AE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2A61CF-CCFE-B83D-C9C2-9F3DB934E98A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sp>
        <p:nvSpPr>
          <p:cNvPr id="23" name="Google Shape;1468;p47">
            <a:extLst>
              <a:ext uri="{FF2B5EF4-FFF2-40B4-BE49-F238E27FC236}">
                <a16:creationId xmlns:a16="http://schemas.microsoft.com/office/drawing/2014/main" id="{92E81656-0CF5-9D1B-121A-8681822BE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7" y="284382"/>
            <a:ext cx="26249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Discoveries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F7EC1-ABDF-01C6-F743-832C1972B6A7}"/>
              </a:ext>
            </a:extLst>
          </p:cNvPr>
          <p:cNvSpPr txBox="1"/>
          <p:nvPr/>
        </p:nvSpPr>
        <p:spPr>
          <a:xfrm>
            <a:off x="707230" y="992119"/>
            <a:ext cx="7515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Customers with longer employment tenure have lower total balance and </a:t>
            </a:r>
            <a:r>
              <a:rPr lang="en-US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Credit Risk </a:t>
            </a:r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in the bank.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285E56B-D180-38EA-FA0B-715F0887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7" y="1626399"/>
            <a:ext cx="3510989" cy="2967033"/>
          </a:xfrm>
          <a:prstGeom prst="rect">
            <a:avLst/>
          </a:prstGeom>
        </p:spPr>
      </p:pic>
      <p:sp>
        <p:nvSpPr>
          <p:cNvPr id="33" name="Google Shape;1386;p44">
            <a:extLst>
              <a:ext uri="{FF2B5EF4-FFF2-40B4-BE49-F238E27FC236}">
                <a16:creationId xmlns:a16="http://schemas.microsoft.com/office/drawing/2014/main" id="{2757581C-6BD0-B377-F09C-62DEDCF2865D}"/>
              </a:ext>
            </a:extLst>
          </p:cNvPr>
          <p:cNvSpPr/>
          <p:nvPr/>
        </p:nvSpPr>
        <p:spPr>
          <a:xfrm>
            <a:off x="4740965" y="2036689"/>
            <a:ext cx="152400" cy="152400"/>
          </a:xfrm>
          <a:prstGeom prst="ellipse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C1D6B5-2C76-ACB2-B1E9-B2A2299DD17E}"/>
              </a:ext>
            </a:extLst>
          </p:cNvPr>
          <p:cNvSpPr txBox="1"/>
          <p:nvPr/>
        </p:nvSpPr>
        <p:spPr>
          <a:xfrm>
            <a:off x="4929187" y="1971397"/>
            <a:ext cx="36790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Fira Sans Extra Condensed" panose="020B0503050000020004" pitchFamily="34" charset="0"/>
              </a:rPr>
              <a:t>Long-term employed customers have established financial stability and may not rely on bank loans or credit.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They likely have sufficient funds for expenses, including consumption and investments, resulting in lower total balance.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Their extended credit history and financial stability contribute to lower credit risk.</a:t>
            </a:r>
          </a:p>
          <a:p>
            <a:endParaRPr lang="en-US" sz="1200" dirty="0">
              <a:latin typeface="Fira Sans Extra Condensed" panose="020B0503050000020004" pitchFamily="34" charset="0"/>
            </a:endParaRPr>
          </a:p>
          <a:p>
            <a:r>
              <a:rPr lang="en-US" sz="1200" dirty="0">
                <a:latin typeface="Fira Sans Extra Condensed" panose="020B0503050000020004" pitchFamily="34" charset="0"/>
              </a:rPr>
              <a:t>They may hold their assets in accounts at other banks.</a:t>
            </a:r>
          </a:p>
        </p:txBody>
      </p:sp>
      <p:sp>
        <p:nvSpPr>
          <p:cNvPr id="36" name="Google Shape;1386;p44">
            <a:extLst>
              <a:ext uri="{FF2B5EF4-FFF2-40B4-BE49-F238E27FC236}">
                <a16:creationId xmlns:a16="http://schemas.microsoft.com/office/drawing/2014/main" id="{A6D21DD1-59C5-7F2F-6E4D-CEA6C90DA085}"/>
              </a:ext>
            </a:extLst>
          </p:cNvPr>
          <p:cNvSpPr/>
          <p:nvPr/>
        </p:nvSpPr>
        <p:spPr>
          <a:xfrm>
            <a:off x="4740965" y="2573188"/>
            <a:ext cx="152400" cy="152400"/>
          </a:xfrm>
          <a:prstGeom prst="ellipse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86;p44">
            <a:extLst>
              <a:ext uri="{FF2B5EF4-FFF2-40B4-BE49-F238E27FC236}">
                <a16:creationId xmlns:a16="http://schemas.microsoft.com/office/drawing/2014/main" id="{7F1DEC10-8E65-1B4E-746B-BBEAA5BAF596}"/>
              </a:ext>
            </a:extLst>
          </p:cNvPr>
          <p:cNvSpPr/>
          <p:nvPr/>
        </p:nvSpPr>
        <p:spPr>
          <a:xfrm>
            <a:off x="4740965" y="3313313"/>
            <a:ext cx="152400" cy="152400"/>
          </a:xfrm>
          <a:prstGeom prst="ellipse">
            <a:avLst/>
          </a:prstGeom>
          <a:solidFill>
            <a:srgbClr val="EAE3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86;p44">
            <a:extLst>
              <a:ext uri="{FF2B5EF4-FFF2-40B4-BE49-F238E27FC236}">
                <a16:creationId xmlns:a16="http://schemas.microsoft.com/office/drawing/2014/main" id="{8150AD31-841F-C653-1762-517094B63504}"/>
              </a:ext>
            </a:extLst>
          </p:cNvPr>
          <p:cNvSpPr/>
          <p:nvPr/>
        </p:nvSpPr>
        <p:spPr>
          <a:xfrm>
            <a:off x="4740965" y="3857136"/>
            <a:ext cx="152400" cy="152400"/>
          </a:xfrm>
          <a:prstGeom prst="ellipse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3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68;p47">
            <a:extLst>
              <a:ext uri="{FF2B5EF4-FFF2-40B4-BE49-F238E27FC236}">
                <a16:creationId xmlns:a16="http://schemas.microsoft.com/office/drawing/2014/main" id="{E75EE5DA-727E-38DD-5184-AD759E3ED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7" y="284382"/>
            <a:ext cx="6822488" cy="5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Recommendations</a:t>
            </a:r>
            <a:b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</a:br>
            <a:r>
              <a:rPr lang="en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Sustainable business strategy and customer service for </a:t>
            </a:r>
            <a:r>
              <a:rPr lang="en" sz="1600" dirty="0">
                <a:solidFill>
                  <a:srgbClr val="674188"/>
                </a:solidFill>
                <a:highlight>
                  <a:srgbClr val="FFFF00"/>
                </a:highlight>
                <a:latin typeface="Fira Sans Extra Condensed" panose="020B0503050000020004" pitchFamily="34" charset="0"/>
                <a:ea typeface="Roboto"/>
              </a:rPr>
              <a:t>Low risk </a:t>
            </a:r>
            <a:r>
              <a:rPr lang="en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customer group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6E397E-34FA-73E3-5583-975713FB216A}"/>
              </a:ext>
            </a:extLst>
          </p:cNvPr>
          <p:cNvGrpSpPr/>
          <p:nvPr/>
        </p:nvGrpSpPr>
        <p:grpSpPr>
          <a:xfrm>
            <a:off x="635586" y="3865943"/>
            <a:ext cx="8186945" cy="710335"/>
            <a:chOff x="3097905" y="650352"/>
            <a:chExt cx="8186945" cy="710335"/>
          </a:xfrm>
          <a:solidFill>
            <a:srgbClr val="694981"/>
          </a:solidFill>
        </p:grpSpPr>
        <p:sp>
          <p:nvSpPr>
            <p:cNvPr id="29" name="Google Shape;1009;p36">
              <a:extLst>
                <a:ext uri="{FF2B5EF4-FFF2-40B4-BE49-F238E27FC236}">
                  <a16:creationId xmlns:a16="http://schemas.microsoft.com/office/drawing/2014/main" id="{2B2102CF-C77E-A67B-D0B6-3D79B494121D}"/>
                </a:ext>
              </a:extLst>
            </p:cNvPr>
            <p:cNvSpPr txBox="1">
              <a:spLocks/>
            </p:cNvSpPr>
            <p:nvPr/>
          </p:nvSpPr>
          <p:spPr>
            <a:xfrm>
              <a:off x="3097905" y="650352"/>
              <a:ext cx="8186945" cy="71033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C829E-4133-396A-36D8-8C5C3438F609}"/>
                </a:ext>
              </a:extLst>
            </p:cNvPr>
            <p:cNvSpPr txBox="1"/>
            <p:nvPr/>
          </p:nvSpPr>
          <p:spPr>
            <a:xfrm>
              <a:off x="4443829" y="817145"/>
              <a:ext cx="6799076" cy="38228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bg1"/>
                  </a:solidFill>
                  <a:latin typeface="Fira Sans Extra Condensed" panose="020B0503050000020004" pitchFamily="34" charset="0"/>
                </a:rPr>
                <a:t>For the customer with longer employment tenure &amp; long-term relationship with high balance. </a:t>
              </a:r>
            </a:p>
          </p:txBody>
        </p:sp>
        <p:pic>
          <p:nvPicPr>
            <p:cNvPr id="2060" name="Picture 12" descr="3 Characteristics of Amazing IT Support | IT Weapons | Toronto | ON">
              <a:extLst>
                <a:ext uri="{FF2B5EF4-FFF2-40B4-BE49-F238E27FC236}">
                  <a16:creationId xmlns:a16="http://schemas.microsoft.com/office/drawing/2014/main" id="{1AD419C1-1D6C-5760-3B19-AE8C0D032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343" b="80463" l="14700" r="84867">
                          <a14:foregroundMark x1="24700" y1="60417" x2="24700" y2="60417"/>
                          <a14:foregroundMark x1="23300" y1="58102" x2="23600" y2="68472"/>
                          <a14:foregroundMark x1="24433" y1="43565" x2="24133" y2="48148"/>
                          <a14:foregroundMark x1="37133" y1="21296" x2="48433" y2="21296"/>
                          <a14:foregroundMark x1="42100" y1="18611" x2="45667" y2="18611"/>
                          <a14:foregroundMark x1="37400" y1="16343" x2="42100" y2="17083"/>
                          <a14:foregroundMark x1="58667" y1="24398" x2="58367" y2="27083"/>
                          <a14:foregroundMark x1="58100" y1="23611" x2="58667" y2="27824"/>
                          <a14:foregroundMark x1="74667" y1="26667" x2="78533" y2="26667"/>
                          <a14:foregroundMark x1="75500" y1="26296" x2="78267" y2="26296"/>
                          <a14:foregroundMark x1="77433" y1="24769" x2="74933" y2="24769"/>
                          <a14:foregroundMark x1="76600" y1="29352" x2="78800" y2="27824"/>
                          <a14:foregroundMark x1="77447" y1="73533" x2="76776" y2="74581"/>
                          <a14:foregroundMark x1="84867" y1="61944" x2="77605" y2="73286"/>
                          <a14:foregroundMark x1="80200" y1="77315" x2="80467" y2="68472"/>
                          <a14:backgroundMark x1="76867" y1="75000" x2="76867" y2="77315"/>
                          <a14:backgroundMark x1="76867" y1="77315" x2="76600" y2="73843"/>
                          <a14:backgroundMark x1="76033" y1="74630" x2="75767" y2="75741"/>
                          <a14:backgroundMark x1="77433" y1="73472" x2="77433" y2="71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2" t="11730" r="6774" b="11817"/>
            <a:stretch/>
          </p:blipFill>
          <p:spPr bwMode="auto">
            <a:xfrm>
              <a:off x="3296888" y="694012"/>
              <a:ext cx="1146940" cy="638954"/>
            </a:xfrm>
            <a:prstGeom prst="rect">
              <a:avLst/>
            </a:prstGeom>
            <a:grpFill/>
          </p:spPr>
        </p:pic>
      </p:grpSp>
      <p:sp>
        <p:nvSpPr>
          <p:cNvPr id="38" name="Google Shape;1499;p47">
            <a:extLst>
              <a:ext uri="{FF2B5EF4-FFF2-40B4-BE49-F238E27FC236}">
                <a16:creationId xmlns:a16="http://schemas.microsoft.com/office/drawing/2014/main" id="{6287341D-AB72-3407-EEFE-EE26185B9D9F}"/>
              </a:ext>
            </a:extLst>
          </p:cNvPr>
          <p:cNvSpPr txBox="1"/>
          <p:nvPr/>
        </p:nvSpPr>
        <p:spPr>
          <a:xfrm>
            <a:off x="4927891" y="1215130"/>
            <a:ext cx="3894640" cy="600164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Education and financial planning support</a:t>
            </a:r>
          </a:p>
        </p:txBody>
      </p:sp>
      <p:sp>
        <p:nvSpPr>
          <p:cNvPr id="39" name="Google Shape;1487;p47">
            <a:extLst>
              <a:ext uri="{FF2B5EF4-FFF2-40B4-BE49-F238E27FC236}">
                <a16:creationId xmlns:a16="http://schemas.microsoft.com/office/drawing/2014/main" id="{5511DB77-F419-37FF-826A-5105B456C8F7}"/>
              </a:ext>
            </a:extLst>
          </p:cNvPr>
          <p:cNvSpPr txBox="1"/>
          <p:nvPr/>
        </p:nvSpPr>
        <p:spPr>
          <a:xfrm>
            <a:off x="635587" y="1215130"/>
            <a:ext cx="4118073" cy="600164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Incentives &amp; Personalized Services</a:t>
            </a:r>
          </a:p>
        </p:txBody>
      </p:sp>
      <p:sp>
        <p:nvSpPr>
          <p:cNvPr id="40" name="Google Shape;1487;p47">
            <a:extLst>
              <a:ext uri="{FF2B5EF4-FFF2-40B4-BE49-F238E27FC236}">
                <a16:creationId xmlns:a16="http://schemas.microsoft.com/office/drawing/2014/main" id="{F3DE72F4-6F36-9E53-1B3F-ED43CA7D0D4C}"/>
              </a:ext>
            </a:extLst>
          </p:cNvPr>
          <p:cNvSpPr txBox="1"/>
          <p:nvPr/>
        </p:nvSpPr>
        <p:spPr>
          <a:xfrm>
            <a:off x="635586" y="1961681"/>
            <a:ext cx="4118073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Flexible loan products</a:t>
            </a:r>
          </a:p>
        </p:txBody>
      </p:sp>
      <p:sp>
        <p:nvSpPr>
          <p:cNvPr id="41" name="Google Shape;1487;p47">
            <a:extLst>
              <a:ext uri="{FF2B5EF4-FFF2-40B4-BE49-F238E27FC236}">
                <a16:creationId xmlns:a16="http://schemas.microsoft.com/office/drawing/2014/main" id="{C0BCEEC6-A519-6211-4279-22CBFBAC0BCB}"/>
              </a:ext>
            </a:extLst>
          </p:cNvPr>
          <p:cNvSpPr txBox="1"/>
          <p:nvPr/>
        </p:nvSpPr>
        <p:spPr>
          <a:xfrm>
            <a:off x="635586" y="2561060"/>
            <a:ext cx="4118073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Lower interest rates</a:t>
            </a:r>
          </a:p>
        </p:txBody>
      </p:sp>
      <p:sp>
        <p:nvSpPr>
          <p:cNvPr id="42" name="Google Shape;1487;p47">
            <a:extLst>
              <a:ext uri="{FF2B5EF4-FFF2-40B4-BE49-F238E27FC236}">
                <a16:creationId xmlns:a16="http://schemas.microsoft.com/office/drawing/2014/main" id="{DB5E8F1B-832D-F007-199A-7FAFA3307E78}"/>
              </a:ext>
            </a:extLst>
          </p:cNvPr>
          <p:cNvSpPr txBox="1"/>
          <p:nvPr/>
        </p:nvSpPr>
        <p:spPr>
          <a:xfrm>
            <a:off x="627719" y="3160439"/>
            <a:ext cx="4118073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attractive preferential terms</a:t>
            </a:r>
          </a:p>
        </p:txBody>
      </p:sp>
      <p:sp>
        <p:nvSpPr>
          <p:cNvPr id="43" name="Google Shape;1487;p47">
            <a:extLst>
              <a:ext uri="{FF2B5EF4-FFF2-40B4-BE49-F238E27FC236}">
                <a16:creationId xmlns:a16="http://schemas.microsoft.com/office/drawing/2014/main" id="{B90E2160-FFE0-A8CB-E083-B7201789A8BD}"/>
              </a:ext>
            </a:extLst>
          </p:cNvPr>
          <p:cNvSpPr txBox="1"/>
          <p:nvPr/>
        </p:nvSpPr>
        <p:spPr>
          <a:xfrm>
            <a:off x="4927891" y="1961124"/>
            <a:ext cx="3894640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Financial advice</a:t>
            </a:r>
          </a:p>
        </p:txBody>
      </p:sp>
      <p:sp>
        <p:nvSpPr>
          <p:cNvPr id="45" name="Google Shape;1487;p47">
            <a:extLst>
              <a:ext uri="{FF2B5EF4-FFF2-40B4-BE49-F238E27FC236}">
                <a16:creationId xmlns:a16="http://schemas.microsoft.com/office/drawing/2014/main" id="{3FD62F9C-6E7A-DE0E-FE24-80033BBB8964}"/>
              </a:ext>
            </a:extLst>
          </p:cNvPr>
          <p:cNvSpPr txBox="1"/>
          <p:nvPr/>
        </p:nvSpPr>
        <p:spPr>
          <a:xfrm>
            <a:off x="4920098" y="2561059"/>
            <a:ext cx="3894640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Investment planning</a:t>
            </a:r>
          </a:p>
        </p:txBody>
      </p:sp>
      <p:sp>
        <p:nvSpPr>
          <p:cNvPr id="46" name="Google Shape;1487;p47">
            <a:extLst>
              <a:ext uri="{FF2B5EF4-FFF2-40B4-BE49-F238E27FC236}">
                <a16:creationId xmlns:a16="http://schemas.microsoft.com/office/drawing/2014/main" id="{DBA7B645-A9CF-1A45-395A-6F2BA33A3E29}"/>
              </a:ext>
            </a:extLst>
          </p:cNvPr>
          <p:cNvSpPr txBox="1"/>
          <p:nvPr/>
        </p:nvSpPr>
        <p:spPr>
          <a:xfrm>
            <a:off x="4920098" y="3161014"/>
            <a:ext cx="3894640" cy="502913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Retirement planning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E238E-0CB3-54D8-9BF4-F097B3616A72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8AB7DA-823E-EBC8-8D87-7C28B8FF3838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106E88-CE36-758D-3C92-20F390A75857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EF884-6BD4-0959-E307-0DBFCAEE2160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Discoveries &amp; Analysis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B41D7-C757-B983-5EC5-8DE989B3767F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Recommendations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5F647B-5DDC-AEB3-0B80-5FE20CBE3EA3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74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487;p47">
            <a:extLst>
              <a:ext uri="{FF2B5EF4-FFF2-40B4-BE49-F238E27FC236}">
                <a16:creationId xmlns:a16="http://schemas.microsoft.com/office/drawing/2014/main" id="{B8FC9469-FFCE-9015-6738-9B325D8CEF82}"/>
              </a:ext>
            </a:extLst>
          </p:cNvPr>
          <p:cNvSpPr txBox="1"/>
          <p:nvPr/>
        </p:nvSpPr>
        <p:spPr>
          <a:xfrm>
            <a:off x="635587" y="903439"/>
            <a:ext cx="7972277" cy="475303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1468;p47">
            <a:extLst>
              <a:ext uri="{FF2B5EF4-FFF2-40B4-BE49-F238E27FC236}">
                <a16:creationId xmlns:a16="http://schemas.microsoft.com/office/drawing/2014/main" id="{92E81656-0CF5-9D1B-121A-8681822BE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7" y="284382"/>
            <a:ext cx="26249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Discoveries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F7EC1-ABDF-01C6-F743-832C1972B6A7}"/>
              </a:ext>
            </a:extLst>
          </p:cNvPr>
          <p:cNvSpPr txBox="1"/>
          <p:nvPr/>
        </p:nvSpPr>
        <p:spPr>
          <a:xfrm>
            <a:off x="707230" y="992119"/>
            <a:ext cx="7515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High risk customer group without any deposits and employment records.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23DD5-6F18-DAD9-A841-DBDF72F8AF23}"/>
              </a:ext>
            </a:extLst>
          </p:cNvPr>
          <p:cNvGrpSpPr/>
          <p:nvPr/>
        </p:nvGrpSpPr>
        <p:grpSpPr>
          <a:xfrm>
            <a:off x="0" y="4822529"/>
            <a:ext cx="9144000" cy="312985"/>
            <a:chOff x="0" y="4703525"/>
            <a:chExt cx="9144000" cy="4319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8A249D-1A1D-34AB-9636-5484C653BE6B}"/>
                </a:ext>
              </a:extLst>
            </p:cNvPr>
            <p:cNvSpPr/>
            <p:nvPr/>
          </p:nvSpPr>
          <p:spPr>
            <a:xfrm>
              <a:off x="0" y="4703525"/>
              <a:ext cx="18542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Business Statement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DDAF8A-7026-43E3-6544-588ECE6DD67B}"/>
                </a:ext>
              </a:extLst>
            </p:cNvPr>
            <p:cNvSpPr/>
            <p:nvPr/>
          </p:nvSpPr>
          <p:spPr>
            <a:xfrm>
              <a:off x="3630067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Modeling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8303F-4430-503C-4242-5B5FD00ACA86}"/>
                </a:ext>
              </a:extLst>
            </p:cNvPr>
            <p:cNvSpPr/>
            <p:nvPr/>
          </p:nvSpPr>
          <p:spPr>
            <a:xfrm>
              <a:off x="1854200" y="4703525"/>
              <a:ext cx="1790700" cy="431990"/>
            </a:xfrm>
            <a:prstGeom prst="rect">
              <a:avLst/>
            </a:prstGeom>
            <a:solidFill>
              <a:srgbClr val="6741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Fira Sans Extra Condensed" panose="020B0503050000020004" pitchFamily="34" charset="0"/>
                  <a:cs typeface="Calibri" panose="020F0502020204030204" pitchFamily="34" charset="0"/>
                </a:rPr>
                <a:t>Discoveries &amp; Analysis</a:t>
              </a:r>
              <a:endParaRPr lang="en-US" sz="1100" b="1" dirty="0">
                <a:solidFill>
                  <a:schemeClr val="bg1"/>
                </a:solidFill>
                <a:latin typeface="Fira Sans Extra Condensed" panose="020B05030500000200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76FE57-725C-AF35-AD9C-1B3C92525F55}"/>
                </a:ext>
              </a:extLst>
            </p:cNvPr>
            <p:cNvSpPr/>
            <p:nvPr/>
          </p:nvSpPr>
          <p:spPr>
            <a:xfrm>
              <a:off x="5405933" y="4703525"/>
              <a:ext cx="1790700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Recommendations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6C99D-DB7C-512F-3E82-83D86A93D43A}"/>
                </a:ext>
              </a:extLst>
            </p:cNvPr>
            <p:cNvSpPr/>
            <p:nvPr/>
          </p:nvSpPr>
          <p:spPr>
            <a:xfrm>
              <a:off x="7166966" y="4703525"/>
              <a:ext cx="1977034" cy="431990"/>
            </a:xfrm>
            <a:prstGeom prst="rect">
              <a:avLst/>
            </a:prstGeom>
            <a:solidFill>
              <a:srgbClr val="FFFB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1100" dirty="0">
                  <a:solidFill>
                    <a:srgbClr val="846E84"/>
                  </a:solidFill>
                  <a:latin typeface="Fira Sans Extra Condensed" panose="020B0503050000020004" pitchFamily="34" charset="0"/>
                  <a:ea typeface="DengXian"/>
                  <a:cs typeface="Times New Roman"/>
                </a:rPr>
                <a:t>3W</a:t>
              </a:r>
              <a:endParaRPr lang="en-US" sz="1100" dirty="0">
                <a:solidFill>
                  <a:srgbClr val="846E84"/>
                </a:solidFill>
                <a:latin typeface="Fira Sans Extra Condensed" panose="020B0503050000020004" pitchFamily="34" charset="0"/>
                <a:ea typeface="DengXian"/>
                <a:cs typeface="Times New Roman"/>
              </a:endParaRPr>
            </a:p>
          </p:txBody>
        </p:sp>
      </p:grpSp>
      <p:pic>
        <p:nvPicPr>
          <p:cNvPr id="8" name="Picture 7" descr="A picture containing text, screenshot, circle, graphics&#10;&#10;Description automatically generated">
            <a:extLst>
              <a:ext uri="{FF2B5EF4-FFF2-40B4-BE49-F238E27FC236}">
                <a16:creationId xmlns:a16="http://schemas.microsoft.com/office/drawing/2014/main" id="{7AF58C15-E619-AC05-8511-A116664F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6" y="1753618"/>
            <a:ext cx="1712272" cy="126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EC7E6-A997-114C-DB67-08B7A06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7" y="3006513"/>
            <a:ext cx="1712271" cy="971508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4C59DE33-CEDF-E591-1667-F5435DE3C5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55" b="-1"/>
          <a:stretch/>
        </p:blipFill>
        <p:spPr>
          <a:xfrm>
            <a:off x="635586" y="3969392"/>
            <a:ext cx="1712272" cy="545654"/>
          </a:xfrm>
          <a:prstGeom prst="rect">
            <a:avLst/>
          </a:prstGeom>
        </p:spPr>
      </p:pic>
      <p:pic>
        <p:nvPicPr>
          <p:cNvPr id="13" name="Picture 6" descr="Why is my Facebook account displaying new blank profile picture while my  friends' accounts are displaying the old blank profile pictures? :  r/facebook">
            <a:extLst>
              <a:ext uri="{FF2B5EF4-FFF2-40B4-BE49-F238E27FC236}">
                <a16:creationId xmlns:a16="http://schemas.microsoft.com/office/drawing/2014/main" id="{5B20D0CB-9729-110B-CD9B-C2834BA2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67" b="99722" l="1944" r="94306">
                        <a14:foregroundMark x1="22639" y1="22500" x2="25694" y2="80833"/>
                        <a14:foregroundMark x1="11944" y1="91944" x2="27361" y2="91389"/>
                        <a14:foregroundMark x1="27361" y1="91389" x2="41806" y2="94167"/>
                        <a14:foregroundMark x1="75139" y1="10833" x2="77639" y2="11389"/>
                        <a14:foregroundMark x1="77639" y1="9444" x2="75972" y2="9444"/>
                        <a14:foregroundMark x1="71250" y1="84167" x2="76944" y2="95278"/>
                        <a14:foregroundMark x1="94306" y1="94722" x2="94306" y2="96944"/>
                        <a14:foregroundMark x1="5278" y1="95833" x2="6389" y2="98889"/>
                        <a14:foregroundMark x1="1944" y1="99722" x2="1944" y2="9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5" y="948869"/>
            <a:ext cx="716281" cy="3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487;p47">
            <a:extLst>
              <a:ext uri="{FF2B5EF4-FFF2-40B4-BE49-F238E27FC236}">
                <a16:creationId xmlns:a16="http://schemas.microsoft.com/office/drawing/2014/main" id="{C1B594EC-BEF7-81DF-05E6-4F4A6C757FF8}"/>
              </a:ext>
            </a:extLst>
          </p:cNvPr>
          <p:cNvSpPr txBox="1"/>
          <p:nvPr/>
        </p:nvSpPr>
        <p:spPr>
          <a:xfrm>
            <a:off x="2264558" y="1930965"/>
            <a:ext cx="2222758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Under of 40 years old</a:t>
            </a:r>
          </a:p>
        </p:txBody>
      </p:sp>
      <p:sp>
        <p:nvSpPr>
          <p:cNvPr id="22" name="Google Shape;1487;p47">
            <a:extLst>
              <a:ext uri="{FF2B5EF4-FFF2-40B4-BE49-F238E27FC236}">
                <a16:creationId xmlns:a16="http://schemas.microsoft.com/office/drawing/2014/main" id="{E7A2C81F-55D0-5574-674A-19219D4D90B3}"/>
              </a:ext>
            </a:extLst>
          </p:cNvPr>
          <p:cNvSpPr txBox="1"/>
          <p:nvPr/>
        </p:nvSpPr>
        <p:spPr>
          <a:xfrm>
            <a:off x="2166710" y="2420625"/>
            <a:ext cx="2209778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Purchase Vehicles</a:t>
            </a:r>
          </a:p>
        </p:txBody>
      </p:sp>
      <p:sp>
        <p:nvSpPr>
          <p:cNvPr id="24" name="Google Shape;1487;p47">
            <a:extLst>
              <a:ext uri="{FF2B5EF4-FFF2-40B4-BE49-F238E27FC236}">
                <a16:creationId xmlns:a16="http://schemas.microsoft.com/office/drawing/2014/main" id="{5751F763-6781-21E3-BD74-0AD5534EF0FC}"/>
              </a:ext>
            </a:extLst>
          </p:cNvPr>
          <p:cNvSpPr txBox="1"/>
          <p:nvPr/>
        </p:nvSpPr>
        <p:spPr>
          <a:xfrm>
            <a:off x="2176409" y="2928472"/>
            <a:ext cx="2222758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Purchase Furniture</a:t>
            </a:r>
          </a:p>
        </p:txBody>
      </p:sp>
      <p:sp>
        <p:nvSpPr>
          <p:cNvPr id="25" name="Google Shape;1487;p47">
            <a:extLst>
              <a:ext uri="{FF2B5EF4-FFF2-40B4-BE49-F238E27FC236}">
                <a16:creationId xmlns:a16="http://schemas.microsoft.com/office/drawing/2014/main" id="{C6BDB2E6-DF98-3D25-0067-C873A928D7FF}"/>
              </a:ext>
            </a:extLst>
          </p:cNvPr>
          <p:cNvSpPr txBox="1"/>
          <p:nvPr/>
        </p:nvSpPr>
        <p:spPr>
          <a:xfrm>
            <a:off x="2582624" y="3434644"/>
            <a:ext cx="2010249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sz="1200" dirty="0">
                <a:sym typeface="Fira Sans Extra Condensed"/>
              </a:rPr>
              <a:t>Repayment period over 1 year</a:t>
            </a:r>
          </a:p>
        </p:txBody>
      </p:sp>
      <p:sp>
        <p:nvSpPr>
          <p:cNvPr id="26" name="Google Shape;1487;p47">
            <a:extLst>
              <a:ext uri="{FF2B5EF4-FFF2-40B4-BE49-F238E27FC236}">
                <a16:creationId xmlns:a16="http://schemas.microsoft.com/office/drawing/2014/main" id="{BE9C1D15-53F9-4BAC-207F-F0709A1B4D07}"/>
              </a:ext>
            </a:extLst>
          </p:cNvPr>
          <p:cNvSpPr txBox="1"/>
          <p:nvPr/>
        </p:nvSpPr>
        <p:spPr>
          <a:xfrm>
            <a:off x="6304992" y="1930965"/>
            <a:ext cx="2212542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Purchase Vehicles</a:t>
            </a:r>
          </a:p>
        </p:txBody>
      </p:sp>
      <p:sp>
        <p:nvSpPr>
          <p:cNvPr id="27" name="Google Shape;1487;p47">
            <a:extLst>
              <a:ext uri="{FF2B5EF4-FFF2-40B4-BE49-F238E27FC236}">
                <a16:creationId xmlns:a16="http://schemas.microsoft.com/office/drawing/2014/main" id="{F917C591-0BC4-5121-B666-29F331E54218}"/>
              </a:ext>
            </a:extLst>
          </p:cNvPr>
          <p:cNvSpPr txBox="1"/>
          <p:nvPr/>
        </p:nvSpPr>
        <p:spPr>
          <a:xfrm>
            <a:off x="6515676" y="2424106"/>
            <a:ext cx="2212542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Purchase small appliance</a:t>
            </a:r>
          </a:p>
        </p:txBody>
      </p:sp>
      <p:sp>
        <p:nvSpPr>
          <p:cNvPr id="28" name="Google Shape;1487;p47">
            <a:extLst>
              <a:ext uri="{FF2B5EF4-FFF2-40B4-BE49-F238E27FC236}">
                <a16:creationId xmlns:a16="http://schemas.microsoft.com/office/drawing/2014/main" id="{139C5C4A-DF5B-B9B7-D6F3-B62475CCEA04}"/>
              </a:ext>
            </a:extLst>
          </p:cNvPr>
          <p:cNvSpPr txBox="1"/>
          <p:nvPr/>
        </p:nvSpPr>
        <p:spPr>
          <a:xfrm>
            <a:off x="6395322" y="2914013"/>
            <a:ext cx="2212542" cy="5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rgbClr val="F7EFE5"/>
              </a:buClr>
              <a:defRPr sz="1200">
                <a:solidFill>
                  <a:srgbClr val="674188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-US" dirty="0">
                <a:sym typeface="Fira Sans Extra Condensed"/>
              </a:rPr>
              <a:t>Low deposit amounts</a:t>
            </a:r>
          </a:p>
        </p:txBody>
      </p:sp>
      <p:pic>
        <p:nvPicPr>
          <p:cNvPr id="11" name="Picture 10" descr="A picture containing text, screenshot, circle, graphics&#10;&#10;Description automatically generated">
            <a:extLst>
              <a:ext uri="{FF2B5EF4-FFF2-40B4-BE49-F238E27FC236}">
                <a16:creationId xmlns:a16="http://schemas.microsoft.com/office/drawing/2014/main" id="{270A58DE-C25A-C036-C8E7-D8DFFEC083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98" y="1752740"/>
            <a:ext cx="1814843" cy="1312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DC6FA-170E-7068-CAE9-9C356304E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235" y="3048514"/>
            <a:ext cx="1817605" cy="1488859"/>
          </a:xfrm>
          <a:prstGeom prst="rect">
            <a:avLst/>
          </a:prstGeom>
        </p:spPr>
      </p:pic>
      <p:sp>
        <p:nvSpPr>
          <p:cNvPr id="31" name="Google Shape;1386;p44">
            <a:extLst>
              <a:ext uri="{FF2B5EF4-FFF2-40B4-BE49-F238E27FC236}">
                <a16:creationId xmlns:a16="http://schemas.microsoft.com/office/drawing/2014/main" id="{DE19AF0A-0BE8-698C-ED61-EBEB18A46320}"/>
              </a:ext>
            </a:extLst>
          </p:cNvPr>
          <p:cNvSpPr/>
          <p:nvPr/>
        </p:nvSpPr>
        <p:spPr>
          <a:xfrm>
            <a:off x="2519154" y="2103273"/>
            <a:ext cx="152400" cy="152400"/>
          </a:xfrm>
          <a:prstGeom prst="ellipse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86;p44">
            <a:extLst>
              <a:ext uri="{FF2B5EF4-FFF2-40B4-BE49-F238E27FC236}">
                <a16:creationId xmlns:a16="http://schemas.microsoft.com/office/drawing/2014/main" id="{A15431C5-5A5F-156C-C169-1A11E3EBD00E}"/>
              </a:ext>
            </a:extLst>
          </p:cNvPr>
          <p:cNvSpPr/>
          <p:nvPr/>
        </p:nvSpPr>
        <p:spPr>
          <a:xfrm>
            <a:off x="2519154" y="2592579"/>
            <a:ext cx="152400" cy="152400"/>
          </a:xfrm>
          <a:prstGeom prst="ellipse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86;p44">
            <a:extLst>
              <a:ext uri="{FF2B5EF4-FFF2-40B4-BE49-F238E27FC236}">
                <a16:creationId xmlns:a16="http://schemas.microsoft.com/office/drawing/2014/main" id="{D38E7643-2C8E-F133-6B4A-16FA51092FFE}"/>
              </a:ext>
            </a:extLst>
          </p:cNvPr>
          <p:cNvSpPr/>
          <p:nvPr/>
        </p:nvSpPr>
        <p:spPr>
          <a:xfrm>
            <a:off x="2519154" y="3101782"/>
            <a:ext cx="152400" cy="152400"/>
          </a:xfrm>
          <a:prstGeom prst="ellipse">
            <a:avLst/>
          </a:prstGeom>
          <a:solidFill>
            <a:srgbClr val="EAE3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86;p44">
            <a:extLst>
              <a:ext uri="{FF2B5EF4-FFF2-40B4-BE49-F238E27FC236}">
                <a16:creationId xmlns:a16="http://schemas.microsoft.com/office/drawing/2014/main" id="{B7D2B43A-01E9-437B-4FDE-A4D6FB2AAA94}"/>
              </a:ext>
            </a:extLst>
          </p:cNvPr>
          <p:cNvSpPr/>
          <p:nvPr/>
        </p:nvSpPr>
        <p:spPr>
          <a:xfrm>
            <a:off x="2516669" y="3598887"/>
            <a:ext cx="152400" cy="152400"/>
          </a:xfrm>
          <a:prstGeom prst="ellipse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86;p44">
            <a:extLst>
              <a:ext uri="{FF2B5EF4-FFF2-40B4-BE49-F238E27FC236}">
                <a16:creationId xmlns:a16="http://schemas.microsoft.com/office/drawing/2014/main" id="{ED9041BE-4FCA-3B30-D47D-16B02C8DE46D}"/>
              </a:ext>
            </a:extLst>
          </p:cNvPr>
          <p:cNvSpPr/>
          <p:nvPr/>
        </p:nvSpPr>
        <p:spPr>
          <a:xfrm>
            <a:off x="6597156" y="2103273"/>
            <a:ext cx="152400" cy="152400"/>
          </a:xfrm>
          <a:prstGeom prst="ellipse">
            <a:avLst/>
          </a:prstGeom>
          <a:solidFill>
            <a:srgbClr val="674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86;p44">
            <a:extLst>
              <a:ext uri="{FF2B5EF4-FFF2-40B4-BE49-F238E27FC236}">
                <a16:creationId xmlns:a16="http://schemas.microsoft.com/office/drawing/2014/main" id="{FB4E8969-29FF-A61D-4403-1DD7ECBB574A}"/>
              </a:ext>
            </a:extLst>
          </p:cNvPr>
          <p:cNvSpPr/>
          <p:nvPr/>
        </p:nvSpPr>
        <p:spPr>
          <a:xfrm>
            <a:off x="6597156" y="2584746"/>
            <a:ext cx="152400" cy="152400"/>
          </a:xfrm>
          <a:prstGeom prst="ellipse">
            <a:avLst/>
          </a:prstGeom>
          <a:solidFill>
            <a:srgbClr val="C5A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86;p44">
            <a:extLst>
              <a:ext uri="{FF2B5EF4-FFF2-40B4-BE49-F238E27FC236}">
                <a16:creationId xmlns:a16="http://schemas.microsoft.com/office/drawing/2014/main" id="{A34878F5-BD76-9813-19EB-3433A1A6526A}"/>
              </a:ext>
            </a:extLst>
          </p:cNvPr>
          <p:cNvSpPr/>
          <p:nvPr/>
        </p:nvSpPr>
        <p:spPr>
          <a:xfrm>
            <a:off x="6611019" y="3076348"/>
            <a:ext cx="152400" cy="152400"/>
          </a:xfrm>
          <a:prstGeom prst="ellipse">
            <a:avLst/>
          </a:prstGeom>
          <a:solidFill>
            <a:srgbClr val="EAE3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95;p25">
            <a:extLst>
              <a:ext uri="{FF2B5EF4-FFF2-40B4-BE49-F238E27FC236}">
                <a16:creationId xmlns:a16="http://schemas.microsoft.com/office/drawing/2014/main" id="{DEAAC296-7C8B-A36A-DE18-BDBE20FC388A}"/>
              </a:ext>
            </a:extLst>
          </p:cNvPr>
          <p:cNvSpPr txBox="1"/>
          <p:nvPr/>
        </p:nvSpPr>
        <p:spPr>
          <a:xfrm>
            <a:off x="635586" y="1377236"/>
            <a:ext cx="3933647" cy="3679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8151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without any deposits in the bank</a:t>
            </a:r>
          </a:p>
        </p:txBody>
      </p:sp>
      <p:sp>
        <p:nvSpPr>
          <p:cNvPr id="45" name="Google Shape;496;p25">
            <a:extLst>
              <a:ext uri="{FF2B5EF4-FFF2-40B4-BE49-F238E27FC236}">
                <a16:creationId xmlns:a16="http://schemas.microsoft.com/office/drawing/2014/main" id="{1983D27C-C497-EC7A-5B36-9F7E31F2BD71}"/>
              </a:ext>
            </a:extLst>
          </p:cNvPr>
          <p:cNvSpPr txBox="1"/>
          <p:nvPr/>
        </p:nvSpPr>
        <p:spPr>
          <a:xfrm>
            <a:off x="4569235" y="1382500"/>
            <a:ext cx="4038629" cy="36266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rgbClr val="8151AD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  <a:lvl6pPr>
              <a:defRPr>
                <a:solidFill>
                  <a:schemeClr val="accent6"/>
                </a:solidFill>
              </a:defRPr>
            </a:lvl6pPr>
            <a:lvl7pPr>
              <a:defRPr>
                <a:solidFill>
                  <a:schemeClr val="accent6"/>
                </a:solidFill>
              </a:defRPr>
            </a:lvl7pPr>
            <a:lvl8pPr>
              <a:defRPr>
                <a:solidFill>
                  <a:schemeClr val="accent6"/>
                </a:solidFill>
              </a:defRPr>
            </a:lvl8pPr>
            <a:lvl9pPr>
              <a:defRPr>
                <a:solidFill>
                  <a:schemeClr val="accent6"/>
                </a:solidFill>
              </a:defRPr>
            </a:lvl9pPr>
          </a:lstStyle>
          <a:p>
            <a:r>
              <a:rPr lang="en-US" dirty="0">
                <a:sym typeface="Fira Sans Extra Condensed"/>
              </a:rPr>
              <a:t>Customer with no employment records</a:t>
            </a:r>
          </a:p>
        </p:txBody>
      </p:sp>
    </p:spTree>
    <p:extLst>
      <p:ext uri="{BB962C8B-B14F-4D97-AF65-F5344CB8AC3E}">
        <p14:creationId xmlns:p14="http://schemas.microsoft.com/office/powerpoint/2010/main" val="12115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87;p47">
            <a:extLst>
              <a:ext uri="{FF2B5EF4-FFF2-40B4-BE49-F238E27FC236}">
                <a16:creationId xmlns:a16="http://schemas.microsoft.com/office/drawing/2014/main" id="{889EBEC2-0AFD-7486-C53A-34F0CE5A3E2D}"/>
              </a:ext>
            </a:extLst>
          </p:cNvPr>
          <p:cNvSpPr txBox="1"/>
          <p:nvPr/>
        </p:nvSpPr>
        <p:spPr>
          <a:xfrm>
            <a:off x="5273629" y="1968135"/>
            <a:ext cx="3381300" cy="1832340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67418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1487;p47">
            <a:extLst>
              <a:ext uri="{FF2B5EF4-FFF2-40B4-BE49-F238E27FC236}">
                <a16:creationId xmlns:a16="http://schemas.microsoft.com/office/drawing/2014/main" id="{F5252565-1AE7-5734-DE74-5AFDAC9D969E}"/>
              </a:ext>
            </a:extLst>
          </p:cNvPr>
          <p:cNvSpPr txBox="1"/>
          <p:nvPr/>
        </p:nvSpPr>
        <p:spPr>
          <a:xfrm>
            <a:off x="453928" y="1968135"/>
            <a:ext cx="3381300" cy="1832340"/>
          </a:xfrm>
          <a:prstGeom prst="rect">
            <a:avLst/>
          </a:prstGeom>
          <a:solidFill>
            <a:srgbClr val="F7E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rgbClr val="F7EFE5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rgbClr val="67418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468;p47">
            <a:extLst>
              <a:ext uri="{FF2B5EF4-FFF2-40B4-BE49-F238E27FC236}">
                <a16:creationId xmlns:a16="http://schemas.microsoft.com/office/drawing/2014/main" id="{E75EE5DA-727E-38DD-5184-AD759E3ED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5" y="284382"/>
            <a:ext cx="6355765" cy="5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Recommendations(cont.)</a:t>
            </a:r>
            <a:br>
              <a:rPr lang="en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</a:br>
            <a:r>
              <a:rPr lang="en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Sustainable </a:t>
            </a:r>
            <a:r>
              <a:rPr lang="en-US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business strategy and customer service for </a:t>
            </a:r>
            <a:r>
              <a:rPr lang="en-US" sz="1600" dirty="0">
                <a:solidFill>
                  <a:srgbClr val="674188"/>
                </a:solidFill>
                <a:highlight>
                  <a:srgbClr val="FFFF00"/>
                </a:highlight>
                <a:latin typeface="Fira Sans Extra Condensed" panose="020B0503050000020004" pitchFamily="34" charset="0"/>
                <a:ea typeface="Roboto"/>
              </a:rPr>
              <a:t>High-risk</a:t>
            </a:r>
            <a:r>
              <a:rPr lang="en-US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 customer group</a:t>
            </a:r>
            <a:endParaRPr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pic>
        <p:nvPicPr>
          <p:cNvPr id="2056" name="Picture 8" descr="Maintaining Employee Records - Johnson Pope Bokor Ruppel &amp; Burns, LLP.">
            <a:extLst>
              <a:ext uri="{FF2B5EF4-FFF2-40B4-BE49-F238E27FC236}">
                <a16:creationId xmlns:a16="http://schemas.microsoft.com/office/drawing/2014/main" id="{221B2114-0AD8-C3BA-9585-5CF38194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0" b="99268" l="879" r="99902">
                        <a14:foregroundMark x1="879" y1="26061" x2="2344" y2="61640"/>
                        <a14:foregroundMark x1="16211" y1="69693" x2="98828" y2="60176"/>
                        <a14:foregroundMark x1="98828" y1="60176" x2="99902" y2="60176"/>
                        <a14:foregroundMark x1="14746" y1="65886" x2="98828" y2="43631"/>
                        <a14:foregroundMark x1="81055" y1="46852" x2="99219" y2="43631"/>
                        <a14:foregroundMark x1="95313" y1="52123" x2="93848" y2="62225"/>
                        <a14:foregroundMark x1="94629" y1="57980" x2="89648" y2="95754"/>
                        <a14:foregroundMark x1="88184" y1="65447" x2="88184" y2="65447"/>
                        <a14:foregroundMark x1="80762" y1="78184" x2="80762" y2="78184"/>
                        <a14:foregroundMark x1="12305" y1="98389" x2="77930" y2="93119"/>
                        <a14:foregroundMark x1="9766" y1="72914" x2="86035" y2="60615"/>
                        <a14:foregroundMark x1="10547" y1="77160" x2="12988" y2="97804"/>
                        <a14:foregroundMark x1="6934" y1="70717" x2="8691" y2="85066"/>
                        <a14:foregroundMark x1="5566" y1="73939" x2="6934" y2="81845"/>
                        <a14:foregroundMark x1="50195" y1="64422" x2="79297" y2="57394"/>
                        <a14:foregroundMark x1="14355" y1="81845" x2="77930" y2="68668"/>
                        <a14:foregroundMark x1="26074" y1="88873" x2="55176" y2="83455"/>
                        <a14:foregroundMark x1="61621" y1="84627" x2="86816" y2="72328"/>
                        <a14:foregroundMark x1="79688" y1="94729" x2="94629" y2="61640"/>
                        <a14:foregroundMark x1="92480" y1="96779" x2="95313" y2="67057"/>
                        <a14:foregroundMark x1="77539" y1="70278" x2="87109" y2="68668"/>
                        <a14:foregroundMark x1="45996" y1="91508" x2="61230" y2="86676"/>
                        <a14:foregroundMark x1="29297" y1="60615" x2="83984" y2="49488"/>
                        <a14:foregroundMark x1="57324" y1="53734" x2="82129" y2="49927"/>
                        <a14:foregroundMark x1="77930" y1="48902" x2="56250" y2="53148"/>
                        <a14:foregroundMark x1="58789" y1="52709" x2="81836" y2="47877"/>
                        <a14:foregroundMark x1="80371" y1="46852" x2="99902" y2="40996"/>
                        <a14:foregroundMark x1="95605" y1="85066" x2="95605" y2="99414"/>
                        <a14:foregroundMark x1="52051" y1="52709" x2="99902" y2="39824"/>
                        <a14:foregroundMark x1="28223" y1="59004" x2="42383" y2="557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339" y="1230134"/>
            <a:ext cx="701629" cy="4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8167A1-3CE0-BC62-D412-0FA8692ED450}"/>
              </a:ext>
            </a:extLst>
          </p:cNvPr>
          <p:cNvSpPr/>
          <p:nvPr/>
        </p:nvSpPr>
        <p:spPr>
          <a:xfrm>
            <a:off x="846041" y="1743658"/>
            <a:ext cx="2571432" cy="21476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Deposit Statement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Educational background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Employment proof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A09EAF"/>
                </a:solidFill>
                <a:latin typeface="Fira Sans Extra Condensed" panose="020B0503050000020004" pitchFamily="34" charset="0"/>
              </a:rPr>
              <a:t>Collateral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3E80B7-BFF6-2FDF-61EA-A080C22DA95C}"/>
              </a:ext>
            </a:extLst>
          </p:cNvPr>
          <p:cNvSpPr/>
          <p:nvPr/>
        </p:nvSpPr>
        <p:spPr>
          <a:xfrm>
            <a:off x="5305499" y="1968135"/>
            <a:ext cx="3372993" cy="160593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Repayment capability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Change of risk status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Provide extra support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A09EAF"/>
                </a:solidFill>
                <a:latin typeface="Fira Sans Extra Condensed" panose="020B0503050000020004" pitchFamily="34" charset="0"/>
              </a:rPr>
              <a:t>Risk management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6D5DFB-5BCF-FBDA-538C-EF93C6153F48}"/>
              </a:ext>
            </a:extLst>
          </p:cNvPr>
          <p:cNvSpPr/>
          <p:nvPr/>
        </p:nvSpPr>
        <p:spPr>
          <a:xfrm>
            <a:off x="1569157" y="4015628"/>
            <a:ext cx="1125200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Real estate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50167B-55EA-3A8A-5AF0-37A192B1F7C9}"/>
              </a:ext>
            </a:extLst>
          </p:cNvPr>
          <p:cNvSpPr/>
          <p:nvPr/>
        </p:nvSpPr>
        <p:spPr>
          <a:xfrm>
            <a:off x="465507" y="4015626"/>
            <a:ext cx="1015518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Vehicles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43206-BC00-E564-9845-CCB54B7EB941}"/>
              </a:ext>
            </a:extLst>
          </p:cNvPr>
          <p:cNvSpPr/>
          <p:nvPr/>
        </p:nvSpPr>
        <p:spPr>
          <a:xfrm>
            <a:off x="2385431" y="4422424"/>
            <a:ext cx="1400644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Stocks and bonds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CB926-4519-8ED2-911A-7A5184EC3BB7}"/>
              </a:ext>
            </a:extLst>
          </p:cNvPr>
          <p:cNvSpPr/>
          <p:nvPr/>
        </p:nvSpPr>
        <p:spPr>
          <a:xfrm>
            <a:off x="2770557" y="4015627"/>
            <a:ext cx="1015518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Inventory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06ED0C-4FE3-4494-7A43-2877EAF422E5}"/>
              </a:ext>
            </a:extLst>
          </p:cNvPr>
          <p:cNvSpPr/>
          <p:nvPr/>
        </p:nvSpPr>
        <p:spPr>
          <a:xfrm>
            <a:off x="465507" y="4422577"/>
            <a:ext cx="1829269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Machinery &amp; equipment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28" name="Google Shape;497;p25">
            <a:extLst>
              <a:ext uri="{FF2B5EF4-FFF2-40B4-BE49-F238E27FC236}">
                <a16:creationId xmlns:a16="http://schemas.microsoft.com/office/drawing/2014/main" id="{32A28DAB-64D9-27B2-DAC0-6ECE79F75F62}"/>
              </a:ext>
            </a:extLst>
          </p:cNvPr>
          <p:cNvSpPr txBox="1"/>
          <p:nvPr/>
        </p:nvSpPr>
        <p:spPr>
          <a:xfrm>
            <a:off x="4298100" y="1818054"/>
            <a:ext cx="547800" cy="525900"/>
          </a:xfrm>
          <a:prstGeom prst="rect">
            <a:avLst/>
          </a:prstGeom>
          <a:solidFill>
            <a:srgbClr val="C3A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498;p25">
            <a:extLst>
              <a:ext uri="{FF2B5EF4-FFF2-40B4-BE49-F238E27FC236}">
                <a16:creationId xmlns:a16="http://schemas.microsoft.com/office/drawing/2014/main" id="{38B5F4A9-BE75-524E-308B-915C3895DFF0}"/>
              </a:ext>
            </a:extLst>
          </p:cNvPr>
          <p:cNvSpPr txBox="1"/>
          <p:nvPr/>
        </p:nvSpPr>
        <p:spPr>
          <a:xfrm>
            <a:off x="4298100" y="2343954"/>
            <a:ext cx="547800" cy="525900"/>
          </a:xfrm>
          <a:prstGeom prst="rect">
            <a:avLst/>
          </a:prstGeom>
          <a:solidFill>
            <a:srgbClr val="AE8E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499;p25">
            <a:extLst>
              <a:ext uri="{FF2B5EF4-FFF2-40B4-BE49-F238E27FC236}">
                <a16:creationId xmlns:a16="http://schemas.microsoft.com/office/drawing/2014/main" id="{7A8D11A3-A509-E32D-08DD-4CC6C11EF148}"/>
              </a:ext>
            </a:extLst>
          </p:cNvPr>
          <p:cNvSpPr txBox="1"/>
          <p:nvPr/>
        </p:nvSpPr>
        <p:spPr>
          <a:xfrm>
            <a:off x="4298100" y="2865710"/>
            <a:ext cx="547800" cy="525900"/>
          </a:xfrm>
          <a:prstGeom prst="rect">
            <a:avLst/>
          </a:prstGeom>
          <a:solidFill>
            <a:srgbClr val="815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00;p25">
            <a:extLst>
              <a:ext uri="{FF2B5EF4-FFF2-40B4-BE49-F238E27FC236}">
                <a16:creationId xmlns:a16="http://schemas.microsoft.com/office/drawing/2014/main" id="{FC919D7F-519E-44A5-4998-4EF684069500}"/>
              </a:ext>
            </a:extLst>
          </p:cNvPr>
          <p:cNvSpPr txBox="1"/>
          <p:nvPr/>
        </p:nvSpPr>
        <p:spPr>
          <a:xfrm>
            <a:off x="4298100" y="3387466"/>
            <a:ext cx="547800" cy="525900"/>
          </a:xfrm>
          <a:prstGeom prst="rect">
            <a:avLst/>
          </a:prstGeom>
          <a:solidFill>
            <a:srgbClr val="6949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499;p25">
            <a:extLst>
              <a:ext uri="{FF2B5EF4-FFF2-40B4-BE49-F238E27FC236}">
                <a16:creationId xmlns:a16="http://schemas.microsoft.com/office/drawing/2014/main" id="{F4346E8F-A68A-11A8-FA8F-3A33DB4078ED}"/>
              </a:ext>
            </a:extLst>
          </p:cNvPr>
          <p:cNvSpPr txBox="1"/>
          <p:nvPr/>
        </p:nvSpPr>
        <p:spPr>
          <a:xfrm>
            <a:off x="4298100" y="3905078"/>
            <a:ext cx="547800" cy="525900"/>
          </a:xfrm>
          <a:prstGeom prst="rect">
            <a:avLst/>
          </a:prstGeom>
          <a:solidFill>
            <a:srgbClr val="312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1499;p47">
            <a:extLst>
              <a:ext uri="{FF2B5EF4-FFF2-40B4-BE49-F238E27FC236}">
                <a16:creationId xmlns:a16="http://schemas.microsoft.com/office/drawing/2014/main" id="{46A2AD28-7790-D068-470E-C9003D1C73DB}"/>
              </a:ext>
            </a:extLst>
          </p:cNvPr>
          <p:cNvSpPr txBox="1"/>
          <p:nvPr/>
        </p:nvSpPr>
        <p:spPr>
          <a:xfrm>
            <a:off x="5305499" y="1215130"/>
            <a:ext cx="3372993" cy="600164"/>
          </a:xfrm>
          <a:prstGeom prst="rect">
            <a:avLst/>
          </a:prstGeom>
          <a:solidFill>
            <a:srgbClr val="C3AC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flexible repayment plan</a:t>
            </a:r>
            <a:endParaRPr lang="en-US"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" name="Google Shape;1487;p47">
            <a:extLst>
              <a:ext uri="{FF2B5EF4-FFF2-40B4-BE49-F238E27FC236}">
                <a16:creationId xmlns:a16="http://schemas.microsoft.com/office/drawing/2014/main" id="{E88ACA88-62E4-7187-478D-F9169BC7CCE9}"/>
              </a:ext>
            </a:extLst>
          </p:cNvPr>
          <p:cNvSpPr txBox="1"/>
          <p:nvPr/>
        </p:nvSpPr>
        <p:spPr>
          <a:xfrm>
            <a:off x="465508" y="1206206"/>
            <a:ext cx="3381300" cy="600164"/>
          </a:xfrm>
          <a:prstGeom prst="rect">
            <a:avLst/>
          </a:prstGeom>
          <a:solidFill>
            <a:srgbClr val="956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Request additional information</a:t>
            </a:r>
            <a:endParaRPr lang="en-US"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E50F08-7492-2ABC-93AB-66F783DE2033}"/>
              </a:ext>
            </a:extLst>
          </p:cNvPr>
          <p:cNvSpPr/>
          <p:nvPr/>
        </p:nvSpPr>
        <p:spPr>
          <a:xfrm>
            <a:off x="5305498" y="3953316"/>
            <a:ext cx="1297651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Reduce burden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C174CD-77CC-FFBE-F5D2-7B6D44AFD8D2}"/>
              </a:ext>
            </a:extLst>
          </p:cNvPr>
          <p:cNvSpPr/>
          <p:nvPr/>
        </p:nvSpPr>
        <p:spPr>
          <a:xfrm>
            <a:off x="6667273" y="3953316"/>
            <a:ext cx="2011219" cy="3570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Fira Sans Extra Condensed" panose="020B0503050000020004" pitchFamily="34" charset="0"/>
              </a:rPr>
              <a:t>Improve repayment efficiency</a:t>
            </a:r>
            <a:endParaRPr lang="en-US" sz="1200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0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68;p47">
            <a:extLst>
              <a:ext uri="{FF2B5EF4-FFF2-40B4-BE49-F238E27FC236}">
                <a16:creationId xmlns:a16="http://schemas.microsoft.com/office/drawing/2014/main" id="{E75EE5DA-727E-38DD-5184-AD759E3ED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586" y="284382"/>
            <a:ext cx="5917614" cy="5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r>
              <a:rPr lang="en-US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Recommendations(cont.)</a:t>
            </a:r>
            <a:br>
              <a:rPr lang="en-US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</a:br>
            <a:r>
              <a:rPr lang="en-US" altLang="zh-CN" sz="1600" dirty="0">
                <a:solidFill>
                  <a:srgbClr val="674188"/>
                </a:solidFill>
                <a:highlight>
                  <a:srgbClr val="FFFF00"/>
                </a:highlight>
                <a:latin typeface="Fira Sans Extra Condensed" panose="020B0503050000020004" pitchFamily="34" charset="0"/>
                <a:ea typeface="Roboto"/>
              </a:rPr>
              <a:t>Comprehensive assessment</a:t>
            </a:r>
            <a:r>
              <a:rPr lang="en-US" altLang="zh-CN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: </a:t>
            </a:r>
            <a:r>
              <a:rPr lang="en-US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Insufficient data &amp; </a:t>
            </a:r>
            <a:r>
              <a:rPr lang="en-US" altLang="zh-CN" sz="1600" dirty="0">
                <a:solidFill>
                  <a:srgbClr val="674188"/>
                </a:solidFill>
                <a:latin typeface="Fira Sans Extra Condensed" panose="020B0503050000020004" pitchFamily="34" charset="0"/>
                <a:ea typeface="Roboto"/>
              </a:rPr>
              <a:t>clearly type</a:t>
            </a:r>
            <a:endParaRPr lang="en-US" dirty="0">
              <a:solidFill>
                <a:srgbClr val="674188"/>
              </a:solidFill>
              <a:latin typeface="Fira Sans Extra Condensed" panose="020B0503050000020004" pitchFamily="34" charset="0"/>
              <a:ea typeface="Roboto"/>
            </a:endParaRPr>
          </a:p>
        </p:txBody>
      </p:sp>
      <p:sp>
        <p:nvSpPr>
          <p:cNvPr id="59" name="Google Shape;505;p25">
            <a:extLst>
              <a:ext uri="{FF2B5EF4-FFF2-40B4-BE49-F238E27FC236}">
                <a16:creationId xmlns:a16="http://schemas.microsoft.com/office/drawing/2014/main" id="{88866CB5-94E5-D88D-D0B7-8A86243205CB}"/>
              </a:ext>
            </a:extLst>
          </p:cNvPr>
          <p:cNvSpPr/>
          <p:nvPr/>
        </p:nvSpPr>
        <p:spPr>
          <a:xfrm>
            <a:off x="8877502" y="2000765"/>
            <a:ext cx="121357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516;p25">
            <a:extLst>
              <a:ext uri="{FF2B5EF4-FFF2-40B4-BE49-F238E27FC236}">
                <a16:creationId xmlns:a16="http://schemas.microsoft.com/office/drawing/2014/main" id="{CAE7EEC4-4BD6-8591-A418-2F368539581D}"/>
              </a:ext>
            </a:extLst>
          </p:cNvPr>
          <p:cNvSpPr txBox="1"/>
          <p:nvPr/>
        </p:nvSpPr>
        <p:spPr>
          <a:xfrm>
            <a:off x="3521870" y="2482147"/>
            <a:ext cx="3701614" cy="24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 sz="1800"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800" dirty="0">
                <a:solidFill>
                  <a:srgbClr val="956CAC"/>
                </a:solidFill>
                <a:sym typeface="Roboto"/>
              </a:rPr>
              <a:t>e.g. 10 clients in management or skilled positions with 0 month of employment</a:t>
            </a:r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943679BF-8CD8-3026-D149-77489AB2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27" y="3018805"/>
            <a:ext cx="1609725" cy="650800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36898855-EF14-E8C7-4F39-1DDCF5B4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61" y="2131044"/>
            <a:ext cx="2021542" cy="5571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138BF5-8BCD-0F6E-E2EA-7F75DF491367}"/>
              </a:ext>
            </a:extLst>
          </p:cNvPr>
          <p:cNvSpPr/>
          <p:nvPr/>
        </p:nvSpPr>
        <p:spPr>
          <a:xfrm>
            <a:off x="3521870" y="1547352"/>
            <a:ext cx="1604191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Income information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118E1A-B4B4-0A5E-1D11-2F9B6F7E745B}"/>
              </a:ext>
            </a:extLst>
          </p:cNvPr>
          <p:cNvSpPr/>
          <p:nvPr/>
        </p:nvSpPr>
        <p:spPr>
          <a:xfrm>
            <a:off x="5126061" y="1095645"/>
            <a:ext cx="1905257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Educational background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477854-E6DD-9E57-B774-C3601D65C707}"/>
              </a:ext>
            </a:extLst>
          </p:cNvPr>
          <p:cNvSpPr/>
          <p:nvPr/>
        </p:nvSpPr>
        <p:spPr>
          <a:xfrm>
            <a:off x="7099604" y="1095644"/>
            <a:ext cx="1158572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Credit history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DD977E-A068-A06A-A296-76F53742FAB4}"/>
              </a:ext>
            </a:extLst>
          </p:cNvPr>
          <p:cNvSpPr/>
          <p:nvPr/>
        </p:nvSpPr>
        <p:spPr>
          <a:xfrm>
            <a:off x="5206842" y="1550635"/>
            <a:ext cx="1604192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Debt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2B485-725B-F853-792C-053508DE66B7}"/>
              </a:ext>
            </a:extLst>
          </p:cNvPr>
          <p:cNvSpPr/>
          <p:nvPr/>
        </p:nvSpPr>
        <p:spPr>
          <a:xfrm>
            <a:off x="3521870" y="1098376"/>
            <a:ext cx="1535906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Industry  background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6686DF-7B47-A771-BA5C-85919EC4BEC9}"/>
              </a:ext>
            </a:extLst>
          </p:cNvPr>
          <p:cNvSpPr/>
          <p:nvPr/>
        </p:nvSpPr>
        <p:spPr>
          <a:xfrm>
            <a:off x="3521870" y="2172713"/>
            <a:ext cx="868052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4D36D9-A6AF-3CC1-3E48-874E062595D9}"/>
              </a:ext>
            </a:extLst>
          </p:cNvPr>
          <p:cNvSpPr/>
          <p:nvPr/>
        </p:nvSpPr>
        <p:spPr>
          <a:xfrm>
            <a:off x="4469476" y="2165171"/>
            <a:ext cx="1905257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No self-employed option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9F1AC7-02E1-5B73-F5A9-15EBF6184B8C}"/>
              </a:ext>
            </a:extLst>
          </p:cNvPr>
          <p:cNvSpPr/>
          <p:nvPr/>
        </p:nvSpPr>
        <p:spPr>
          <a:xfrm>
            <a:off x="3521870" y="3063990"/>
            <a:ext cx="2852863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Only divorced women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B471C6-A141-BFA9-0643-DB310EBCAAD1}"/>
              </a:ext>
            </a:extLst>
          </p:cNvPr>
          <p:cNvSpPr/>
          <p:nvPr/>
        </p:nvSpPr>
        <p:spPr>
          <a:xfrm>
            <a:off x="522653" y="1136599"/>
            <a:ext cx="2631206" cy="592548"/>
          </a:xfrm>
          <a:prstGeom prst="roundRect">
            <a:avLst/>
          </a:prstGeom>
          <a:solidFill>
            <a:srgbClr val="8151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Fira Sans Extra Condensed" panose="020B0503050000020004" pitchFamily="34" charset="0"/>
              </a:rPr>
              <a:t>Missing Evaluation Factors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6FFCC9-67E5-193C-B3A6-40C26D0A9946}"/>
              </a:ext>
            </a:extLst>
          </p:cNvPr>
          <p:cNvSpPr/>
          <p:nvPr/>
        </p:nvSpPr>
        <p:spPr>
          <a:xfrm>
            <a:off x="520602" y="2118111"/>
            <a:ext cx="2631206" cy="592551"/>
          </a:xfrm>
          <a:prstGeom prst="roundRect">
            <a:avLst/>
          </a:prstGeom>
          <a:solidFill>
            <a:srgbClr val="8151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Fira Sans Extra Condensed" panose="020B0503050000020004" pitchFamily="34" charset="0"/>
              </a:rPr>
              <a:t>Uncertain 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CCA6AB-0501-EAE1-6E1F-3C317D2485CD}"/>
              </a:ext>
            </a:extLst>
          </p:cNvPr>
          <p:cNvSpPr/>
          <p:nvPr/>
        </p:nvSpPr>
        <p:spPr>
          <a:xfrm>
            <a:off x="520602" y="3077052"/>
            <a:ext cx="2631206" cy="592552"/>
          </a:xfrm>
          <a:prstGeom prst="roundRect">
            <a:avLst/>
          </a:prstGeom>
          <a:solidFill>
            <a:srgbClr val="8151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Fira Sans Extra Condensed" panose="020B0503050000020004" pitchFamily="34" charset="0"/>
              </a:rPr>
              <a:t>Imbalance Data Collection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06DAC-0056-7B0B-F531-FE91EE73E33A}"/>
              </a:ext>
            </a:extLst>
          </p:cNvPr>
          <p:cNvSpPr/>
          <p:nvPr/>
        </p:nvSpPr>
        <p:spPr>
          <a:xfrm>
            <a:off x="520602" y="4035994"/>
            <a:ext cx="2631206" cy="592552"/>
          </a:xfrm>
          <a:prstGeom prst="roundRect">
            <a:avLst/>
          </a:prstGeom>
          <a:solidFill>
            <a:srgbClr val="8151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Fira Sans Extra Condensed" panose="020B0503050000020004" pitchFamily="34" charset="0"/>
              </a:rPr>
              <a:t>Develop diversity client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C4816-959C-04DF-801E-718D3E0EFC2E}"/>
              </a:ext>
            </a:extLst>
          </p:cNvPr>
          <p:cNvSpPr/>
          <p:nvPr/>
        </p:nvSpPr>
        <p:spPr>
          <a:xfrm>
            <a:off x="6891814" y="1549935"/>
            <a:ext cx="1591938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Debt Information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4241FD-DE05-99ED-33F8-D64CE1AFE86F}"/>
              </a:ext>
            </a:extLst>
          </p:cNvPr>
          <p:cNvSpPr/>
          <p:nvPr/>
        </p:nvSpPr>
        <p:spPr>
          <a:xfrm>
            <a:off x="3521870" y="4035994"/>
            <a:ext cx="2297905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Balance the risk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3E5AC4-FE6A-B41A-90DF-E7DC7ACB2977}"/>
              </a:ext>
            </a:extLst>
          </p:cNvPr>
          <p:cNvSpPr/>
          <p:nvPr/>
        </p:nvSpPr>
        <p:spPr>
          <a:xfrm>
            <a:off x="3521870" y="4444264"/>
            <a:ext cx="2631206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Market expansion opportunities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08097C-0F04-49D1-C33E-D4B5F08071B3}"/>
              </a:ext>
            </a:extLst>
          </p:cNvPr>
          <p:cNvSpPr/>
          <p:nvPr/>
        </p:nvSpPr>
        <p:spPr>
          <a:xfrm>
            <a:off x="6257925" y="4449675"/>
            <a:ext cx="2000250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Positive brand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D4BB9D-97DF-0CBE-2221-D47CFC68D85F}"/>
              </a:ext>
            </a:extLst>
          </p:cNvPr>
          <p:cNvSpPr/>
          <p:nvPr/>
        </p:nvSpPr>
        <p:spPr>
          <a:xfrm>
            <a:off x="5960270" y="4035993"/>
            <a:ext cx="2297905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Long-term customer loyalty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732CA-5FF3-2B01-6875-13FE32F135F7}"/>
              </a:ext>
            </a:extLst>
          </p:cNvPr>
          <p:cNvSpPr/>
          <p:nvPr/>
        </p:nvSpPr>
        <p:spPr>
          <a:xfrm>
            <a:off x="3521870" y="3475171"/>
            <a:ext cx="2852863" cy="357023"/>
          </a:xfrm>
          <a:prstGeom prst="roundRect">
            <a:avLst/>
          </a:prstGeom>
          <a:solidFill>
            <a:srgbClr val="F7EF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151AD"/>
                </a:solidFill>
                <a:latin typeface="Fira Sans Extra Condensed" panose="020B0503050000020004" pitchFamily="34" charset="0"/>
              </a:rPr>
              <a:t>More skewed toward younger groups</a:t>
            </a:r>
          </a:p>
        </p:txBody>
      </p:sp>
    </p:spTree>
    <p:extLst>
      <p:ext uri="{BB962C8B-B14F-4D97-AF65-F5344CB8AC3E}">
        <p14:creationId xmlns:p14="http://schemas.microsoft.com/office/powerpoint/2010/main" val="2113078690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765</Words>
  <Application>Microsoft Office PowerPoint</Application>
  <PresentationFormat>On-screen Show (16:9)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Proxima Nova</vt:lpstr>
      <vt:lpstr>Wingdings</vt:lpstr>
      <vt:lpstr>Arial</vt:lpstr>
      <vt:lpstr>Roboto</vt:lpstr>
      <vt:lpstr>Söhne</vt:lpstr>
      <vt:lpstr>Fira Sans Extra Condensed SemiBold</vt:lpstr>
      <vt:lpstr>Proxima Nova Semibold</vt:lpstr>
      <vt:lpstr>Fira Sans Extra Condensed</vt:lpstr>
      <vt:lpstr>Strategic Analysis: Business Environment Infographics by Slidesgo</vt:lpstr>
      <vt:lpstr>Slidesgo Final Pages</vt:lpstr>
      <vt:lpstr>Credit Risk Analysis</vt:lpstr>
      <vt:lpstr>Overall Analysis Process</vt:lpstr>
      <vt:lpstr>Business Statement</vt:lpstr>
      <vt:lpstr>Discoveries</vt:lpstr>
      <vt:lpstr>Discoveries</vt:lpstr>
      <vt:lpstr>Recommendations Sustainable business strategy and customer service for Low risk customer group</vt:lpstr>
      <vt:lpstr>Discoveries</vt:lpstr>
      <vt:lpstr>Recommendations(cont.) Sustainable business strategy and customer service for High-risk customer group</vt:lpstr>
      <vt:lpstr>Recommendations(cont.) Comprehensive assessment: Insufficient data &amp; clearly type</vt:lpstr>
      <vt:lpstr>Modeling – Additional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Diabetes Forecasting Predict whether or not a patient have Diabetes given</dc:title>
  <cp:lastModifiedBy>Yayuan</cp:lastModifiedBy>
  <cp:revision>26</cp:revision>
  <dcterms:modified xsi:type="dcterms:W3CDTF">2023-07-12T02:11:03Z</dcterms:modified>
</cp:coreProperties>
</file>