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4"/>
  </p:notesMasterIdLst>
  <p:sldIdLst>
    <p:sldId id="256" r:id="rId3"/>
    <p:sldId id="310" r:id="rId4"/>
    <p:sldId id="308" r:id="rId5"/>
    <p:sldId id="311" r:id="rId6"/>
    <p:sldId id="329" r:id="rId7"/>
    <p:sldId id="334" r:id="rId8"/>
    <p:sldId id="328" r:id="rId9"/>
    <p:sldId id="330" r:id="rId10"/>
    <p:sldId id="332" r:id="rId11"/>
    <p:sldId id="333" r:id="rId12"/>
    <p:sldId id="29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Fira Sans Extra Condensed SemiBold" panose="020B0604020202020204"/>
      <p:regular r:id="rId23"/>
      <p:bold r:id="rId24"/>
      <p:italic r:id="rId25"/>
      <p:boldItalic r:id="rId26"/>
    </p:embeddedFont>
    <p:embeddedFont>
      <p:font typeface="Proxima Nova"/>
      <p:regular r:id="rId27"/>
      <p:bold r:id="rId28"/>
      <p:italic r:id="rId29"/>
      <p:boldItalic r:id="rId30"/>
    </p:embeddedFont>
    <p:embeddedFont>
      <p:font typeface="Proxima Nova Semibold"/>
      <p:regular r:id="rId31"/>
      <p:bold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5671"/>
    <a:srgbClr val="846E84"/>
    <a:srgbClr val="F1D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71FB2E-B58F-4A99-9DF7-A25213B653CF}">
  <a:tblStyle styleId="{7E71FB2E-B58F-4A99-9DF7-A25213B653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1783" autoAdjust="0"/>
  </p:normalViewPr>
  <p:slideViewPr>
    <p:cSldViewPr snapToGrid="0">
      <p:cViewPr varScale="1">
        <p:scale>
          <a:sx n="82" d="100"/>
          <a:sy n="82" d="100"/>
        </p:scale>
        <p:origin x="108" y="60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01266b9b2f_0_2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01266b9b2f_0_2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189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e4f2e5e7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e4f2e5e7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7b7884e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7b7884e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46E84"/>
              </a:buClr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7b7884e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7b7884e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44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7b7884e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7b7884e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46E84"/>
              </a:buClr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6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7b7884e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7b7884e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46E84"/>
              </a:buClr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8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1266b9b2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1266b9b2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70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266b9b2f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1266b9b2f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85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01266b9b2f_0_2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01266b9b2f_0_2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961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01266b9b2f_0_2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01266b9b2f_0_2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15825" y="1205350"/>
            <a:ext cx="52182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15806" y="3586563"/>
            <a:ext cx="36711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ummary of Revisions: Standards of Care in Diabetes—2023. Image Credit: Buravleva stock / Shutterstock">
            <a:extLst>
              <a:ext uri="{FF2B5EF4-FFF2-40B4-BE49-F238E27FC236}">
                <a16:creationId xmlns:a16="http://schemas.microsoft.com/office/drawing/2014/main" id="{3BF12154-0BBA-472D-8A44-5F0174751A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 bwMode="auto">
          <a:xfrm>
            <a:off x="20" y="1"/>
            <a:ext cx="9143985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2E8CC5-E00E-0E9E-5B28-A8BAF07468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" y="0"/>
            <a:ext cx="9143980" cy="51434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1345986" y="1807843"/>
            <a:ext cx="7074114" cy="830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Predicting Diabetic using Machine Learning:</a:t>
            </a:r>
            <a:br>
              <a:rPr lang="en-US" altLang="zh-CN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altLang="zh-CN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 Comparative Study of Algorithms</a:t>
            </a:r>
            <a:endParaRPr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1345986" y="3250881"/>
            <a:ext cx="3671100" cy="64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Fira Sans Extra Condensed SemiBold" panose="020B0604020202020204" charset="0"/>
              </a:rPr>
              <a:t>ISM 6359: Data Mining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Fira Sans Extra Condensed SemiBold" panose="020B0604020202020204" charset="0"/>
              </a:rPr>
              <a:t>Yayuan Zhang</a:t>
            </a:r>
            <a:endParaRPr dirty="0">
              <a:solidFill>
                <a:schemeClr val="bg1"/>
              </a:solidFill>
              <a:latin typeface="Fira Sans Extra Condensed SemiBol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47"/>
          <p:cNvSpPr txBox="1">
            <a:spLocks noGrp="1"/>
          </p:cNvSpPr>
          <p:nvPr>
            <p:ph type="title"/>
          </p:nvPr>
        </p:nvSpPr>
        <p:spPr>
          <a:xfrm>
            <a:off x="725512" y="347356"/>
            <a:ext cx="6016664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r>
              <a:rPr lang="en" dirty="0">
                <a:solidFill>
                  <a:srgbClr val="846E84"/>
                </a:solidFill>
                <a:latin typeface="Fira Sans Extra Condensed" panose="020B0503050000020004" pitchFamily="34" charset="0"/>
                <a:ea typeface="Roboto"/>
              </a:rPr>
              <a:t>What I would do differently next time?</a:t>
            </a:r>
            <a:endParaRPr dirty="0">
              <a:solidFill>
                <a:srgbClr val="846E84"/>
              </a:solidFill>
              <a:latin typeface="Fira Sans Extra Condensed" panose="020B0503050000020004" pitchFamily="34" charset="0"/>
              <a:ea typeface="Roboto"/>
            </a:endParaRPr>
          </a:p>
        </p:txBody>
      </p:sp>
      <p:sp>
        <p:nvSpPr>
          <p:cNvPr id="1470" name="Google Shape;1470;p47"/>
          <p:cNvSpPr txBox="1"/>
          <p:nvPr/>
        </p:nvSpPr>
        <p:spPr>
          <a:xfrm>
            <a:off x="1075349" y="1967988"/>
            <a:ext cx="3496651" cy="489744"/>
          </a:xfrm>
          <a:prstGeom prst="rect">
            <a:avLst/>
          </a:prstGeom>
          <a:solidFill>
            <a:srgbClr val="E8B5B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 missing value, i.e., =0/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NaN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5" name="Google Shape;1475;p47"/>
          <p:cNvSpPr txBox="1"/>
          <p:nvPr/>
        </p:nvSpPr>
        <p:spPr>
          <a:xfrm>
            <a:off x="1075349" y="1074913"/>
            <a:ext cx="3496651" cy="7643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Spend more time on data preparation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4" name="Google Shape;1494;p47"/>
          <p:cNvSpPr txBox="1"/>
          <p:nvPr/>
        </p:nvSpPr>
        <p:spPr>
          <a:xfrm>
            <a:off x="4742688" y="1931341"/>
            <a:ext cx="3496651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patience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6" name="Google Shape;1496;p47"/>
          <p:cNvSpPr txBox="1"/>
          <p:nvPr/>
        </p:nvSpPr>
        <p:spPr>
          <a:xfrm>
            <a:off x="4738107" y="2521582"/>
            <a:ext cx="3509782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rush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BB2980-6528-DACE-7E40-2A43C7F53A85}"/>
              </a:ext>
            </a:extLst>
          </p:cNvPr>
          <p:cNvGrpSpPr/>
          <p:nvPr/>
        </p:nvGrpSpPr>
        <p:grpSpPr>
          <a:xfrm>
            <a:off x="0" y="4703525"/>
            <a:ext cx="9144000" cy="431990"/>
            <a:chOff x="0" y="4703525"/>
            <a:chExt cx="9144000" cy="4319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87C9AC-F787-A9C5-9705-BF3C881BEDDA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Understanding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FDB89E-7ADD-BB63-F785-2A3CDE401880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FD9D9D-C215-C932-049B-0B424F957F29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Preparation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21B4E-2D03-55A2-07BC-DFEDE7067ECC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Tweaking Parameters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D43ADD-868C-01EC-9BF0-DF571EF2D611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846E8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3W</a:t>
              </a:r>
              <a:endParaRPr lang="en-US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Google Shape;1499;p47">
            <a:extLst>
              <a:ext uri="{FF2B5EF4-FFF2-40B4-BE49-F238E27FC236}">
                <a16:creationId xmlns:a16="http://schemas.microsoft.com/office/drawing/2014/main" id="{BC8F67E9-3407-CD84-0E50-22707D765102}"/>
              </a:ext>
            </a:extLst>
          </p:cNvPr>
          <p:cNvSpPr txBox="1"/>
          <p:nvPr/>
        </p:nvSpPr>
        <p:spPr>
          <a:xfrm>
            <a:off x="4742688" y="1074913"/>
            <a:ext cx="3496651" cy="7643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Tweaking parameters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1494;p47">
            <a:extLst>
              <a:ext uri="{FF2B5EF4-FFF2-40B4-BE49-F238E27FC236}">
                <a16:creationId xmlns:a16="http://schemas.microsoft.com/office/drawing/2014/main" id="{42FB8E8F-468A-95F9-5086-A2FC30D17ABD}"/>
              </a:ext>
            </a:extLst>
          </p:cNvPr>
          <p:cNvSpPr txBox="1"/>
          <p:nvPr/>
        </p:nvSpPr>
        <p:spPr>
          <a:xfrm>
            <a:off x="4742688" y="3111823"/>
            <a:ext cx="3496651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Don’t set wide ranges of parameters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496;p47">
            <a:extLst>
              <a:ext uri="{FF2B5EF4-FFF2-40B4-BE49-F238E27FC236}">
                <a16:creationId xmlns:a16="http://schemas.microsoft.com/office/drawing/2014/main" id="{6DAD5C06-10FF-E3B6-8017-5A18FD0B94C9}"/>
              </a:ext>
            </a:extLst>
          </p:cNvPr>
          <p:cNvSpPr txBox="1"/>
          <p:nvPr/>
        </p:nvSpPr>
        <p:spPr>
          <a:xfrm>
            <a:off x="4738107" y="3698629"/>
            <a:ext cx="3509782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aside some time for this part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496;p47">
            <a:extLst>
              <a:ext uri="{FF2B5EF4-FFF2-40B4-BE49-F238E27FC236}">
                <a16:creationId xmlns:a16="http://schemas.microsoft.com/office/drawing/2014/main" id="{36BF84A0-F5E8-75E0-4CC4-13A1476D5C3C}"/>
              </a:ext>
            </a:extLst>
          </p:cNvPr>
          <p:cNvSpPr txBox="1"/>
          <p:nvPr/>
        </p:nvSpPr>
        <p:spPr>
          <a:xfrm>
            <a:off x="1056830" y="2520820"/>
            <a:ext cx="3509782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 Outliers carefully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496;p47">
            <a:extLst>
              <a:ext uri="{FF2B5EF4-FFF2-40B4-BE49-F238E27FC236}">
                <a16:creationId xmlns:a16="http://schemas.microsoft.com/office/drawing/2014/main" id="{F053D4E2-2733-316F-7658-03C7DA727CBB}"/>
              </a:ext>
            </a:extLst>
          </p:cNvPr>
          <p:cNvSpPr txBox="1"/>
          <p:nvPr/>
        </p:nvSpPr>
        <p:spPr>
          <a:xfrm>
            <a:off x="1056830" y="3121438"/>
            <a:ext cx="3509782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difficult to understand &amp; correct after data has been removed from original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470;p47">
            <a:extLst>
              <a:ext uri="{FF2B5EF4-FFF2-40B4-BE49-F238E27FC236}">
                <a16:creationId xmlns:a16="http://schemas.microsoft.com/office/drawing/2014/main" id="{AC78402F-4C45-A595-03DE-59A0C8EC26B2}"/>
              </a:ext>
            </a:extLst>
          </p:cNvPr>
          <p:cNvSpPr txBox="1"/>
          <p:nvPr/>
        </p:nvSpPr>
        <p:spPr>
          <a:xfrm>
            <a:off x="1075349" y="3729657"/>
            <a:ext cx="3496651" cy="489744"/>
          </a:xfrm>
          <a:prstGeom prst="rect">
            <a:avLst/>
          </a:prstGeom>
          <a:solidFill>
            <a:srgbClr val="E8B5B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Spend 50% - 80% of time = useful nuggets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945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6" name="Google Shape;1526;p50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527" name="Google Shape;1527;p50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528" name="Google Shape;1528;p50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529" name="Google Shape;1529;p50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5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31" name="Google Shape;1531;p50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5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33" name="Google Shape;1533;p5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534" name="Google Shape;1534;p5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5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6" name="Google Shape;1536;p5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537" name="Google Shape;1537;p5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5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5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5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41" name="Google Shape;1541;p5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542" name="Google Shape;1542;p5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543" name="Google Shape;1543;p5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5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5" name="Google Shape;1545;p5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46" name="Google Shape;1546;p5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5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5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5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50" name="Google Shape;1550;p5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551" name="Google Shape;1551;p5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552" name="Google Shape;1552;p5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5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4" name="Google Shape;1554;p5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55" name="Google Shape;1555;p5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5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57" name="Google Shape;1557;p5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58" name="Google Shape;1558;p5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59" name="Google Shape;1559;p5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5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1" name="Google Shape;1561;p5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62" name="Google Shape;1562;p5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5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5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5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5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48;p16">
            <a:extLst>
              <a:ext uri="{FF2B5EF4-FFF2-40B4-BE49-F238E27FC236}">
                <a16:creationId xmlns:a16="http://schemas.microsoft.com/office/drawing/2014/main" id="{F10064BE-0481-2CE3-60FF-9C60B1A21DE5}"/>
              </a:ext>
            </a:extLst>
          </p:cNvPr>
          <p:cNvSpPr txBox="1">
            <a:spLocks/>
          </p:cNvSpPr>
          <p:nvPr/>
        </p:nvSpPr>
        <p:spPr>
          <a:xfrm>
            <a:off x="1179876" y="1999296"/>
            <a:ext cx="623845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Thank you for watching!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ED3BB5B0-49C4-60BD-BBA3-5C4D2D5B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36788" y="2633573"/>
            <a:ext cx="3174144" cy="444604"/>
          </a:xfrm>
        </p:spPr>
        <p:txBody>
          <a:bodyPr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846E84"/>
                </a:solidFill>
                <a:latin typeface="Fira Sans Extra Condensed" panose="020B0503050000020004" pitchFamily="34" charset="0"/>
                <a:ea typeface="Roboto"/>
                <a:sym typeface="Roboto"/>
              </a:rPr>
              <a:t>Overall Analysis Process</a:t>
            </a:r>
            <a:endParaRPr lang="en-US" sz="2400" dirty="0">
              <a:solidFill>
                <a:srgbClr val="846E84"/>
              </a:solidFill>
              <a:latin typeface="Fira Sans Extra Condensed" panose="020B0503050000020004" pitchFamily="34" charset="0"/>
            </a:endParaRPr>
          </a:p>
        </p:txBody>
      </p:sp>
      <p:sp>
        <p:nvSpPr>
          <p:cNvPr id="7" name="Google Shape;1069;p37">
            <a:extLst>
              <a:ext uri="{FF2B5EF4-FFF2-40B4-BE49-F238E27FC236}">
                <a16:creationId xmlns:a16="http://schemas.microsoft.com/office/drawing/2014/main" id="{B2A4454D-9D43-EE29-C1EE-5296B3C4C169}"/>
              </a:ext>
            </a:extLst>
          </p:cNvPr>
          <p:cNvSpPr txBox="1"/>
          <p:nvPr/>
        </p:nvSpPr>
        <p:spPr>
          <a:xfrm>
            <a:off x="1115890" y="541575"/>
            <a:ext cx="7496420" cy="45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PyCharm &amp; Jupyter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" name="Google Shape;1071;p37">
            <a:extLst>
              <a:ext uri="{FF2B5EF4-FFF2-40B4-BE49-F238E27FC236}">
                <a16:creationId xmlns:a16="http://schemas.microsoft.com/office/drawing/2014/main" id="{10C10BF8-8F9F-9843-F953-C35DC2C1AE46}"/>
              </a:ext>
            </a:extLst>
          </p:cNvPr>
          <p:cNvGrpSpPr/>
          <p:nvPr/>
        </p:nvGrpSpPr>
        <p:grpSpPr>
          <a:xfrm>
            <a:off x="1115890" y="1042431"/>
            <a:ext cx="2362201" cy="450600"/>
            <a:chOff x="457200" y="1771100"/>
            <a:chExt cx="2009700" cy="450600"/>
          </a:xfrm>
        </p:grpSpPr>
        <p:sp>
          <p:nvSpPr>
            <p:cNvPr id="10" name="Google Shape;1072;p37">
              <a:extLst>
                <a:ext uri="{FF2B5EF4-FFF2-40B4-BE49-F238E27FC236}">
                  <a16:creationId xmlns:a16="http://schemas.microsoft.com/office/drawing/2014/main" id="{844D069E-4DF5-EDC7-66BC-B782DF097378}"/>
                </a:ext>
              </a:extLst>
            </p:cNvPr>
            <p:cNvSpPr txBox="1"/>
            <p:nvPr/>
          </p:nvSpPr>
          <p:spPr>
            <a:xfrm>
              <a:off x="1638300" y="1771100"/>
              <a:ext cx="8286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</a:t>
              </a:r>
              <a:r>
                <a:rPr lang="en" sz="1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event features</a:t>
              </a:r>
              <a:endParaRPr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" name="Google Shape;1073;p37">
              <a:extLst>
                <a:ext uri="{FF2B5EF4-FFF2-40B4-BE49-F238E27FC236}">
                  <a16:creationId xmlns:a16="http://schemas.microsoft.com/office/drawing/2014/main" id="{DD2FEB40-BC29-6ACA-A320-06AB153C3F72}"/>
                </a:ext>
              </a:extLst>
            </p:cNvPr>
            <p:cNvSpPr txBox="1"/>
            <p:nvPr/>
          </p:nvSpPr>
          <p:spPr>
            <a:xfrm>
              <a:off x="457200" y="1771100"/>
              <a:ext cx="1181100" cy="450600"/>
            </a:xfrm>
            <a:prstGeom prst="rect">
              <a:avLst/>
            </a:prstGeom>
            <a:solidFill>
              <a:srgbClr val="E8B5B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Read in the Data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" name="Google Shape;1075;p37">
            <a:extLst>
              <a:ext uri="{FF2B5EF4-FFF2-40B4-BE49-F238E27FC236}">
                <a16:creationId xmlns:a16="http://schemas.microsoft.com/office/drawing/2014/main" id="{294177E4-BF18-0D9C-2DB9-564259DF3B38}"/>
              </a:ext>
            </a:extLst>
          </p:cNvPr>
          <p:cNvSpPr txBox="1"/>
          <p:nvPr/>
        </p:nvSpPr>
        <p:spPr>
          <a:xfrm>
            <a:off x="2504155" y="1530588"/>
            <a:ext cx="1417721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Feature engineering</a:t>
            </a:r>
          </a:p>
        </p:txBody>
      </p:sp>
      <p:sp>
        <p:nvSpPr>
          <p:cNvPr id="20" name="Google Shape;1076;p37">
            <a:extLst>
              <a:ext uri="{FF2B5EF4-FFF2-40B4-BE49-F238E27FC236}">
                <a16:creationId xmlns:a16="http://schemas.microsoft.com/office/drawing/2014/main" id="{BAB32463-D7D9-7CDD-E037-50685EFF6E63}"/>
              </a:ext>
            </a:extLst>
          </p:cNvPr>
          <p:cNvSpPr txBox="1"/>
          <p:nvPr/>
        </p:nvSpPr>
        <p:spPr>
          <a:xfrm>
            <a:off x="1115890" y="1530588"/>
            <a:ext cx="1388265" cy="450600"/>
          </a:xfrm>
          <a:prstGeom prst="rect">
            <a:avLst/>
          </a:prstGeom>
          <a:solidFill>
            <a:srgbClr val="C79DA9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Preparation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" name="Google Shape;1077;p37">
            <a:extLst>
              <a:ext uri="{FF2B5EF4-FFF2-40B4-BE49-F238E27FC236}">
                <a16:creationId xmlns:a16="http://schemas.microsoft.com/office/drawing/2014/main" id="{EC020D3E-BA77-172B-BA91-FBCDCA752A5B}"/>
              </a:ext>
            </a:extLst>
          </p:cNvPr>
          <p:cNvGrpSpPr/>
          <p:nvPr/>
        </p:nvGrpSpPr>
        <p:grpSpPr>
          <a:xfrm>
            <a:off x="1116134" y="2021625"/>
            <a:ext cx="2362201" cy="450600"/>
            <a:chOff x="457200" y="2932050"/>
            <a:chExt cx="2009700" cy="450600"/>
          </a:xfrm>
        </p:grpSpPr>
        <p:sp>
          <p:nvSpPr>
            <p:cNvPr id="22" name="Google Shape;1078;p37">
              <a:extLst>
                <a:ext uri="{FF2B5EF4-FFF2-40B4-BE49-F238E27FC236}">
                  <a16:creationId xmlns:a16="http://schemas.microsoft.com/office/drawing/2014/main" id="{4AFC9238-10CB-A2E2-8730-5F787457E9FD}"/>
                </a:ext>
              </a:extLst>
            </p:cNvPr>
            <p:cNvSpPr txBox="1"/>
            <p:nvPr/>
          </p:nvSpPr>
          <p:spPr>
            <a:xfrm>
              <a:off x="1638300" y="2932050"/>
              <a:ext cx="828600" cy="45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Heatmap</a:t>
              </a:r>
              <a:endParaRPr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Google Shape;1079;p37">
              <a:extLst>
                <a:ext uri="{FF2B5EF4-FFF2-40B4-BE49-F238E27FC236}">
                  <a16:creationId xmlns:a16="http://schemas.microsoft.com/office/drawing/2014/main" id="{FA923D35-7460-41E3-2F25-4B76038AE925}"/>
                </a:ext>
              </a:extLst>
            </p:cNvPr>
            <p:cNvSpPr txBox="1"/>
            <p:nvPr/>
          </p:nvSpPr>
          <p:spPr>
            <a:xfrm>
              <a:off x="457200" y="2932050"/>
              <a:ext cx="1181100" cy="450600"/>
            </a:xfrm>
            <a:prstGeom prst="rect">
              <a:avLst/>
            </a:prstGeom>
            <a:solidFill>
              <a:srgbClr val="A6859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EDA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" name="Google Shape;1072;p37">
            <a:extLst>
              <a:ext uri="{FF2B5EF4-FFF2-40B4-BE49-F238E27FC236}">
                <a16:creationId xmlns:a16="http://schemas.microsoft.com/office/drawing/2014/main" id="{4A32199D-78A4-8454-F761-8F39852C90E0}"/>
              </a:ext>
            </a:extLst>
          </p:cNvPr>
          <p:cNvSpPr txBox="1"/>
          <p:nvPr/>
        </p:nvSpPr>
        <p:spPr>
          <a:xfrm>
            <a:off x="3532082" y="1042431"/>
            <a:ext cx="973936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" name="Google Shape;1072;p37">
            <a:extLst>
              <a:ext uri="{FF2B5EF4-FFF2-40B4-BE49-F238E27FC236}">
                <a16:creationId xmlns:a16="http://schemas.microsoft.com/office/drawing/2014/main" id="{D40DEC90-6F5F-853F-B451-CA020B9F8FF6}"/>
              </a:ext>
            </a:extLst>
          </p:cNvPr>
          <p:cNvSpPr txBox="1"/>
          <p:nvPr/>
        </p:nvSpPr>
        <p:spPr>
          <a:xfrm>
            <a:off x="4560009" y="1042431"/>
            <a:ext cx="973936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r>
              <a:rPr lang="en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ata type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" name="Google Shape;1072;p37">
            <a:extLst>
              <a:ext uri="{FF2B5EF4-FFF2-40B4-BE49-F238E27FC236}">
                <a16:creationId xmlns:a16="http://schemas.microsoft.com/office/drawing/2014/main" id="{601AB05B-7EC9-C62C-7095-AD6E37EB842B}"/>
              </a:ext>
            </a:extLst>
          </p:cNvPr>
          <p:cNvSpPr txBox="1"/>
          <p:nvPr/>
        </p:nvSpPr>
        <p:spPr>
          <a:xfrm>
            <a:off x="5588172" y="1042431"/>
            <a:ext cx="973936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Statistic  values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" name="Google Shape;1072;p37">
            <a:extLst>
              <a:ext uri="{FF2B5EF4-FFF2-40B4-BE49-F238E27FC236}">
                <a16:creationId xmlns:a16="http://schemas.microsoft.com/office/drawing/2014/main" id="{340F81E4-7158-DC8F-5976-E53E8CD7FDB1}"/>
              </a:ext>
            </a:extLst>
          </p:cNvPr>
          <p:cNvSpPr txBox="1"/>
          <p:nvPr/>
        </p:nvSpPr>
        <p:spPr>
          <a:xfrm>
            <a:off x="6610219" y="1042431"/>
            <a:ext cx="973936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Outliers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" name="Google Shape;1072;p37">
            <a:extLst>
              <a:ext uri="{FF2B5EF4-FFF2-40B4-BE49-F238E27FC236}">
                <a16:creationId xmlns:a16="http://schemas.microsoft.com/office/drawing/2014/main" id="{458F4F5C-387B-27AB-C1A2-4E527184222E}"/>
              </a:ext>
            </a:extLst>
          </p:cNvPr>
          <p:cNvSpPr txBox="1"/>
          <p:nvPr/>
        </p:nvSpPr>
        <p:spPr>
          <a:xfrm>
            <a:off x="7638374" y="1042431"/>
            <a:ext cx="973936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Missing values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" name="Google Shape;1078;p37">
            <a:extLst>
              <a:ext uri="{FF2B5EF4-FFF2-40B4-BE49-F238E27FC236}">
                <a16:creationId xmlns:a16="http://schemas.microsoft.com/office/drawing/2014/main" id="{D058E62E-4D0F-8A5B-6605-55DFE8004BF2}"/>
              </a:ext>
            </a:extLst>
          </p:cNvPr>
          <p:cNvSpPr txBox="1"/>
          <p:nvPr/>
        </p:nvSpPr>
        <p:spPr>
          <a:xfrm>
            <a:off x="3532326" y="2021625"/>
            <a:ext cx="973936" cy="4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Pie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" name="Google Shape;1078;p37">
            <a:extLst>
              <a:ext uri="{FF2B5EF4-FFF2-40B4-BE49-F238E27FC236}">
                <a16:creationId xmlns:a16="http://schemas.microsoft.com/office/drawing/2014/main" id="{D29EF66E-F92D-5118-5B06-A458A49CF8E8}"/>
              </a:ext>
            </a:extLst>
          </p:cNvPr>
          <p:cNvSpPr txBox="1"/>
          <p:nvPr/>
        </p:nvSpPr>
        <p:spPr>
          <a:xfrm>
            <a:off x="4558899" y="2021625"/>
            <a:ext cx="973936" cy="4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Bar plot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" name="Google Shape;1078;p37">
            <a:extLst>
              <a:ext uri="{FF2B5EF4-FFF2-40B4-BE49-F238E27FC236}">
                <a16:creationId xmlns:a16="http://schemas.microsoft.com/office/drawing/2014/main" id="{4F3A20A0-85E6-A9EA-77C8-6ECC83E59DA3}"/>
              </a:ext>
            </a:extLst>
          </p:cNvPr>
          <p:cNvSpPr txBox="1"/>
          <p:nvPr/>
        </p:nvSpPr>
        <p:spPr>
          <a:xfrm>
            <a:off x="5585472" y="2021625"/>
            <a:ext cx="973936" cy="4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Histogram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" name="Google Shape;1078;p37">
            <a:extLst>
              <a:ext uri="{FF2B5EF4-FFF2-40B4-BE49-F238E27FC236}">
                <a16:creationId xmlns:a16="http://schemas.microsoft.com/office/drawing/2014/main" id="{F331CD0B-3F5F-16F7-5979-B2A7E7D12400}"/>
              </a:ext>
            </a:extLst>
          </p:cNvPr>
          <p:cNvSpPr txBox="1"/>
          <p:nvPr/>
        </p:nvSpPr>
        <p:spPr>
          <a:xfrm>
            <a:off x="6612045" y="2021625"/>
            <a:ext cx="973936" cy="4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Scatter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" name="Google Shape;1078;p37">
            <a:extLst>
              <a:ext uri="{FF2B5EF4-FFF2-40B4-BE49-F238E27FC236}">
                <a16:creationId xmlns:a16="http://schemas.microsoft.com/office/drawing/2014/main" id="{03C92272-5387-AA9D-8575-D54EB170AB93}"/>
              </a:ext>
            </a:extLst>
          </p:cNvPr>
          <p:cNvSpPr txBox="1"/>
          <p:nvPr/>
        </p:nvSpPr>
        <p:spPr>
          <a:xfrm>
            <a:off x="7638618" y="2021625"/>
            <a:ext cx="973936" cy="4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Box plot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" name="Google Shape;1075;p37">
            <a:extLst>
              <a:ext uri="{FF2B5EF4-FFF2-40B4-BE49-F238E27FC236}">
                <a16:creationId xmlns:a16="http://schemas.microsoft.com/office/drawing/2014/main" id="{0712642D-70D2-D637-7EBA-026C3038D523}"/>
              </a:ext>
            </a:extLst>
          </p:cNvPr>
          <p:cNvSpPr txBox="1"/>
          <p:nvPr/>
        </p:nvSpPr>
        <p:spPr>
          <a:xfrm>
            <a:off x="2504155" y="2509781"/>
            <a:ext cx="973936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Random Forest</a:t>
            </a:r>
            <a:endParaRPr lang="en-US" dirty="0"/>
          </a:p>
        </p:txBody>
      </p:sp>
      <p:sp>
        <p:nvSpPr>
          <p:cNvPr id="37" name="Google Shape;1076;p37">
            <a:extLst>
              <a:ext uri="{FF2B5EF4-FFF2-40B4-BE49-F238E27FC236}">
                <a16:creationId xmlns:a16="http://schemas.microsoft.com/office/drawing/2014/main" id="{A26C2579-8C7C-FA5E-DAC4-BDCC4B23C8E1}"/>
              </a:ext>
            </a:extLst>
          </p:cNvPr>
          <p:cNvSpPr txBox="1"/>
          <p:nvPr/>
        </p:nvSpPr>
        <p:spPr>
          <a:xfrm>
            <a:off x="1115890" y="2509781"/>
            <a:ext cx="1388265" cy="450600"/>
          </a:xfrm>
          <a:prstGeom prst="rect">
            <a:avLst/>
          </a:prstGeom>
          <a:solidFill>
            <a:srgbClr val="C79DA9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selection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" name="Google Shape;1074;p37">
            <a:extLst>
              <a:ext uri="{FF2B5EF4-FFF2-40B4-BE49-F238E27FC236}">
                <a16:creationId xmlns:a16="http://schemas.microsoft.com/office/drawing/2014/main" id="{7CD6C8C5-EE21-8365-FF61-76730F89A3DC}"/>
              </a:ext>
            </a:extLst>
          </p:cNvPr>
          <p:cNvGrpSpPr/>
          <p:nvPr/>
        </p:nvGrpSpPr>
        <p:grpSpPr>
          <a:xfrm>
            <a:off x="1115890" y="3503262"/>
            <a:ext cx="2312101" cy="450600"/>
            <a:chOff x="457200" y="2351575"/>
            <a:chExt cx="1967076" cy="450600"/>
          </a:xfrm>
        </p:grpSpPr>
        <p:sp>
          <p:nvSpPr>
            <p:cNvPr id="43" name="Google Shape;1075;p37">
              <a:extLst>
                <a:ext uri="{FF2B5EF4-FFF2-40B4-BE49-F238E27FC236}">
                  <a16:creationId xmlns:a16="http://schemas.microsoft.com/office/drawing/2014/main" id="{0FE2CA02-BF93-B828-7918-966A16D6EB6F}"/>
                </a:ext>
              </a:extLst>
            </p:cNvPr>
            <p:cNvSpPr txBox="1"/>
            <p:nvPr/>
          </p:nvSpPr>
          <p:spPr>
            <a:xfrm>
              <a:off x="1638300" y="2351575"/>
              <a:ext cx="785976" cy="45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</a:defRPr>
              </a:lvl1pPr>
            </a:lstStyle>
            <a:p>
              <a:r>
                <a:rPr lang="en-US" sz="1200" dirty="0"/>
                <a:t>Tweaking parameters</a:t>
              </a:r>
            </a:p>
          </p:txBody>
        </p:sp>
        <p:sp>
          <p:nvSpPr>
            <p:cNvPr id="44" name="Google Shape;1076;p37">
              <a:extLst>
                <a:ext uri="{FF2B5EF4-FFF2-40B4-BE49-F238E27FC236}">
                  <a16:creationId xmlns:a16="http://schemas.microsoft.com/office/drawing/2014/main" id="{D9595748-545C-F432-DE6D-BA1D9EAD7AB8}"/>
                </a:ext>
              </a:extLst>
            </p:cNvPr>
            <p:cNvSpPr txBox="1"/>
            <p:nvPr/>
          </p:nvSpPr>
          <p:spPr>
            <a:xfrm>
              <a:off x="457200" y="2351575"/>
              <a:ext cx="1181100" cy="450600"/>
            </a:xfrm>
            <a:prstGeom prst="rect">
              <a:avLst/>
            </a:prstGeom>
            <a:solidFill>
              <a:srgbClr val="C79DA9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Deep learning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" name="Google Shape;1075;p37">
            <a:extLst>
              <a:ext uri="{FF2B5EF4-FFF2-40B4-BE49-F238E27FC236}">
                <a16:creationId xmlns:a16="http://schemas.microsoft.com/office/drawing/2014/main" id="{32269EDE-D48F-0A33-0AB8-FD1E4EFA2C5A}"/>
              </a:ext>
            </a:extLst>
          </p:cNvPr>
          <p:cNvSpPr txBox="1"/>
          <p:nvPr/>
        </p:nvSpPr>
        <p:spPr>
          <a:xfrm>
            <a:off x="3473009" y="3504700"/>
            <a:ext cx="1045222" cy="4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sz="1200" dirty="0"/>
              <a:t>RandomForest</a:t>
            </a:r>
          </a:p>
          <a:p>
            <a:r>
              <a:rPr lang="en-US" sz="1200" dirty="0"/>
              <a:t>SearchCV</a:t>
            </a:r>
          </a:p>
        </p:txBody>
      </p:sp>
      <p:sp>
        <p:nvSpPr>
          <p:cNvPr id="46" name="Google Shape;1075;p37">
            <a:extLst>
              <a:ext uri="{FF2B5EF4-FFF2-40B4-BE49-F238E27FC236}">
                <a16:creationId xmlns:a16="http://schemas.microsoft.com/office/drawing/2014/main" id="{E9528A89-BC4F-773D-37D6-6BBA88077BCA}"/>
              </a:ext>
            </a:extLst>
          </p:cNvPr>
          <p:cNvSpPr txBox="1"/>
          <p:nvPr/>
        </p:nvSpPr>
        <p:spPr>
          <a:xfrm>
            <a:off x="5645568" y="3503262"/>
            <a:ext cx="923836" cy="4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sz="1200" dirty="0"/>
              <a:t>Increased</a:t>
            </a:r>
          </a:p>
          <a:p>
            <a:r>
              <a:rPr lang="en-US" sz="1200" dirty="0"/>
              <a:t>Accuracy</a:t>
            </a:r>
          </a:p>
        </p:txBody>
      </p:sp>
      <p:sp>
        <p:nvSpPr>
          <p:cNvPr id="47" name="Google Shape;1075;p37">
            <a:extLst>
              <a:ext uri="{FF2B5EF4-FFF2-40B4-BE49-F238E27FC236}">
                <a16:creationId xmlns:a16="http://schemas.microsoft.com/office/drawing/2014/main" id="{DEDF7F5E-61D7-E18F-FF9D-25490A034A49}"/>
              </a:ext>
            </a:extLst>
          </p:cNvPr>
          <p:cNvSpPr txBox="1"/>
          <p:nvPr/>
        </p:nvSpPr>
        <p:spPr>
          <a:xfrm>
            <a:off x="7640104" y="3505778"/>
            <a:ext cx="975914" cy="4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sz="1200" dirty="0"/>
              <a:t>Increased</a:t>
            </a:r>
          </a:p>
          <a:p>
            <a:r>
              <a:rPr lang="en-US" sz="1200" dirty="0"/>
              <a:t>F1-Score</a:t>
            </a:r>
          </a:p>
        </p:txBody>
      </p:sp>
      <p:sp>
        <p:nvSpPr>
          <p:cNvPr id="48" name="Google Shape;1075;p37">
            <a:extLst>
              <a:ext uri="{FF2B5EF4-FFF2-40B4-BE49-F238E27FC236}">
                <a16:creationId xmlns:a16="http://schemas.microsoft.com/office/drawing/2014/main" id="{D5CB901D-B261-FC7E-485B-382D82DD5A72}"/>
              </a:ext>
            </a:extLst>
          </p:cNvPr>
          <p:cNvSpPr txBox="1"/>
          <p:nvPr/>
        </p:nvSpPr>
        <p:spPr>
          <a:xfrm>
            <a:off x="3974421" y="1530588"/>
            <a:ext cx="1494461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Outlier detection</a:t>
            </a:r>
          </a:p>
        </p:txBody>
      </p:sp>
      <p:sp>
        <p:nvSpPr>
          <p:cNvPr id="49" name="Google Shape;1075;p37">
            <a:extLst>
              <a:ext uri="{FF2B5EF4-FFF2-40B4-BE49-F238E27FC236}">
                <a16:creationId xmlns:a16="http://schemas.microsoft.com/office/drawing/2014/main" id="{BF8FE480-26F8-E0AE-BEB9-E2FD2B3FD247}"/>
              </a:ext>
            </a:extLst>
          </p:cNvPr>
          <p:cNvSpPr txBox="1"/>
          <p:nvPr/>
        </p:nvSpPr>
        <p:spPr>
          <a:xfrm>
            <a:off x="5514174" y="1530588"/>
            <a:ext cx="1537793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Replace missing values</a:t>
            </a:r>
          </a:p>
        </p:txBody>
      </p:sp>
      <p:sp>
        <p:nvSpPr>
          <p:cNvPr id="51" name="Google Shape;1075;p37">
            <a:extLst>
              <a:ext uri="{FF2B5EF4-FFF2-40B4-BE49-F238E27FC236}">
                <a16:creationId xmlns:a16="http://schemas.microsoft.com/office/drawing/2014/main" id="{0ADAFD37-4149-79F3-09F2-C0AE09A4D623}"/>
              </a:ext>
            </a:extLst>
          </p:cNvPr>
          <p:cNvSpPr txBox="1"/>
          <p:nvPr/>
        </p:nvSpPr>
        <p:spPr>
          <a:xfrm>
            <a:off x="2503911" y="3013916"/>
            <a:ext cx="1140989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70% train set</a:t>
            </a:r>
            <a:endParaRPr lang="en-US" dirty="0"/>
          </a:p>
        </p:txBody>
      </p:sp>
      <p:sp>
        <p:nvSpPr>
          <p:cNvPr id="52" name="Google Shape;1076;p37">
            <a:extLst>
              <a:ext uri="{FF2B5EF4-FFF2-40B4-BE49-F238E27FC236}">
                <a16:creationId xmlns:a16="http://schemas.microsoft.com/office/drawing/2014/main" id="{A20EF1FA-6D93-BA20-8F46-5F8F6BACC2B2}"/>
              </a:ext>
            </a:extLst>
          </p:cNvPr>
          <p:cNvSpPr txBox="1"/>
          <p:nvPr/>
        </p:nvSpPr>
        <p:spPr>
          <a:xfrm>
            <a:off x="1115646" y="3013916"/>
            <a:ext cx="1388265" cy="450600"/>
          </a:xfrm>
          <a:prstGeom prst="rect">
            <a:avLst/>
          </a:prstGeom>
          <a:solidFill>
            <a:srgbClr val="C79DA9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&amp;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&amp; Evaluation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1075;p37">
            <a:extLst>
              <a:ext uri="{FF2B5EF4-FFF2-40B4-BE49-F238E27FC236}">
                <a16:creationId xmlns:a16="http://schemas.microsoft.com/office/drawing/2014/main" id="{0AC35A36-2392-9D48-CB06-FB44C7DB01AA}"/>
              </a:ext>
            </a:extLst>
          </p:cNvPr>
          <p:cNvSpPr txBox="1"/>
          <p:nvPr/>
        </p:nvSpPr>
        <p:spPr>
          <a:xfrm>
            <a:off x="3698594" y="3014472"/>
            <a:ext cx="1444895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Confusion Metrix</a:t>
            </a:r>
            <a:endParaRPr lang="en-US" dirty="0"/>
          </a:p>
        </p:txBody>
      </p:sp>
      <p:sp>
        <p:nvSpPr>
          <p:cNvPr id="54" name="Google Shape;1075;p37">
            <a:extLst>
              <a:ext uri="{FF2B5EF4-FFF2-40B4-BE49-F238E27FC236}">
                <a16:creationId xmlns:a16="http://schemas.microsoft.com/office/drawing/2014/main" id="{A5035146-CC6C-CC19-9E1B-7CED113326C1}"/>
              </a:ext>
            </a:extLst>
          </p:cNvPr>
          <p:cNvSpPr txBox="1"/>
          <p:nvPr/>
        </p:nvSpPr>
        <p:spPr>
          <a:xfrm>
            <a:off x="6351390" y="3016432"/>
            <a:ext cx="1102285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AUC ROC</a:t>
            </a:r>
            <a:endParaRPr lang="en-US" dirty="0"/>
          </a:p>
        </p:txBody>
      </p:sp>
      <p:sp>
        <p:nvSpPr>
          <p:cNvPr id="55" name="Google Shape;1075;p37">
            <a:extLst>
              <a:ext uri="{FF2B5EF4-FFF2-40B4-BE49-F238E27FC236}">
                <a16:creationId xmlns:a16="http://schemas.microsoft.com/office/drawing/2014/main" id="{64989D88-94F0-E284-BFA6-72290A69DDC0}"/>
              </a:ext>
            </a:extLst>
          </p:cNvPr>
          <p:cNvSpPr txBox="1"/>
          <p:nvPr/>
        </p:nvSpPr>
        <p:spPr>
          <a:xfrm>
            <a:off x="7492380" y="3016432"/>
            <a:ext cx="1119930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Overfitting</a:t>
            </a:r>
            <a:endParaRPr lang="en-US" dirty="0"/>
          </a:p>
        </p:txBody>
      </p:sp>
      <p:sp>
        <p:nvSpPr>
          <p:cNvPr id="70" name="Google Shape;1076;p37">
            <a:extLst>
              <a:ext uri="{FF2B5EF4-FFF2-40B4-BE49-F238E27FC236}">
                <a16:creationId xmlns:a16="http://schemas.microsoft.com/office/drawing/2014/main" id="{1552A34C-4BB4-728C-E735-296AA1B82135}"/>
              </a:ext>
            </a:extLst>
          </p:cNvPr>
          <p:cNvSpPr txBox="1"/>
          <p:nvPr/>
        </p:nvSpPr>
        <p:spPr>
          <a:xfrm>
            <a:off x="1115646" y="3992347"/>
            <a:ext cx="7496664" cy="450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Modeling</a:t>
            </a:r>
            <a:endParaRPr dirty="0">
              <a:sym typeface="Roboto"/>
            </a:endParaRPr>
          </a:p>
        </p:txBody>
      </p:sp>
      <p:sp>
        <p:nvSpPr>
          <p:cNvPr id="74" name="Google Shape;1078;p37">
            <a:extLst>
              <a:ext uri="{FF2B5EF4-FFF2-40B4-BE49-F238E27FC236}">
                <a16:creationId xmlns:a16="http://schemas.microsoft.com/office/drawing/2014/main" id="{B0C090A2-511B-EF0D-044F-B4F71466D63A}"/>
              </a:ext>
            </a:extLst>
          </p:cNvPr>
          <p:cNvSpPr txBox="1"/>
          <p:nvPr/>
        </p:nvSpPr>
        <p:spPr>
          <a:xfrm>
            <a:off x="3532326" y="2516925"/>
            <a:ext cx="973936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lt1"/>
                </a:solidFill>
                <a:latin typeface="Fira Sans Extra Condensed"/>
              </a:defRPr>
            </a:lvl1pPr>
          </a:lstStyle>
          <a:p>
            <a:r>
              <a:rPr lang="en-US" altLang="zh-CN" sz="1200" dirty="0">
                <a:sym typeface="Fira Sans Extra Condensed"/>
              </a:rPr>
              <a:t>Decision Tree</a:t>
            </a:r>
            <a:endParaRPr sz="1200" dirty="0">
              <a:sym typeface="Fira Sans Extra Condensed"/>
            </a:endParaRPr>
          </a:p>
        </p:txBody>
      </p:sp>
      <p:sp>
        <p:nvSpPr>
          <p:cNvPr id="75" name="Google Shape;1078;p37">
            <a:extLst>
              <a:ext uri="{FF2B5EF4-FFF2-40B4-BE49-F238E27FC236}">
                <a16:creationId xmlns:a16="http://schemas.microsoft.com/office/drawing/2014/main" id="{149014C2-F461-F222-DBDA-A909AA97C2F1}"/>
              </a:ext>
            </a:extLst>
          </p:cNvPr>
          <p:cNvSpPr txBox="1"/>
          <p:nvPr/>
        </p:nvSpPr>
        <p:spPr>
          <a:xfrm>
            <a:off x="4558899" y="2516925"/>
            <a:ext cx="973936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chemeClr val="lt1"/>
                </a:solidFill>
                <a:latin typeface="Fira Sans Extra Condensed"/>
              </a:defRPr>
            </a:lvl1pPr>
          </a:lstStyle>
          <a:p>
            <a:r>
              <a:rPr lang="en-US" altLang="zh-CN" dirty="0">
                <a:sym typeface="Fira Sans Extra Condensed"/>
              </a:rPr>
              <a:t>KNN</a:t>
            </a:r>
            <a:endParaRPr dirty="0">
              <a:sym typeface="Fira Sans Extra Condensed"/>
            </a:endParaRPr>
          </a:p>
        </p:txBody>
      </p:sp>
      <p:sp>
        <p:nvSpPr>
          <p:cNvPr id="76" name="Google Shape;1078;p37">
            <a:extLst>
              <a:ext uri="{FF2B5EF4-FFF2-40B4-BE49-F238E27FC236}">
                <a16:creationId xmlns:a16="http://schemas.microsoft.com/office/drawing/2014/main" id="{2EC40742-B985-3F00-84C0-88860A9FB44E}"/>
              </a:ext>
            </a:extLst>
          </p:cNvPr>
          <p:cNvSpPr txBox="1"/>
          <p:nvPr/>
        </p:nvSpPr>
        <p:spPr>
          <a:xfrm>
            <a:off x="5585472" y="2516925"/>
            <a:ext cx="973936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chemeClr val="lt1"/>
                </a:solidFill>
                <a:latin typeface="Fira Sans Extra Condensed"/>
              </a:defRPr>
            </a:lvl1pPr>
          </a:lstStyle>
          <a:p>
            <a:r>
              <a:rPr lang="en-US" altLang="zh-CN" sz="1200" dirty="0">
                <a:sym typeface="Fira Sans Extra Condensed"/>
              </a:rPr>
              <a:t>Logistic Regression</a:t>
            </a:r>
            <a:endParaRPr sz="1200" dirty="0">
              <a:sym typeface="Fira Sans Extra Condensed"/>
            </a:endParaRPr>
          </a:p>
        </p:txBody>
      </p:sp>
      <p:sp>
        <p:nvSpPr>
          <p:cNvPr id="77" name="Google Shape;1078;p37">
            <a:extLst>
              <a:ext uri="{FF2B5EF4-FFF2-40B4-BE49-F238E27FC236}">
                <a16:creationId xmlns:a16="http://schemas.microsoft.com/office/drawing/2014/main" id="{25680209-1A77-E96A-4561-2BFF6B1674FA}"/>
              </a:ext>
            </a:extLst>
          </p:cNvPr>
          <p:cNvSpPr txBox="1"/>
          <p:nvPr/>
        </p:nvSpPr>
        <p:spPr>
          <a:xfrm>
            <a:off x="6612045" y="2516925"/>
            <a:ext cx="973936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chemeClr val="lt1"/>
                </a:solidFill>
                <a:latin typeface="Fira Sans Extra Condensed"/>
              </a:defRPr>
            </a:lvl1pPr>
          </a:lstStyle>
          <a:p>
            <a:r>
              <a:rPr lang="en-US" altLang="zh-CN" sz="1200" dirty="0">
                <a:sym typeface="Fira Sans Extra Condensed"/>
              </a:rPr>
              <a:t>SVC - linear</a:t>
            </a:r>
            <a:endParaRPr sz="1200" dirty="0">
              <a:sym typeface="Fira Sans Extra Condensed"/>
            </a:endParaRPr>
          </a:p>
        </p:txBody>
      </p:sp>
      <p:sp>
        <p:nvSpPr>
          <p:cNvPr id="78" name="Google Shape;1078;p37">
            <a:extLst>
              <a:ext uri="{FF2B5EF4-FFF2-40B4-BE49-F238E27FC236}">
                <a16:creationId xmlns:a16="http://schemas.microsoft.com/office/drawing/2014/main" id="{0DB88C7E-3C1B-B8A3-79B8-B06F174A5D59}"/>
              </a:ext>
            </a:extLst>
          </p:cNvPr>
          <p:cNvSpPr txBox="1"/>
          <p:nvPr/>
        </p:nvSpPr>
        <p:spPr>
          <a:xfrm>
            <a:off x="7638618" y="2516925"/>
            <a:ext cx="973936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chemeClr val="lt1"/>
                </a:solidFill>
                <a:latin typeface="Fira Sans Extra Condensed"/>
              </a:defRPr>
            </a:lvl1pPr>
          </a:lstStyle>
          <a:p>
            <a:r>
              <a:rPr lang="en-US" sz="1200" dirty="0">
                <a:sym typeface="Fira Sans Extra Condensed"/>
              </a:rPr>
              <a:t>SVC - rbf</a:t>
            </a:r>
            <a:endParaRPr sz="1200" dirty="0">
              <a:sym typeface="Fira Sans Extra Condensed"/>
            </a:endParaRPr>
          </a:p>
        </p:txBody>
      </p:sp>
      <p:sp>
        <p:nvSpPr>
          <p:cNvPr id="79" name="Google Shape;1075;p37">
            <a:extLst>
              <a:ext uri="{FF2B5EF4-FFF2-40B4-BE49-F238E27FC236}">
                <a16:creationId xmlns:a16="http://schemas.microsoft.com/office/drawing/2014/main" id="{DAEF2D74-8FC8-4EA3-1C06-391C68DA95C2}"/>
              </a:ext>
            </a:extLst>
          </p:cNvPr>
          <p:cNvSpPr txBox="1"/>
          <p:nvPr/>
        </p:nvSpPr>
        <p:spPr>
          <a:xfrm>
            <a:off x="7104754" y="1530588"/>
            <a:ext cx="1508297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Transformation</a:t>
            </a:r>
          </a:p>
        </p:txBody>
      </p:sp>
      <p:sp>
        <p:nvSpPr>
          <p:cNvPr id="2" name="Google Shape;1075;p37">
            <a:extLst>
              <a:ext uri="{FF2B5EF4-FFF2-40B4-BE49-F238E27FC236}">
                <a16:creationId xmlns:a16="http://schemas.microsoft.com/office/drawing/2014/main" id="{08143DA4-5ADA-3B90-75D9-330ECCBEABBF}"/>
              </a:ext>
            </a:extLst>
          </p:cNvPr>
          <p:cNvSpPr txBox="1"/>
          <p:nvPr/>
        </p:nvSpPr>
        <p:spPr>
          <a:xfrm>
            <a:off x="6616797" y="3513779"/>
            <a:ext cx="975914" cy="4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sz="1200" dirty="0"/>
              <a:t>Increased</a:t>
            </a:r>
          </a:p>
          <a:p>
            <a:r>
              <a:rPr lang="en-US" sz="1200" dirty="0"/>
              <a:t>AUC-ROC</a:t>
            </a:r>
          </a:p>
        </p:txBody>
      </p:sp>
      <p:sp>
        <p:nvSpPr>
          <p:cNvPr id="3" name="Google Shape;1075;p37">
            <a:extLst>
              <a:ext uri="{FF2B5EF4-FFF2-40B4-BE49-F238E27FC236}">
                <a16:creationId xmlns:a16="http://schemas.microsoft.com/office/drawing/2014/main" id="{E958F01E-20CE-94D0-DA43-D7ACF7427B71}"/>
              </a:ext>
            </a:extLst>
          </p:cNvPr>
          <p:cNvSpPr txBox="1"/>
          <p:nvPr/>
        </p:nvSpPr>
        <p:spPr>
          <a:xfrm>
            <a:off x="4554998" y="3510654"/>
            <a:ext cx="1045222" cy="4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sz="1200" dirty="0"/>
              <a:t>GridSearchCV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F682E8-D0AD-61B4-AB03-7710607D6ACD}"/>
              </a:ext>
            </a:extLst>
          </p:cNvPr>
          <p:cNvGrpSpPr/>
          <p:nvPr/>
        </p:nvGrpSpPr>
        <p:grpSpPr>
          <a:xfrm>
            <a:off x="0" y="4703525"/>
            <a:ext cx="9144000" cy="431990"/>
            <a:chOff x="0" y="4703525"/>
            <a:chExt cx="9144000" cy="4319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EC21CC-3718-A08C-B97F-F1922FE73CE6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846E8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Data Understanding</a:t>
              </a:r>
              <a:endParaRPr lang="en-US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6E69BB-96E2-360D-0B09-FC60E17B3B33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7A4FDF-2890-68F1-545E-CD2819E668B3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Preparation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399DCA-77A5-27D9-958B-5782D6178AAF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Tweaking Parameters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416274-FFE2-DE28-7165-F4ADE0F89273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3W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</p:grpSp>
      <p:pic>
        <p:nvPicPr>
          <p:cNvPr id="1026" name="Picture 2" descr="Image result for Pycharm">
            <a:extLst>
              <a:ext uri="{FF2B5EF4-FFF2-40B4-BE49-F238E27FC236}">
                <a16:creationId xmlns:a16="http://schemas.microsoft.com/office/drawing/2014/main" id="{D6F05C17-0DA9-9328-5755-0E801650E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46" y="527853"/>
            <a:ext cx="456827" cy="456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id="{191CD3E0-37CE-C645-E922-A63A617BD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41" y="1045627"/>
            <a:ext cx="392645" cy="456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Google Shape;1075;p37">
            <a:extLst>
              <a:ext uri="{FF2B5EF4-FFF2-40B4-BE49-F238E27FC236}">
                <a16:creationId xmlns:a16="http://schemas.microsoft.com/office/drawing/2014/main" id="{BC2DB8CA-5CBA-7C0F-43B6-99EE58FE271B}"/>
              </a:ext>
            </a:extLst>
          </p:cNvPr>
          <p:cNvSpPr txBox="1"/>
          <p:nvPr/>
        </p:nvSpPr>
        <p:spPr>
          <a:xfrm>
            <a:off x="5196297" y="3010989"/>
            <a:ext cx="1102285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7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A6A6805-A7A4-29BB-98FE-598F9DB6F081}"/>
              </a:ext>
            </a:extLst>
          </p:cNvPr>
          <p:cNvSpPr txBox="1"/>
          <p:nvPr/>
        </p:nvSpPr>
        <p:spPr>
          <a:xfrm>
            <a:off x="1370289" y="2645876"/>
            <a:ext cx="188405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846E8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34.9% of people have Diabetes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50D033-ADA2-4D61-4997-96631C8B0AFB}"/>
              </a:ext>
            </a:extLst>
          </p:cNvPr>
          <p:cNvGrpSpPr/>
          <p:nvPr/>
        </p:nvGrpSpPr>
        <p:grpSpPr>
          <a:xfrm>
            <a:off x="649520" y="983852"/>
            <a:ext cx="4294119" cy="480281"/>
            <a:chOff x="60843" y="131089"/>
            <a:chExt cx="4294119" cy="440204"/>
          </a:xfrm>
        </p:grpSpPr>
        <p:sp>
          <p:nvSpPr>
            <p:cNvPr id="26" name="Google Shape;349;p22">
              <a:extLst>
                <a:ext uri="{FF2B5EF4-FFF2-40B4-BE49-F238E27FC236}">
                  <a16:creationId xmlns:a16="http://schemas.microsoft.com/office/drawing/2014/main" id="{2BB93709-CBF0-1C9D-8F1F-D6E4C28EF8E2}"/>
                </a:ext>
              </a:extLst>
            </p:cNvPr>
            <p:cNvSpPr/>
            <p:nvPr/>
          </p:nvSpPr>
          <p:spPr>
            <a:xfrm>
              <a:off x="60843" y="193556"/>
              <a:ext cx="4232691" cy="288591"/>
            </a:xfrm>
            <a:prstGeom prst="roundRect">
              <a:avLst>
                <a:gd name="adj" fmla="val 50000"/>
              </a:avLst>
            </a:prstGeom>
            <a:solidFill>
              <a:srgbClr val="E8B5B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65;p22">
              <a:extLst>
                <a:ext uri="{FF2B5EF4-FFF2-40B4-BE49-F238E27FC236}">
                  <a16:creationId xmlns:a16="http://schemas.microsoft.com/office/drawing/2014/main" id="{C93142B8-252F-2DA7-C6DE-53816F8431F8}"/>
                </a:ext>
              </a:extLst>
            </p:cNvPr>
            <p:cNvSpPr txBox="1"/>
            <p:nvPr/>
          </p:nvSpPr>
          <p:spPr>
            <a:xfrm>
              <a:off x="282451" y="131089"/>
              <a:ext cx="516719" cy="390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2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</a:t>
              </a:r>
              <a:endParaRPr sz="32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F197D6-0D57-090E-5DCD-DA7257464685}"/>
                </a:ext>
              </a:extLst>
            </p:cNvPr>
            <p:cNvSpPr txBox="1"/>
            <p:nvPr/>
          </p:nvSpPr>
          <p:spPr>
            <a:xfrm>
              <a:off x="659367" y="140406"/>
              <a:ext cx="369559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>
                  <a:solidFill>
                    <a:srgbClr val="846E84"/>
                  </a:solidFill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ational</a:t>
              </a:r>
              <a:r>
                <a:rPr lang="en-US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 Institute of Diabetes and </a:t>
              </a:r>
              <a:r>
                <a:rPr lang="en-US" sz="1100" dirty="0" err="1">
                  <a:solidFill>
                    <a:srgbClr val="846E84"/>
                  </a:solidFill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Diagestive</a:t>
              </a:r>
              <a:r>
                <a:rPr lang="en-US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 and Kidney Diseases &amp; Published on Kaggle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D40F72B-7041-E1C9-7645-09B55795E2F0}"/>
              </a:ext>
            </a:extLst>
          </p:cNvPr>
          <p:cNvGrpSpPr/>
          <p:nvPr/>
        </p:nvGrpSpPr>
        <p:grpSpPr>
          <a:xfrm>
            <a:off x="649520" y="1496069"/>
            <a:ext cx="4232691" cy="425625"/>
            <a:chOff x="84476" y="961139"/>
            <a:chExt cx="4232691" cy="390109"/>
          </a:xfrm>
        </p:grpSpPr>
        <p:sp>
          <p:nvSpPr>
            <p:cNvPr id="28" name="Google Shape;349;p22">
              <a:extLst>
                <a:ext uri="{FF2B5EF4-FFF2-40B4-BE49-F238E27FC236}">
                  <a16:creationId xmlns:a16="http://schemas.microsoft.com/office/drawing/2014/main" id="{282656E2-35E9-FD31-D703-6676416DE588}"/>
                </a:ext>
              </a:extLst>
            </p:cNvPr>
            <p:cNvSpPr/>
            <p:nvPr/>
          </p:nvSpPr>
          <p:spPr>
            <a:xfrm>
              <a:off x="84476" y="1020907"/>
              <a:ext cx="4232691" cy="288591"/>
            </a:xfrm>
            <a:prstGeom prst="roundRect">
              <a:avLst>
                <a:gd name="adj" fmla="val 50000"/>
              </a:avLst>
            </a:prstGeom>
            <a:solidFill>
              <a:srgbClr val="E8B5B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360;p22">
              <a:extLst>
                <a:ext uri="{FF2B5EF4-FFF2-40B4-BE49-F238E27FC236}">
                  <a16:creationId xmlns:a16="http://schemas.microsoft.com/office/drawing/2014/main" id="{8E23C449-E0FA-8FD6-FD3E-CCE42F21DECB}"/>
                </a:ext>
              </a:extLst>
            </p:cNvPr>
            <p:cNvSpPr txBox="1"/>
            <p:nvPr/>
          </p:nvSpPr>
          <p:spPr>
            <a:xfrm>
              <a:off x="288526" y="961139"/>
              <a:ext cx="516719" cy="390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 sz="32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42A37D-119C-07FA-AD2D-BD08C0DED5AE}"/>
                </a:ext>
              </a:extLst>
            </p:cNvPr>
            <p:cNvSpPr txBox="1"/>
            <p:nvPr/>
          </p:nvSpPr>
          <p:spPr>
            <a:xfrm>
              <a:off x="668614" y="1046335"/>
              <a:ext cx="265233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>
                  <a:solidFill>
                    <a:srgbClr val="846E84"/>
                  </a:solidFill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ontains</a:t>
              </a:r>
              <a:r>
                <a:rPr lang="en-US" sz="1100" dirty="0">
                  <a:solidFill>
                    <a:srgbClr val="846E84"/>
                  </a:solidFill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768</a:t>
              </a:r>
              <a:r>
                <a:rPr lang="en-US" sz="1100" dirty="0">
                  <a:solidFill>
                    <a:srgbClr val="846E84"/>
                  </a:solidFill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data points </a:t>
              </a:r>
              <a:r>
                <a:rPr lang="en-US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9</a:t>
              </a:r>
              <a:r>
                <a:rPr lang="en-US" sz="1100" dirty="0">
                  <a:solidFill>
                    <a:srgbClr val="846E84"/>
                  </a:solidFill>
                  <a:effectLst/>
                  <a:latin typeface="Fira Sans Extra Condensed" panose="020B05030500000200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features</a:t>
              </a:r>
              <a:endParaRPr lang="en-US" sz="1100" b="1" dirty="0">
                <a:solidFill>
                  <a:srgbClr val="846E84"/>
                </a:solidFill>
                <a:latin typeface="Fira Sans Extra Condensed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C55D8CB-B21C-65E5-C0F2-DFD25B4C54BF}"/>
              </a:ext>
            </a:extLst>
          </p:cNvPr>
          <p:cNvGrpSpPr/>
          <p:nvPr/>
        </p:nvGrpSpPr>
        <p:grpSpPr>
          <a:xfrm>
            <a:off x="654661" y="1974805"/>
            <a:ext cx="4298223" cy="436845"/>
            <a:chOff x="75229" y="1458853"/>
            <a:chExt cx="4298223" cy="400392"/>
          </a:xfrm>
        </p:grpSpPr>
        <p:sp>
          <p:nvSpPr>
            <p:cNvPr id="30" name="Google Shape;349;p22">
              <a:extLst>
                <a:ext uri="{FF2B5EF4-FFF2-40B4-BE49-F238E27FC236}">
                  <a16:creationId xmlns:a16="http://schemas.microsoft.com/office/drawing/2014/main" id="{61DAEF41-0FEE-6970-36E5-8811068ACA9A}"/>
                </a:ext>
              </a:extLst>
            </p:cNvPr>
            <p:cNvSpPr/>
            <p:nvPr/>
          </p:nvSpPr>
          <p:spPr>
            <a:xfrm>
              <a:off x="75229" y="1504060"/>
              <a:ext cx="4232691" cy="288591"/>
            </a:xfrm>
            <a:prstGeom prst="roundRect">
              <a:avLst>
                <a:gd name="adj" fmla="val 50000"/>
              </a:avLst>
            </a:prstGeom>
            <a:solidFill>
              <a:srgbClr val="E8B5B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0;p22">
              <a:extLst>
                <a:ext uri="{FF2B5EF4-FFF2-40B4-BE49-F238E27FC236}">
                  <a16:creationId xmlns:a16="http://schemas.microsoft.com/office/drawing/2014/main" id="{B5178D83-9C04-184C-0BCF-69BE9F5A1EB9}"/>
                </a:ext>
              </a:extLst>
            </p:cNvPr>
            <p:cNvSpPr txBox="1"/>
            <p:nvPr/>
          </p:nvSpPr>
          <p:spPr>
            <a:xfrm>
              <a:off x="282004" y="1469136"/>
              <a:ext cx="516719" cy="390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</a:t>
              </a:r>
              <a:endParaRPr sz="32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A0D0F0-8BFC-2034-393E-CF68F73C4508}"/>
                </a:ext>
              </a:extLst>
            </p:cNvPr>
            <p:cNvSpPr txBox="1"/>
            <p:nvPr/>
          </p:nvSpPr>
          <p:spPr>
            <a:xfrm>
              <a:off x="659365" y="1458853"/>
              <a:ext cx="3714087" cy="3949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ach row represents basics info: pregnancy, blood glucose, blood pressure, skin thickness, insulin, BMI, Age, </a:t>
              </a:r>
              <a:r>
                <a:rPr lang="en-US" sz="1100" dirty="0" err="1">
                  <a:solidFill>
                    <a:srgbClr val="846E84"/>
                  </a:solidFill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etc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" name="Google Shape;1386;p44">
            <a:extLst>
              <a:ext uri="{FF2B5EF4-FFF2-40B4-BE49-F238E27FC236}">
                <a16:creationId xmlns:a16="http://schemas.microsoft.com/office/drawing/2014/main" id="{A15E59DE-E3C0-1A60-BCB1-7EE870CE9CB3}"/>
              </a:ext>
            </a:extLst>
          </p:cNvPr>
          <p:cNvSpPr/>
          <p:nvPr/>
        </p:nvSpPr>
        <p:spPr>
          <a:xfrm>
            <a:off x="1217889" y="2677978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88;p44">
            <a:extLst>
              <a:ext uri="{FF2B5EF4-FFF2-40B4-BE49-F238E27FC236}">
                <a16:creationId xmlns:a16="http://schemas.microsoft.com/office/drawing/2014/main" id="{423650AC-1538-A0DF-97F6-93F14217244F}"/>
              </a:ext>
            </a:extLst>
          </p:cNvPr>
          <p:cNvSpPr/>
          <p:nvPr/>
        </p:nvSpPr>
        <p:spPr>
          <a:xfrm>
            <a:off x="1217889" y="3206058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90;p44">
            <a:extLst>
              <a:ext uri="{FF2B5EF4-FFF2-40B4-BE49-F238E27FC236}">
                <a16:creationId xmlns:a16="http://schemas.microsoft.com/office/drawing/2014/main" id="{A0E6EB31-6BA9-BF72-4C1C-0F91886B6769}"/>
              </a:ext>
            </a:extLst>
          </p:cNvPr>
          <p:cNvSpPr/>
          <p:nvPr/>
        </p:nvSpPr>
        <p:spPr>
          <a:xfrm>
            <a:off x="1217889" y="2941857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C50D05-9A2E-57E5-B174-E6C29FAC304F}"/>
              </a:ext>
            </a:extLst>
          </p:cNvPr>
          <p:cNvSpPr txBox="1"/>
          <p:nvPr/>
        </p:nvSpPr>
        <p:spPr>
          <a:xfrm>
            <a:off x="1370289" y="2895201"/>
            <a:ext cx="234125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846E8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All variables display positive distribution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4FA209-1B4F-AE8E-57AC-3347A4B3CDC5}"/>
              </a:ext>
            </a:extLst>
          </p:cNvPr>
          <p:cNvSpPr txBox="1"/>
          <p:nvPr/>
        </p:nvSpPr>
        <p:spPr>
          <a:xfrm>
            <a:off x="1370289" y="3168697"/>
            <a:ext cx="28584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846E8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There is not highly correlated feature with Diabetes </a:t>
            </a:r>
          </a:p>
        </p:txBody>
      </p:sp>
      <p:pic>
        <p:nvPicPr>
          <p:cNvPr id="40" name="Picture 39" descr="Timeline&#10;&#10;Description automatically generated">
            <a:extLst>
              <a:ext uri="{FF2B5EF4-FFF2-40B4-BE49-F238E27FC236}">
                <a16:creationId xmlns:a16="http://schemas.microsoft.com/office/drawing/2014/main" id="{143F5E46-D781-0192-B318-1D7F3DBE6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348" y="876300"/>
            <a:ext cx="3116380" cy="3268884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3040E6BE-A836-BCBB-D4E5-8AB2CC170C79}"/>
              </a:ext>
            </a:extLst>
          </p:cNvPr>
          <p:cNvGrpSpPr/>
          <p:nvPr/>
        </p:nvGrpSpPr>
        <p:grpSpPr>
          <a:xfrm>
            <a:off x="0" y="4703525"/>
            <a:ext cx="9144000" cy="431990"/>
            <a:chOff x="0" y="4703525"/>
            <a:chExt cx="9144000" cy="43199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C75EB6-00C3-4A54-5C99-22E9F2F2DCD4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846E8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Data Understanding</a:t>
              </a:r>
              <a:endParaRPr lang="en-US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D9B96B3-956A-07BE-D279-B5E8E2BA7D30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4E544AE-9F84-FA13-A0C7-7CBD76CB02CC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Preparation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A597DD-03B6-91DF-D62E-1E937F279D02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Tweaking Parameters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89BCFB-21D7-CDDB-AB34-E1FB9C4A7D54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3W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</p:grpSp>
      <p:pic>
        <p:nvPicPr>
          <p:cNvPr id="47" name="Picture 6" descr="5D Approach To Health | Exude">
            <a:extLst>
              <a:ext uri="{FF2B5EF4-FFF2-40B4-BE49-F238E27FC236}">
                <a16:creationId xmlns:a16="http://schemas.microsoft.com/office/drawing/2014/main" id="{43CC3132-8923-0E26-959D-EAD0DEE47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89" y="3699268"/>
            <a:ext cx="2208150" cy="8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2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44EB39-16A0-3DE1-A46B-A5B4A4055407}"/>
              </a:ext>
            </a:extLst>
          </p:cNvPr>
          <p:cNvGrpSpPr/>
          <p:nvPr/>
        </p:nvGrpSpPr>
        <p:grpSpPr>
          <a:xfrm>
            <a:off x="0" y="4703525"/>
            <a:ext cx="9144000" cy="431990"/>
            <a:chOff x="0" y="4703525"/>
            <a:chExt cx="9144000" cy="4319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C7DEDE-7D7B-91FB-8F79-0E8EFE171F55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Understanding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A23637-4191-E766-37A7-F7DD4DD68A1A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8FCDAF-E5B7-F793-7C48-3F09A75D40CB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846E8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Data Preparation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934015-192D-A181-4CFF-7785D8856B1D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Tweaking Parameters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5A9803-6B66-FF52-0F3A-EBAF845D26F8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3W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</p:grpSp>
      <p:sp>
        <p:nvSpPr>
          <p:cNvPr id="19" name="Google Shape;1008;p36">
            <a:extLst>
              <a:ext uri="{FF2B5EF4-FFF2-40B4-BE49-F238E27FC236}">
                <a16:creationId xmlns:a16="http://schemas.microsoft.com/office/drawing/2014/main" id="{E60F38A1-846B-3D64-CE26-F98A5C704AE5}"/>
              </a:ext>
            </a:extLst>
          </p:cNvPr>
          <p:cNvSpPr txBox="1"/>
          <p:nvPr/>
        </p:nvSpPr>
        <p:spPr>
          <a:xfrm>
            <a:off x="670810" y="751800"/>
            <a:ext cx="3807497" cy="8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Replacing missing values</a:t>
            </a:r>
            <a:endParaRPr sz="24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Google Shape;1009;p36">
            <a:extLst>
              <a:ext uri="{FF2B5EF4-FFF2-40B4-BE49-F238E27FC236}">
                <a16:creationId xmlns:a16="http://schemas.microsoft.com/office/drawing/2014/main" id="{5B384EFC-FB5F-7EF9-E87B-606C7FD06D00}"/>
              </a:ext>
            </a:extLst>
          </p:cNvPr>
          <p:cNvSpPr txBox="1"/>
          <p:nvPr/>
        </p:nvSpPr>
        <p:spPr>
          <a:xfrm>
            <a:off x="670810" y="1593475"/>
            <a:ext cx="3807497" cy="1851296"/>
          </a:xfrm>
          <a:prstGeom prst="rect">
            <a:avLst/>
          </a:prstGeom>
          <a:solidFill>
            <a:srgbClr val="E8B5B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Zero values Analysis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Pregnancy can be 0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Outcome is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targeting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variable with value 0 &amp; 1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Glucose, Blood Pressure, Skin Thickness, Insulin, </a:t>
            </a:r>
            <a:r>
              <a:rPr lang="en-US" altLang="zh-C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BMI cannot be zero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zh-C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percentage in its columns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Solution: filling the median values of the feature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008;p36">
            <a:extLst>
              <a:ext uri="{FF2B5EF4-FFF2-40B4-BE49-F238E27FC236}">
                <a16:creationId xmlns:a16="http://schemas.microsoft.com/office/drawing/2014/main" id="{8EBC8F75-69B0-B0BE-B896-68CACE488490}"/>
              </a:ext>
            </a:extLst>
          </p:cNvPr>
          <p:cNvSpPr txBox="1"/>
          <p:nvPr/>
        </p:nvSpPr>
        <p:spPr>
          <a:xfrm>
            <a:off x="4667907" y="751800"/>
            <a:ext cx="3807497" cy="880800"/>
          </a:xfrm>
          <a:prstGeom prst="rect">
            <a:avLst/>
          </a:prstGeom>
          <a:solidFill>
            <a:srgbClr val="846E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Outlier &amp; Scaler</a:t>
            </a:r>
            <a:endParaRPr sz="24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" name="Google Shape;1009;p36">
            <a:extLst>
              <a:ext uri="{FF2B5EF4-FFF2-40B4-BE49-F238E27FC236}">
                <a16:creationId xmlns:a16="http://schemas.microsoft.com/office/drawing/2014/main" id="{555CAE2D-A066-BD0A-997E-7E42091F85F3}"/>
              </a:ext>
            </a:extLst>
          </p:cNvPr>
          <p:cNvSpPr txBox="1"/>
          <p:nvPr/>
        </p:nvSpPr>
        <p:spPr>
          <a:xfrm>
            <a:off x="4667907" y="1593475"/>
            <a:ext cx="3807497" cy="1851296"/>
          </a:xfrm>
          <a:prstGeom prst="rect">
            <a:avLst/>
          </a:prstGeom>
          <a:solidFill>
            <a:srgbClr val="E8B5B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Pregnancy – Max value = 17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Leave the data unchanged and scale the data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Solution: StandardScaler()</a:t>
            </a:r>
          </a:p>
        </p:txBody>
      </p:sp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20B390-28D2-04A7-78F6-6474A0162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14790" y="3370025"/>
            <a:ext cx="2057400" cy="13335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57771A1-0942-438D-5230-93DD50858B99}"/>
              </a:ext>
            </a:extLst>
          </p:cNvPr>
          <p:cNvGrpSpPr/>
          <p:nvPr/>
        </p:nvGrpSpPr>
        <p:grpSpPr>
          <a:xfrm>
            <a:off x="9046250" y="3155395"/>
            <a:ext cx="5943600" cy="1548130"/>
            <a:chOff x="9046250" y="3155395"/>
            <a:chExt cx="5943600" cy="1548130"/>
          </a:xfrm>
        </p:grpSpPr>
        <p:pic>
          <p:nvPicPr>
            <p:cNvPr id="30" name="Picture 29" descr="Table&#10;&#10;Description automatically generated">
              <a:extLst>
                <a:ext uri="{FF2B5EF4-FFF2-40B4-BE49-F238E27FC236}">
                  <a16:creationId xmlns:a16="http://schemas.microsoft.com/office/drawing/2014/main" id="{51178DDD-9B91-A5F9-483F-F944473FA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6250" y="3155395"/>
              <a:ext cx="5943600" cy="154813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C473D3-C37D-55E7-EDA7-4C65B9D8F918}"/>
                </a:ext>
              </a:extLst>
            </p:cNvPr>
            <p:cNvSpPr/>
            <p:nvPr/>
          </p:nvSpPr>
          <p:spPr>
            <a:xfrm>
              <a:off x="9530080" y="4531360"/>
              <a:ext cx="528320" cy="1721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Arrow: Bent 34">
            <a:extLst>
              <a:ext uri="{FF2B5EF4-FFF2-40B4-BE49-F238E27FC236}">
                <a16:creationId xmlns:a16="http://schemas.microsoft.com/office/drawing/2014/main" id="{7390F336-6FD0-7F5B-9358-5F1C48794722}"/>
              </a:ext>
            </a:extLst>
          </p:cNvPr>
          <p:cNvSpPr/>
          <p:nvPr/>
        </p:nvSpPr>
        <p:spPr>
          <a:xfrm rot="5400000">
            <a:off x="7902985" y="2355805"/>
            <a:ext cx="639830" cy="3657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Bent 35">
            <a:extLst>
              <a:ext uri="{FF2B5EF4-FFF2-40B4-BE49-F238E27FC236}">
                <a16:creationId xmlns:a16="http://schemas.microsoft.com/office/drawing/2014/main" id="{BE281E4D-6BE9-E7D4-2DE1-AE8C068C2159}"/>
              </a:ext>
            </a:extLst>
          </p:cNvPr>
          <p:cNvSpPr/>
          <p:nvPr/>
        </p:nvSpPr>
        <p:spPr>
          <a:xfrm rot="16200000" flipH="1">
            <a:off x="575357" y="2836673"/>
            <a:ext cx="307247" cy="3301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7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45679E-6 L 0.25 3.45679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93 -0.0034 L -0.63646 -0.003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69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90F11E-CCE8-0D44-E656-2F0F6C84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36" y="358364"/>
            <a:ext cx="8229600" cy="371400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846E84"/>
                </a:solidFill>
                <a:latin typeface="Fira Sans Extra Condensed" panose="020B0503050000020004" pitchFamily="34" charset="0"/>
                <a:ea typeface="Roboto"/>
              </a:rPr>
              <a:t>Model Selection</a:t>
            </a:r>
            <a:endParaRPr lang="en-US" dirty="0">
              <a:solidFill>
                <a:srgbClr val="846E84"/>
              </a:solidFill>
              <a:latin typeface="Fira Sans Extra Condensed" panose="020B0503050000020004" pitchFamily="34" charset="0"/>
              <a:ea typeface="Roboto"/>
            </a:endParaRPr>
          </a:p>
        </p:txBody>
      </p:sp>
      <p:sp>
        <p:nvSpPr>
          <p:cNvPr id="7" name="Google Shape;1177;p40">
            <a:extLst>
              <a:ext uri="{FF2B5EF4-FFF2-40B4-BE49-F238E27FC236}">
                <a16:creationId xmlns:a16="http://schemas.microsoft.com/office/drawing/2014/main" id="{65861A77-142C-420A-9523-4AF1B9AEA3A2}"/>
              </a:ext>
            </a:extLst>
          </p:cNvPr>
          <p:cNvSpPr txBox="1"/>
          <p:nvPr/>
        </p:nvSpPr>
        <p:spPr>
          <a:xfrm>
            <a:off x="5639945" y="3208136"/>
            <a:ext cx="3120598" cy="961855"/>
          </a:xfrm>
          <a:prstGeom prst="rect">
            <a:avLst/>
          </a:prstGeom>
          <a:solidFill>
            <a:srgbClr val="F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46E8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K-Folds Cross-validation method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46E8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 =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A55D4-2664-3136-9175-329A44568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9" y="907095"/>
            <a:ext cx="5359725" cy="353540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B785D36-C61C-3B63-68C9-B64F852436F3}"/>
              </a:ext>
            </a:extLst>
          </p:cNvPr>
          <p:cNvGrpSpPr/>
          <p:nvPr/>
        </p:nvGrpSpPr>
        <p:grpSpPr>
          <a:xfrm>
            <a:off x="0" y="4703525"/>
            <a:ext cx="9144000" cy="431990"/>
            <a:chOff x="0" y="4703525"/>
            <a:chExt cx="9144000" cy="4319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7D08E7-EA12-03FC-A326-6CD91FB0586C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Understanding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2EFC3E-E11C-AA87-E209-D99FA2E3AE9C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846E8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Modeling</a:t>
              </a:r>
              <a:endParaRPr lang="en-US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36A9F0-34BA-539B-FFE6-B04BB4AEFA14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Preparation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237A06-8359-2677-A1FB-2E70F255D476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Tweaking Parameters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06FB01-3BA6-6574-2181-4F9A3A0C716D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3W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</p:grpSp>
      <p:sp>
        <p:nvSpPr>
          <p:cNvPr id="18" name="Google Shape;235;p19">
            <a:extLst>
              <a:ext uri="{FF2B5EF4-FFF2-40B4-BE49-F238E27FC236}">
                <a16:creationId xmlns:a16="http://schemas.microsoft.com/office/drawing/2014/main" id="{AFFB00F1-7A3A-FF3A-9EB5-A749C8AEE9AF}"/>
              </a:ext>
            </a:extLst>
          </p:cNvPr>
          <p:cNvSpPr/>
          <p:nvPr/>
        </p:nvSpPr>
        <p:spPr>
          <a:xfrm>
            <a:off x="5646732" y="1058397"/>
            <a:ext cx="1627855" cy="44274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  <a:ea typeface="SimSun" panose="02010600030101010101" pitchFamily="2" charset="-122"/>
              </a:rPr>
              <a:t>Random Forest</a:t>
            </a:r>
            <a:endParaRPr sz="1600" b="1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  <p:sp>
        <p:nvSpPr>
          <p:cNvPr id="19" name="Google Shape;236;p19">
            <a:extLst>
              <a:ext uri="{FF2B5EF4-FFF2-40B4-BE49-F238E27FC236}">
                <a16:creationId xmlns:a16="http://schemas.microsoft.com/office/drawing/2014/main" id="{0125D7D2-83EE-2FF8-1E8F-9E19A65247E3}"/>
              </a:ext>
            </a:extLst>
          </p:cNvPr>
          <p:cNvSpPr/>
          <p:nvPr/>
        </p:nvSpPr>
        <p:spPr>
          <a:xfrm>
            <a:off x="6349633" y="2651421"/>
            <a:ext cx="1468961" cy="42924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Logistic Regression</a:t>
            </a:r>
            <a:endParaRPr sz="1050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  <p:sp>
        <p:nvSpPr>
          <p:cNvPr id="20" name="Google Shape;238;p19">
            <a:extLst>
              <a:ext uri="{FF2B5EF4-FFF2-40B4-BE49-F238E27FC236}">
                <a16:creationId xmlns:a16="http://schemas.microsoft.com/office/drawing/2014/main" id="{6EF1B2D5-212A-77D0-6761-F5877992AD5D}"/>
              </a:ext>
            </a:extLst>
          </p:cNvPr>
          <p:cNvSpPr/>
          <p:nvPr/>
        </p:nvSpPr>
        <p:spPr>
          <a:xfrm>
            <a:off x="5658770" y="2108859"/>
            <a:ext cx="1148059" cy="4427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Decision Tree</a:t>
            </a:r>
            <a:endParaRPr sz="1050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  <p:sp>
        <p:nvSpPr>
          <p:cNvPr id="21" name="Google Shape;239;p19">
            <a:extLst>
              <a:ext uri="{FF2B5EF4-FFF2-40B4-BE49-F238E27FC236}">
                <a16:creationId xmlns:a16="http://schemas.microsoft.com/office/drawing/2014/main" id="{3AE253B7-994F-78DB-1079-0055FED12F55}"/>
              </a:ext>
            </a:extLst>
          </p:cNvPr>
          <p:cNvSpPr/>
          <p:nvPr/>
        </p:nvSpPr>
        <p:spPr>
          <a:xfrm>
            <a:off x="6854722" y="2109047"/>
            <a:ext cx="1883895" cy="43176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Linear SVM SVC (kernel=linear)</a:t>
            </a:r>
            <a:endParaRPr sz="1100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  <p:sp>
        <p:nvSpPr>
          <p:cNvPr id="22" name="Google Shape;235;p19">
            <a:extLst>
              <a:ext uri="{FF2B5EF4-FFF2-40B4-BE49-F238E27FC236}">
                <a16:creationId xmlns:a16="http://schemas.microsoft.com/office/drawing/2014/main" id="{B73BD0CE-0993-D7D4-A9E5-7804C324F5DD}"/>
              </a:ext>
            </a:extLst>
          </p:cNvPr>
          <p:cNvSpPr/>
          <p:nvPr/>
        </p:nvSpPr>
        <p:spPr>
          <a:xfrm>
            <a:off x="5665782" y="2642954"/>
            <a:ext cx="618619" cy="42317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  <a:ea typeface="SimSun" panose="02010600030101010101" pitchFamily="2" charset="-122"/>
              </a:rPr>
              <a:t>MNB</a:t>
            </a:r>
            <a:endParaRPr sz="1050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  <p:sp>
        <p:nvSpPr>
          <p:cNvPr id="23" name="Google Shape;236;p19">
            <a:extLst>
              <a:ext uri="{FF2B5EF4-FFF2-40B4-BE49-F238E27FC236}">
                <a16:creationId xmlns:a16="http://schemas.microsoft.com/office/drawing/2014/main" id="{C4A762EF-4B2F-A45C-4A8A-0097C4102DC8}"/>
              </a:ext>
            </a:extLst>
          </p:cNvPr>
          <p:cNvSpPr/>
          <p:nvPr/>
        </p:nvSpPr>
        <p:spPr>
          <a:xfrm>
            <a:off x="5646732" y="1578029"/>
            <a:ext cx="3072835" cy="42924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Non Linear SVM SVC (kernel=rbf)</a:t>
            </a:r>
            <a:endParaRPr sz="1600" b="1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  <p:sp>
        <p:nvSpPr>
          <p:cNvPr id="24" name="Google Shape;238;p19">
            <a:extLst>
              <a:ext uri="{FF2B5EF4-FFF2-40B4-BE49-F238E27FC236}">
                <a16:creationId xmlns:a16="http://schemas.microsoft.com/office/drawing/2014/main" id="{AAC6F9C9-ABB7-CF43-FD66-B253D8984106}"/>
              </a:ext>
            </a:extLst>
          </p:cNvPr>
          <p:cNvSpPr/>
          <p:nvPr/>
        </p:nvSpPr>
        <p:spPr>
          <a:xfrm>
            <a:off x="7883825" y="2641896"/>
            <a:ext cx="876717" cy="4427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Gaussian NB</a:t>
            </a:r>
            <a:endParaRPr sz="1050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5"/>
          <p:cNvSpPr txBox="1"/>
          <p:nvPr/>
        </p:nvSpPr>
        <p:spPr>
          <a:xfrm>
            <a:off x="457200" y="1093400"/>
            <a:ext cx="3381300" cy="52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 Model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5305500" y="1093400"/>
            <a:ext cx="3381300" cy="52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SVC (Kernel = ‘rbf’)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4298100" y="1818054"/>
            <a:ext cx="547800" cy="52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4298100" y="2343954"/>
            <a:ext cx="547800" cy="52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4298100" y="2865710"/>
            <a:ext cx="547800" cy="5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4298100" y="3387466"/>
            <a:ext cx="547800" cy="52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01" name="Google Shape;501;p25"/>
          <p:cNvGrpSpPr/>
          <p:nvPr/>
        </p:nvGrpSpPr>
        <p:grpSpPr>
          <a:xfrm>
            <a:off x="402922" y="1989572"/>
            <a:ext cx="3435577" cy="273900"/>
            <a:chOff x="457200" y="2011279"/>
            <a:chExt cx="3381300" cy="273900"/>
          </a:xfrm>
        </p:grpSpPr>
        <p:sp>
          <p:nvSpPr>
            <p:cNvPr id="503" name="Google Shape;503;p25"/>
            <p:cNvSpPr txBox="1"/>
            <p:nvPr/>
          </p:nvSpPr>
          <p:spPr>
            <a:xfrm>
              <a:off x="457200" y="2011279"/>
              <a:ext cx="338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RandomizedSearchCV()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3729000" y="2064354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25"/>
          <p:cNvGrpSpPr/>
          <p:nvPr/>
        </p:nvGrpSpPr>
        <p:grpSpPr>
          <a:xfrm>
            <a:off x="5327486" y="1962443"/>
            <a:ext cx="3747438" cy="284618"/>
            <a:chOff x="5305500" y="2000543"/>
            <a:chExt cx="3381300" cy="284618"/>
          </a:xfrm>
        </p:grpSpPr>
        <p:sp>
          <p:nvSpPr>
            <p:cNvPr id="509" name="Google Shape;509;p25"/>
            <p:cNvSpPr txBox="1"/>
            <p:nvPr/>
          </p:nvSpPr>
          <p:spPr>
            <a:xfrm>
              <a:off x="5305500" y="2000543"/>
              <a:ext cx="3381300" cy="284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GridSearchCV()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5305500" y="2064354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25"/>
          <p:cNvGrpSpPr/>
          <p:nvPr/>
        </p:nvGrpSpPr>
        <p:grpSpPr>
          <a:xfrm>
            <a:off x="809625" y="2422224"/>
            <a:ext cx="3038783" cy="331938"/>
            <a:chOff x="457200" y="2841347"/>
            <a:chExt cx="3381300" cy="331938"/>
          </a:xfrm>
        </p:grpSpPr>
        <p:sp>
          <p:nvSpPr>
            <p:cNvPr id="516" name="Google Shape;516;p25"/>
            <p:cNvSpPr txBox="1"/>
            <p:nvPr/>
          </p:nvSpPr>
          <p:spPr>
            <a:xfrm>
              <a:off x="457200" y="2896085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et up a range for each parameter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3729000" y="2841347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9" name="Google Shape;549;p25"/>
          <p:cNvCxnSpPr>
            <a:stCxn id="495" idx="3"/>
            <a:endCxn id="496" idx="1"/>
          </p:cNvCxnSpPr>
          <p:nvPr/>
        </p:nvCxnSpPr>
        <p:spPr>
          <a:xfrm>
            <a:off x="3838500" y="1356350"/>
            <a:ext cx="146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Title 2">
            <a:extLst>
              <a:ext uri="{FF2B5EF4-FFF2-40B4-BE49-F238E27FC236}">
                <a16:creationId xmlns:a16="http://schemas.microsoft.com/office/drawing/2014/main" id="{D234762B-9D06-6B3D-17CF-66D033C5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0365"/>
            <a:ext cx="8229600" cy="371400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r>
              <a:rPr lang="en-US" altLang="zh-CN" dirty="0">
                <a:solidFill>
                  <a:srgbClr val="846E84"/>
                </a:solidFill>
                <a:latin typeface="Fira Sans Extra Condensed" panose="020B0503050000020004" pitchFamily="34" charset="0"/>
                <a:ea typeface="Roboto"/>
              </a:rPr>
              <a:t>Tweaking parameters process</a:t>
            </a:r>
            <a:endParaRPr lang="en-US" dirty="0">
              <a:solidFill>
                <a:srgbClr val="846E84"/>
              </a:solidFill>
              <a:latin typeface="Fira Sans Extra Condensed" panose="020B0503050000020004" pitchFamily="34" charset="0"/>
              <a:ea typeface="Roboto"/>
            </a:endParaRPr>
          </a:p>
        </p:txBody>
      </p:sp>
      <p:grpSp>
        <p:nvGrpSpPr>
          <p:cNvPr id="5" name="Google Shape;513;p25">
            <a:extLst>
              <a:ext uri="{FF2B5EF4-FFF2-40B4-BE49-F238E27FC236}">
                <a16:creationId xmlns:a16="http://schemas.microsoft.com/office/drawing/2014/main" id="{967C47C7-67A1-63F8-4FBE-8837DD125492}"/>
              </a:ext>
            </a:extLst>
          </p:cNvPr>
          <p:cNvGrpSpPr/>
          <p:nvPr/>
        </p:nvGrpSpPr>
        <p:grpSpPr>
          <a:xfrm>
            <a:off x="809625" y="3141515"/>
            <a:ext cx="3076883" cy="685045"/>
            <a:chOff x="414804" y="2841347"/>
            <a:chExt cx="3423696" cy="685045"/>
          </a:xfrm>
        </p:grpSpPr>
        <p:sp>
          <p:nvSpPr>
            <p:cNvPr id="6" name="Google Shape;516;p25">
              <a:extLst>
                <a:ext uri="{FF2B5EF4-FFF2-40B4-BE49-F238E27FC236}">
                  <a16:creationId xmlns:a16="http://schemas.microsoft.com/office/drawing/2014/main" id="{231E0ED7-349F-1B5F-9B4D-E80EE7834D5E}"/>
                </a:ext>
              </a:extLst>
            </p:cNvPr>
            <p:cNvSpPr txBox="1"/>
            <p:nvPr/>
          </p:nvSpPr>
          <p:spPr>
            <a:xfrm>
              <a:off x="414804" y="3249192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Search the best combination of parameters with high accuracy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Google Shape;517;p25">
              <a:extLst>
                <a:ext uri="{FF2B5EF4-FFF2-40B4-BE49-F238E27FC236}">
                  <a16:creationId xmlns:a16="http://schemas.microsoft.com/office/drawing/2014/main" id="{5368DF03-C6A1-8E26-69B2-4E7497C90593}"/>
                </a:ext>
              </a:extLst>
            </p:cNvPr>
            <p:cNvSpPr/>
            <p:nvPr/>
          </p:nvSpPr>
          <p:spPr>
            <a:xfrm>
              <a:off x="3729000" y="2841347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516;p25">
            <a:extLst>
              <a:ext uri="{FF2B5EF4-FFF2-40B4-BE49-F238E27FC236}">
                <a16:creationId xmlns:a16="http://schemas.microsoft.com/office/drawing/2014/main" id="{EE435662-163C-8C0C-5E0A-C97527A91A54}"/>
              </a:ext>
            </a:extLst>
          </p:cNvPr>
          <p:cNvSpPr txBox="1"/>
          <p:nvPr/>
        </p:nvSpPr>
        <p:spPr>
          <a:xfrm>
            <a:off x="819150" y="4084313"/>
            <a:ext cx="3038783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Fit the best combination into model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516;p25">
            <a:extLst>
              <a:ext uri="{FF2B5EF4-FFF2-40B4-BE49-F238E27FC236}">
                <a16:creationId xmlns:a16="http://schemas.microsoft.com/office/drawing/2014/main" id="{2B6E2D4B-5FAD-4DF3-2E7C-07B43E0D7ED8}"/>
              </a:ext>
            </a:extLst>
          </p:cNvPr>
          <p:cNvSpPr txBox="1"/>
          <p:nvPr/>
        </p:nvSpPr>
        <p:spPr>
          <a:xfrm>
            <a:off x="809625" y="2971723"/>
            <a:ext cx="3038783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K-Folds Cross Validation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 10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F873C2-D469-1418-667A-65C930E6BC5A}"/>
              </a:ext>
            </a:extLst>
          </p:cNvPr>
          <p:cNvGrpSpPr/>
          <p:nvPr/>
        </p:nvGrpSpPr>
        <p:grpSpPr>
          <a:xfrm>
            <a:off x="0" y="4703525"/>
            <a:ext cx="9144000" cy="431990"/>
            <a:chOff x="0" y="4703525"/>
            <a:chExt cx="9144000" cy="43199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433807-66D2-B76A-654D-9B5853FED1A4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Understanding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DCAE29-BCF7-C07E-BE7B-6ECC545E8F0F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0A5D34-F5ED-0964-79E4-7638C63B55AC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Preparation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BCE934-D4CA-0A03-EC24-995DCF512418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846E8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Tweaking Parameters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90A955-7518-7281-B902-2DAF3A771D24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3W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</p:grpSp>
      <p:sp>
        <p:nvSpPr>
          <p:cNvPr id="16" name="Google Shape;499;p25">
            <a:extLst>
              <a:ext uri="{FF2B5EF4-FFF2-40B4-BE49-F238E27FC236}">
                <a16:creationId xmlns:a16="http://schemas.microsoft.com/office/drawing/2014/main" id="{FEB056E7-7E1E-89AC-4047-9010864EE4E7}"/>
              </a:ext>
            </a:extLst>
          </p:cNvPr>
          <p:cNvSpPr txBox="1"/>
          <p:nvPr/>
        </p:nvSpPr>
        <p:spPr>
          <a:xfrm>
            <a:off x="4298100" y="3905078"/>
            <a:ext cx="547800" cy="5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505;p25">
            <a:extLst>
              <a:ext uri="{FF2B5EF4-FFF2-40B4-BE49-F238E27FC236}">
                <a16:creationId xmlns:a16="http://schemas.microsoft.com/office/drawing/2014/main" id="{47D7D2C4-4D5C-DD9D-4195-50DEB10C3789}"/>
              </a:ext>
            </a:extLst>
          </p:cNvPr>
          <p:cNvSpPr/>
          <p:nvPr/>
        </p:nvSpPr>
        <p:spPr>
          <a:xfrm>
            <a:off x="8113761" y="2000765"/>
            <a:ext cx="121357" cy="10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513;p25">
            <a:extLst>
              <a:ext uri="{FF2B5EF4-FFF2-40B4-BE49-F238E27FC236}">
                <a16:creationId xmlns:a16="http://schemas.microsoft.com/office/drawing/2014/main" id="{45D70A59-9D50-A170-A7FF-50822E2A074C}"/>
              </a:ext>
            </a:extLst>
          </p:cNvPr>
          <p:cNvGrpSpPr/>
          <p:nvPr/>
        </p:nvGrpSpPr>
        <p:grpSpPr>
          <a:xfrm>
            <a:off x="5305500" y="2380342"/>
            <a:ext cx="3314625" cy="331938"/>
            <a:chOff x="457200" y="2841347"/>
            <a:chExt cx="3381300" cy="331938"/>
          </a:xfrm>
        </p:grpSpPr>
        <p:sp>
          <p:nvSpPr>
            <p:cNvPr id="21" name="Google Shape;516;p25">
              <a:extLst>
                <a:ext uri="{FF2B5EF4-FFF2-40B4-BE49-F238E27FC236}">
                  <a16:creationId xmlns:a16="http://schemas.microsoft.com/office/drawing/2014/main" id="{421D3DC0-0D50-95F4-7ACD-9AC4A59EEFDB}"/>
                </a:ext>
              </a:extLst>
            </p:cNvPr>
            <p:cNvSpPr txBox="1"/>
            <p:nvPr/>
          </p:nvSpPr>
          <p:spPr>
            <a:xfrm>
              <a:off x="457200" y="2896085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et up a range for each parameter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517;p25">
              <a:extLst>
                <a:ext uri="{FF2B5EF4-FFF2-40B4-BE49-F238E27FC236}">
                  <a16:creationId xmlns:a16="http://schemas.microsoft.com/office/drawing/2014/main" id="{4342AC2E-7AF2-135F-1E4C-9167FBE09980}"/>
                </a:ext>
              </a:extLst>
            </p:cNvPr>
            <p:cNvSpPr/>
            <p:nvPr/>
          </p:nvSpPr>
          <p:spPr>
            <a:xfrm>
              <a:off x="3729000" y="2841347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513;p25">
            <a:extLst>
              <a:ext uri="{FF2B5EF4-FFF2-40B4-BE49-F238E27FC236}">
                <a16:creationId xmlns:a16="http://schemas.microsoft.com/office/drawing/2014/main" id="{94FE9FFA-C960-2F4D-13AD-ACE933C83A06}"/>
              </a:ext>
            </a:extLst>
          </p:cNvPr>
          <p:cNvGrpSpPr/>
          <p:nvPr/>
        </p:nvGrpSpPr>
        <p:grpSpPr>
          <a:xfrm>
            <a:off x="5305500" y="3099633"/>
            <a:ext cx="3314625" cy="685045"/>
            <a:chOff x="457200" y="2841347"/>
            <a:chExt cx="3381300" cy="685045"/>
          </a:xfrm>
        </p:grpSpPr>
        <p:sp>
          <p:nvSpPr>
            <p:cNvPr id="24" name="Google Shape;516;p25">
              <a:extLst>
                <a:ext uri="{FF2B5EF4-FFF2-40B4-BE49-F238E27FC236}">
                  <a16:creationId xmlns:a16="http://schemas.microsoft.com/office/drawing/2014/main" id="{B78EEECA-BABC-3435-1AF1-0918719C6248}"/>
                </a:ext>
              </a:extLst>
            </p:cNvPr>
            <p:cNvSpPr txBox="1"/>
            <p:nvPr/>
          </p:nvSpPr>
          <p:spPr>
            <a:xfrm>
              <a:off x="457200" y="3249192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Search the best combination of parameters with high accuracy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Google Shape;517;p25">
              <a:extLst>
                <a:ext uri="{FF2B5EF4-FFF2-40B4-BE49-F238E27FC236}">
                  <a16:creationId xmlns:a16="http://schemas.microsoft.com/office/drawing/2014/main" id="{D3BE3BF4-3884-FF64-C740-81F3CE695435}"/>
                </a:ext>
              </a:extLst>
            </p:cNvPr>
            <p:cNvSpPr/>
            <p:nvPr/>
          </p:nvSpPr>
          <p:spPr>
            <a:xfrm>
              <a:off x="3729000" y="2841347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516;p25">
            <a:extLst>
              <a:ext uri="{FF2B5EF4-FFF2-40B4-BE49-F238E27FC236}">
                <a16:creationId xmlns:a16="http://schemas.microsoft.com/office/drawing/2014/main" id="{2108503D-6965-D651-A58C-567EBED704BE}"/>
              </a:ext>
            </a:extLst>
          </p:cNvPr>
          <p:cNvSpPr txBox="1"/>
          <p:nvPr/>
        </p:nvSpPr>
        <p:spPr>
          <a:xfrm>
            <a:off x="5305500" y="4042431"/>
            <a:ext cx="3314625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Fit the best combination into model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516;p25">
            <a:extLst>
              <a:ext uri="{FF2B5EF4-FFF2-40B4-BE49-F238E27FC236}">
                <a16:creationId xmlns:a16="http://schemas.microsoft.com/office/drawing/2014/main" id="{A0D5CB25-D1A3-20C3-1A89-DCE9E071FE71}"/>
              </a:ext>
            </a:extLst>
          </p:cNvPr>
          <p:cNvSpPr txBox="1"/>
          <p:nvPr/>
        </p:nvSpPr>
        <p:spPr>
          <a:xfrm>
            <a:off x="5305500" y="2929841"/>
            <a:ext cx="3314625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K-Folds Cross Validation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 10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4483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>
            <a:spLocks noGrp="1"/>
          </p:cNvSpPr>
          <p:nvPr>
            <p:ph type="title"/>
          </p:nvPr>
        </p:nvSpPr>
        <p:spPr>
          <a:xfrm>
            <a:off x="327660" y="358135"/>
            <a:ext cx="858774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Tweaking parameters for Top 1 &amp; 2 model</a:t>
            </a:r>
            <a:endParaRPr 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761" name="Google Shape;761;p30"/>
          <p:cNvGraphicFramePr/>
          <p:nvPr>
            <p:extLst>
              <p:ext uri="{D42A27DB-BD31-4B8C-83A1-F6EECF244321}">
                <p14:modId xmlns:p14="http://schemas.microsoft.com/office/powerpoint/2010/main" val="1602411019"/>
              </p:ext>
            </p:extLst>
          </p:nvPr>
        </p:nvGraphicFramePr>
        <p:xfrm>
          <a:off x="282532" y="1404879"/>
          <a:ext cx="2729700" cy="2200392"/>
        </p:xfrm>
        <a:graphic>
          <a:graphicData uri="http://schemas.openxmlformats.org/drawingml/2006/table">
            <a:tbl>
              <a:tblPr>
                <a:noFill/>
                <a:tableStyleId>{7E71FB2E-B58F-4A99-9DF7-A25213B653CF}</a:tableStyleId>
              </a:tblPr>
              <a:tblGrid>
                <a:gridCol w="1191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126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</a:rPr>
                        <a:t>Before</a:t>
                      </a:r>
                      <a:endParaRPr lang="en" sz="24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6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Fira Sans Extra Condensed" panose="020B0503050000020004" pitchFamily="34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Accuracy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Fira Sans Extra Condensed" panose="020B0503050000020004" pitchFamily="34" charset="0"/>
                          <a:ea typeface="Roboto"/>
                          <a:cs typeface="Roboto"/>
                          <a:sym typeface="Roboto"/>
                        </a:rPr>
                        <a:t>0.87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6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Fira Sans Extra Condensed" panose="020B0503050000020004" pitchFamily="34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F1 score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Fira Sans Extra Condensed" panose="020B0503050000020004" pitchFamily="34" charset="0"/>
                          <a:ea typeface="Roboto"/>
                          <a:cs typeface="Roboto"/>
                          <a:sym typeface="Roboto"/>
                        </a:rPr>
                        <a:t>0.82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Google Shape;761;p30">
            <a:extLst>
              <a:ext uri="{FF2B5EF4-FFF2-40B4-BE49-F238E27FC236}">
                <a16:creationId xmlns:a16="http://schemas.microsoft.com/office/drawing/2014/main" id="{C5A1FF95-54B4-2978-A624-A87326E45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689659"/>
              </p:ext>
            </p:extLst>
          </p:nvPr>
        </p:nvGraphicFramePr>
        <p:xfrm>
          <a:off x="4717362" y="1400415"/>
          <a:ext cx="2678173" cy="2202831"/>
        </p:xfrm>
        <a:graphic>
          <a:graphicData uri="http://schemas.openxmlformats.org/drawingml/2006/table">
            <a:tbl>
              <a:tblPr>
                <a:noFill/>
                <a:tableStyleId>{7E71FB2E-B58F-4A99-9DF7-A25213B653CF}</a:tableStyleId>
              </a:tblPr>
              <a:tblGrid>
                <a:gridCol w="1169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590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</a:rPr>
                        <a:t>Before</a:t>
                      </a:r>
                      <a:endParaRPr lang="en" sz="24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Fira Sans Extra Condensed" panose="020B0503050000020004" pitchFamily="34" charset="0"/>
                          <a:ea typeface="Fira Sans Extra Condensed"/>
                          <a:cs typeface="Fira Sans Extra Condensed"/>
                        </a:rPr>
                        <a:t>Accuracy</a:t>
                      </a:r>
                      <a:endParaRPr lang="en" sz="1800" b="1" dirty="0">
                        <a:solidFill>
                          <a:schemeClr val="dk1"/>
                        </a:solidFill>
                        <a:latin typeface="Fira Sans Extra Condensed" panose="020B0503050000020004" pitchFamily="34" charset="0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Fira Sans Extra Condensed" panose="020B0503050000020004" pitchFamily="34" charset="0"/>
                          <a:ea typeface="Roboto"/>
                          <a:cs typeface="Roboto"/>
                        </a:rPr>
                        <a:t>0.81</a:t>
                      </a:r>
                      <a:endParaRPr lang="en" sz="2400" b="1" dirty="0">
                        <a:solidFill>
                          <a:schemeClr val="dk1"/>
                        </a:solidFill>
                        <a:latin typeface="Fira Sans Extra Condensed" panose="020B0503050000020004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46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0" u="none" strike="noStrike" cap="none" noProof="0" dirty="0">
                          <a:solidFill>
                            <a:schemeClr val="dk1"/>
                          </a:solidFill>
                          <a:latin typeface="Fira Sans Extra Condensed" panose="020B0503050000020004" pitchFamily="34" charset="0"/>
                          <a:sym typeface="Arial"/>
                        </a:rPr>
                        <a:t>F1 score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Fira Sans Extra Condensed" panose="020B0503050000020004" pitchFamily="34" charset="0"/>
                          <a:ea typeface="Roboto"/>
                          <a:cs typeface="Roboto"/>
                        </a:rPr>
                        <a:t>0.73</a:t>
                      </a:r>
                      <a:endParaRPr lang="en" sz="2400" b="1" dirty="0">
                        <a:solidFill>
                          <a:schemeClr val="dk1"/>
                        </a:solidFill>
                        <a:latin typeface="Fira Sans Extra Condensed" panose="020B0503050000020004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E147CC-8A7C-62BE-4A48-6DE38877B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20085"/>
              </p:ext>
            </p:extLst>
          </p:nvPr>
        </p:nvGraphicFramePr>
        <p:xfrm>
          <a:off x="3012232" y="1404879"/>
          <a:ext cx="1532565" cy="2200391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1532565">
                  <a:extLst>
                    <a:ext uri="{9D8B030D-6E8A-4147-A177-3AD203B41FA5}">
                      <a16:colId xmlns:a16="http://schemas.microsoft.com/office/drawing/2014/main" val="1092875034"/>
                    </a:ext>
                  </a:extLst>
                </a:gridCol>
              </a:tblGrid>
              <a:tr h="75276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bg1"/>
                          </a:solidFill>
                          <a:latin typeface="Fira Sans Extra Condensed" panose="020B0503050000020004" pitchFamily="34" charset="0"/>
                        </a:rPr>
                        <a:t>After</a:t>
                      </a:r>
                      <a:endParaRPr lang="en" sz="2400" b="1" dirty="0">
                        <a:solidFill>
                          <a:schemeClr val="bg1"/>
                        </a:solidFill>
                        <a:latin typeface="Fira Sans Extra Condensed" panose="020B0503050000020004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546401184"/>
                  </a:ext>
                </a:extLst>
              </a:tr>
              <a:tr h="7488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bg1"/>
                          </a:solidFill>
                          <a:latin typeface="Fira Sans Extra Condensed" panose="020B0503050000020004" pitchFamily="34" charset="0"/>
                          <a:ea typeface="+mn-ea"/>
                          <a:cs typeface="+mn-cs"/>
                          <a:sym typeface="Roboto"/>
                        </a:rPr>
                        <a:t>0.88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886908429"/>
                  </a:ext>
                </a:extLst>
              </a:tr>
              <a:tr h="69880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bg1"/>
                          </a:solidFill>
                          <a:latin typeface="Fira Sans Extra Condensed" panose="020B0503050000020004" pitchFamily="34" charset="0"/>
                        </a:rPr>
                        <a:t>0.83</a:t>
                      </a:r>
                      <a:endParaRPr lang="en" sz="2400" b="1" dirty="0">
                        <a:solidFill>
                          <a:schemeClr val="bg1"/>
                        </a:solidFill>
                        <a:latin typeface="Fira Sans Extra Condensed" panose="020B0503050000020004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63559385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FB86B5-D899-5941-C253-6C365A439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08355"/>
              </p:ext>
            </p:extLst>
          </p:nvPr>
        </p:nvGraphicFramePr>
        <p:xfrm>
          <a:off x="7395535" y="1400415"/>
          <a:ext cx="1532565" cy="2200391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1532565">
                  <a:extLst>
                    <a:ext uri="{9D8B030D-6E8A-4147-A177-3AD203B41FA5}">
                      <a16:colId xmlns:a16="http://schemas.microsoft.com/office/drawing/2014/main" val="1092875034"/>
                    </a:ext>
                  </a:extLst>
                </a:gridCol>
              </a:tblGrid>
              <a:tr h="75276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bg1"/>
                          </a:solidFill>
                          <a:latin typeface="Fira Sans Extra Condensed" panose="020B0503050000020004" pitchFamily="34" charset="0"/>
                        </a:rPr>
                        <a:t>After</a:t>
                      </a:r>
                      <a:endParaRPr lang="en" sz="2400" b="1" dirty="0">
                        <a:solidFill>
                          <a:schemeClr val="bg1"/>
                        </a:solidFill>
                        <a:latin typeface="Fira Sans Extra Condensed" panose="020B0503050000020004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546401184"/>
                  </a:ext>
                </a:extLst>
              </a:tr>
              <a:tr h="7488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bg1"/>
                          </a:solidFill>
                          <a:latin typeface="Fira Sans Extra Condensed" panose="020B0503050000020004" pitchFamily="34" charset="0"/>
                        </a:rPr>
                        <a:t>0.83</a:t>
                      </a:r>
                      <a:endParaRPr lang="en" sz="2400" b="1" dirty="0">
                        <a:solidFill>
                          <a:schemeClr val="bg1"/>
                        </a:solidFill>
                        <a:latin typeface="Fira Sans Extra Condensed" panose="020B0503050000020004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886908429"/>
                  </a:ext>
                </a:extLst>
              </a:tr>
              <a:tr h="69880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bg1"/>
                          </a:solidFill>
                          <a:latin typeface="Fira Sans Extra Condensed" panose="020B0503050000020004" pitchFamily="34" charset="0"/>
                        </a:rPr>
                        <a:t>0.75</a:t>
                      </a:r>
                      <a:endParaRPr lang="en" sz="2400" b="1" dirty="0">
                        <a:solidFill>
                          <a:schemeClr val="bg1"/>
                        </a:solidFill>
                        <a:latin typeface="Fira Sans Extra Condensed" panose="020B0503050000020004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63559385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D68A713-5EFD-8BF0-D730-0890EAD2189A}"/>
              </a:ext>
            </a:extLst>
          </p:cNvPr>
          <p:cNvGrpSpPr/>
          <p:nvPr/>
        </p:nvGrpSpPr>
        <p:grpSpPr>
          <a:xfrm>
            <a:off x="0" y="4703525"/>
            <a:ext cx="9144000" cy="431990"/>
            <a:chOff x="0" y="4703525"/>
            <a:chExt cx="9144000" cy="4319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B0E325-6209-5877-5C0B-A756ADDAA4A3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Understanding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B3ADB8-244F-0B95-4B0D-41EAA12F0772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415FC1-EAF4-E588-F8BD-8113D958CAE5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Preparation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E7108E-3837-4451-DFE1-FAAE853455C2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846E8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Tweaking Parameters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1D3613-0D37-D676-D72A-AA0B11DA68A9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3W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224479B-D409-3EDC-946A-BA033DFF3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24006"/>
              </p:ext>
            </p:extLst>
          </p:nvPr>
        </p:nvGraphicFramePr>
        <p:xfrm>
          <a:off x="282532" y="3600806"/>
          <a:ext cx="2729700" cy="721633"/>
        </p:xfrm>
        <a:graphic>
          <a:graphicData uri="http://schemas.openxmlformats.org/drawingml/2006/table">
            <a:tbl>
              <a:tblPr>
                <a:noFill/>
                <a:tableStyleId>{7E71FB2E-B58F-4A99-9DF7-A25213B653CF}</a:tableStyleId>
              </a:tblPr>
              <a:tblGrid>
                <a:gridCol w="1191857">
                  <a:extLst>
                    <a:ext uri="{9D8B030D-6E8A-4147-A177-3AD203B41FA5}">
                      <a16:colId xmlns:a16="http://schemas.microsoft.com/office/drawing/2014/main" val="921754993"/>
                    </a:ext>
                  </a:extLst>
                </a:gridCol>
                <a:gridCol w="1537843">
                  <a:extLst>
                    <a:ext uri="{9D8B030D-6E8A-4147-A177-3AD203B41FA5}">
                      <a16:colId xmlns:a16="http://schemas.microsoft.com/office/drawing/2014/main" val="4250872061"/>
                    </a:ext>
                  </a:extLst>
                </a:gridCol>
              </a:tblGrid>
              <a:tr h="7216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Fira Sans Extra Condensed" panose="020B0503050000020004" pitchFamily="34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AUC-ROC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Fira Sans Extra Condensed" panose="020B0503050000020004" pitchFamily="34" charset="0"/>
                          <a:ea typeface="Roboto"/>
                          <a:cs typeface="Roboto"/>
                          <a:sym typeface="Roboto"/>
                        </a:rPr>
                        <a:t>84.60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8849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595196-64E9-D591-DDC2-7375754C8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14940"/>
              </p:ext>
            </p:extLst>
          </p:nvPr>
        </p:nvGraphicFramePr>
        <p:xfrm>
          <a:off x="3009900" y="3600450"/>
          <a:ext cx="1532565" cy="714375"/>
        </p:xfrm>
        <a:graphic>
          <a:graphicData uri="http://schemas.openxmlformats.org/drawingml/2006/table">
            <a:tbl>
              <a:tblPr/>
              <a:tblGrid>
                <a:gridCol w="1532565">
                  <a:extLst>
                    <a:ext uri="{9D8B030D-6E8A-4147-A177-3AD203B41FA5}">
                      <a16:colId xmlns:a16="http://schemas.microsoft.com/office/drawing/2014/main" val="3810792288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Fira Sans Extra Condensed" panose="020B0503050000020004" pitchFamily="34" charset="0"/>
                          <a:ea typeface="+mn-ea"/>
                          <a:cs typeface="+mn-cs"/>
                          <a:sym typeface="Arial"/>
                        </a:rPr>
                        <a:t>86.46%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56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622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937FA9D-E620-5168-26E6-79EC02B1A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262553"/>
              </p:ext>
            </p:extLst>
          </p:nvPr>
        </p:nvGraphicFramePr>
        <p:xfrm>
          <a:off x="7382835" y="3600449"/>
          <a:ext cx="1545265" cy="733464"/>
        </p:xfrm>
        <a:graphic>
          <a:graphicData uri="http://schemas.openxmlformats.org/drawingml/2006/table">
            <a:tbl>
              <a:tblPr/>
              <a:tblGrid>
                <a:gridCol w="1545265">
                  <a:extLst>
                    <a:ext uri="{9D8B030D-6E8A-4147-A177-3AD203B41FA5}">
                      <a16:colId xmlns:a16="http://schemas.microsoft.com/office/drawing/2014/main" val="3810792288"/>
                    </a:ext>
                  </a:extLst>
                </a:gridCol>
              </a:tblGrid>
              <a:tr h="733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Fira Sans Extra Condensed" panose="020B0503050000020004" pitchFamily="34" charset="0"/>
                          <a:ea typeface="+mn-ea"/>
                          <a:cs typeface="+mn-cs"/>
                          <a:sym typeface="Arial"/>
                        </a:rPr>
                        <a:t>80.47%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56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622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AE59E82-8403-4020-5278-99CCBCAA1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24092"/>
              </p:ext>
            </p:extLst>
          </p:nvPr>
        </p:nvGraphicFramePr>
        <p:xfrm>
          <a:off x="4717362" y="3600449"/>
          <a:ext cx="2678173" cy="733464"/>
        </p:xfrm>
        <a:graphic>
          <a:graphicData uri="http://schemas.openxmlformats.org/drawingml/2006/table">
            <a:tbl>
              <a:tblPr>
                <a:noFill/>
                <a:tableStyleId>{7E71FB2E-B58F-4A99-9DF7-A25213B653CF}</a:tableStyleId>
              </a:tblPr>
              <a:tblGrid>
                <a:gridCol w="1169360">
                  <a:extLst>
                    <a:ext uri="{9D8B030D-6E8A-4147-A177-3AD203B41FA5}">
                      <a16:colId xmlns:a16="http://schemas.microsoft.com/office/drawing/2014/main" val="788279585"/>
                    </a:ext>
                  </a:extLst>
                </a:gridCol>
                <a:gridCol w="1508813">
                  <a:extLst>
                    <a:ext uri="{9D8B030D-6E8A-4147-A177-3AD203B41FA5}">
                      <a16:colId xmlns:a16="http://schemas.microsoft.com/office/drawing/2014/main" val="3594100271"/>
                    </a:ext>
                  </a:extLst>
                </a:gridCol>
              </a:tblGrid>
              <a:tr h="73346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0" u="none" strike="noStrike" cap="none" noProof="0" dirty="0">
                          <a:solidFill>
                            <a:schemeClr val="dk1"/>
                          </a:solidFill>
                          <a:latin typeface="Fira Sans Extra Condensed" panose="020B0503050000020004" pitchFamily="34" charset="0"/>
                          <a:sym typeface="Arial"/>
                        </a:rPr>
                        <a:t>AUC-ROC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Fira Sans Extra Condensed" panose="020B0503050000020004" pitchFamily="34" charset="0"/>
                          <a:ea typeface="Roboto"/>
                          <a:cs typeface="Roboto"/>
                        </a:rPr>
                        <a:t>74.72%</a:t>
                      </a:r>
                      <a:endParaRPr lang="en" sz="2400" b="1" dirty="0">
                        <a:solidFill>
                          <a:schemeClr val="dk1"/>
                        </a:solidFill>
                        <a:latin typeface="Fira Sans Extra Condensed" panose="020B0503050000020004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944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DCCE2D2-AB9D-F653-26EE-D69D06B59B91}"/>
              </a:ext>
            </a:extLst>
          </p:cNvPr>
          <p:cNvSpPr txBox="1"/>
          <p:nvPr/>
        </p:nvSpPr>
        <p:spPr>
          <a:xfrm>
            <a:off x="282532" y="1078428"/>
            <a:ext cx="4259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635671"/>
                </a:solidFill>
                <a:latin typeface="Fira Sans Extra Condensed"/>
                <a:ea typeface="Fira Sans Extra Condensed"/>
                <a:cs typeface="Fira Sans Extra Condensed"/>
              </a:rPr>
              <a:t>Random Forest Model</a:t>
            </a:r>
            <a:endParaRPr lang="en" sz="1400" b="1" dirty="0">
              <a:solidFill>
                <a:srgbClr val="63567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F30DD2-8B5E-1DF7-A77C-9CDA4DC70768}"/>
              </a:ext>
            </a:extLst>
          </p:cNvPr>
          <p:cNvSpPr txBox="1"/>
          <p:nvPr/>
        </p:nvSpPr>
        <p:spPr>
          <a:xfrm>
            <a:off x="4601535" y="1078428"/>
            <a:ext cx="4259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635671"/>
                </a:solidFill>
                <a:latin typeface="Fira Sans Extra Condensed"/>
                <a:ea typeface="Fira Sans Extra Condensed"/>
                <a:cs typeface="Fira Sans Extra Condensed"/>
              </a:rPr>
              <a:t>SVC (Kernel=‘rbf’)</a:t>
            </a:r>
            <a:endParaRPr lang="en" sz="1400" b="1" dirty="0">
              <a:solidFill>
                <a:srgbClr val="63567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64B925-AD70-73CB-B1FA-3AF82D474377}"/>
              </a:ext>
            </a:extLst>
          </p:cNvPr>
          <p:cNvSpPr txBox="1"/>
          <p:nvPr/>
        </p:nvSpPr>
        <p:spPr>
          <a:xfrm>
            <a:off x="7084874" y="4403303"/>
            <a:ext cx="18305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63567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Comes from the Test set</a:t>
            </a:r>
            <a:endParaRPr lang="en" sz="900" b="1" dirty="0">
              <a:solidFill>
                <a:srgbClr val="63567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1636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47"/>
          <p:cNvSpPr txBox="1">
            <a:spLocks noGrp="1"/>
          </p:cNvSpPr>
          <p:nvPr>
            <p:ph type="title"/>
          </p:nvPr>
        </p:nvSpPr>
        <p:spPr>
          <a:xfrm>
            <a:off x="725513" y="347356"/>
            <a:ext cx="251085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r>
              <a:rPr lang="en" dirty="0">
                <a:solidFill>
                  <a:srgbClr val="846E84"/>
                </a:solidFill>
                <a:latin typeface="Fira Sans Extra Condensed" panose="020B0503050000020004" pitchFamily="34" charset="0"/>
                <a:ea typeface="Roboto"/>
              </a:rPr>
              <a:t>What went well?</a:t>
            </a:r>
            <a:endParaRPr dirty="0">
              <a:solidFill>
                <a:srgbClr val="846E84"/>
              </a:solidFill>
              <a:latin typeface="Fira Sans Extra Condensed" panose="020B0503050000020004" pitchFamily="34" charset="0"/>
              <a:ea typeface="Roboto"/>
            </a:endParaRPr>
          </a:p>
        </p:txBody>
      </p:sp>
      <p:sp>
        <p:nvSpPr>
          <p:cNvPr id="1470" name="Google Shape;1470;p47"/>
          <p:cNvSpPr txBox="1"/>
          <p:nvPr/>
        </p:nvSpPr>
        <p:spPr>
          <a:xfrm>
            <a:off x="725513" y="1967988"/>
            <a:ext cx="2276700" cy="489744"/>
          </a:xfrm>
          <a:prstGeom prst="rect">
            <a:avLst/>
          </a:prstGeom>
          <a:solidFill>
            <a:srgbClr val="E8B5B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Programming environment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5" name="Google Shape;1475;p47"/>
          <p:cNvSpPr txBox="1"/>
          <p:nvPr/>
        </p:nvSpPr>
        <p:spPr>
          <a:xfrm>
            <a:off x="725513" y="1074913"/>
            <a:ext cx="2276700" cy="7643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mining process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7" name="Google Shape;1487;p47"/>
          <p:cNvSpPr txBox="1"/>
          <p:nvPr/>
        </p:nvSpPr>
        <p:spPr>
          <a:xfrm>
            <a:off x="3348351" y="1074913"/>
            <a:ext cx="2276700" cy="76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4" name="Google Shape;1494;p47"/>
          <p:cNvSpPr txBox="1"/>
          <p:nvPr/>
        </p:nvSpPr>
        <p:spPr>
          <a:xfrm>
            <a:off x="5962639" y="1931341"/>
            <a:ext cx="2276700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Tweaking parameters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6" name="Google Shape;1496;p47"/>
          <p:cNvSpPr txBox="1"/>
          <p:nvPr/>
        </p:nvSpPr>
        <p:spPr>
          <a:xfrm>
            <a:off x="5962639" y="2521582"/>
            <a:ext cx="2285250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 train &amp; test set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BB2980-6528-DACE-7E40-2A43C7F53A85}"/>
              </a:ext>
            </a:extLst>
          </p:cNvPr>
          <p:cNvGrpSpPr/>
          <p:nvPr/>
        </p:nvGrpSpPr>
        <p:grpSpPr>
          <a:xfrm>
            <a:off x="0" y="4703525"/>
            <a:ext cx="9144000" cy="431990"/>
            <a:chOff x="0" y="4703525"/>
            <a:chExt cx="9144000" cy="4319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87C9AC-F787-A9C5-9705-BF3C881BEDDA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Understanding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FDB89E-7ADD-BB63-F785-2A3CDE401880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FD9D9D-C215-C932-049B-0B424F957F29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Preparation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21B4E-2D03-55A2-07BC-DFEDE7067ECC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Tweaking Parameters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D43ADD-868C-01EC-9BF0-DF571EF2D611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846E8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3W</a:t>
              </a:r>
              <a:endParaRPr lang="en-US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Google Shape;1499;p47">
            <a:extLst>
              <a:ext uri="{FF2B5EF4-FFF2-40B4-BE49-F238E27FC236}">
                <a16:creationId xmlns:a16="http://schemas.microsoft.com/office/drawing/2014/main" id="{BC8F67E9-3407-CD84-0E50-22707D765102}"/>
              </a:ext>
            </a:extLst>
          </p:cNvPr>
          <p:cNvSpPr txBox="1"/>
          <p:nvPr/>
        </p:nvSpPr>
        <p:spPr>
          <a:xfrm>
            <a:off x="5962639" y="1074913"/>
            <a:ext cx="2276700" cy="7643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1494;p47">
            <a:extLst>
              <a:ext uri="{FF2B5EF4-FFF2-40B4-BE49-F238E27FC236}">
                <a16:creationId xmlns:a16="http://schemas.microsoft.com/office/drawing/2014/main" id="{42FB8E8F-468A-95F9-5086-A2FC30D17ABD}"/>
              </a:ext>
            </a:extLst>
          </p:cNvPr>
          <p:cNvSpPr txBox="1"/>
          <p:nvPr/>
        </p:nvSpPr>
        <p:spPr>
          <a:xfrm>
            <a:off x="5962639" y="3111823"/>
            <a:ext cx="2276700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uild model &amp; evaluation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496;p47">
            <a:extLst>
              <a:ext uri="{FF2B5EF4-FFF2-40B4-BE49-F238E27FC236}">
                <a16:creationId xmlns:a16="http://schemas.microsoft.com/office/drawing/2014/main" id="{6DAD5C06-10FF-E3B6-8017-5A18FD0B94C9}"/>
              </a:ext>
            </a:extLst>
          </p:cNvPr>
          <p:cNvSpPr txBox="1"/>
          <p:nvPr/>
        </p:nvSpPr>
        <p:spPr>
          <a:xfrm>
            <a:off x="5962639" y="3698629"/>
            <a:ext cx="2285250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K-folds cross validation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494;p47">
            <a:extLst>
              <a:ext uri="{FF2B5EF4-FFF2-40B4-BE49-F238E27FC236}">
                <a16:creationId xmlns:a16="http://schemas.microsoft.com/office/drawing/2014/main" id="{ED4CEA49-EA77-3BEB-C2D3-BD0E38078313}"/>
              </a:ext>
            </a:extLst>
          </p:cNvPr>
          <p:cNvSpPr txBox="1"/>
          <p:nvPr/>
        </p:nvSpPr>
        <p:spPr>
          <a:xfrm>
            <a:off x="3339801" y="1931341"/>
            <a:ext cx="2276700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available dataset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496;p47">
            <a:extLst>
              <a:ext uri="{FF2B5EF4-FFF2-40B4-BE49-F238E27FC236}">
                <a16:creationId xmlns:a16="http://schemas.microsoft.com/office/drawing/2014/main" id="{36BF84A0-F5E8-75E0-4CC4-13A1476D5C3C}"/>
              </a:ext>
            </a:extLst>
          </p:cNvPr>
          <p:cNvSpPr txBox="1"/>
          <p:nvPr/>
        </p:nvSpPr>
        <p:spPr>
          <a:xfrm>
            <a:off x="3339801" y="2521582"/>
            <a:ext cx="2285250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eplace missing value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494;p47">
            <a:extLst>
              <a:ext uri="{FF2B5EF4-FFF2-40B4-BE49-F238E27FC236}">
                <a16:creationId xmlns:a16="http://schemas.microsoft.com/office/drawing/2014/main" id="{BF05B6A6-3638-0846-80F8-30846794D1B2}"/>
              </a:ext>
            </a:extLst>
          </p:cNvPr>
          <p:cNvSpPr txBox="1"/>
          <p:nvPr/>
        </p:nvSpPr>
        <p:spPr>
          <a:xfrm>
            <a:off x="3339801" y="3111823"/>
            <a:ext cx="2276700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missing values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496;p47">
            <a:extLst>
              <a:ext uri="{FF2B5EF4-FFF2-40B4-BE49-F238E27FC236}">
                <a16:creationId xmlns:a16="http://schemas.microsoft.com/office/drawing/2014/main" id="{1FE8E478-3D88-5746-C6BF-D3A231076DF7}"/>
              </a:ext>
            </a:extLst>
          </p:cNvPr>
          <p:cNvSpPr txBox="1"/>
          <p:nvPr/>
        </p:nvSpPr>
        <p:spPr>
          <a:xfrm>
            <a:off x="3339801" y="3698629"/>
            <a:ext cx="2285250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understanding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" name="Picture 8" descr="Health And Life Sciences | Oliver Wyman">
            <a:extLst>
              <a:ext uri="{FF2B5EF4-FFF2-40B4-BE49-F238E27FC236}">
                <a16:creationId xmlns:a16="http://schemas.microsoft.com/office/drawing/2014/main" id="{93785EFC-3587-6BFC-D3E0-7AA269EAC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75" y="2851504"/>
            <a:ext cx="1458249" cy="145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3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47"/>
          <p:cNvSpPr txBox="1">
            <a:spLocks noGrp="1"/>
          </p:cNvSpPr>
          <p:nvPr>
            <p:ph type="title"/>
          </p:nvPr>
        </p:nvSpPr>
        <p:spPr>
          <a:xfrm>
            <a:off x="725512" y="347356"/>
            <a:ext cx="2919387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r>
              <a:rPr lang="en" dirty="0">
                <a:solidFill>
                  <a:srgbClr val="846E84"/>
                </a:solidFill>
                <a:latin typeface="Fira Sans Extra Condensed" panose="020B0503050000020004" pitchFamily="34" charset="0"/>
                <a:ea typeface="Roboto"/>
              </a:rPr>
              <a:t>What did not go well?</a:t>
            </a:r>
            <a:endParaRPr dirty="0">
              <a:solidFill>
                <a:srgbClr val="846E84"/>
              </a:solidFill>
              <a:latin typeface="Fira Sans Extra Condensed" panose="020B0503050000020004" pitchFamily="34" charset="0"/>
              <a:ea typeface="Roboto"/>
            </a:endParaRPr>
          </a:p>
        </p:txBody>
      </p:sp>
      <p:sp>
        <p:nvSpPr>
          <p:cNvPr id="1470" name="Google Shape;1470;p47"/>
          <p:cNvSpPr txBox="1"/>
          <p:nvPr/>
        </p:nvSpPr>
        <p:spPr>
          <a:xfrm>
            <a:off x="799125" y="1967988"/>
            <a:ext cx="2424278" cy="489744"/>
          </a:xfrm>
          <a:prstGeom prst="rect">
            <a:avLst/>
          </a:prstGeom>
          <a:solidFill>
            <a:srgbClr val="E8B5B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Have to go back and revisit the data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5" name="Google Shape;1475;p47"/>
          <p:cNvSpPr txBox="1"/>
          <p:nvPr/>
        </p:nvSpPr>
        <p:spPr>
          <a:xfrm>
            <a:off x="799125" y="1074913"/>
            <a:ext cx="2424278" cy="7643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Ignored Outliers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4" name="Google Shape;1494;p47"/>
          <p:cNvSpPr txBox="1"/>
          <p:nvPr/>
        </p:nvSpPr>
        <p:spPr>
          <a:xfrm>
            <a:off x="5857114" y="1931341"/>
            <a:ext cx="2424278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SVC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6" name="Google Shape;1496;p47"/>
          <p:cNvSpPr txBox="1"/>
          <p:nvPr/>
        </p:nvSpPr>
        <p:spPr>
          <a:xfrm>
            <a:off x="5852532" y="2521582"/>
            <a:ext cx="2433382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too large range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BB2980-6528-DACE-7E40-2A43C7F53A85}"/>
              </a:ext>
            </a:extLst>
          </p:cNvPr>
          <p:cNvGrpSpPr/>
          <p:nvPr/>
        </p:nvGrpSpPr>
        <p:grpSpPr>
          <a:xfrm>
            <a:off x="0" y="4703525"/>
            <a:ext cx="9144000" cy="431990"/>
            <a:chOff x="0" y="4703525"/>
            <a:chExt cx="9144000" cy="4319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87C9AC-F787-A9C5-9705-BF3C881BEDDA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Understanding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FDB89E-7ADD-BB63-F785-2A3CDE401880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FD9D9D-C215-C932-049B-0B424F957F29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Preparation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21B4E-2D03-55A2-07BC-DFEDE7067ECC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Tweaking Parameters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D43ADD-868C-01EC-9BF0-DF571EF2D611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846E8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3W</a:t>
              </a:r>
              <a:endParaRPr lang="en-US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Google Shape;1499;p47">
            <a:extLst>
              <a:ext uri="{FF2B5EF4-FFF2-40B4-BE49-F238E27FC236}">
                <a16:creationId xmlns:a16="http://schemas.microsoft.com/office/drawing/2014/main" id="{BC8F67E9-3407-CD84-0E50-22707D765102}"/>
              </a:ext>
            </a:extLst>
          </p:cNvPr>
          <p:cNvSpPr txBox="1"/>
          <p:nvPr/>
        </p:nvSpPr>
        <p:spPr>
          <a:xfrm>
            <a:off x="5857114" y="1074913"/>
            <a:ext cx="2424278" cy="7643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Tweaking parameters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1494;p47">
            <a:extLst>
              <a:ext uri="{FF2B5EF4-FFF2-40B4-BE49-F238E27FC236}">
                <a16:creationId xmlns:a16="http://schemas.microsoft.com/office/drawing/2014/main" id="{42FB8E8F-468A-95F9-5086-A2FC30D17ABD}"/>
              </a:ext>
            </a:extLst>
          </p:cNvPr>
          <p:cNvSpPr txBox="1"/>
          <p:nvPr/>
        </p:nvSpPr>
        <p:spPr>
          <a:xfrm>
            <a:off x="5857114" y="3111823"/>
            <a:ext cx="2424278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 slowly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496;p47">
            <a:extLst>
              <a:ext uri="{FF2B5EF4-FFF2-40B4-BE49-F238E27FC236}">
                <a16:creationId xmlns:a16="http://schemas.microsoft.com/office/drawing/2014/main" id="{6DAD5C06-10FF-E3B6-8017-5A18FD0B94C9}"/>
              </a:ext>
            </a:extLst>
          </p:cNvPr>
          <p:cNvSpPr txBox="1"/>
          <p:nvPr/>
        </p:nvSpPr>
        <p:spPr>
          <a:xfrm>
            <a:off x="5852532" y="3698629"/>
            <a:ext cx="2433382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Almost half of the whole project time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496;p47">
            <a:extLst>
              <a:ext uri="{FF2B5EF4-FFF2-40B4-BE49-F238E27FC236}">
                <a16:creationId xmlns:a16="http://schemas.microsoft.com/office/drawing/2014/main" id="{36BF84A0-F5E8-75E0-4CC4-13A1476D5C3C}"/>
              </a:ext>
            </a:extLst>
          </p:cNvPr>
          <p:cNvSpPr txBox="1"/>
          <p:nvPr/>
        </p:nvSpPr>
        <p:spPr>
          <a:xfrm>
            <a:off x="780605" y="2520820"/>
            <a:ext cx="2433382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 work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494;p47">
            <a:extLst>
              <a:ext uri="{FF2B5EF4-FFF2-40B4-BE49-F238E27FC236}">
                <a16:creationId xmlns:a16="http://schemas.microsoft.com/office/drawing/2014/main" id="{BF05B6A6-3638-0846-80F8-30846794D1B2}"/>
              </a:ext>
            </a:extLst>
          </p:cNvPr>
          <p:cNvSpPr txBox="1"/>
          <p:nvPr/>
        </p:nvSpPr>
        <p:spPr>
          <a:xfrm>
            <a:off x="785187" y="3111061"/>
            <a:ext cx="2424278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Pregnancies: max = 17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487;p47">
            <a:extLst>
              <a:ext uri="{FF2B5EF4-FFF2-40B4-BE49-F238E27FC236}">
                <a16:creationId xmlns:a16="http://schemas.microsoft.com/office/drawing/2014/main" id="{FC09AA2D-4EE2-3727-2273-F8ABC2FF2589}"/>
              </a:ext>
            </a:extLst>
          </p:cNvPr>
          <p:cNvSpPr txBox="1"/>
          <p:nvPr/>
        </p:nvSpPr>
        <p:spPr>
          <a:xfrm>
            <a:off x="3406183" y="1074913"/>
            <a:ext cx="2276700" cy="76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Overfitting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Google Shape;1494;p47">
            <a:extLst>
              <a:ext uri="{FF2B5EF4-FFF2-40B4-BE49-F238E27FC236}">
                <a16:creationId xmlns:a16="http://schemas.microsoft.com/office/drawing/2014/main" id="{1D445712-4427-E1DB-048F-C0DE71596EF1}"/>
              </a:ext>
            </a:extLst>
          </p:cNvPr>
          <p:cNvSpPr txBox="1"/>
          <p:nvPr/>
        </p:nvSpPr>
        <p:spPr>
          <a:xfrm>
            <a:off x="3397633" y="1931341"/>
            <a:ext cx="2276700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Models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494;p47">
            <a:extLst>
              <a:ext uri="{FF2B5EF4-FFF2-40B4-BE49-F238E27FC236}">
                <a16:creationId xmlns:a16="http://schemas.microsoft.com/office/drawing/2014/main" id="{D9B2FF1F-6EFF-FDF3-85EB-9DCE510857E4}"/>
              </a:ext>
            </a:extLst>
          </p:cNvPr>
          <p:cNvSpPr txBox="1"/>
          <p:nvPr/>
        </p:nvSpPr>
        <p:spPr>
          <a:xfrm>
            <a:off x="3406183" y="2520820"/>
            <a:ext cx="2276700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Perfect accuracy but poor performance on test set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496;p47">
            <a:extLst>
              <a:ext uri="{FF2B5EF4-FFF2-40B4-BE49-F238E27FC236}">
                <a16:creationId xmlns:a16="http://schemas.microsoft.com/office/drawing/2014/main" id="{D0999AD9-A23F-4E53-BCA4-10B1C3C27631}"/>
              </a:ext>
            </a:extLst>
          </p:cNvPr>
          <p:cNvSpPr txBox="1"/>
          <p:nvPr/>
        </p:nvSpPr>
        <p:spPr>
          <a:xfrm>
            <a:off x="3406183" y="3107626"/>
            <a:ext cx="2285250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Tweaking parameters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19459494"/>
      </p:ext>
    </p:extLst>
  </p:cSld>
  <p:clrMapOvr>
    <a:masterClrMapping/>
  </p:clrMapOvr>
</p:sld>
</file>

<file path=ppt/theme/theme1.xml><?xml version="1.0" encoding="utf-8"?>
<a:theme xmlns:a="http://schemas.openxmlformats.org/drawingml/2006/main" name="Strategic Analysis: Business Environme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8B5BB"/>
      </a:accent1>
      <a:accent2>
        <a:srgbClr val="C79DA9"/>
      </a:accent2>
      <a:accent3>
        <a:srgbClr val="A68596"/>
      </a:accent3>
      <a:accent4>
        <a:srgbClr val="846E84"/>
      </a:accent4>
      <a:accent5>
        <a:srgbClr val="635671"/>
      </a:accent5>
      <a:accent6>
        <a:srgbClr val="423E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634</Words>
  <Application>Microsoft Office PowerPoint</Application>
  <PresentationFormat>On-screen Show (16:9)</PresentationFormat>
  <Paragraphs>204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Wingdings</vt:lpstr>
      <vt:lpstr>Proxima Nova</vt:lpstr>
      <vt:lpstr>Fira Sans Extra Condensed</vt:lpstr>
      <vt:lpstr>Roboto</vt:lpstr>
      <vt:lpstr>Arial</vt:lpstr>
      <vt:lpstr>Calibri</vt:lpstr>
      <vt:lpstr>Fira Sans Extra Condensed SemiBold</vt:lpstr>
      <vt:lpstr>Proxima Nova Semibold</vt:lpstr>
      <vt:lpstr>Strategic Analysis: Business Environment Infographics by Slidesgo</vt:lpstr>
      <vt:lpstr>Slidesgo Final Pages</vt:lpstr>
      <vt:lpstr>Predicting Diabetic using Machine Learning: A Comparative Study of Algorithms</vt:lpstr>
      <vt:lpstr>Overall Analysis Process</vt:lpstr>
      <vt:lpstr>PowerPoint Presentation</vt:lpstr>
      <vt:lpstr>PowerPoint Presentation</vt:lpstr>
      <vt:lpstr>Model Selection</vt:lpstr>
      <vt:lpstr>Tweaking parameters process</vt:lpstr>
      <vt:lpstr>Tweaking parameters for Top 1 &amp; 2 model</vt:lpstr>
      <vt:lpstr>What went well?</vt:lpstr>
      <vt:lpstr>What did not go well?</vt:lpstr>
      <vt:lpstr>What I would do differently next time?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Diabetes Forecasting Predict whether or not a patient have Diabetes given</dc:title>
  <cp:lastModifiedBy>Yayuan</cp:lastModifiedBy>
  <cp:revision>11</cp:revision>
  <dcterms:modified xsi:type="dcterms:W3CDTF">2023-08-31T00:35:34Z</dcterms:modified>
</cp:coreProperties>
</file>