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exend-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3ffd76f0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63ffd76f0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3ffd76f05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63ffd76f05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3ffd76f05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63ffd76f05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3ffd76f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63ffd76f0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3ffd76f0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63ffd76f05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ffd76f0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3ffd76f05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3ffd76f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63ffd76f05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3ffd76f0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3ffd76f0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3ffd76f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63ffd76f0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ffd76f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63ffd76f0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3ffd76f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63ffd76f0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ffd76f0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3ffd76f05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3ffd76f05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63ffd76f05_5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3ffd76f05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63ffd76f05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ffd76f05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63ffd76f05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1.jpg"/><Relationship Id="rId7" Type="http://schemas.openxmlformats.org/officeDocument/2006/relationships/image" Target="../media/image10.jpg"/><Relationship Id="rId8"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70725" y="1426925"/>
            <a:ext cx="6285900" cy="304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lt1"/>
                </a:solidFill>
                <a:latin typeface="Verdana"/>
                <a:ea typeface="Verdana"/>
                <a:cs typeface="Verdana"/>
                <a:sym typeface="Verdana"/>
              </a:rPr>
              <a:t>Problem Statement: </a:t>
            </a:r>
            <a:r>
              <a:rPr b="1" lang="en">
                <a:solidFill>
                  <a:schemeClr val="lt1"/>
                </a:solidFill>
                <a:latin typeface="Verdana"/>
                <a:ea typeface="Verdana"/>
                <a:cs typeface="Verdana"/>
                <a:sym typeface="Verdana"/>
              </a:rPr>
              <a:t>Despite rising popularity, electric vehicles struggle to break free from their "second car" identity. Limited range and unreliable long-distance charging infrastructure force consumers to rely on gas-guzzlers for extended trips, perpetuating dependence on fossil fuels and hindering EV adoption. ​</a:t>
            </a:r>
            <a:endParaRPr b="1">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1">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rPr b="1" lang="en">
                <a:solidFill>
                  <a:schemeClr val="lt1"/>
                </a:solidFill>
                <a:latin typeface="Verdana"/>
                <a:ea typeface="Verdana"/>
                <a:cs typeface="Verdana"/>
                <a:sym typeface="Verdana"/>
              </a:rPr>
              <a:t>Can we overcome these limitations and unlock EVs' full potential as viable primary vehicles, accelerating the shift towards a cleaner transportation future?​</a:t>
            </a:r>
            <a:endParaRPr b="1">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1" i="0" u="none" cap="none" strike="noStrike">
              <a:solidFill>
                <a:schemeClr val="dk2"/>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lt1"/>
                </a:solidFill>
                <a:latin typeface="Verdana"/>
                <a:ea typeface="Verdana"/>
                <a:cs typeface="Verdana"/>
                <a:sym typeface="Verdana"/>
              </a:rPr>
              <a:t>Team Name: StrawHats (Team No</a:t>
            </a:r>
            <a:r>
              <a:rPr b="1" lang="en">
                <a:solidFill>
                  <a:schemeClr val="lt1"/>
                </a:solidFill>
                <a:latin typeface="Verdana"/>
                <a:ea typeface="Verdana"/>
                <a:cs typeface="Verdana"/>
                <a:sym typeface="Verdana"/>
              </a:rPr>
              <a:t>. 4)</a:t>
            </a:r>
            <a:endParaRPr b="1" i="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2"/>
              </a:solidFill>
              <a:latin typeface="Verdana"/>
              <a:ea typeface="Verdana"/>
              <a:cs typeface="Verdana"/>
              <a:sym typeface="Verdana"/>
            </a:endParaRPr>
          </a:p>
        </p:txBody>
      </p:sp>
      <p:sp>
        <p:nvSpPr>
          <p:cNvPr id="55" name="Google Shape;55;p13"/>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4">
            <a:alphaModFix/>
          </a:blip>
          <a:srcRect b="0" l="0" r="0" t="0"/>
          <a:stretch/>
        </p:blipFill>
        <p:spPr>
          <a:xfrm>
            <a:off x="7645350" y="147225"/>
            <a:ext cx="1204175" cy="553060"/>
          </a:xfrm>
          <a:prstGeom prst="rect">
            <a:avLst/>
          </a:prstGeom>
          <a:noFill/>
          <a:ln>
            <a:noFill/>
          </a:ln>
        </p:spPr>
      </p:pic>
      <p:pic>
        <p:nvPicPr>
          <p:cNvPr id="57" name="Google Shape;57;p13"/>
          <p:cNvPicPr preferRelativeResize="0"/>
          <p:nvPr/>
        </p:nvPicPr>
        <p:blipFill rotWithShape="1">
          <a:blip r:embed="rId5">
            <a:alphaModFix/>
          </a:blip>
          <a:srcRect b="0" l="0" r="0" t="0"/>
          <a:stretch/>
        </p:blipFill>
        <p:spPr>
          <a:xfrm>
            <a:off x="170726" y="-29998"/>
            <a:ext cx="1284431" cy="907500"/>
          </a:xfrm>
          <a:prstGeom prst="rect">
            <a:avLst/>
          </a:prstGeom>
          <a:noFill/>
          <a:ln>
            <a:noFill/>
          </a:ln>
        </p:spPr>
      </p:pic>
      <p:sp>
        <p:nvSpPr>
          <p:cNvPr id="58" name="Google Shape;58;p13"/>
          <p:cNvSpPr txBox="1"/>
          <p:nvPr/>
        </p:nvSpPr>
        <p:spPr>
          <a:xfrm>
            <a:off x="78275" y="877500"/>
            <a:ext cx="488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Verdana"/>
                <a:ea typeface="Verdana"/>
                <a:cs typeface="Verdana"/>
                <a:sym typeface="Verdana"/>
              </a:rPr>
              <a:t>Category: Open Innovation</a:t>
            </a:r>
            <a:endParaRPr sz="1800">
              <a:solidFill>
                <a:schemeClr val="l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604200" y="994050"/>
            <a:ext cx="809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Prototype (User View)</a:t>
            </a:r>
            <a:endParaRPr b="0" i="0" sz="1300" u="none" cap="none" strike="noStrike">
              <a:solidFill>
                <a:schemeClr val="dk2"/>
              </a:solidFill>
              <a:latin typeface="Arial"/>
              <a:ea typeface="Arial"/>
              <a:cs typeface="Arial"/>
              <a:sym typeface="Arial"/>
            </a:endParaRPr>
          </a:p>
        </p:txBody>
      </p:sp>
      <p:sp>
        <p:nvSpPr>
          <p:cNvPr id="151" name="Google Shape;151;p22"/>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22"/>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53" name="Google Shape;153;p22"/>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pic>
        <p:nvPicPr>
          <p:cNvPr id="154" name="Google Shape;154;p22"/>
          <p:cNvPicPr preferRelativeResize="0"/>
          <p:nvPr/>
        </p:nvPicPr>
        <p:blipFill>
          <a:blip r:embed="rId5">
            <a:alphaModFix/>
          </a:blip>
          <a:stretch>
            <a:fillRect/>
          </a:stretch>
        </p:blipFill>
        <p:spPr>
          <a:xfrm>
            <a:off x="1407013" y="1455750"/>
            <a:ext cx="6329984" cy="338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3"/>
          <p:cNvPicPr preferRelativeResize="0"/>
          <p:nvPr/>
        </p:nvPicPr>
        <p:blipFill rotWithShape="1">
          <a:blip r:embed="rId3">
            <a:alphaModFix/>
          </a:blip>
          <a:srcRect b="2773" l="3660" r="-3659" t="2895"/>
          <a:stretch/>
        </p:blipFill>
        <p:spPr>
          <a:xfrm>
            <a:off x="1393400" y="847500"/>
            <a:ext cx="6482595" cy="4296000"/>
          </a:xfrm>
          <a:prstGeom prst="rect">
            <a:avLst/>
          </a:prstGeom>
          <a:noFill/>
          <a:ln>
            <a:noFill/>
          </a:ln>
        </p:spPr>
      </p:pic>
      <p:sp>
        <p:nvSpPr>
          <p:cNvPr id="160" name="Google Shape;160;p23"/>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23"/>
          <p:cNvPicPr preferRelativeResize="0"/>
          <p:nvPr/>
        </p:nvPicPr>
        <p:blipFill rotWithShape="1">
          <a:blip r:embed="rId4">
            <a:alphaModFix/>
          </a:blip>
          <a:srcRect b="0" l="0" r="0" t="0"/>
          <a:stretch/>
        </p:blipFill>
        <p:spPr>
          <a:xfrm>
            <a:off x="7645350" y="147225"/>
            <a:ext cx="1204175" cy="553060"/>
          </a:xfrm>
          <a:prstGeom prst="rect">
            <a:avLst/>
          </a:prstGeom>
          <a:noFill/>
          <a:ln>
            <a:noFill/>
          </a:ln>
        </p:spPr>
      </p:pic>
      <p:pic>
        <p:nvPicPr>
          <p:cNvPr id="162" name="Google Shape;162;p23"/>
          <p:cNvPicPr preferRelativeResize="0"/>
          <p:nvPr/>
        </p:nvPicPr>
        <p:blipFill rotWithShape="1">
          <a:blip r:embed="rId5">
            <a:alphaModFix/>
          </a:blip>
          <a:srcRect b="0" l="0" r="0" t="0"/>
          <a:stretch/>
        </p:blipFill>
        <p:spPr>
          <a:xfrm>
            <a:off x="170726" y="-29998"/>
            <a:ext cx="1284431" cy="907500"/>
          </a:xfrm>
          <a:prstGeom prst="rect">
            <a:avLst/>
          </a:prstGeom>
          <a:noFill/>
          <a:ln>
            <a:noFill/>
          </a:ln>
        </p:spPr>
      </p:pic>
      <p:sp>
        <p:nvSpPr>
          <p:cNvPr id="163" name="Google Shape;163;p23"/>
          <p:cNvSpPr txBox="1"/>
          <p:nvPr/>
        </p:nvSpPr>
        <p:spPr>
          <a:xfrm>
            <a:off x="604200" y="994050"/>
            <a:ext cx="809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Prototype (</a:t>
            </a:r>
            <a:r>
              <a:rPr b="1" lang="en" sz="1800">
                <a:solidFill>
                  <a:schemeClr val="dk2"/>
                </a:solidFill>
              </a:rPr>
              <a:t>Host</a:t>
            </a:r>
            <a:r>
              <a:rPr b="1" i="0" lang="en" sz="1800" u="none" cap="none" strike="noStrike">
                <a:solidFill>
                  <a:schemeClr val="dk2"/>
                </a:solidFill>
                <a:latin typeface="Arial"/>
                <a:ea typeface="Arial"/>
                <a:cs typeface="Arial"/>
                <a:sym typeface="Arial"/>
              </a:rPr>
              <a:t> View)</a:t>
            </a:r>
            <a:endParaRPr b="0" i="0" sz="13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 name="Google Shape;169;p24"/>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70" name="Google Shape;170;p24"/>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
        <p:nvSpPr>
          <p:cNvPr id="171" name="Google Shape;171;p24"/>
          <p:cNvSpPr txBox="1"/>
          <p:nvPr/>
        </p:nvSpPr>
        <p:spPr>
          <a:xfrm>
            <a:off x="593325" y="847500"/>
            <a:ext cx="8092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Using a camera placed in front of the EV charger and a trained YOLO model, a licence plate recognition model is made to be able to authenticate and verify when users enter the charging spot and leave, ensuring accurate rates for the services. EV hosts are also alerted if </a:t>
            </a:r>
            <a:r>
              <a:rPr lang="en">
                <a:solidFill>
                  <a:schemeClr val="dk1"/>
                </a:solidFill>
              </a:rPr>
              <a:t>suspicious</a:t>
            </a:r>
            <a:r>
              <a:rPr lang="en">
                <a:solidFill>
                  <a:schemeClr val="dk1"/>
                </a:solidFill>
              </a:rPr>
              <a:t> activity is viewed through the camera in-app.</a:t>
            </a:r>
            <a:endParaRPr b="1" sz="1800">
              <a:solidFill>
                <a:schemeClr val="dk2"/>
              </a:solidFill>
            </a:endParaRPr>
          </a:p>
        </p:txBody>
      </p:sp>
      <p:pic>
        <p:nvPicPr>
          <p:cNvPr id="172" name="Google Shape;172;p24"/>
          <p:cNvPicPr preferRelativeResize="0"/>
          <p:nvPr/>
        </p:nvPicPr>
        <p:blipFill>
          <a:blip r:embed="rId5">
            <a:alphaModFix/>
          </a:blip>
          <a:stretch>
            <a:fillRect/>
          </a:stretch>
        </p:blipFill>
        <p:spPr>
          <a:xfrm>
            <a:off x="2686088" y="1841550"/>
            <a:ext cx="3220775" cy="1086825"/>
          </a:xfrm>
          <a:prstGeom prst="rect">
            <a:avLst/>
          </a:prstGeom>
          <a:noFill/>
          <a:ln>
            <a:noFill/>
          </a:ln>
        </p:spPr>
      </p:pic>
      <p:pic>
        <p:nvPicPr>
          <p:cNvPr id="173" name="Google Shape;173;p24"/>
          <p:cNvPicPr preferRelativeResize="0"/>
          <p:nvPr/>
        </p:nvPicPr>
        <p:blipFill>
          <a:blip r:embed="rId6">
            <a:alphaModFix/>
          </a:blip>
          <a:stretch>
            <a:fillRect/>
          </a:stretch>
        </p:blipFill>
        <p:spPr>
          <a:xfrm>
            <a:off x="2436250" y="3015200"/>
            <a:ext cx="3720457" cy="195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25"/>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80" name="Google Shape;180;p25"/>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
        <p:nvSpPr>
          <p:cNvPr id="181" name="Google Shape;181;p25"/>
          <p:cNvSpPr txBox="1"/>
          <p:nvPr/>
        </p:nvSpPr>
        <p:spPr>
          <a:xfrm>
            <a:off x="525750" y="923600"/>
            <a:ext cx="809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We trained 3 </a:t>
            </a:r>
            <a:r>
              <a:rPr lang="en">
                <a:solidFill>
                  <a:schemeClr val="dk1"/>
                </a:solidFill>
              </a:rPr>
              <a:t>different</a:t>
            </a:r>
            <a:r>
              <a:rPr lang="en">
                <a:solidFill>
                  <a:schemeClr val="dk1"/>
                </a:solidFill>
              </a:rPr>
              <a:t> ML models using a dataset to test and see which model has the most accurate prediction when compared to our use case. </a:t>
            </a:r>
            <a:endParaRPr b="1" sz="1800">
              <a:solidFill>
                <a:schemeClr val="dk2"/>
              </a:solidFill>
            </a:endParaRPr>
          </a:p>
        </p:txBody>
      </p:sp>
      <p:pic>
        <p:nvPicPr>
          <p:cNvPr id="182" name="Google Shape;182;p25"/>
          <p:cNvPicPr preferRelativeResize="0"/>
          <p:nvPr/>
        </p:nvPicPr>
        <p:blipFill rotWithShape="1">
          <a:blip r:embed="rId5">
            <a:alphaModFix/>
          </a:blip>
          <a:srcRect b="0" l="0" r="4479" t="0"/>
          <a:stretch/>
        </p:blipFill>
        <p:spPr>
          <a:xfrm>
            <a:off x="1337700" y="2245575"/>
            <a:ext cx="6374300" cy="2375800"/>
          </a:xfrm>
          <a:prstGeom prst="rect">
            <a:avLst/>
          </a:prstGeom>
          <a:noFill/>
          <a:ln>
            <a:noFill/>
          </a:ln>
        </p:spPr>
      </p:pic>
      <p:sp>
        <p:nvSpPr>
          <p:cNvPr id="183" name="Google Shape;183;p25"/>
          <p:cNvSpPr txBox="1"/>
          <p:nvPr/>
        </p:nvSpPr>
        <p:spPr>
          <a:xfrm>
            <a:off x="1383275" y="1875975"/>
            <a:ext cx="209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dataset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26"/>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90" name="Google Shape;190;p26"/>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
        <p:nvSpPr>
          <p:cNvPr id="191" name="Google Shape;191;p26"/>
          <p:cNvSpPr txBox="1"/>
          <p:nvPr/>
        </p:nvSpPr>
        <p:spPr>
          <a:xfrm>
            <a:off x="525750" y="923600"/>
            <a:ext cx="80925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rPr>
              <a:t>These are the results found from each of the models:</a:t>
            </a:r>
            <a:endParaRPr b="1">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1">
              <a:solidFill>
                <a:schemeClr val="dk1"/>
              </a:solidFill>
            </a:endParaRPr>
          </a:p>
          <a:p>
            <a:pPr indent="-317500" lvl="0" marL="457200" marR="0" rtl="0" algn="l">
              <a:lnSpc>
                <a:spcPct val="100000"/>
              </a:lnSpc>
              <a:spcBef>
                <a:spcPts val="0"/>
              </a:spcBef>
              <a:spcAft>
                <a:spcPts val="0"/>
              </a:spcAft>
              <a:buClr>
                <a:schemeClr val="dk1"/>
              </a:buClr>
              <a:buSzPts val="1400"/>
              <a:buAutoNum type="arabicPeriod"/>
            </a:pPr>
            <a:r>
              <a:rPr b="1" lang="en">
                <a:solidFill>
                  <a:schemeClr val="dk1"/>
                </a:solidFill>
              </a:rPr>
              <a:t>Linear Regression</a:t>
            </a:r>
            <a:endParaRPr b="1">
              <a:solidFill>
                <a:schemeClr val="dk1"/>
              </a:solidFill>
            </a:endParaRPr>
          </a:p>
          <a:p>
            <a:pPr indent="0" lvl="0" marL="457200" rtl="0" algn="l">
              <a:spcBef>
                <a:spcPts val="0"/>
              </a:spcBef>
              <a:spcAft>
                <a:spcPts val="0"/>
              </a:spcAft>
              <a:buNone/>
            </a:pPr>
            <a:r>
              <a:rPr lang="en">
                <a:solidFill>
                  <a:schemeClr val="dk1"/>
                </a:solidFill>
              </a:rPr>
              <a:t>test_MSE: 2067.912515559059</a:t>
            </a:r>
            <a:endParaRPr>
              <a:solidFill>
                <a:schemeClr val="dk1"/>
              </a:solidFill>
            </a:endParaRPr>
          </a:p>
          <a:p>
            <a:pPr indent="0" lvl="0" marL="457200" rtl="0" algn="l">
              <a:spcBef>
                <a:spcPts val="0"/>
              </a:spcBef>
              <a:spcAft>
                <a:spcPts val="0"/>
              </a:spcAft>
              <a:buNone/>
            </a:pPr>
            <a:r>
              <a:rPr lang="en">
                <a:solidFill>
                  <a:schemeClr val="dk1"/>
                </a:solidFill>
              </a:rPr>
              <a:t>test_MAE: 31.864246914606802</a:t>
            </a:r>
            <a:endParaRPr>
              <a:solidFill>
                <a:schemeClr val="dk1"/>
              </a:solidFill>
            </a:endParaRPr>
          </a:p>
          <a:p>
            <a:pPr indent="0" lvl="0" marL="457200" rtl="0" algn="l">
              <a:spcBef>
                <a:spcPts val="0"/>
              </a:spcBef>
              <a:spcAft>
                <a:spcPts val="0"/>
              </a:spcAft>
              <a:buNone/>
            </a:pPr>
            <a:r>
              <a:rPr lang="en">
                <a:solidFill>
                  <a:schemeClr val="dk1"/>
                </a:solidFill>
              </a:rPr>
              <a:t>R2_score:0.6818153867268602</a:t>
            </a:r>
            <a:endParaRPr>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Random Forest</a:t>
            </a:r>
            <a:endParaRPr b="1">
              <a:solidFill>
                <a:schemeClr val="dk1"/>
              </a:solidFill>
            </a:endParaRPr>
          </a:p>
          <a:p>
            <a:pPr indent="0" lvl="0" marL="457200" rtl="0" algn="l">
              <a:spcBef>
                <a:spcPts val="0"/>
              </a:spcBef>
              <a:spcAft>
                <a:spcPts val="0"/>
              </a:spcAft>
              <a:buNone/>
            </a:pPr>
            <a:r>
              <a:rPr lang="en">
                <a:solidFill>
                  <a:schemeClr val="dk1"/>
                </a:solidFill>
              </a:rPr>
              <a:t>test_MSE: 1892.8635504445713</a:t>
            </a:r>
            <a:endParaRPr>
              <a:solidFill>
                <a:schemeClr val="dk1"/>
              </a:solidFill>
            </a:endParaRPr>
          </a:p>
          <a:p>
            <a:pPr indent="0" lvl="0" marL="457200" rtl="0" algn="l">
              <a:spcBef>
                <a:spcPts val="0"/>
              </a:spcBef>
              <a:spcAft>
                <a:spcPts val="0"/>
              </a:spcAft>
              <a:buNone/>
            </a:pPr>
            <a:r>
              <a:rPr lang="en">
                <a:solidFill>
                  <a:schemeClr val="dk1"/>
                </a:solidFill>
              </a:rPr>
              <a:t>test_MAE: 26.55749572511886</a:t>
            </a:r>
            <a:endParaRPr>
              <a:solidFill>
                <a:schemeClr val="dk1"/>
              </a:solidFill>
            </a:endParaRPr>
          </a:p>
          <a:p>
            <a:pPr indent="0" lvl="0" marL="457200" rtl="0" algn="l">
              <a:spcBef>
                <a:spcPts val="0"/>
              </a:spcBef>
              <a:spcAft>
                <a:spcPts val="0"/>
              </a:spcAft>
              <a:buNone/>
            </a:pPr>
            <a:r>
              <a:rPr lang="en">
                <a:solidFill>
                  <a:schemeClr val="dk1"/>
                </a:solidFill>
              </a:rPr>
              <a:t>R2_score:0.7087497405013761</a:t>
            </a:r>
            <a:endParaRPr>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XGBoost Model</a:t>
            </a:r>
            <a:endParaRPr b="1">
              <a:solidFill>
                <a:schemeClr val="dk1"/>
              </a:solidFill>
            </a:endParaRPr>
          </a:p>
          <a:p>
            <a:pPr indent="0" lvl="0" marL="457200" rtl="0" algn="l">
              <a:spcBef>
                <a:spcPts val="0"/>
              </a:spcBef>
              <a:spcAft>
                <a:spcPts val="0"/>
              </a:spcAft>
              <a:buNone/>
            </a:pPr>
            <a:r>
              <a:rPr lang="en">
                <a:solidFill>
                  <a:schemeClr val="dk1"/>
                </a:solidFill>
              </a:rPr>
              <a:t>test_MSE: 2064.8715128525505</a:t>
            </a:r>
            <a:endParaRPr>
              <a:solidFill>
                <a:schemeClr val="dk1"/>
              </a:solidFill>
            </a:endParaRPr>
          </a:p>
          <a:p>
            <a:pPr indent="0" lvl="0" marL="457200" rtl="0" algn="l">
              <a:spcBef>
                <a:spcPts val="0"/>
              </a:spcBef>
              <a:spcAft>
                <a:spcPts val="0"/>
              </a:spcAft>
              <a:buNone/>
            </a:pPr>
            <a:r>
              <a:rPr lang="en">
                <a:solidFill>
                  <a:schemeClr val="dk1"/>
                </a:solidFill>
              </a:rPr>
              <a:t>test_MAE: 27.444053969450852</a:t>
            </a:r>
            <a:endParaRPr>
              <a:solidFill>
                <a:schemeClr val="dk1"/>
              </a:solidFill>
            </a:endParaRPr>
          </a:p>
          <a:p>
            <a:pPr indent="0" lvl="0" marL="457200" rtl="0" algn="l">
              <a:spcBef>
                <a:spcPts val="0"/>
              </a:spcBef>
              <a:spcAft>
                <a:spcPts val="0"/>
              </a:spcAft>
              <a:buNone/>
            </a:pPr>
            <a:r>
              <a:rPr lang="en">
                <a:solidFill>
                  <a:schemeClr val="dk1"/>
                </a:solidFill>
              </a:rPr>
              <a:t>R2_score:0.6822832983347511</a:t>
            </a:r>
            <a:endParaRPr>
              <a:solidFill>
                <a:schemeClr val="dk1"/>
              </a:solidFill>
            </a:endParaRPr>
          </a:p>
          <a:p>
            <a:pPr indent="0" lvl="0" marL="457200" rtl="0" algn="l">
              <a:spcBef>
                <a:spcPts val="0"/>
              </a:spcBef>
              <a:spcAft>
                <a:spcPts val="0"/>
              </a:spcAft>
              <a:buNone/>
            </a:pPr>
            <a:r>
              <a:t/>
            </a:r>
            <a:endParaRPr b="1">
              <a:solidFill>
                <a:schemeClr val="dk1"/>
              </a:solidFill>
            </a:endParaRPr>
          </a:p>
          <a:p>
            <a:pPr indent="0" lvl="0" marL="457200" marR="0" rtl="0" algn="l">
              <a:lnSpc>
                <a:spcPct val="100000"/>
              </a:lnSpc>
              <a:spcBef>
                <a:spcPts val="0"/>
              </a:spcBef>
              <a:spcAft>
                <a:spcPts val="0"/>
              </a:spcAft>
              <a:buNone/>
            </a:pPr>
            <a:r>
              <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7" name="Google Shape;197;p27"/>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98" name="Google Shape;198;p27"/>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
        <p:nvSpPr>
          <p:cNvPr id="199" name="Google Shape;199;p27"/>
          <p:cNvSpPr txBox="1"/>
          <p:nvPr/>
        </p:nvSpPr>
        <p:spPr>
          <a:xfrm>
            <a:off x="525750" y="1369450"/>
            <a:ext cx="80925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
                <a:solidFill>
                  <a:schemeClr val="dk1"/>
                </a:solidFill>
              </a:rPr>
              <a:t>Based on the Mean Squared Error (MSE), Mean Absolute Error (MAE), and R2 Score for the Linear Regression, Random Forest, and XGBoost models, the Random Forest model seems to perform the best.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The Random Forest model has the lowest MSE (1892.8635504445713) and MAE (26.55749572511886), and the highest R2 Score (0.7087497405013761).</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These metrics indicate that the Random Forest model has the smallest average squared difference between the actual and predicted values (MSE), the smallest average absolute difference between the actual and predicted values (MAE), and the highest proportion of variance in the dependent variable that is predictable from the independent variables (R2 Score).</a:t>
            </a:r>
            <a:endParaRPr>
              <a:solidFill>
                <a:schemeClr val="dk1"/>
              </a:solidFill>
            </a:endParaRPr>
          </a:p>
          <a:p>
            <a:pPr indent="0" lvl="0" marL="457200" rtl="0" algn="l">
              <a:spcBef>
                <a:spcPts val="0"/>
              </a:spcBef>
              <a:spcAft>
                <a:spcPts val="0"/>
              </a:spcAft>
              <a:buNone/>
            </a:pPr>
            <a:r>
              <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0" lvl="0" marL="457200" marR="0" rtl="0" algn="l">
              <a:lnSpc>
                <a:spcPct val="100000"/>
              </a:lnSpc>
              <a:spcBef>
                <a:spcPts val="0"/>
              </a:spcBef>
              <a:spcAft>
                <a:spcPts val="0"/>
              </a:spcAft>
              <a:buNone/>
            </a:pPr>
            <a:r>
              <a:t/>
            </a:r>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8"/>
          <p:cNvSpPr txBox="1"/>
          <p:nvPr>
            <p:ph type="ctrTitle"/>
          </p:nvPr>
        </p:nvSpPr>
        <p:spPr>
          <a:xfrm>
            <a:off x="264675" y="424125"/>
            <a:ext cx="4447800" cy="104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78000" y="883725"/>
            <a:ext cx="6426900" cy="427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rPr>
              <a:t>The TEAM</a:t>
            </a:r>
            <a:endParaRPr>
              <a:solidFill>
                <a:schemeClr val="dk1"/>
              </a:solidFill>
            </a:endParaRPr>
          </a:p>
          <a:p>
            <a:pPr indent="-330200" lvl="0" marL="457200" marR="0" rtl="0" algn="l">
              <a:lnSpc>
                <a:spcPct val="115000"/>
              </a:lnSpc>
              <a:spcBef>
                <a:spcPts val="0"/>
              </a:spcBef>
              <a:spcAft>
                <a:spcPts val="0"/>
              </a:spcAft>
              <a:buClr>
                <a:schemeClr val="dk1"/>
              </a:buClr>
              <a:buSzPts val="1600"/>
              <a:buFont typeface="Lexend"/>
              <a:buAutoNum type="arabicParenR"/>
            </a:pPr>
            <a:r>
              <a:rPr i="0" lang="en" sz="1800" u="none" cap="none" strike="noStrike">
                <a:solidFill>
                  <a:schemeClr val="dk1"/>
                </a:solidFill>
                <a:latin typeface="Lexend"/>
                <a:ea typeface="Lexend"/>
                <a:cs typeface="Lexend"/>
                <a:sym typeface="Lexend"/>
              </a:rPr>
              <a:t>Neeraj Balamurali</a:t>
            </a:r>
            <a:endParaRPr>
              <a:solidFill>
                <a:schemeClr val="dk1"/>
              </a:solidFill>
              <a:latin typeface="Lexend"/>
              <a:ea typeface="Lexend"/>
              <a:cs typeface="Lexend"/>
              <a:sym typeface="Lexend"/>
            </a:endParaRPr>
          </a:p>
          <a:p>
            <a:pPr indent="0" lvl="0" marL="457200" marR="0" rtl="0" algn="l">
              <a:lnSpc>
                <a:spcPct val="115000"/>
              </a:lnSpc>
              <a:spcBef>
                <a:spcPts val="0"/>
              </a:spcBef>
              <a:spcAft>
                <a:spcPts val="0"/>
              </a:spcAft>
              <a:buNone/>
            </a:pPr>
            <a:r>
              <a:rPr i="0" lang="en" sz="1300" u="none" cap="none" strike="noStrike">
                <a:solidFill>
                  <a:schemeClr val="dk1"/>
                </a:solidFill>
              </a:rPr>
              <a:t>BTech. I.T student from RSET</a:t>
            </a:r>
            <a:r>
              <a:rPr lang="en" sz="1300">
                <a:solidFill>
                  <a:schemeClr val="dk1"/>
                </a:solidFill>
              </a:rPr>
              <a:t> with a passion for aerospace engineering and a</a:t>
            </a:r>
            <a:r>
              <a:rPr i="0" lang="en" sz="1300" u="none" cap="none" strike="noStrike">
                <a:solidFill>
                  <a:schemeClr val="dk1"/>
                </a:solidFill>
              </a:rPr>
              <a:t>spires to work for ISRO</a:t>
            </a:r>
            <a:r>
              <a:rPr i="0" lang="en" sz="1300" u="none" cap="none" strike="noStrike">
                <a:solidFill>
                  <a:schemeClr val="dk1"/>
                </a:solidFill>
              </a:rPr>
              <a:t> </a:t>
            </a:r>
            <a:r>
              <a:rPr i="0" lang="en" sz="1300" u="none" cap="none" strike="noStrike">
                <a:solidFill>
                  <a:schemeClr val="dk1"/>
                </a:solidFill>
              </a:rPr>
              <a:t>someday.</a:t>
            </a:r>
            <a:endParaRPr>
              <a:solidFill>
                <a:schemeClr val="dk1"/>
              </a:solidFill>
            </a:endParaRPr>
          </a:p>
          <a:p>
            <a:pPr indent="0" lvl="0" marL="457200" marR="0" rtl="0" algn="l">
              <a:lnSpc>
                <a:spcPct val="115000"/>
              </a:lnSpc>
              <a:spcBef>
                <a:spcPts val="0"/>
              </a:spcBef>
              <a:spcAft>
                <a:spcPts val="0"/>
              </a:spcAft>
              <a:buNone/>
            </a:pPr>
            <a:r>
              <a:t/>
            </a:r>
            <a:endParaRPr>
              <a:solidFill>
                <a:schemeClr val="dk1"/>
              </a:solidFill>
              <a:latin typeface="Verdana"/>
              <a:ea typeface="Verdana"/>
              <a:cs typeface="Verdana"/>
              <a:sym typeface="Verdana"/>
            </a:endParaRPr>
          </a:p>
          <a:p>
            <a:pPr indent="-330200" lvl="0" marL="457200" marR="0" rtl="0" algn="l">
              <a:lnSpc>
                <a:spcPct val="115000"/>
              </a:lnSpc>
              <a:spcBef>
                <a:spcPts val="0"/>
              </a:spcBef>
              <a:spcAft>
                <a:spcPts val="0"/>
              </a:spcAft>
              <a:buClr>
                <a:schemeClr val="dk1"/>
              </a:buClr>
              <a:buSzPts val="1600"/>
              <a:buFont typeface="Lexend"/>
              <a:buAutoNum type="arabicParenR"/>
            </a:pPr>
            <a:r>
              <a:rPr i="0" lang="en" sz="1800" u="none" cap="none" strike="noStrike">
                <a:solidFill>
                  <a:schemeClr val="dk1"/>
                </a:solidFill>
                <a:latin typeface="Lexend"/>
                <a:ea typeface="Lexend"/>
                <a:cs typeface="Lexend"/>
                <a:sym typeface="Lexend"/>
              </a:rPr>
              <a:t>Pranav Krishnan</a:t>
            </a:r>
            <a:endParaRPr>
              <a:solidFill>
                <a:schemeClr val="dk1"/>
              </a:solidFill>
              <a:latin typeface="Lexend"/>
              <a:ea typeface="Lexend"/>
              <a:cs typeface="Lexend"/>
              <a:sym typeface="Lexend"/>
            </a:endParaRPr>
          </a:p>
          <a:p>
            <a:pPr indent="0" lvl="0" marL="457200" marR="0" rtl="0" algn="l">
              <a:lnSpc>
                <a:spcPct val="115000"/>
              </a:lnSpc>
              <a:spcBef>
                <a:spcPts val="0"/>
              </a:spcBef>
              <a:spcAft>
                <a:spcPts val="0"/>
              </a:spcAft>
              <a:buNone/>
            </a:pPr>
            <a:r>
              <a:rPr i="0" lang="en" sz="1300" u="none" cap="none" strike="noStrike">
                <a:solidFill>
                  <a:schemeClr val="dk1"/>
                </a:solidFill>
              </a:rPr>
              <a:t>BTech. Mechanical Engineering student from VIT Chennai</a:t>
            </a:r>
            <a:r>
              <a:rPr lang="en" sz="1300">
                <a:solidFill>
                  <a:schemeClr val="dk1"/>
                </a:solidFill>
              </a:rPr>
              <a:t> with a deep interest in</a:t>
            </a:r>
            <a:r>
              <a:rPr lang="en" sz="1300">
                <a:solidFill>
                  <a:schemeClr val="dk1"/>
                </a:solidFill>
              </a:rPr>
              <a:t> production technologies</a:t>
            </a:r>
            <a:r>
              <a:rPr lang="en">
                <a:solidFill>
                  <a:schemeClr val="dk1"/>
                </a:solidFill>
              </a:rPr>
              <a:t>.</a:t>
            </a:r>
            <a:endParaRPr i="0" sz="1500" u="none" cap="none" strike="noStrike">
              <a:solidFill>
                <a:schemeClr val="dk1"/>
              </a:solidFill>
            </a:endParaRPr>
          </a:p>
          <a:p>
            <a:pPr indent="0" lvl="0" marL="457200" marR="0" rtl="0" algn="l">
              <a:lnSpc>
                <a:spcPct val="115000"/>
              </a:lnSpc>
              <a:spcBef>
                <a:spcPts val="0"/>
              </a:spcBef>
              <a:spcAft>
                <a:spcPts val="0"/>
              </a:spcAft>
              <a:buNone/>
            </a:pPr>
            <a:r>
              <a:t/>
            </a:r>
            <a:endParaRPr i="0" sz="1300" u="none" cap="none" strike="noStrike">
              <a:solidFill>
                <a:schemeClr val="dk1"/>
              </a:solidFill>
              <a:latin typeface="Verdana"/>
              <a:ea typeface="Verdana"/>
              <a:cs typeface="Verdana"/>
              <a:sym typeface="Verdana"/>
            </a:endParaRPr>
          </a:p>
          <a:p>
            <a:pPr indent="-330200" lvl="0" marL="457200" marR="0" rtl="0" algn="l">
              <a:lnSpc>
                <a:spcPct val="115000"/>
              </a:lnSpc>
              <a:spcBef>
                <a:spcPts val="0"/>
              </a:spcBef>
              <a:spcAft>
                <a:spcPts val="0"/>
              </a:spcAft>
              <a:buClr>
                <a:schemeClr val="dk1"/>
              </a:buClr>
              <a:buSzPts val="1600"/>
              <a:buFont typeface="Lexend"/>
              <a:buAutoNum type="arabicParenR"/>
            </a:pPr>
            <a:r>
              <a:rPr i="0" lang="en" sz="1800" u="none" cap="none" strike="noStrike">
                <a:solidFill>
                  <a:schemeClr val="dk1"/>
                </a:solidFill>
                <a:latin typeface="Lexend"/>
                <a:ea typeface="Lexend"/>
                <a:cs typeface="Lexend"/>
                <a:sym typeface="Lexend"/>
              </a:rPr>
              <a:t>Rohit C Ajith</a:t>
            </a:r>
            <a:endParaRPr>
              <a:solidFill>
                <a:schemeClr val="dk1"/>
              </a:solidFill>
              <a:latin typeface="Lexend"/>
              <a:ea typeface="Lexend"/>
              <a:cs typeface="Lexend"/>
              <a:sym typeface="Lexend"/>
            </a:endParaRPr>
          </a:p>
          <a:p>
            <a:pPr indent="0" lvl="0" marL="457200" marR="0" rtl="0" algn="l">
              <a:lnSpc>
                <a:spcPct val="115000"/>
              </a:lnSpc>
              <a:spcBef>
                <a:spcPts val="0"/>
              </a:spcBef>
              <a:spcAft>
                <a:spcPts val="0"/>
              </a:spcAft>
              <a:buNone/>
            </a:pPr>
            <a:r>
              <a:rPr i="0" lang="en" sz="1300" u="none" cap="none" strike="noStrike">
                <a:solidFill>
                  <a:schemeClr val="dk1"/>
                </a:solidFill>
              </a:rPr>
              <a:t>BTech. C</a:t>
            </a:r>
            <a:r>
              <a:rPr lang="en" sz="1300">
                <a:solidFill>
                  <a:schemeClr val="dk1"/>
                </a:solidFill>
              </a:rPr>
              <a:t>SE</a:t>
            </a:r>
            <a:r>
              <a:rPr i="0" lang="en" sz="1300" u="none" cap="none" strike="noStrike">
                <a:solidFill>
                  <a:schemeClr val="dk1"/>
                </a:solidFill>
              </a:rPr>
              <a:t> student from VIT Vellore. </a:t>
            </a:r>
            <a:r>
              <a:rPr lang="en" sz="1300">
                <a:solidFill>
                  <a:schemeClr val="dk1"/>
                </a:solidFill>
              </a:rPr>
              <a:t>A cybersecurity enthusiast and a national combat roboteer.</a:t>
            </a:r>
            <a:endParaRPr>
              <a:solidFill>
                <a:schemeClr val="dk1"/>
              </a:solidFill>
            </a:endParaRPr>
          </a:p>
          <a:p>
            <a:pPr indent="0" lvl="0" marL="457200" marR="0" rtl="0" algn="l">
              <a:lnSpc>
                <a:spcPct val="115000"/>
              </a:lnSpc>
              <a:spcBef>
                <a:spcPts val="0"/>
              </a:spcBef>
              <a:spcAft>
                <a:spcPts val="0"/>
              </a:spcAft>
              <a:buNone/>
            </a:pPr>
            <a:r>
              <a:t/>
            </a:r>
            <a:endParaRPr i="0" sz="1300" u="none" cap="none" strike="noStrike">
              <a:solidFill>
                <a:schemeClr val="dk1"/>
              </a:solidFill>
              <a:latin typeface="Verdana"/>
              <a:ea typeface="Verdana"/>
              <a:cs typeface="Verdana"/>
              <a:sym typeface="Verdana"/>
            </a:endParaRPr>
          </a:p>
          <a:p>
            <a:pPr indent="-330200" lvl="0" marL="457200" marR="0" rtl="0" algn="l">
              <a:lnSpc>
                <a:spcPct val="115000"/>
              </a:lnSpc>
              <a:spcBef>
                <a:spcPts val="0"/>
              </a:spcBef>
              <a:spcAft>
                <a:spcPts val="0"/>
              </a:spcAft>
              <a:buClr>
                <a:schemeClr val="dk1"/>
              </a:buClr>
              <a:buSzPts val="1600"/>
              <a:buFont typeface="Lexend"/>
              <a:buAutoNum type="arabicParenR"/>
            </a:pPr>
            <a:r>
              <a:rPr i="0" lang="en" sz="1800" u="none" cap="none" strike="noStrike">
                <a:solidFill>
                  <a:schemeClr val="dk1"/>
                </a:solidFill>
                <a:latin typeface="Lexend"/>
                <a:ea typeface="Lexend"/>
                <a:cs typeface="Lexend"/>
                <a:sym typeface="Lexend"/>
              </a:rPr>
              <a:t>Adwyth Sumesh</a:t>
            </a:r>
            <a:endParaRPr>
              <a:solidFill>
                <a:schemeClr val="dk1"/>
              </a:solidFill>
              <a:latin typeface="Lexend"/>
              <a:ea typeface="Lexend"/>
              <a:cs typeface="Lexend"/>
              <a:sym typeface="Lexend"/>
            </a:endParaRPr>
          </a:p>
          <a:p>
            <a:pPr indent="0" lvl="0" marL="457200" marR="0" rtl="0" algn="l">
              <a:lnSpc>
                <a:spcPct val="115000"/>
              </a:lnSpc>
              <a:spcBef>
                <a:spcPts val="0"/>
              </a:spcBef>
              <a:spcAft>
                <a:spcPts val="0"/>
              </a:spcAft>
              <a:buNone/>
            </a:pPr>
            <a:r>
              <a:rPr i="0" lang="en" sz="1300" u="none" cap="none" strike="noStrike">
                <a:solidFill>
                  <a:schemeClr val="dk1"/>
                </a:solidFill>
              </a:rPr>
              <a:t>BTech. C</a:t>
            </a:r>
            <a:r>
              <a:rPr lang="en" sz="1300">
                <a:solidFill>
                  <a:schemeClr val="dk1"/>
                </a:solidFill>
              </a:rPr>
              <a:t>SE</a:t>
            </a:r>
            <a:r>
              <a:rPr i="0" lang="en" sz="1300" u="none" cap="none" strike="noStrike">
                <a:solidFill>
                  <a:schemeClr val="dk1"/>
                </a:solidFill>
              </a:rPr>
              <a:t> student from VIT Chennai. </a:t>
            </a:r>
            <a:r>
              <a:rPr lang="en" sz="1300">
                <a:solidFill>
                  <a:schemeClr val="dk1"/>
                </a:solidFill>
              </a:rPr>
              <a:t>Driven by a passion for AI/ML, he's actively involved in numerous projects.</a:t>
            </a:r>
            <a:endParaRPr>
              <a:solidFill>
                <a:schemeClr val="dk1"/>
              </a:solidFill>
            </a:endParaRPr>
          </a:p>
        </p:txBody>
      </p:sp>
      <p:sp>
        <p:nvSpPr>
          <p:cNvPr id="64" name="Google Shape;64;p14"/>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66" name="Google Shape;66;p14"/>
          <p:cNvPicPr preferRelativeResize="0"/>
          <p:nvPr/>
        </p:nvPicPr>
        <p:blipFill rotWithShape="1">
          <a:blip r:embed="rId4">
            <a:alphaModFix/>
          </a:blip>
          <a:srcRect b="0" l="0" r="0" t="0"/>
          <a:stretch/>
        </p:blipFill>
        <p:spPr>
          <a:xfrm>
            <a:off x="170726" y="-29998"/>
            <a:ext cx="1284429" cy="907501"/>
          </a:xfrm>
          <a:prstGeom prst="rect">
            <a:avLst/>
          </a:prstGeom>
          <a:noFill/>
          <a:ln>
            <a:noFill/>
          </a:ln>
        </p:spPr>
      </p:pic>
      <p:grpSp>
        <p:nvGrpSpPr>
          <p:cNvPr id="67" name="Google Shape;67;p14"/>
          <p:cNvGrpSpPr/>
          <p:nvPr/>
        </p:nvGrpSpPr>
        <p:grpSpPr>
          <a:xfrm>
            <a:off x="6675311" y="883734"/>
            <a:ext cx="1012323" cy="1048901"/>
            <a:chOff x="0" y="183449"/>
            <a:chExt cx="1012323" cy="1048901"/>
          </a:xfrm>
        </p:grpSpPr>
        <p:sp>
          <p:nvSpPr>
            <p:cNvPr id="68" name="Google Shape;68;p14"/>
            <p:cNvSpPr/>
            <p:nvPr/>
          </p:nvSpPr>
          <p:spPr>
            <a:xfrm>
              <a:off x="0" y="183449"/>
              <a:ext cx="1012323" cy="982951"/>
            </a:xfrm>
            <a:prstGeom prst="ellipse">
              <a:avLst/>
            </a:prstGeom>
            <a:blipFill rotWithShape="1">
              <a:blip r:embed="rId5">
                <a:alphaModFix/>
              </a:blip>
              <a:stretch>
                <a:fillRect b="-9999" l="0" r="0" t="-9999"/>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519167" y="980402"/>
              <a:ext cx="488628" cy="2519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519167" y="980402"/>
              <a:ext cx="488628" cy="251948"/>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Arial"/>
                <a:buNone/>
              </a:pPr>
              <a:r>
                <a:rPr b="0" i="0" lang="en" sz="1900" u="none" cap="none" strike="noStrike">
                  <a:solidFill>
                    <a:schemeClr val="lt1"/>
                  </a:solidFill>
                  <a:latin typeface="Arial"/>
                  <a:ea typeface="Arial"/>
                  <a:cs typeface="Arial"/>
                  <a:sym typeface="Arial"/>
                </a:rPr>
                <a:t> </a:t>
              </a:r>
              <a:endParaRPr b="0" i="0" sz="1900" u="none" cap="none" strike="noStrike">
                <a:solidFill>
                  <a:schemeClr val="lt1"/>
                </a:solidFill>
                <a:latin typeface="Arial"/>
                <a:ea typeface="Arial"/>
                <a:cs typeface="Arial"/>
                <a:sym typeface="Arial"/>
              </a:endParaRPr>
            </a:p>
          </p:txBody>
        </p:sp>
      </p:grpSp>
      <p:grpSp>
        <p:nvGrpSpPr>
          <p:cNvPr id="71" name="Google Shape;71;p14"/>
          <p:cNvGrpSpPr/>
          <p:nvPr/>
        </p:nvGrpSpPr>
        <p:grpSpPr>
          <a:xfrm>
            <a:off x="6280505" y="1878984"/>
            <a:ext cx="1419435" cy="1340693"/>
            <a:chOff x="731224" y="0"/>
            <a:chExt cx="1419435" cy="1340693"/>
          </a:xfrm>
        </p:grpSpPr>
        <p:sp>
          <p:nvSpPr>
            <p:cNvPr id="72" name="Google Shape;72;p14"/>
            <p:cNvSpPr/>
            <p:nvPr/>
          </p:nvSpPr>
          <p:spPr>
            <a:xfrm>
              <a:off x="1075329" y="0"/>
              <a:ext cx="1075330" cy="1075330"/>
            </a:xfrm>
            <a:prstGeom prst="ellipse">
              <a:avLst/>
            </a:prstGeom>
            <a:blipFill rotWithShape="1">
              <a:blip r:embed="rId6">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31224" y="985835"/>
              <a:ext cx="688211" cy="3548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731224" y="985835"/>
              <a:ext cx="688211" cy="354858"/>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000000"/>
                </a:buClr>
                <a:buSzPts val="2200"/>
                <a:buFont typeface="Arial"/>
                <a:buNone/>
              </a:pPr>
              <a:r>
                <a:t/>
              </a:r>
              <a:endParaRPr b="0" i="0" sz="2200" u="none" cap="none" strike="noStrike">
                <a:solidFill>
                  <a:schemeClr val="lt1"/>
                </a:solidFill>
                <a:latin typeface="Arial"/>
                <a:ea typeface="Arial"/>
                <a:cs typeface="Arial"/>
                <a:sym typeface="Arial"/>
              </a:endParaRPr>
            </a:p>
          </p:txBody>
        </p:sp>
      </p:grpSp>
      <p:grpSp>
        <p:nvGrpSpPr>
          <p:cNvPr id="75" name="Google Shape;75;p14"/>
          <p:cNvGrpSpPr/>
          <p:nvPr/>
        </p:nvGrpSpPr>
        <p:grpSpPr>
          <a:xfrm>
            <a:off x="5979507" y="2973548"/>
            <a:ext cx="1719700" cy="1031484"/>
            <a:chOff x="1060284" y="0"/>
            <a:chExt cx="1719700" cy="1031484"/>
          </a:xfrm>
        </p:grpSpPr>
        <p:sp>
          <p:nvSpPr>
            <p:cNvPr id="76" name="Google Shape;76;p14"/>
            <p:cNvSpPr/>
            <p:nvPr/>
          </p:nvSpPr>
          <p:spPr>
            <a:xfrm>
              <a:off x="1748500" y="0"/>
              <a:ext cx="1031484" cy="1031484"/>
            </a:xfrm>
            <a:prstGeom prst="ellipse">
              <a:avLst/>
            </a:prstGeom>
            <a:blipFill rotWithShape="1">
              <a:blip r:embed="rId7">
                <a:alphaModFix/>
              </a:blip>
              <a:stretch>
                <a:fillRect b="0" l="-24998" r="-24998"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060284" y="547718"/>
              <a:ext cx="660149" cy="34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1060284" y="547718"/>
              <a:ext cx="660149" cy="340389"/>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grpSp>
      <p:grpSp>
        <p:nvGrpSpPr>
          <p:cNvPr id="79" name="Google Shape;79;p14"/>
          <p:cNvGrpSpPr/>
          <p:nvPr/>
        </p:nvGrpSpPr>
        <p:grpSpPr>
          <a:xfrm>
            <a:off x="6656364" y="4036821"/>
            <a:ext cx="1034151" cy="1031484"/>
            <a:chOff x="559587" y="0"/>
            <a:chExt cx="1034151" cy="1031484"/>
          </a:xfrm>
        </p:grpSpPr>
        <p:sp>
          <p:nvSpPr>
            <p:cNvPr id="80" name="Google Shape;80;p14"/>
            <p:cNvSpPr/>
            <p:nvPr/>
          </p:nvSpPr>
          <p:spPr>
            <a:xfrm>
              <a:off x="559587" y="0"/>
              <a:ext cx="1031484" cy="1031484"/>
            </a:xfrm>
            <a:prstGeom prst="ellipse">
              <a:avLst/>
            </a:prstGeom>
            <a:blipFill rotWithShape="1">
              <a:blip r:embed="rId8">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933589" y="555356"/>
              <a:ext cx="660149" cy="34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933589" y="555356"/>
              <a:ext cx="660149" cy="340389"/>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nvSpPr>
        <p:spPr>
          <a:xfrm>
            <a:off x="97325" y="877500"/>
            <a:ext cx="8832600" cy="426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700">
                <a:solidFill>
                  <a:schemeClr val="dk1"/>
                </a:solidFill>
              </a:rPr>
              <a:t>Our Hypothesis</a:t>
            </a:r>
            <a:endParaRPr b="1"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 sz="1300">
                <a:solidFill>
                  <a:schemeClr val="dk1"/>
                </a:solidFill>
              </a:rPr>
              <a:t>Through our problem statement, we aim to develop a reliable and fast growing charging network in India allowing citizens to rent out their land as a charging station and install level 2 charging stations, giving them a source of passive income and increasing our network for EV users throughout the country reducing range anxiety.</a:t>
            </a:r>
            <a:endParaRPr sz="13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 sz="1300">
                <a:solidFill>
                  <a:schemeClr val="dk1"/>
                </a:solidFill>
              </a:rPr>
              <a:t>Our service showcase a variety of values:</a:t>
            </a:r>
            <a:endParaRPr sz="13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b="1" i="0" lang="en" sz="1300" u="none" cap="none" strike="noStrike">
                <a:solidFill>
                  <a:schemeClr val="dk1"/>
                </a:solidFill>
              </a:rPr>
              <a:t>Functional Value :</a:t>
            </a:r>
            <a:endParaRPr b="1" sz="1300">
              <a:solidFill>
                <a:schemeClr val="dk1"/>
              </a:solidFill>
            </a:endParaRPr>
          </a:p>
          <a:p>
            <a:pPr indent="0" lvl="0" marL="457200" marR="0" rtl="0" algn="l">
              <a:lnSpc>
                <a:spcPct val="100000"/>
              </a:lnSpc>
              <a:spcBef>
                <a:spcPts val="0"/>
              </a:spcBef>
              <a:spcAft>
                <a:spcPts val="0"/>
              </a:spcAft>
              <a:buNone/>
            </a:pPr>
            <a:r>
              <a:rPr i="1" lang="en" sz="1300">
                <a:solidFill>
                  <a:schemeClr val="dk1"/>
                </a:solidFill>
              </a:rPr>
              <a:t>Providing More Charging Spots:</a:t>
            </a:r>
            <a:r>
              <a:rPr lang="en" sz="1300">
                <a:solidFill>
                  <a:schemeClr val="dk1"/>
                </a:solidFill>
              </a:rPr>
              <a:t> This directly addresses the functional need for electric vehicle (EV) users in India to have convenient and accessible charging infrastructure. By increasing the number of charging spots, it enhances the practicality and usability of EVs, making them a more viable option for daily transportation.</a:t>
            </a:r>
            <a:endParaRPr sz="1300">
              <a:solidFill>
                <a:schemeClr val="dk1"/>
              </a:solidFill>
            </a:endParaRPr>
          </a:p>
          <a:p>
            <a:pPr indent="0" lvl="0" marL="457200" marR="0" rtl="0" algn="l">
              <a:lnSpc>
                <a:spcPct val="100000"/>
              </a:lnSpc>
              <a:spcBef>
                <a:spcPts val="0"/>
              </a:spcBef>
              <a:spcAft>
                <a:spcPts val="0"/>
              </a:spcAft>
              <a:buNone/>
            </a:pPr>
            <a:r>
              <a:rPr i="1" lang="en" sz="1300" u="sng">
                <a:solidFill>
                  <a:schemeClr val="dk1"/>
                </a:solidFill>
              </a:rPr>
              <a:t>Recipient:</a:t>
            </a:r>
            <a:r>
              <a:rPr lang="en" sz="1300" u="sng">
                <a:solidFill>
                  <a:schemeClr val="dk1"/>
                </a:solidFill>
              </a:rPr>
              <a:t> EV owners</a:t>
            </a:r>
            <a:endParaRPr sz="1300" u="sng">
              <a:solidFill>
                <a:schemeClr val="dk1"/>
              </a:solidFill>
            </a:endParaRPr>
          </a:p>
          <a:p>
            <a:pPr indent="0" lvl="0" marL="457200" marR="0" rtl="0" algn="l">
              <a:lnSpc>
                <a:spcPct val="100000"/>
              </a:lnSpc>
              <a:spcBef>
                <a:spcPts val="0"/>
              </a:spcBef>
              <a:spcAft>
                <a:spcPts val="0"/>
              </a:spcAft>
              <a:buNone/>
            </a:pPr>
            <a:r>
              <a:t/>
            </a:r>
            <a:endParaRPr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b="1" i="0" lang="en" sz="1300" u="none" cap="none" strike="noStrike">
                <a:solidFill>
                  <a:schemeClr val="dk1"/>
                </a:solidFill>
              </a:rPr>
              <a:t>Emotional Value:</a:t>
            </a:r>
            <a:endParaRPr b="1" i="0" sz="1300" u="none" cap="none" strike="noStrike">
              <a:solidFill>
                <a:schemeClr val="dk1"/>
              </a:solidFill>
            </a:endParaRPr>
          </a:p>
          <a:p>
            <a:pPr indent="0" lvl="0" marL="457200" marR="0" rtl="0" algn="l">
              <a:lnSpc>
                <a:spcPct val="100000"/>
              </a:lnSpc>
              <a:spcBef>
                <a:spcPts val="0"/>
              </a:spcBef>
              <a:spcAft>
                <a:spcPts val="0"/>
              </a:spcAft>
              <a:buNone/>
            </a:pPr>
            <a:r>
              <a:rPr i="1" lang="en" sz="1300">
                <a:solidFill>
                  <a:schemeClr val="dk1"/>
                </a:solidFill>
              </a:rPr>
              <a:t>A Stress free Mind:</a:t>
            </a:r>
            <a:r>
              <a:rPr lang="en" sz="1300">
                <a:solidFill>
                  <a:schemeClr val="dk1"/>
                </a:solidFill>
              </a:rPr>
              <a:t> The availability of an extensive network of charging spots alleviates one of</a:t>
            </a:r>
            <a:endParaRPr sz="1300">
              <a:solidFill>
                <a:schemeClr val="dk1"/>
              </a:solidFill>
            </a:endParaRPr>
          </a:p>
          <a:p>
            <a:pPr indent="0" lvl="0" marL="457200" marR="0" rtl="0" algn="l">
              <a:lnSpc>
                <a:spcPct val="100000"/>
              </a:lnSpc>
              <a:spcBef>
                <a:spcPts val="0"/>
              </a:spcBef>
              <a:spcAft>
                <a:spcPts val="0"/>
              </a:spcAft>
              <a:buNone/>
            </a:pPr>
            <a:r>
              <a:rPr lang="en" sz="1300">
                <a:solidFill>
                  <a:schemeClr val="dk1"/>
                </a:solidFill>
              </a:rPr>
              <a:t>the primary concerns for EV owners—range anxiety. Knowing that there are ample charging stations</a:t>
            </a:r>
            <a:endParaRPr sz="1300">
              <a:solidFill>
                <a:schemeClr val="dk1"/>
              </a:solidFill>
            </a:endParaRPr>
          </a:p>
          <a:p>
            <a:pPr indent="0" lvl="0" marL="457200" marR="0" rtl="0" algn="l">
              <a:lnSpc>
                <a:spcPct val="100000"/>
              </a:lnSpc>
              <a:spcBef>
                <a:spcPts val="0"/>
              </a:spcBef>
              <a:spcAft>
                <a:spcPts val="0"/>
              </a:spcAft>
              <a:buNone/>
            </a:pPr>
            <a:r>
              <a:rPr lang="en" sz="1300">
                <a:solidFill>
                  <a:schemeClr val="dk1"/>
                </a:solidFill>
              </a:rPr>
              <a:t>accessible allows EV owners to confidently plan their journeys without worrying about running out of</a:t>
            </a:r>
            <a:endParaRPr sz="1300">
              <a:solidFill>
                <a:schemeClr val="dk1"/>
              </a:solidFill>
            </a:endParaRPr>
          </a:p>
          <a:p>
            <a:pPr indent="0" lvl="0" marL="457200" marR="0" rtl="0" algn="l">
              <a:lnSpc>
                <a:spcPct val="100000"/>
              </a:lnSpc>
              <a:spcBef>
                <a:spcPts val="0"/>
              </a:spcBef>
              <a:spcAft>
                <a:spcPts val="0"/>
              </a:spcAft>
              <a:buNone/>
            </a:pPr>
            <a:r>
              <a:rPr lang="en" sz="1300">
                <a:solidFill>
                  <a:schemeClr val="dk1"/>
                </a:solidFill>
              </a:rPr>
              <a:t>battery power.</a:t>
            </a:r>
            <a:endParaRPr sz="1300">
              <a:solidFill>
                <a:schemeClr val="dk1"/>
              </a:solidFill>
            </a:endParaRPr>
          </a:p>
          <a:p>
            <a:pPr indent="0" lvl="0" marL="457200" marR="0" rtl="0" algn="l">
              <a:lnSpc>
                <a:spcPct val="100000"/>
              </a:lnSpc>
              <a:spcBef>
                <a:spcPts val="0"/>
              </a:spcBef>
              <a:spcAft>
                <a:spcPts val="0"/>
              </a:spcAft>
              <a:buNone/>
            </a:pPr>
            <a:r>
              <a:rPr i="1" lang="en" sz="1300" u="sng">
                <a:solidFill>
                  <a:schemeClr val="dk1"/>
                </a:solidFill>
              </a:rPr>
              <a:t>Recipient:</a:t>
            </a:r>
            <a:r>
              <a:rPr lang="en" sz="1300" u="sng">
                <a:solidFill>
                  <a:schemeClr val="dk1"/>
                </a:solidFill>
              </a:rPr>
              <a:t> EV owners</a:t>
            </a:r>
            <a:endParaRPr sz="1300" u="sng">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sp>
        <p:nvSpPr>
          <p:cNvPr id="88" name="Google Shape;88;p15"/>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15"/>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90" name="Google Shape;90;p15"/>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nvSpPr>
        <p:spPr>
          <a:xfrm>
            <a:off x="116350" y="964500"/>
            <a:ext cx="8092500" cy="4463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Brand Value:</a:t>
            </a:r>
            <a:endParaRPr b="1" sz="1300">
              <a:solidFill>
                <a:schemeClr val="dk1"/>
              </a:solidFill>
            </a:endParaRPr>
          </a:p>
          <a:p>
            <a:pPr indent="0" lvl="0" marL="457200" rtl="0" algn="l">
              <a:lnSpc>
                <a:spcPct val="100000"/>
              </a:lnSpc>
              <a:spcBef>
                <a:spcPts val="0"/>
              </a:spcBef>
              <a:spcAft>
                <a:spcPts val="0"/>
              </a:spcAft>
              <a:buNone/>
            </a:pPr>
            <a:r>
              <a:rPr i="1" lang="en" sz="1300">
                <a:solidFill>
                  <a:schemeClr val="dk1"/>
                </a:solidFill>
              </a:rPr>
              <a:t>Innovation and Sustainability:</a:t>
            </a:r>
            <a:r>
              <a:rPr lang="en" sz="1300">
                <a:solidFill>
                  <a:schemeClr val="dk1"/>
                </a:solidFill>
              </a:rPr>
              <a:t> By addressing the charging infrastructure limitations, the initiative reflects a commitment to innovation and sustainability. This can positively impact the brand image, positioning the company or entities involved as forward-thinking, environmentally conscious, and customer-focused.</a:t>
            </a:r>
            <a:endParaRPr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i="1" lang="en" sz="1300" u="sng">
                <a:solidFill>
                  <a:schemeClr val="dk1"/>
                </a:solidFill>
              </a:rPr>
              <a:t>Recipient:</a:t>
            </a:r>
            <a:r>
              <a:rPr lang="en" sz="1300" u="sng">
                <a:solidFill>
                  <a:schemeClr val="dk1"/>
                </a:solidFill>
              </a:rPr>
              <a:t> Those who are involved in bringing this to the markets.</a:t>
            </a:r>
            <a:endParaRPr sz="1300"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Economic Value:</a:t>
            </a:r>
            <a:endParaRPr b="1" sz="1300">
              <a:solidFill>
                <a:schemeClr val="dk1"/>
              </a:solidFill>
            </a:endParaRPr>
          </a:p>
          <a:p>
            <a:pPr indent="0" lvl="0" marL="457200" rtl="0" algn="l">
              <a:lnSpc>
                <a:spcPct val="100000"/>
              </a:lnSpc>
              <a:spcBef>
                <a:spcPts val="0"/>
              </a:spcBef>
              <a:spcAft>
                <a:spcPts val="0"/>
              </a:spcAft>
              <a:buNone/>
            </a:pPr>
            <a:r>
              <a:rPr i="1" lang="en" sz="1300">
                <a:solidFill>
                  <a:schemeClr val="dk1"/>
                </a:solidFill>
              </a:rPr>
              <a:t>Win for Entrepreneurs and Investors:</a:t>
            </a:r>
            <a:r>
              <a:rPr lang="en" sz="1300">
                <a:solidFill>
                  <a:schemeClr val="dk1"/>
                </a:solidFill>
              </a:rPr>
              <a:t> The development of a robust charging network presents business opportunities for entrepreneurs and investors in the clean energy and technology sectors. This economic value attracts private investments, fostering innovation and growth in related industries.</a:t>
            </a:r>
            <a:endParaRPr sz="1300">
              <a:solidFill>
                <a:schemeClr val="dk1"/>
              </a:solidFill>
            </a:endParaRPr>
          </a:p>
          <a:p>
            <a:pPr indent="0" lvl="0" marL="457200" rtl="0" algn="l">
              <a:lnSpc>
                <a:spcPct val="100000"/>
              </a:lnSpc>
              <a:spcBef>
                <a:spcPts val="0"/>
              </a:spcBef>
              <a:spcAft>
                <a:spcPts val="0"/>
              </a:spcAft>
              <a:buNone/>
            </a:pPr>
            <a:r>
              <a:t/>
            </a:r>
            <a:endParaRPr sz="1300">
              <a:solidFill>
                <a:schemeClr val="dk1"/>
              </a:solidFill>
            </a:endParaRPr>
          </a:p>
          <a:p>
            <a:pPr indent="0" lvl="0" marL="457200" rtl="0" algn="l">
              <a:lnSpc>
                <a:spcPct val="100000"/>
              </a:lnSpc>
              <a:spcBef>
                <a:spcPts val="0"/>
              </a:spcBef>
              <a:spcAft>
                <a:spcPts val="0"/>
              </a:spcAft>
              <a:buNone/>
            </a:pPr>
            <a:r>
              <a:rPr i="1" lang="en" sz="1300">
                <a:solidFill>
                  <a:schemeClr val="dk1"/>
                </a:solidFill>
              </a:rPr>
              <a:t>Win for the Homeowners (or so we call the charging hosts):</a:t>
            </a:r>
            <a:r>
              <a:rPr lang="en" sz="1300">
                <a:solidFill>
                  <a:schemeClr val="dk1"/>
                </a:solidFill>
              </a:rPr>
              <a:t> Homeowners who offer their premises as charging stations can earn a passive source of income. This additional revenue stream can help them offset energy costs or contribute to other household expenses, providing financial relief.</a:t>
            </a:r>
            <a:endParaRPr sz="1300">
              <a:solidFill>
                <a:schemeClr val="dk1"/>
              </a:solidFill>
            </a:endParaRPr>
          </a:p>
          <a:p>
            <a:pPr indent="0" lvl="0" marL="457200" rtl="0" algn="l">
              <a:lnSpc>
                <a:spcPct val="100000"/>
              </a:lnSpc>
              <a:spcBef>
                <a:spcPts val="0"/>
              </a:spcBef>
              <a:spcAft>
                <a:spcPts val="0"/>
              </a:spcAft>
              <a:buNone/>
            </a:pPr>
            <a:r>
              <a:rPr i="1" lang="en" sz="1300" u="sng">
                <a:solidFill>
                  <a:schemeClr val="dk1"/>
                </a:solidFill>
              </a:rPr>
              <a:t>Recipients:</a:t>
            </a:r>
            <a:r>
              <a:rPr lang="en" sz="1300" u="sng">
                <a:solidFill>
                  <a:schemeClr val="dk1"/>
                </a:solidFill>
              </a:rPr>
              <a:t> Entrepreneurs, Investors, Charging Hosts and last of all, we who implemented the system.</a:t>
            </a:r>
            <a:endParaRPr sz="1300"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sp>
        <p:nvSpPr>
          <p:cNvPr id="96" name="Google Shape;96;p16"/>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16"/>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98" name="Google Shape;98;p16"/>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267100" y="1100725"/>
            <a:ext cx="8092500" cy="383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Where does </a:t>
            </a:r>
            <a:r>
              <a:rPr lang="en">
                <a:solidFill>
                  <a:schemeClr val="dk1"/>
                </a:solidFill>
              </a:rPr>
              <a:t>our</a:t>
            </a:r>
            <a:r>
              <a:rPr b="0" i="0" lang="en" sz="1400" u="none" cap="none" strike="noStrike">
                <a:solidFill>
                  <a:schemeClr val="dk1"/>
                </a:solidFill>
                <a:latin typeface="Arial"/>
                <a:ea typeface="Arial"/>
                <a:cs typeface="Arial"/>
                <a:sym typeface="Arial"/>
              </a:rPr>
              <a:t> Solution Component Fit?</a:t>
            </a:r>
            <a:endParaRPr>
              <a:solidFill>
                <a:schemeClr val="dk1"/>
              </a:solidFill>
            </a:endParaRPr>
          </a:p>
          <a:p>
            <a:pPr indent="-317500" lvl="0" marL="457200" marR="0" rtl="0" algn="l">
              <a:lnSpc>
                <a:spcPct val="100000"/>
              </a:lnSpc>
              <a:spcBef>
                <a:spcPts val="0"/>
              </a:spcBef>
              <a:spcAft>
                <a:spcPts val="0"/>
              </a:spcAft>
              <a:buClr>
                <a:schemeClr val="dk1"/>
              </a:buClr>
              <a:buSzPts val="1400"/>
              <a:buAutoNum type="arabicPeriod"/>
            </a:pPr>
            <a:r>
              <a:rPr b="1" lang="en">
                <a:solidFill>
                  <a:schemeClr val="dk1"/>
                </a:solidFill>
              </a:rPr>
              <a:t>ML Based Training Models for location planning </a:t>
            </a:r>
            <a:endParaRPr b="1">
              <a:solidFill>
                <a:schemeClr val="dk1"/>
              </a:solidFill>
            </a:endParaRPr>
          </a:p>
          <a:p>
            <a:pPr indent="0" lvl="0" marL="457200" marR="0" rtl="0" algn="l">
              <a:lnSpc>
                <a:spcPct val="100000"/>
              </a:lnSpc>
              <a:spcBef>
                <a:spcPts val="0"/>
              </a:spcBef>
              <a:spcAft>
                <a:spcPts val="0"/>
              </a:spcAft>
              <a:buNone/>
            </a:pPr>
            <a:r>
              <a:rPr lang="en">
                <a:solidFill>
                  <a:schemeClr val="dk1"/>
                </a:solidFill>
              </a:rPr>
              <a:t>Domain: Intelligent Systems</a:t>
            </a:r>
            <a:endParaRPr>
              <a:solidFill>
                <a:schemeClr val="dk1"/>
              </a:solidFill>
            </a:endParaRPr>
          </a:p>
          <a:p>
            <a:pPr indent="0" lvl="0" marL="457200" marR="0" rtl="0" algn="l">
              <a:lnSpc>
                <a:spcPct val="100000"/>
              </a:lnSpc>
              <a:spcBef>
                <a:spcPts val="0"/>
              </a:spcBef>
              <a:spcAft>
                <a:spcPts val="0"/>
              </a:spcAft>
              <a:buNone/>
            </a:pPr>
            <a:r>
              <a:rPr lang="en">
                <a:solidFill>
                  <a:schemeClr val="dk1"/>
                </a:solidFill>
              </a:rPr>
              <a:t>Role: ML plays a prominent role here. When the user inputs the charge of the current battery power in the app, the app suggests a list of best locations to charge the vehicle on the go after considering the traffic density as well.</a:t>
            </a:r>
            <a:endParaRPr>
              <a:solidFill>
                <a:schemeClr val="dk1"/>
              </a:solidFill>
            </a:endParaRPr>
          </a:p>
          <a:p>
            <a:pPr indent="0" lvl="0" marL="0" marR="0" rtl="0" algn="l">
              <a:lnSpc>
                <a:spcPct val="100000"/>
              </a:lnSpc>
              <a:spcBef>
                <a:spcPts val="0"/>
              </a:spcBef>
              <a:spcAft>
                <a:spcPts val="0"/>
              </a:spcAft>
              <a:buNone/>
            </a:pPr>
            <a:r>
              <a:rPr lang="en">
                <a:solidFill>
                  <a:schemeClr val="dk1"/>
                </a:solidFill>
              </a:rPr>
              <a:t> </a:t>
            </a:r>
            <a:endParaRPr>
              <a:solidFill>
                <a:schemeClr val="dk1"/>
              </a:solidFill>
            </a:endParaRPr>
          </a:p>
          <a:p>
            <a:pPr indent="-317500" lvl="0" marL="457200" marR="0" rtl="0" algn="l">
              <a:lnSpc>
                <a:spcPct val="100000"/>
              </a:lnSpc>
              <a:spcBef>
                <a:spcPts val="0"/>
              </a:spcBef>
              <a:spcAft>
                <a:spcPts val="0"/>
              </a:spcAft>
              <a:buClr>
                <a:schemeClr val="dk1"/>
              </a:buClr>
              <a:buSzPts val="1400"/>
              <a:buAutoNum type="arabicPeriod"/>
            </a:pPr>
            <a:r>
              <a:rPr b="1" lang="en">
                <a:solidFill>
                  <a:schemeClr val="dk1"/>
                </a:solidFill>
              </a:rPr>
              <a:t>IoT-enabled Charging Infrastructure:</a:t>
            </a:r>
            <a:endParaRPr b="1">
              <a:solidFill>
                <a:schemeClr val="dk1"/>
              </a:solidFill>
            </a:endParaRPr>
          </a:p>
          <a:p>
            <a:pPr indent="0" lvl="0" marL="457200" marR="0" rtl="0" algn="l">
              <a:lnSpc>
                <a:spcPct val="100000"/>
              </a:lnSpc>
              <a:spcBef>
                <a:spcPts val="0"/>
              </a:spcBef>
              <a:spcAft>
                <a:spcPts val="0"/>
              </a:spcAft>
              <a:buNone/>
            </a:pPr>
            <a:r>
              <a:rPr lang="en">
                <a:solidFill>
                  <a:schemeClr val="dk1"/>
                </a:solidFill>
              </a:rPr>
              <a:t>Domain: Internet of Things (IoT)</a:t>
            </a:r>
            <a:endParaRPr>
              <a:solidFill>
                <a:schemeClr val="dk1"/>
              </a:solidFill>
            </a:endParaRPr>
          </a:p>
          <a:p>
            <a:pPr indent="0" lvl="0" marL="457200" marR="0" rtl="0" algn="l">
              <a:lnSpc>
                <a:spcPct val="100000"/>
              </a:lnSpc>
              <a:spcBef>
                <a:spcPts val="0"/>
              </a:spcBef>
              <a:spcAft>
                <a:spcPts val="0"/>
              </a:spcAft>
              <a:buNone/>
            </a:pPr>
            <a:r>
              <a:rPr lang="en">
                <a:solidFill>
                  <a:schemeClr val="dk1"/>
                </a:solidFill>
              </a:rPr>
              <a:t>Role: Implementing cameras for real-time monitoring of charging stations, ensuring security of the vehicles as well as the safety of the owner’s place.</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User-Friendly Mobile Application (CX/UI):</a:t>
            </a:r>
            <a:endParaRPr b="1">
              <a:solidFill>
                <a:schemeClr val="dk1"/>
              </a:solidFill>
            </a:endParaRPr>
          </a:p>
          <a:p>
            <a:pPr indent="0" lvl="0" marL="457200" rtl="0" algn="l">
              <a:spcBef>
                <a:spcPts val="0"/>
              </a:spcBef>
              <a:spcAft>
                <a:spcPts val="0"/>
              </a:spcAft>
              <a:buNone/>
            </a:pPr>
            <a:r>
              <a:rPr lang="en">
                <a:solidFill>
                  <a:schemeClr val="dk1"/>
                </a:solidFill>
              </a:rPr>
              <a:t>Domain: Customer Experience/User Interface</a:t>
            </a:r>
            <a:endParaRPr>
              <a:solidFill>
                <a:schemeClr val="dk1"/>
              </a:solidFill>
            </a:endParaRPr>
          </a:p>
          <a:p>
            <a:pPr indent="0" lvl="0" marL="457200" rtl="0" algn="l">
              <a:spcBef>
                <a:spcPts val="0"/>
              </a:spcBef>
              <a:spcAft>
                <a:spcPts val="0"/>
              </a:spcAft>
              <a:buNone/>
            </a:pPr>
            <a:r>
              <a:rPr lang="en">
                <a:solidFill>
                  <a:schemeClr val="dk1"/>
                </a:solidFill>
              </a:rPr>
              <a:t>Role: Providing an intuitive and user-friendly mobile app for EV owners to locate and navigate to nearby charging stations, check availability, and book the spots.</a:t>
            </a:r>
            <a:endParaRPr>
              <a:solidFill>
                <a:schemeClr val="dk1"/>
              </a:solidFil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p:txBody>
      </p:sp>
      <p:sp>
        <p:nvSpPr>
          <p:cNvPr id="104" name="Google Shape;104;p17"/>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17"/>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06" name="Google Shape;106;p17"/>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2" name="Google Shape;112;p18"/>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13" name="Google Shape;113;p18"/>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
        <p:nvSpPr>
          <p:cNvPr id="114" name="Google Shape;114;p18"/>
          <p:cNvSpPr txBox="1"/>
          <p:nvPr/>
        </p:nvSpPr>
        <p:spPr>
          <a:xfrm>
            <a:off x="1665925" y="141375"/>
            <a:ext cx="32406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5" name="Google Shape;115;p18"/>
          <p:cNvSpPr txBox="1"/>
          <p:nvPr/>
        </p:nvSpPr>
        <p:spPr>
          <a:xfrm>
            <a:off x="1520225" y="173700"/>
            <a:ext cx="52524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 Use Case Diagram of our concept</a:t>
            </a:r>
            <a:endParaRPr sz="1800">
              <a:solidFill>
                <a:schemeClr val="lt1"/>
              </a:solidFill>
            </a:endParaRPr>
          </a:p>
        </p:txBody>
      </p:sp>
      <p:pic>
        <p:nvPicPr>
          <p:cNvPr id="116" name="Google Shape;116;p18"/>
          <p:cNvPicPr preferRelativeResize="0"/>
          <p:nvPr/>
        </p:nvPicPr>
        <p:blipFill>
          <a:blip r:embed="rId5">
            <a:alphaModFix/>
          </a:blip>
          <a:stretch>
            <a:fillRect/>
          </a:stretch>
        </p:blipFill>
        <p:spPr>
          <a:xfrm>
            <a:off x="1607549" y="999900"/>
            <a:ext cx="5517076" cy="399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19"/>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23" name="Google Shape;123;p19"/>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sp>
        <p:nvSpPr>
          <p:cNvPr id="124" name="Google Shape;124;p19"/>
          <p:cNvSpPr txBox="1"/>
          <p:nvPr/>
        </p:nvSpPr>
        <p:spPr>
          <a:xfrm>
            <a:off x="1665925" y="141375"/>
            <a:ext cx="32406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25" name="Google Shape;125;p19"/>
          <p:cNvPicPr preferRelativeResize="0"/>
          <p:nvPr/>
        </p:nvPicPr>
        <p:blipFill>
          <a:blip r:embed="rId5">
            <a:alphaModFix/>
          </a:blip>
          <a:stretch>
            <a:fillRect/>
          </a:stretch>
        </p:blipFill>
        <p:spPr>
          <a:xfrm>
            <a:off x="1520225" y="999900"/>
            <a:ext cx="6103562" cy="4143601"/>
          </a:xfrm>
          <a:prstGeom prst="rect">
            <a:avLst/>
          </a:prstGeom>
          <a:noFill/>
          <a:ln>
            <a:noFill/>
          </a:ln>
        </p:spPr>
      </p:pic>
      <p:sp>
        <p:nvSpPr>
          <p:cNvPr id="126" name="Google Shape;126;p19"/>
          <p:cNvSpPr txBox="1"/>
          <p:nvPr/>
        </p:nvSpPr>
        <p:spPr>
          <a:xfrm>
            <a:off x="1520225" y="173700"/>
            <a:ext cx="52524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 data flow diagram of our concept</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604200" y="994050"/>
            <a:ext cx="809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Prototype (User View)</a:t>
            </a:r>
            <a:endParaRPr b="0" i="0" sz="1300" u="none" cap="none" strike="noStrike">
              <a:solidFill>
                <a:schemeClr val="dk2"/>
              </a:solidFill>
              <a:latin typeface="Arial"/>
              <a:ea typeface="Arial"/>
              <a:cs typeface="Arial"/>
              <a:sym typeface="Arial"/>
            </a:endParaRPr>
          </a:p>
        </p:txBody>
      </p:sp>
      <p:sp>
        <p:nvSpPr>
          <p:cNvPr id="132" name="Google Shape;132;p20"/>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20"/>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34" name="Google Shape;134;p20"/>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pic>
        <p:nvPicPr>
          <p:cNvPr id="135" name="Google Shape;135;p20"/>
          <p:cNvPicPr preferRelativeResize="0"/>
          <p:nvPr/>
        </p:nvPicPr>
        <p:blipFill>
          <a:blip r:embed="rId5">
            <a:alphaModFix/>
          </a:blip>
          <a:stretch>
            <a:fillRect/>
          </a:stretch>
        </p:blipFill>
        <p:spPr>
          <a:xfrm>
            <a:off x="1507150" y="1455750"/>
            <a:ext cx="6286592" cy="3382950"/>
          </a:xfrm>
          <a:prstGeom prst="rect">
            <a:avLst/>
          </a:prstGeom>
          <a:noFill/>
          <a:ln>
            <a:noFill/>
          </a:ln>
        </p:spPr>
      </p:pic>
      <p:pic>
        <p:nvPicPr>
          <p:cNvPr id="136" name="Google Shape;136;p20"/>
          <p:cNvPicPr preferRelativeResize="0"/>
          <p:nvPr/>
        </p:nvPicPr>
        <p:blipFill>
          <a:blip r:embed="rId6">
            <a:alphaModFix/>
          </a:blip>
          <a:stretch>
            <a:fillRect/>
          </a:stretch>
        </p:blipFill>
        <p:spPr>
          <a:xfrm>
            <a:off x="1245375" y="1455750"/>
            <a:ext cx="6653247" cy="357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604200" y="994050"/>
            <a:ext cx="809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Prototype (User View)</a:t>
            </a:r>
            <a:endParaRPr b="0" i="0" sz="1300" u="none" cap="none" strike="noStrike">
              <a:solidFill>
                <a:schemeClr val="dk2"/>
              </a:solidFill>
              <a:latin typeface="Arial"/>
              <a:ea typeface="Arial"/>
              <a:cs typeface="Arial"/>
              <a:sym typeface="Arial"/>
            </a:endParaRPr>
          </a:p>
        </p:txBody>
      </p:sp>
      <p:sp>
        <p:nvSpPr>
          <p:cNvPr id="142" name="Google Shape;142;p21"/>
          <p:cNvSpPr/>
          <p:nvPr/>
        </p:nvSpPr>
        <p:spPr>
          <a:xfrm>
            <a:off x="0" y="0"/>
            <a:ext cx="9144000" cy="847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21"/>
          <p:cNvPicPr preferRelativeResize="0"/>
          <p:nvPr/>
        </p:nvPicPr>
        <p:blipFill rotWithShape="1">
          <a:blip r:embed="rId3">
            <a:alphaModFix/>
          </a:blip>
          <a:srcRect b="0" l="0" r="0" t="0"/>
          <a:stretch/>
        </p:blipFill>
        <p:spPr>
          <a:xfrm>
            <a:off x="7645350" y="147225"/>
            <a:ext cx="1204175" cy="553060"/>
          </a:xfrm>
          <a:prstGeom prst="rect">
            <a:avLst/>
          </a:prstGeom>
          <a:noFill/>
          <a:ln>
            <a:noFill/>
          </a:ln>
        </p:spPr>
      </p:pic>
      <p:pic>
        <p:nvPicPr>
          <p:cNvPr id="144" name="Google Shape;144;p21"/>
          <p:cNvPicPr preferRelativeResize="0"/>
          <p:nvPr/>
        </p:nvPicPr>
        <p:blipFill rotWithShape="1">
          <a:blip r:embed="rId4">
            <a:alphaModFix/>
          </a:blip>
          <a:srcRect b="0" l="0" r="0" t="0"/>
          <a:stretch/>
        </p:blipFill>
        <p:spPr>
          <a:xfrm>
            <a:off x="170726" y="-29998"/>
            <a:ext cx="1284431" cy="907500"/>
          </a:xfrm>
          <a:prstGeom prst="rect">
            <a:avLst/>
          </a:prstGeom>
          <a:noFill/>
          <a:ln>
            <a:noFill/>
          </a:ln>
        </p:spPr>
      </p:pic>
      <p:pic>
        <p:nvPicPr>
          <p:cNvPr id="145" name="Google Shape;145;p21"/>
          <p:cNvPicPr preferRelativeResize="0"/>
          <p:nvPr/>
        </p:nvPicPr>
        <p:blipFill>
          <a:blip r:embed="rId5">
            <a:alphaModFix/>
          </a:blip>
          <a:stretch>
            <a:fillRect/>
          </a:stretch>
        </p:blipFill>
        <p:spPr>
          <a:xfrm>
            <a:off x="1268875" y="1455752"/>
            <a:ext cx="6606250" cy="3627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