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9"/>
  </p:notesMasterIdLst>
  <p:sldIdLst>
    <p:sldId id="256" r:id="rId4"/>
    <p:sldId id="265" r:id="rId5"/>
    <p:sldId id="283" r:id="rId6"/>
    <p:sldId id="300" r:id="rId7"/>
    <p:sldId id="301" r:id="rId8"/>
    <p:sldId id="319" r:id="rId9"/>
    <p:sldId id="320" r:id="rId10"/>
    <p:sldId id="321" r:id="rId11"/>
    <p:sldId id="337" r:id="rId12"/>
    <p:sldId id="307" r:id="rId13"/>
    <p:sldId id="308" r:id="rId14"/>
    <p:sldId id="309" r:id="rId15"/>
    <p:sldId id="310" r:id="rId16"/>
    <p:sldId id="272" r:id="rId17"/>
    <p:sldId id="315" r:id="rId18"/>
    <p:sldId id="316" r:id="rId19"/>
    <p:sldId id="317" r:id="rId20"/>
    <p:sldId id="318" r:id="rId21"/>
    <p:sldId id="303" r:id="rId22"/>
    <p:sldId id="304" r:id="rId23"/>
    <p:sldId id="305" r:id="rId24"/>
    <p:sldId id="306" r:id="rId25"/>
    <p:sldId id="311" r:id="rId26"/>
    <p:sldId id="322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262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82258" autoAdjust="0"/>
  </p:normalViewPr>
  <p:slideViewPr>
    <p:cSldViewPr>
      <p:cViewPr varScale="1">
        <p:scale>
          <a:sx n="73" d="100"/>
          <a:sy n="73" d="100"/>
        </p:scale>
        <p:origin x="1144" y="4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FECDA-16C9-4ACB-ACA6-07406903923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C7E04-9394-489E-AB49-6247324BC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4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‘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type_of_business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’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에 있는 세분화된 업종들을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24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개의 큰 분류로 묶어주었습니다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2E906-8A14-4CC6-89D6-7EA5B33EA4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09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저희는 매출액을 범주형으로 전환하기위해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먼저 분포를 살펴보았고 보다 구체적인 수치로 설정하기위해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percentile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이용하여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25%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이하구간을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Low, 75%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이상구간을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High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 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 사이는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Medium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으로 설정하였습니다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온도는 사람의 체감기온을 기준으로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very cold , cold, cool, hot, very hot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 나누었고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강수량은 비가 오고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오지않고로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나누어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no rain, rain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으로 변환해주었습니다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2E906-8A14-4CC6-89D6-7EA5B33EA4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55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교수님이 말씀해주신대로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support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값을 조정하여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rule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개수를 줄여보았습니다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따라서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min_support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0.01, confidence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minimum threshold 0.6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으로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apriori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적용했습니다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.///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2E906-8A14-4CC6-89D6-7EA5B33EA4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240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앞선 조건을 바탕으로 매출액이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high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rule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들을 확인해보았습니다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 결과 업종은 외국음식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한국음식점업인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음식 관련 업종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소매업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의류업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학원업과 날씨는 비가 오지 않으며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평균기온이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-5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도에서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15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도인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Cold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 때 매출액이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high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 나타났습니다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-5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도에서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15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도 사이의 기온은 늦가을에서 겨울로 추정할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따라서 이러한 분석결과들을 바탕으로 늦가을에서 겨울 시기에 음식 관련 업종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소매업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의류업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학원업에 종사하는 사람들에게 금융기회를 제공 시 고려할 수 있는 요인으로 생각할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2E906-8A14-4CC6-89D6-7EA5B33EA4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6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decision tree </a:t>
            </a:r>
            <a:r>
              <a:rPr lang="ko-KR" altLang="en-US" dirty="0"/>
              <a:t>분석입니다</a:t>
            </a:r>
            <a:r>
              <a:rPr lang="en-US" altLang="ko-KR" dirty="0"/>
              <a:t>. Decision tree</a:t>
            </a:r>
            <a:r>
              <a:rPr lang="ko-KR" altLang="en-US" dirty="0"/>
              <a:t>에서 사용할 </a:t>
            </a:r>
            <a:r>
              <a:rPr lang="en-US" altLang="ko-KR" dirty="0"/>
              <a:t>column</a:t>
            </a:r>
            <a:r>
              <a:rPr lang="ko-KR" altLang="en-US" dirty="0"/>
              <a:t>으로는 지역과 업종 그리고 매출액과 </a:t>
            </a:r>
            <a:r>
              <a:rPr lang="ko-KR" altLang="en-US" dirty="0" err="1"/>
              <a:t>날씨데이터입니다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57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매출액을 범주형으로 전환하기위해</a:t>
            </a:r>
            <a:r>
              <a:rPr lang="en-US" altLang="ko-KR" dirty="0"/>
              <a:t>, </a:t>
            </a:r>
            <a:r>
              <a:rPr lang="ko-KR" altLang="en-US" dirty="0"/>
              <a:t>먼저 그래프를 통해 데이터분포를 살펴보았고 보다 구체적인 수치로 설정하기위해 </a:t>
            </a:r>
            <a:r>
              <a:rPr lang="en-US" altLang="ko-KR" dirty="0"/>
              <a:t>percentile</a:t>
            </a:r>
            <a:r>
              <a:rPr lang="ko-KR" altLang="en-US" dirty="0"/>
              <a:t>을 이용하여 </a:t>
            </a:r>
            <a:r>
              <a:rPr lang="en-US" altLang="ko-KR" dirty="0"/>
              <a:t>25% </a:t>
            </a:r>
            <a:r>
              <a:rPr lang="ko-KR" altLang="en-US" dirty="0"/>
              <a:t>이하구간을 </a:t>
            </a:r>
            <a:r>
              <a:rPr lang="en-US" altLang="ko-KR" dirty="0"/>
              <a:t>Low, 75% </a:t>
            </a:r>
            <a:r>
              <a:rPr lang="ko-KR" altLang="en-US" dirty="0"/>
              <a:t>이상구간을 </a:t>
            </a:r>
            <a:r>
              <a:rPr lang="en-US" altLang="ko-KR" dirty="0"/>
              <a:t>High</a:t>
            </a:r>
            <a:r>
              <a:rPr lang="ko-KR" altLang="en-US" dirty="0"/>
              <a:t>로 하고</a:t>
            </a:r>
            <a:r>
              <a:rPr lang="en-US" altLang="ko-KR" dirty="0"/>
              <a:t>, </a:t>
            </a:r>
            <a:r>
              <a:rPr lang="ko-KR" altLang="en-US" dirty="0"/>
              <a:t>그 사이는 </a:t>
            </a:r>
            <a:r>
              <a:rPr lang="en-US" altLang="ko-KR" dirty="0"/>
              <a:t>Medium</a:t>
            </a:r>
            <a:r>
              <a:rPr lang="ko-KR" altLang="en-US" dirty="0"/>
              <a:t>으로 설정하였습니다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63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추가적으로 지역과 업종은 </a:t>
            </a:r>
            <a:r>
              <a:rPr lang="en-US" altLang="ko-KR" dirty="0" err="1"/>
              <a:t>DecisionTreeClassifier</a:t>
            </a:r>
            <a:r>
              <a:rPr lang="ko-KR" altLang="en-US" dirty="0"/>
              <a:t>로 분석하기위해</a:t>
            </a:r>
            <a:r>
              <a:rPr lang="en-US" altLang="ko-KR" dirty="0"/>
              <a:t>, </a:t>
            </a:r>
            <a:r>
              <a:rPr lang="ko-KR" altLang="en-US" dirty="0"/>
              <a:t>지역과 업종을 수치형으로 </a:t>
            </a:r>
            <a:r>
              <a:rPr lang="ko-KR" altLang="en-US" dirty="0" err="1"/>
              <a:t>라벨링해주었습니다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feature column</a:t>
            </a:r>
            <a:r>
              <a:rPr lang="ko-KR" altLang="en-US" dirty="0"/>
              <a:t>인</a:t>
            </a:r>
            <a:r>
              <a:rPr lang="en-US" altLang="ko-KR" dirty="0"/>
              <a:t> x</a:t>
            </a:r>
            <a:r>
              <a:rPr lang="ko-KR" altLang="en-US" dirty="0"/>
              <a:t>는 지역</a:t>
            </a:r>
            <a:r>
              <a:rPr lang="en-US" altLang="ko-KR" dirty="0"/>
              <a:t>, </a:t>
            </a:r>
            <a:r>
              <a:rPr lang="ko-KR" altLang="en-US" dirty="0"/>
              <a:t>업종</a:t>
            </a:r>
            <a:r>
              <a:rPr lang="en-US" altLang="ko-KR" dirty="0"/>
              <a:t>, </a:t>
            </a:r>
            <a:r>
              <a:rPr lang="ko-KR" altLang="en-US" dirty="0"/>
              <a:t>날씨데이터로 설정하였고</a:t>
            </a:r>
            <a:r>
              <a:rPr lang="en-US" altLang="ko-KR" dirty="0"/>
              <a:t>, y</a:t>
            </a:r>
            <a:r>
              <a:rPr lang="ko-KR" altLang="en-US" dirty="0"/>
              <a:t>는 매출액으로 설정하였습니다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67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Test size</a:t>
            </a:r>
            <a:r>
              <a:rPr lang="ko-KR" altLang="en-US" dirty="0"/>
              <a:t>와 </a:t>
            </a:r>
            <a:r>
              <a:rPr lang="en-US" altLang="ko-KR" dirty="0"/>
              <a:t>Train size</a:t>
            </a:r>
            <a:r>
              <a:rPr lang="ko-KR" altLang="en-US" dirty="0"/>
              <a:t>는 각각 </a:t>
            </a:r>
            <a:r>
              <a:rPr lang="en-US" altLang="ko-KR" dirty="0"/>
              <a:t>30%, 70%</a:t>
            </a:r>
            <a:r>
              <a:rPr lang="ko-KR" altLang="en-US" dirty="0"/>
              <a:t>로 설정하여 여러 </a:t>
            </a:r>
            <a:r>
              <a:rPr lang="en-US" altLang="ko-KR" dirty="0"/>
              <a:t>depth</a:t>
            </a:r>
            <a:r>
              <a:rPr lang="ko-KR" altLang="en-US" dirty="0"/>
              <a:t>에 대한 정확도를 알아본 결과</a:t>
            </a:r>
            <a:r>
              <a:rPr lang="en-US" altLang="ko-KR" dirty="0"/>
              <a:t>, depth</a:t>
            </a:r>
            <a:r>
              <a:rPr lang="ko-KR" altLang="en-US" dirty="0"/>
              <a:t>가 </a:t>
            </a:r>
            <a:r>
              <a:rPr lang="en-US" altLang="ko-KR" dirty="0"/>
              <a:t>6</a:t>
            </a:r>
            <a:r>
              <a:rPr lang="ko-KR" altLang="en-US" dirty="0"/>
              <a:t>일 때 정확도가 약 </a:t>
            </a:r>
            <a:r>
              <a:rPr lang="en-US" altLang="ko-KR" dirty="0"/>
              <a:t>67%</a:t>
            </a:r>
            <a:r>
              <a:rPr lang="ko-KR" altLang="en-US" dirty="0"/>
              <a:t>로 가장 높은 수치를 보였고 </a:t>
            </a:r>
            <a:r>
              <a:rPr lang="ko-KR" altLang="en-US" dirty="0" err="1"/>
              <a:t>그에따라</a:t>
            </a:r>
            <a:r>
              <a:rPr lang="ko-KR" altLang="en-US" dirty="0"/>
              <a:t> </a:t>
            </a:r>
            <a:r>
              <a:rPr lang="en-US" altLang="ko-KR" dirty="0"/>
              <a:t>depth=6</a:t>
            </a:r>
            <a:r>
              <a:rPr lang="ko-KR" altLang="en-US" dirty="0"/>
              <a:t>으로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69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결과적으로 나온 </a:t>
            </a:r>
            <a:r>
              <a:rPr lang="en-US" altLang="ko-KR" dirty="0"/>
              <a:t>decision tree</a:t>
            </a:r>
            <a:r>
              <a:rPr lang="ko-KR" altLang="en-US" dirty="0"/>
              <a:t>의 모습이고</a:t>
            </a:r>
            <a:r>
              <a:rPr lang="en-US" altLang="ko-KR" dirty="0"/>
              <a:t>, </a:t>
            </a:r>
            <a:r>
              <a:rPr lang="ko-KR" altLang="en-US" dirty="0"/>
              <a:t>분석결과로 예시를 말씀드리자면</a:t>
            </a:r>
            <a:r>
              <a:rPr lang="en-US" altLang="ko-KR" dirty="0"/>
              <a:t>, </a:t>
            </a:r>
            <a:r>
              <a:rPr lang="ko-KR" altLang="en-US" dirty="0"/>
              <a:t>서울지역에서의 소매업은 평균기온이 약 </a:t>
            </a:r>
            <a:r>
              <a:rPr lang="en-US" altLang="ko-KR" dirty="0"/>
              <a:t>14~15</a:t>
            </a:r>
            <a:r>
              <a:rPr lang="ko-KR" altLang="en-US" dirty="0"/>
              <a:t>도인 봄</a:t>
            </a:r>
            <a:r>
              <a:rPr lang="en-US" altLang="ko-KR" dirty="0"/>
              <a:t>, </a:t>
            </a:r>
            <a:r>
              <a:rPr lang="ko-KR" altLang="en-US" dirty="0"/>
              <a:t>가을 계절에 매출이 높은 것으로 나타났습니다</a:t>
            </a:r>
            <a:r>
              <a:rPr lang="en-US" altLang="ko-KR" dirty="0"/>
              <a:t>. </a:t>
            </a:r>
            <a:r>
              <a:rPr lang="ko-KR" altLang="en-US" dirty="0"/>
              <a:t>따라서 이러한 분석결과들을 바탕으로 날씨에 따른 해당지역과 업종에 매출액을 파악하여 금융기회를 제공 시 고려할 수 있는 요인으로 생각해볼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45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906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매출액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에 음수 값이 </a:t>
            </a:r>
            <a:r>
              <a:rPr lang="ko-KR" altLang="en-US" sz="1800" kern="1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있는 것을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확인하였</a:t>
            </a:r>
            <a:r>
              <a:rPr lang="ko-KR" altLang="en-US" sz="1800" kern="1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는데 이는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환불 금액임을 알 수 있다</a:t>
            </a:r>
            <a:endParaRPr lang="en-US" altLang="ko-KR" sz="1800" kern="1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ko-KR" altLang="ko-KR" sz="1800" kern="1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따라서 환불금액을 제거하고 그와 금액이 같은 결제 데이터 중에서 가장 최근의 것을 지워</a:t>
            </a:r>
            <a:r>
              <a:rPr lang="ko-KR" altLang="en-US" sz="1800" kern="1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주었습니다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2E906-8A14-4CC6-89D6-7EA5B33EA4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5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45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430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28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14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53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72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58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49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평균기온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일강수량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attribute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 결측 값이 존재함을 확인하였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평균기온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attribute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NaN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값은 그 앞 데이터의 값으로 채워주는 방식인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method=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ffill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이용하여 결측 값을 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워주고 </a:t>
            </a:r>
            <a:r>
              <a:rPr lang="ko-KR" altLang="ko-KR" sz="1800" kern="100" dirty="0" err="1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일강수량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’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attribute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에서 비가 오지 않은 날의 데이터는 비워져 있으므로 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값으로 채워</a:t>
            </a:r>
            <a:r>
              <a:rPr lang="ko-KR" altLang="en-US" sz="1800" kern="100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주었습니다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2E906-8A14-4CC6-89D6-7EA5B33EA4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756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‘region’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공통 필드로 두고 왼쪽 데이터 셋을 기준으로 두 데이터 셋을 하나로 합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치고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날씨 데이터에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‘region’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average_temperature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NaN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값으로 존재하는 것은 삭제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해주어 분석에 사용할 최종 데이터를 만들어주었습니다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2E906-8A14-4CC6-89D6-7EA5B33EA4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9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업종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거래날짜에 따른 매출액 변화를 데이터 시각화로 나타내 알아보았습니다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업종에 따른 매출액을 비교해 </a:t>
            </a:r>
            <a:r>
              <a:rPr lang="ko-KR" altLang="en-US" dirty="0" err="1"/>
              <a:t>보았을때</a:t>
            </a:r>
            <a:r>
              <a:rPr lang="ko-KR" altLang="en-US" dirty="0"/>
              <a:t> 상위 </a:t>
            </a:r>
            <a:r>
              <a:rPr lang="en-US" altLang="ko-KR" dirty="0"/>
              <a:t>3</a:t>
            </a:r>
            <a:r>
              <a:rPr lang="ko-KR" altLang="en-US" dirty="0"/>
              <a:t>개의 업종은 한식 음식점업</a:t>
            </a:r>
            <a:r>
              <a:rPr lang="en-US" altLang="ko-KR" dirty="0"/>
              <a:t>, </a:t>
            </a:r>
            <a:r>
              <a:rPr lang="ko-KR" altLang="en-US" dirty="0" err="1"/>
              <a:t>미용업</a:t>
            </a:r>
            <a:r>
              <a:rPr lang="en-US" altLang="ko-KR" dirty="0"/>
              <a:t>, </a:t>
            </a:r>
            <a:r>
              <a:rPr lang="ko-KR" altLang="en-US" dirty="0" err="1"/>
              <a:t>학원업</a:t>
            </a:r>
            <a:r>
              <a:rPr lang="ko-KR" altLang="en-US" dirty="0"/>
              <a:t> 순으로 나타났습니다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2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지역에 따른 매출액을 비교해 보았을 때는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상위 </a:t>
            </a:r>
            <a:r>
              <a:rPr lang="en-US" altLang="ko-KR" dirty="0"/>
              <a:t>3</a:t>
            </a:r>
            <a:r>
              <a:rPr lang="ko-KR" altLang="en-US" dirty="0"/>
              <a:t>개의 지역은 경기</a:t>
            </a:r>
            <a:r>
              <a:rPr lang="en-US" altLang="ko-KR" dirty="0"/>
              <a:t>,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 순으로 나타났습니다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3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기온에 따른 매출액을 살펴보았습니다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그래프로 관찰한 결과</a:t>
            </a:r>
            <a:r>
              <a:rPr lang="en-US" altLang="ko-KR" dirty="0"/>
              <a:t>, 0</a:t>
            </a:r>
            <a:r>
              <a:rPr lang="ko-KR" altLang="en-US" dirty="0"/>
              <a:t>도 부근에서는 상승하는 추세를 보였다가</a:t>
            </a:r>
            <a:r>
              <a:rPr lang="en-US" altLang="ko-KR" dirty="0"/>
              <a:t>, 20</a:t>
            </a:r>
            <a:r>
              <a:rPr lang="ko-KR" altLang="en-US" dirty="0"/>
              <a:t>도 부근에서는 하락 추세를 보였으며</a:t>
            </a:r>
            <a:r>
              <a:rPr lang="en-US" altLang="ko-KR" dirty="0"/>
              <a:t>, 20</a:t>
            </a:r>
            <a:r>
              <a:rPr lang="ko-KR" altLang="en-US" dirty="0"/>
              <a:t>도 부근에서는 다시 상승하는 추세를 보이고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5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거래 날짜에 대한 매출액 변화도 그래프로 나타내 보았습니다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2017</a:t>
            </a:r>
            <a:r>
              <a:rPr lang="ko-KR" altLang="en-US" dirty="0"/>
              <a:t>년까지 살짝 상승하는 추세를 보이다가 그 이후로는 별 다른 차이가 없음을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C7E04-9394-489E-AB49-6247324BCB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21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다음은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association rule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기존의 데이터에 거래날짜를 이용하여 계절을 추가해주었습니다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데이터를 업종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계절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온도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강수량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매출로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groupby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.//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2E906-8A14-4CC6-89D6-7EA5B33EA4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9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31840" y="632189"/>
            <a:ext cx="5703622" cy="2515625"/>
          </a:xfrm>
        </p:spPr>
        <p:txBody>
          <a:bodyPr/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금융기회 제공을 위한 신용카드 매출 예측모델</a:t>
            </a: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07904" y="3867894"/>
            <a:ext cx="5292080" cy="488816"/>
          </a:xfrm>
        </p:spPr>
        <p:txBody>
          <a:bodyPr/>
          <a:lstStyle/>
          <a:p>
            <a:pPr algn="r" fontAlgn="base">
              <a:spcAft>
                <a:spcPts val="800"/>
              </a:spcAft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산업경영공학과 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201603270 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조성환</a:t>
            </a:r>
          </a:p>
          <a:p>
            <a:pPr algn="r" fontAlgn="base">
              <a:spcAft>
                <a:spcPts val="800"/>
              </a:spcAft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산업경영공학과 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201502414 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이승규</a:t>
            </a:r>
          </a:p>
          <a:p>
            <a:pPr algn="r" fontAlgn="base">
              <a:spcAft>
                <a:spcPts val="800"/>
              </a:spcAft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산업경영공학과 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201802539 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이서영</a:t>
            </a:r>
          </a:p>
          <a:p>
            <a:pPr algn="r" fontAlgn="base">
              <a:spcAft>
                <a:spcPts val="800"/>
              </a:spcAft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산업경영공학과 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201703565 </a:t>
            </a: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최우연</a:t>
            </a:r>
            <a:endParaRPr lang="ko-KR" altLang="en-US" sz="11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5537" y="267494"/>
            <a:ext cx="7848871" cy="3212843"/>
            <a:chOff x="3602124" y="779458"/>
            <a:chExt cx="3107867" cy="3212843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2124" y="779458"/>
              <a:ext cx="399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B6F1B95-F850-4207-9599-F5EDB3E3F28A}"/>
              </a:ext>
            </a:extLst>
          </p:cNvPr>
          <p:cNvSpPr txBox="1"/>
          <p:nvPr/>
        </p:nvSpPr>
        <p:spPr>
          <a:xfrm>
            <a:off x="364013" y="641511"/>
            <a:ext cx="4248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업종에 따른 매출액 비교</a:t>
            </a:r>
          </a:p>
        </p:txBody>
      </p:sp>
      <p:pic>
        <p:nvPicPr>
          <p:cNvPr id="1026" name="그림 1">
            <a:extLst>
              <a:ext uri="{FF2B5EF4-FFF2-40B4-BE49-F238E27FC236}">
                <a16:creationId xmlns:a16="http://schemas.microsoft.com/office/drawing/2014/main" id="{FD9A0B72-820B-4BB6-921E-E0AF9FF98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00"/>
          <a:stretch/>
        </p:blipFill>
        <p:spPr bwMode="auto">
          <a:xfrm>
            <a:off x="395537" y="949288"/>
            <a:ext cx="2952327" cy="378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그림 1">
            <a:extLst>
              <a:ext uri="{FF2B5EF4-FFF2-40B4-BE49-F238E27FC236}">
                <a16:creationId xmlns:a16="http://schemas.microsoft.com/office/drawing/2014/main" id="{395A482A-DE1A-44B1-BF58-45ED5FD9C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942" y="1694614"/>
            <a:ext cx="57340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그림 1">
            <a:extLst>
              <a:ext uri="{FF2B5EF4-FFF2-40B4-BE49-F238E27FC236}">
                <a16:creationId xmlns:a16="http://schemas.microsoft.com/office/drawing/2014/main" id="{DB887A39-6262-46A6-80F3-EBD3F01B8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441" y="955442"/>
            <a:ext cx="5378895" cy="213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90806B-8849-42AB-A309-8178E9EDE536}"/>
              </a:ext>
            </a:extLst>
          </p:cNvPr>
          <p:cNvSpPr txBox="1"/>
          <p:nvPr/>
        </p:nvSpPr>
        <p:spPr>
          <a:xfrm>
            <a:off x="3461595" y="3070232"/>
            <a:ext cx="4248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축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type_of_business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업종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), y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축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매출액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93EAEB6-7538-40C5-8AEF-B339A30ED249}"/>
              </a:ext>
            </a:extLst>
          </p:cNvPr>
          <p:cNvSpPr/>
          <p:nvPr/>
        </p:nvSpPr>
        <p:spPr>
          <a:xfrm>
            <a:off x="3883572" y="3663538"/>
            <a:ext cx="4680520" cy="89986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D2D3D9-9F02-4FDE-BE96-8E78E44E61CA}"/>
              </a:ext>
            </a:extLst>
          </p:cNvPr>
          <p:cNvSpPr txBox="1"/>
          <p:nvPr/>
        </p:nvSpPr>
        <p:spPr>
          <a:xfrm>
            <a:off x="4983832" y="3733046"/>
            <a:ext cx="2838597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매출액 비교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한식음식점업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&gt;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미용업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&gt;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학원업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Block Arc 11">
            <a:extLst>
              <a:ext uri="{FF2B5EF4-FFF2-40B4-BE49-F238E27FC236}">
                <a16:creationId xmlns:a16="http://schemas.microsoft.com/office/drawing/2014/main" id="{674DE985-B6CF-49DF-826A-028773F3A29F}"/>
              </a:ext>
            </a:extLst>
          </p:cNvPr>
          <p:cNvSpPr/>
          <p:nvPr/>
        </p:nvSpPr>
        <p:spPr>
          <a:xfrm rot="10800000">
            <a:off x="4257754" y="3897682"/>
            <a:ext cx="351897" cy="474268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5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5537" y="267494"/>
            <a:ext cx="7848871" cy="3212843"/>
            <a:chOff x="3602124" y="779458"/>
            <a:chExt cx="3107867" cy="3212843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2124" y="779458"/>
              <a:ext cx="399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B6F1B95-F850-4207-9599-F5EDB3E3F28A}"/>
              </a:ext>
            </a:extLst>
          </p:cNvPr>
          <p:cNvSpPr txBox="1"/>
          <p:nvPr/>
        </p:nvSpPr>
        <p:spPr>
          <a:xfrm>
            <a:off x="364013" y="641511"/>
            <a:ext cx="4248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지역에 따른 매출액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0806B-8849-42AB-A309-8178E9EDE536}"/>
              </a:ext>
            </a:extLst>
          </p:cNvPr>
          <p:cNvSpPr txBox="1"/>
          <p:nvPr/>
        </p:nvSpPr>
        <p:spPr>
          <a:xfrm>
            <a:off x="3461595" y="3070232"/>
            <a:ext cx="4248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축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region(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), y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축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매출액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93EAEB6-7538-40C5-8AEF-B339A30ED249}"/>
              </a:ext>
            </a:extLst>
          </p:cNvPr>
          <p:cNvSpPr/>
          <p:nvPr/>
        </p:nvSpPr>
        <p:spPr>
          <a:xfrm>
            <a:off x="3883572" y="3663538"/>
            <a:ext cx="4680520" cy="89986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D2D3D9-9F02-4FDE-BE96-8E78E44E61CA}"/>
              </a:ext>
            </a:extLst>
          </p:cNvPr>
          <p:cNvSpPr txBox="1"/>
          <p:nvPr/>
        </p:nvSpPr>
        <p:spPr>
          <a:xfrm>
            <a:off x="5241616" y="3723878"/>
            <a:ext cx="1964432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매출액 비교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경기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&gt;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서울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&gt;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부산</a:t>
            </a:r>
          </a:p>
        </p:txBody>
      </p:sp>
      <p:sp>
        <p:nvSpPr>
          <p:cNvPr id="15" name="Block Arc 11">
            <a:extLst>
              <a:ext uri="{FF2B5EF4-FFF2-40B4-BE49-F238E27FC236}">
                <a16:creationId xmlns:a16="http://schemas.microsoft.com/office/drawing/2014/main" id="{674DE985-B6CF-49DF-826A-028773F3A29F}"/>
              </a:ext>
            </a:extLst>
          </p:cNvPr>
          <p:cNvSpPr/>
          <p:nvPr/>
        </p:nvSpPr>
        <p:spPr>
          <a:xfrm rot="10800000">
            <a:off x="4257754" y="3897682"/>
            <a:ext cx="351897" cy="474268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그림 1">
            <a:extLst>
              <a:ext uri="{FF2B5EF4-FFF2-40B4-BE49-F238E27FC236}">
                <a16:creationId xmlns:a16="http://schemas.microsoft.com/office/drawing/2014/main" id="{F970456F-D1EE-401A-A4F6-0DAB938BD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54"/>
          <a:stretch/>
        </p:blipFill>
        <p:spPr bwMode="auto">
          <a:xfrm>
            <a:off x="480099" y="949288"/>
            <a:ext cx="2850507" cy="370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그림 1">
            <a:extLst>
              <a:ext uri="{FF2B5EF4-FFF2-40B4-BE49-F238E27FC236}">
                <a16:creationId xmlns:a16="http://schemas.microsoft.com/office/drawing/2014/main" id="{79851A34-191E-4CF5-9E95-094C74FE9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692" y="950385"/>
            <a:ext cx="5301772" cy="208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85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1">
            <a:extLst>
              <a:ext uri="{FF2B5EF4-FFF2-40B4-BE49-F238E27FC236}">
                <a16:creationId xmlns:a16="http://schemas.microsoft.com/office/drawing/2014/main" id="{FFE8F359-63A0-40AE-87EA-13143A49B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87"/>
          <a:stretch/>
        </p:blipFill>
        <p:spPr bwMode="auto">
          <a:xfrm>
            <a:off x="446561" y="1143136"/>
            <a:ext cx="4083374" cy="322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5537" y="267494"/>
            <a:ext cx="7848871" cy="3212843"/>
            <a:chOff x="3602124" y="779458"/>
            <a:chExt cx="3107867" cy="3212843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2124" y="779458"/>
              <a:ext cx="399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B6F1B95-F850-4207-9599-F5EDB3E3F28A}"/>
              </a:ext>
            </a:extLst>
          </p:cNvPr>
          <p:cNvSpPr txBox="1"/>
          <p:nvPr/>
        </p:nvSpPr>
        <p:spPr>
          <a:xfrm>
            <a:off x="364013" y="641511"/>
            <a:ext cx="4248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기온에 따른 매출액 비교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93EAEB6-7538-40C5-8AEF-B339A30ED249}"/>
              </a:ext>
            </a:extLst>
          </p:cNvPr>
          <p:cNvSpPr/>
          <p:nvPr/>
        </p:nvSpPr>
        <p:spPr>
          <a:xfrm>
            <a:off x="4016919" y="3701066"/>
            <a:ext cx="4680520" cy="89986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D2D3D9-9F02-4FDE-BE96-8E78E44E61CA}"/>
              </a:ext>
            </a:extLst>
          </p:cNvPr>
          <p:cNvSpPr txBox="1"/>
          <p:nvPr/>
        </p:nvSpPr>
        <p:spPr>
          <a:xfrm>
            <a:off x="4780171" y="3841618"/>
            <a:ext cx="381130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매출액 비교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 ℃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부근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상승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10 ℃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부근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하락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20 ℃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부근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상승</a:t>
            </a:r>
          </a:p>
        </p:txBody>
      </p:sp>
      <p:sp>
        <p:nvSpPr>
          <p:cNvPr id="15" name="Block Arc 11">
            <a:extLst>
              <a:ext uri="{FF2B5EF4-FFF2-40B4-BE49-F238E27FC236}">
                <a16:creationId xmlns:a16="http://schemas.microsoft.com/office/drawing/2014/main" id="{674DE985-B6CF-49DF-826A-028773F3A29F}"/>
              </a:ext>
            </a:extLst>
          </p:cNvPr>
          <p:cNvSpPr/>
          <p:nvPr/>
        </p:nvSpPr>
        <p:spPr>
          <a:xfrm rot="10800000">
            <a:off x="4220103" y="3935210"/>
            <a:ext cx="351897" cy="474268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5" name="그림 1">
            <a:extLst>
              <a:ext uri="{FF2B5EF4-FFF2-40B4-BE49-F238E27FC236}">
                <a16:creationId xmlns:a16="http://schemas.microsoft.com/office/drawing/2014/main" id="{40B2AC0B-59B9-42E1-BC7F-C86AAC402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00"/>
          <a:stretch/>
        </p:blipFill>
        <p:spPr bwMode="auto">
          <a:xfrm>
            <a:off x="4877634" y="580750"/>
            <a:ext cx="3470161" cy="259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90806B-8849-42AB-A309-8178E9EDE536}"/>
              </a:ext>
            </a:extLst>
          </p:cNvPr>
          <p:cNvSpPr txBox="1"/>
          <p:nvPr/>
        </p:nvSpPr>
        <p:spPr>
          <a:xfrm>
            <a:off x="5470304" y="3259024"/>
            <a:ext cx="2268252" cy="26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축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평균기온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y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축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매출액</a:t>
            </a:r>
          </a:p>
        </p:txBody>
      </p:sp>
    </p:spTree>
    <p:extLst>
      <p:ext uri="{BB962C8B-B14F-4D97-AF65-F5344CB8AC3E}">
        <p14:creationId xmlns:p14="http://schemas.microsoft.com/office/powerpoint/2010/main" val="297572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5537" y="267494"/>
            <a:ext cx="7848871" cy="3212843"/>
            <a:chOff x="3602124" y="779458"/>
            <a:chExt cx="3107867" cy="3212843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2124" y="779458"/>
              <a:ext cx="399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B6F1B95-F850-4207-9599-F5EDB3E3F28A}"/>
              </a:ext>
            </a:extLst>
          </p:cNvPr>
          <p:cNvSpPr txBox="1"/>
          <p:nvPr/>
        </p:nvSpPr>
        <p:spPr>
          <a:xfrm>
            <a:off x="364013" y="641511"/>
            <a:ext cx="4248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날짜에 따른 매출액 비교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93EAEB6-7538-40C5-8AEF-B339A30ED249}"/>
              </a:ext>
            </a:extLst>
          </p:cNvPr>
          <p:cNvSpPr/>
          <p:nvPr/>
        </p:nvSpPr>
        <p:spPr>
          <a:xfrm>
            <a:off x="4016919" y="3701066"/>
            <a:ext cx="4680520" cy="89986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D2D3D9-9F02-4FDE-BE96-8E78E44E61CA}"/>
              </a:ext>
            </a:extLst>
          </p:cNvPr>
          <p:cNvSpPr txBox="1"/>
          <p:nvPr/>
        </p:nvSpPr>
        <p:spPr>
          <a:xfrm>
            <a:off x="4780171" y="3841618"/>
            <a:ext cx="381130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매출액 비교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년까지 살짝 상승하는 추세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그 뒤로 거의 변화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Block Arc 11">
            <a:extLst>
              <a:ext uri="{FF2B5EF4-FFF2-40B4-BE49-F238E27FC236}">
                <a16:creationId xmlns:a16="http://schemas.microsoft.com/office/drawing/2014/main" id="{674DE985-B6CF-49DF-826A-028773F3A29F}"/>
              </a:ext>
            </a:extLst>
          </p:cNvPr>
          <p:cNvSpPr/>
          <p:nvPr/>
        </p:nvSpPr>
        <p:spPr>
          <a:xfrm rot="10800000">
            <a:off x="4220103" y="3935210"/>
            <a:ext cx="351897" cy="474268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0806B-8849-42AB-A309-8178E9EDE536}"/>
              </a:ext>
            </a:extLst>
          </p:cNvPr>
          <p:cNvSpPr txBox="1"/>
          <p:nvPr/>
        </p:nvSpPr>
        <p:spPr>
          <a:xfrm>
            <a:off x="5176394" y="3213228"/>
            <a:ext cx="2268252" cy="26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축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거래 날짜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y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축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매출액</a:t>
            </a:r>
          </a:p>
        </p:txBody>
      </p:sp>
      <p:pic>
        <p:nvPicPr>
          <p:cNvPr id="4098" name="그림 1">
            <a:extLst>
              <a:ext uri="{FF2B5EF4-FFF2-40B4-BE49-F238E27FC236}">
                <a16:creationId xmlns:a16="http://schemas.microsoft.com/office/drawing/2014/main" id="{28321BDC-3C55-4AB1-B6F7-F4F565474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17"/>
          <a:stretch/>
        </p:blipFill>
        <p:spPr bwMode="auto">
          <a:xfrm>
            <a:off x="399426" y="1153897"/>
            <a:ext cx="3568182" cy="320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그림 1">
            <a:extLst>
              <a:ext uri="{FF2B5EF4-FFF2-40B4-BE49-F238E27FC236}">
                <a16:creationId xmlns:a16="http://schemas.microsoft.com/office/drawing/2014/main" id="{F3BD4B73-65E2-4129-8C58-932153859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" r="50488"/>
          <a:stretch/>
        </p:blipFill>
        <p:spPr bwMode="auto">
          <a:xfrm>
            <a:off x="4765477" y="402068"/>
            <a:ext cx="3380340" cy="279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86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sz="3200" dirty="0"/>
              <a:t>분석 </a:t>
            </a:r>
            <a:r>
              <a:rPr lang="en-US" altLang="ko-KR" sz="3200" dirty="0"/>
              <a:t>&amp; </a:t>
            </a:r>
            <a:r>
              <a:rPr lang="ko-KR" altLang="en-US" sz="3200" dirty="0"/>
              <a:t>예측 기법</a:t>
            </a: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304721" y="1401937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80528" y="2578522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3182974" y="134761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179276" y="252763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182974" y="3651870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70319" y="1416268"/>
            <a:ext cx="22383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marR="0" indent="-22860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17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Association Rule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62178" y="2666714"/>
            <a:ext cx="20032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marR="0" indent="-22860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1700" b="1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DecisionTree</a:t>
            </a:r>
            <a:endParaRPr lang="ko-KR" altLang="en-US" sz="1700" b="0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94350" y="3762930"/>
            <a:ext cx="179025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marR="0" indent="-228600" algn="just" fontAlgn="base">
              <a:spcBef>
                <a:spcPts val="0"/>
              </a:spcBef>
              <a:spcAft>
                <a:spcPts val="800"/>
              </a:spcAft>
            </a:pPr>
            <a:r>
              <a:rPr lang="ko-KR" altLang="en-US" sz="17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시계열 분석</a:t>
            </a:r>
            <a:endParaRPr lang="en-US" altLang="ko-KR" sz="1700" b="1" i="0" u="none" strike="noStrik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63888" y="141890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46767" y="256758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31840" y="369098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F8D5E-9168-472C-AA57-89D81F58BD71}"/>
              </a:ext>
            </a:extLst>
          </p:cNvPr>
          <p:cNvSpPr txBox="1"/>
          <p:nvPr/>
        </p:nvSpPr>
        <p:spPr>
          <a:xfrm>
            <a:off x="5684607" y="3731327"/>
            <a:ext cx="2703818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marR="0" indent="-228600" algn="just" fontAlgn="base">
              <a:spcBef>
                <a:spcPts val="0"/>
              </a:spcBef>
              <a:spcAft>
                <a:spcPts val="800"/>
              </a:spcAft>
              <a:buAutoNum type="arabicParenR"/>
            </a:pPr>
            <a:r>
              <a:rPr lang="en-US" altLang="ko-KR" sz="1200" b="0" i="0" u="none" strike="noStrike" dirty="0">
                <a:solidFill>
                  <a:srgbClr val="38383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Holt-Winters </a:t>
            </a:r>
            <a:r>
              <a:rPr lang="ko-KR" altLang="en-US" sz="1200" b="0" i="0" u="none" strike="noStrike" dirty="0" err="1">
                <a:solidFill>
                  <a:srgbClr val="38383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지수평활법</a:t>
            </a:r>
            <a:r>
              <a:rPr lang="ko-KR" altLang="en-US" sz="1200" b="0" i="0" u="none" strike="noStrike" dirty="0">
                <a:solidFill>
                  <a:srgbClr val="38383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0" i="0" u="none" strike="noStrike" dirty="0">
              <a:solidFill>
                <a:srgbClr val="383838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82600" marR="0" indent="-228600" algn="just" fontAlgn="base">
              <a:spcBef>
                <a:spcPts val="0"/>
              </a:spcBef>
              <a:spcAft>
                <a:spcPts val="800"/>
              </a:spcAft>
              <a:buAutoNum type="arabicParenR"/>
            </a:pPr>
            <a:r>
              <a:rPr lang="en-US" altLang="ko-KR" sz="1200" b="0" i="0" u="none" strike="noStrike" dirty="0">
                <a:solidFill>
                  <a:srgbClr val="38383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ARIMA </a:t>
            </a:r>
            <a:r>
              <a:rPr lang="ko-KR" altLang="en-US" sz="1200" b="0" i="0" u="none" strike="noStrike" dirty="0">
                <a:solidFill>
                  <a:srgbClr val="38383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기법 </a:t>
            </a:r>
            <a:endParaRPr lang="en-US" altLang="ko-KR" sz="1200" b="0" i="0" u="none" strike="noStrike" dirty="0">
              <a:solidFill>
                <a:srgbClr val="383838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4000" marR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1200" b="0" i="0" u="none" strike="noStrike" dirty="0">
                <a:solidFill>
                  <a:srgbClr val="38383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200" b="0" i="0" u="none" strike="noStrike" dirty="0">
                <a:solidFill>
                  <a:srgbClr val="38383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시계열 회귀모형</a:t>
            </a:r>
            <a:endParaRPr lang="ko-KR" altLang="en-US" sz="12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55775" y="3241890"/>
            <a:ext cx="568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그림 1">
            <a:extLst>
              <a:ext uri="{FF2B5EF4-FFF2-40B4-BE49-F238E27FC236}">
                <a16:creationId xmlns:a16="http://schemas.microsoft.com/office/drawing/2014/main" id="{548B7181-1D06-4165-B0E9-01DEDA9E6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88" b="744"/>
          <a:stretch/>
        </p:blipFill>
        <p:spPr bwMode="auto">
          <a:xfrm>
            <a:off x="431351" y="779079"/>
            <a:ext cx="3342702" cy="131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그림 1">
            <a:extLst>
              <a:ext uri="{FF2B5EF4-FFF2-40B4-BE49-F238E27FC236}">
                <a16:creationId xmlns:a16="http://schemas.microsoft.com/office/drawing/2014/main" id="{66A43A71-72C0-4C91-BD16-B431C05CD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7" b="4791"/>
          <a:stretch/>
        </p:blipFill>
        <p:spPr bwMode="auto">
          <a:xfrm>
            <a:off x="467846" y="2095501"/>
            <a:ext cx="3328458" cy="144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16DB57-E91A-4F22-A0B1-C524379DA77E}"/>
              </a:ext>
            </a:extLst>
          </p:cNvPr>
          <p:cNvSpPr txBox="1"/>
          <p:nvPr/>
        </p:nvSpPr>
        <p:spPr>
          <a:xfrm>
            <a:off x="323528" y="30095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Association Rule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8" name="그림 1">
            <a:extLst>
              <a:ext uri="{FF2B5EF4-FFF2-40B4-BE49-F238E27FC236}">
                <a16:creationId xmlns:a16="http://schemas.microsoft.com/office/drawing/2014/main" id="{5952A9E8-979F-4782-854B-B71565BD2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87" y="990971"/>
            <a:ext cx="4745014" cy="362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8165EF8-58C1-4A85-8462-CD480F604BE9}"/>
              </a:ext>
            </a:extLst>
          </p:cNvPr>
          <p:cNvSpPr/>
          <p:nvPr/>
        </p:nvSpPr>
        <p:spPr>
          <a:xfrm>
            <a:off x="467846" y="3723878"/>
            <a:ext cx="3304666" cy="108423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4101B3-E358-47E0-B7F4-4E91A141E44F}"/>
              </a:ext>
            </a:extLst>
          </p:cNvPr>
          <p:cNvSpPr txBox="1"/>
          <p:nvPr/>
        </p:nvSpPr>
        <p:spPr>
          <a:xfrm>
            <a:off x="1403648" y="3851301"/>
            <a:ext cx="187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~ 5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봄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~ 8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여름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~ 10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가을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11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~ 2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겨울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4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55775" y="3241890"/>
            <a:ext cx="568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6DB57-E91A-4F22-A0B1-C524379DA77E}"/>
              </a:ext>
            </a:extLst>
          </p:cNvPr>
          <p:cNvSpPr txBox="1"/>
          <p:nvPr/>
        </p:nvSpPr>
        <p:spPr>
          <a:xfrm>
            <a:off x="323528" y="30095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Association Rule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074" name="그림 1">
            <a:extLst>
              <a:ext uri="{FF2B5EF4-FFF2-40B4-BE49-F238E27FC236}">
                <a16:creationId xmlns:a16="http://schemas.microsoft.com/office/drawing/2014/main" id="{3A184C4E-78CA-4514-860C-20895ABDB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5" y="820204"/>
            <a:ext cx="4566585" cy="376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그림 1">
            <a:extLst>
              <a:ext uri="{FF2B5EF4-FFF2-40B4-BE49-F238E27FC236}">
                <a16:creationId xmlns:a16="http://schemas.microsoft.com/office/drawing/2014/main" id="{DAEE138A-FAF0-4308-8E93-D740E4D61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6" b="-251"/>
          <a:stretch/>
        </p:blipFill>
        <p:spPr bwMode="auto">
          <a:xfrm>
            <a:off x="5436025" y="824776"/>
            <a:ext cx="3024335" cy="12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그림 1">
            <a:extLst>
              <a:ext uri="{FF2B5EF4-FFF2-40B4-BE49-F238E27FC236}">
                <a16:creationId xmlns:a16="http://schemas.microsoft.com/office/drawing/2014/main" id="{3BF17BF5-2EB2-48CE-A910-75380740E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71" b="9353"/>
          <a:stretch/>
        </p:blipFill>
        <p:spPr bwMode="auto">
          <a:xfrm>
            <a:off x="4576936" y="2355726"/>
            <a:ext cx="4068590" cy="139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그림 1">
            <a:extLst>
              <a:ext uri="{FF2B5EF4-FFF2-40B4-BE49-F238E27FC236}">
                <a16:creationId xmlns:a16="http://schemas.microsoft.com/office/drawing/2014/main" id="{294E4850-5F9C-4033-8FD5-C89C9E071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20" b="5209"/>
          <a:stretch/>
        </p:blipFill>
        <p:spPr bwMode="auto">
          <a:xfrm>
            <a:off x="4330903" y="2460392"/>
            <a:ext cx="4291647" cy="18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그림 1">
            <a:extLst>
              <a:ext uri="{FF2B5EF4-FFF2-40B4-BE49-F238E27FC236}">
                <a16:creationId xmlns:a16="http://schemas.microsoft.com/office/drawing/2014/main" id="{EAE59897-85E8-43FB-8E5D-5DF30540E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2233" b="10720"/>
          <a:stretch/>
        </p:blipFill>
        <p:spPr bwMode="auto">
          <a:xfrm>
            <a:off x="3882001" y="2508759"/>
            <a:ext cx="4896544" cy="134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56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55775" y="3241890"/>
            <a:ext cx="568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6DB57-E91A-4F22-A0B1-C524379DA77E}"/>
              </a:ext>
            </a:extLst>
          </p:cNvPr>
          <p:cNvSpPr txBox="1"/>
          <p:nvPr/>
        </p:nvSpPr>
        <p:spPr>
          <a:xfrm>
            <a:off x="323528" y="30095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Association Rule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098" name="그림 1">
            <a:extLst>
              <a:ext uri="{FF2B5EF4-FFF2-40B4-BE49-F238E27FC236}">
                <a16:creationId xmlns:a16="http://schemas.microsoft.com/office/drawing/2014/main" id="{9DDB7FF0-B492-4126-9367-337E50680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96"/>
          <a:stretch/>
        </p:blipFill>
        <p:spPr bwMode="auto">
          <a:xfrm>
            <a:off x="742648" y="1627977"/>
            <a:ext cx="2877832" cy="228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그림 1">
            <a:extLst>
              <a:ext uri="{FF2B5EF4-FFF2-40B4-BE49-F238E27FC236}">
                <a16:creationId xmlns:a16="http://schemas.microsoft.com/office/drawing/2014/main" id="{97D9C9AD-9FC9-461B-8F13-59003E4C6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32"/>
          <a:stretch/>
        </p:blipFill>
        <p:spPr bwMode="auto">
          <a:xfrm>
            <a:off x="4034781" y="415913"/>
            <a:ext cx="2742756" cy="218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그림 1">
            <a:extLst>
              <a:ext uri="{FF2B5EF4-FFF2-40B4-BE49-F238E27FC236}">
                <a16:creationId xmlns:a16="http://schemas.microsoft.com/office/drawing/2014/main" id="{0A0AC795-DF54-491D-ABFF-64600050C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5"/>
          <a:stretch/>
        </p:blipFill>
        <p:spPr bwMode="auto">
          <a:xfrm>
            <a:off x="3995936" y="2589625"/>
            <a:ext cx="4564430" cy="217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2E31535-4AF4-4742-98F2-94A555CB9387}"/>
              </a:ext>
            </a:extLst>
          </p:cNvPr>
          <p:cNvSpPr/>
          <p:nvPr/>
        </p:nvSpPr>
        <p:spPr>
          <a:xfrm>
            <a:off x="5842168" y="1078904"/>
            <a:ext cx="2742756" cy="10431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34042-5628-4BA0-84F5-FB9123CB84EB}"/>
              </a:ext>
            </a:extLst>
          </p:cNvPr>
          <p:cNvSpPr txBox="1"/>
          <p:nvPr/>
        </p:nvSpPr>
        <p:spPr>
          <a:xfrm>
            <a:off x="6142466" y="1302064"/>
            <a:ext cx="237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min_sup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= 0.01</a:t>
            </a:r>
          </a:p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min_threshold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= 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69414-33EE-410C-B2E7-0A96050F4F2A}"/>
              </a:ext>
            </a:extLst>
          </p:cNvPr>
          <p:cNvSpPr txBox="1"/>
          <p:nvPr/>
        </p:nvSpPr>
        <p:spPr>
          <a:xfrm>
            <a:off x="683503" y="1192438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Apriori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적용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2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55775" y="3241890"/>
            <a:ext cx="568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050" name="그림 1">
            <a:extLst>
              <a:ext uri="{FF2B5EF4-FFF2-40B4-BE49-F238E27FC236}">
                <a16:creationId xmlns:a16="http://schemas.microsoft.com/office/drawing/2014/main" id="{03066024-771F-4711-8806-E351D54F4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63"/>
          <a:stretch/>
        </p:blipFill>
        <p:spPr bwMode="auto">
          <a:xfrm>
            <a:off x="755576" y="771302"/>
            <a:ext cx="7808516" cy="390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6AA4AE-C023-4D2E-964A-F5F7717E0AE5}"/>
              </a:ext>
            </a:extLst>
          </p:cNvPr>
          <p:cNvSpPr txBox="1"/>
          <p:nvPr/>
        </p:nvSpPr>
        <p:spPr>
          <a:xfrm>
            <a:off x="323528" y="30095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Association Rule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DCEDEA-D579-4287-A904-A7F87BE75815}"/>
              </a:ext>
            </a:extLst>
          </p:cNvPr>
          <p:cNvSpPr/>
          <p:nvPr/>
        </p:nvSpPr>
        <p:spPr>
          <a:xfrm>
            <a:off x="827584" y="3867894"/>
            <a:ext cx="7560840" cy="809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63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00950"/>
            <a:ext cx="7920880" cy="3179387"/>
            <a:chOff x="3573611" y="812914"/>
            <a:chExt cx="3136380" cy="3179387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12914"/>
              <a:ext cx="131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Decision Tree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122" name="그림 1">
            <a:extLst>
              <a:ext uri="{FF2B5EF4-FFF2-40B4-BE49-F238E27FC236}">
                <a16:creationId xmlns:a16="http://schemas.microsoft.com/office/drawing/2014/main" id="{B873D1C2-6F67-4FE7-A09C-7E81B3DAC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8" y="793854"/>
            <a:ext cx="7848872" cy="387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A91FA09-4F2D-4DA3-8930-C9B4DDC71BB1}"/>
              </a:ext>
            </a:extLst>
          </p:cNvPr>
          <p:cNvSpPr/>
          <p:nvPr/>
        </p:nvSpPr>
        <p:spPr>
          <a:xfrm>
            <a:off x="5556337" y="1820856"/>
            <a:ext cx="3007755" cy="24309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540E4-A010-4B44-ABC0-284C677D4346}"/>
              </a:ext>
            </a:extLst>
          </p:cNvPr>
          <p:cNvSpPr txBox="1"/>
          <p:nvPr/>
        </p:nvSpPr>
        <p:spPr>
          <a:xfrm>
            <a:off x="5624820" y="1994707"/>
            <a:ext cx="3168352" cy="1874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Column</a:t>
            </a:r>
          </a:p>
          <a:p>
            <a:pPr algn="ctr"/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지역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(region)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업종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type_of_business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매출액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(amount : sum)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평균 기온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average_temperature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: mean)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평균 강수량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(precipitation : mean)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00" y="346722"/>
            <a:ext cx="9144000" cy="576064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29043" y="1498977"/>
            <a:ext cx="507133" cy="458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64250" y="1531371"/>
            <a:ext cx="262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연구배경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6092" y="2279540"/>
            <a:ext cx="262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연구 주제 및 목표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25766" y="3027709"/>
            <a:ext cx="262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데이터 선정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25766" y="3900522"/>
            <a:ext cx="28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  <a:cs typeface="Arial" pitchFamily="34" charset="0"/>
              </a:rPr>
              <a:t>전처리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6211" y="1530785"/>
            <a:ext cx="262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EDA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94185" y="1531371"/>
            <a:ext cx="5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22655F64-F8BD-40A1-93AA-29086649178B}"/>
              </a:ext>
            </a:extLst>
          </p:cNvPr>
          <p:cNvSpPr/>
          <p:nvPr/>
        </p:nvSpPr>
        <p:spPr>
          <a:xfrm>
            <a:off x="629042" y="2217686"/>
            <a:ext cx="507133" cy="458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66639" y="2253523"/>
            <a:ext cx="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3916DBF4-5C5F-4436-BB63-A51158C0B790}"/>
              </a:ext>
            </a:extLst>
          </p:cNvPr>
          <p:cNvSpPr/>
          <p:nvPr/>
        </p:nvSpPr>
        <p:spPr>
          <a:xfrm>
            <a:off x="633759" y="2979462"/>
            <a:ext cx="507133" cy="458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3980" y="3014601"/>
            <a:ext cx="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8630C61A-EAD5-4E54-9E9B-7D8CC3495C0E}"/>
              </a:ext>
            </a:extLst>
          </p:cNvPr>
          <p:cNvSpPr/>
          <p:nvPr/>
        </p:nvSpPr>
        <p:spPr>
          <a:xfrm>
            <a:off x="629042" y="3855726"/>
            <a:ext cx="507133" cy="458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47586" y="3889379"/>
            <a:ext cx="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416BEE2E-503E-4D79-8267-7A15A9DE98C5}"/>
              </a:ext>
            </a:extLst>
          </p:cNvPr>
          <p:cNvSpPr/>
          <p:nvPr/>
        </p:nvSpPr>
        <p:spPr>
          <a:xfrm>
            <a:off x="5230788" y="1498517"/>
            <a:ext cx="507133" cy="458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192840" y="1530785"/>
            <a:ext cx="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EF2705-3E80-4A49-96A6-F9208D1E80B3}"/>
              </a:ext>
            </a:extLst>
          </p:cNvPr>
          <p:cNvSpPr txBox="1"/>
          <p:nvPr/>
        </p:nvSpPr>
        <p:spPr>
          <a:xfrm>
            <a:off x="5830092" y="2136752"/>
            <a:ext cx="262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분석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&amp;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예측 기법</a:t>
            </a:r>
          </a:p>
        </p:txBody>
      </p:sp>
      <p:sp>
        <p:nvSpPr>
          <p:cNvPr id="32" name="Oval 6">
            <a:extLst>
              <a:ext uri="{FF2B5EF4-FFF2-40B4-BE49-F238E27FC236}">
                <a16:creationId xmlns:a16="http://schemas.microsoft.com/office/drawing/2014/main" id="{0637E8A3-2FA0-49BB-B3E7-2CFC3B1CDF99}"/>
              </a:ext>
            </a:extLst>
          </p:cNvPr>
          <p:cNvSpPr/>
          <p:nvPr/>
        </p:nvSpPr>
        <p:spPr>
          <a:xfrm>
            <a:off x="5234669" y="2104484"/>
            <a:ext cx="507133" cy="458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2049BB-CD27-433D-8036-DE01C7CC7849}"/>
              </a:ext>
            </a:extLst>
          </p:cNvPr>
          <p:cNvSpPr txBox="1"/>
          <p:nvPr/>
        </p:nvSpPr>
        <p:spPr>
          <a:xfrm>
            <a:off x="5196721" y="2136752"/>
            <a:ext cx="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6FD4F2-364C-4605-BDEC-DFFEF3240D93}"/>
              </a:ext>
            </a:extLst>
          </p:cNvPr>
          <p:cNvSpPr txBox="1"/>
          <p:nvPr/>
        </p:nvSpPr>
        <p:spPr>
          <a:xfrm>
            <a:off x="5843345" y="2772080"/>
            <a:ext cx="262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Association Rule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Oval 6">
            <a:extLst>
              <a:ext uri="{FF2B5EF4-FFF2-40B4-BE49-F238E27FC236}">
                <a16:creationId xmlns:a16="http://schemas.microsoft.com/office/drawing/2014/main" id="{86A84BF0-6B36-4CC2-8A63-4E99F8EBCE65}"/>
              </a:ext>
            </a:extLst>
          </p:cNvPr>
          <p:cNvSpPr/>
          <p:nvPr/>
        </p:nvSpPr>
        <p:spPr>
          <a:xfrm>
            <a:off x="5247922" y="2739812"/>
            <a:ext cx="507133" cy="458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6CCB2F-8A27-4025-9BD6-A0B75D4475A5}"/>
              </a:ext>
            </a:extLst>
          </p:cNvPr>
          <p:cNvSpPr txBox="1"/>
          <p:nvPr/>
        </p:nvSpPr>
        <p:spPr>
          <a:xfrm>
            <a:off x="5209974" y="2772080"/>
            <a:ext cx="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07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9BB22B-2137-46C1-A390-B3168FA09F43}"/>
              </a:ext>
            </a:extLst>
          </p:cNvPr>
          <p:cNvSpPr txBox="1"/>
          <p:nvPr/>
        </p:nvSpPr>
        <p:spPr>
          <a:xfrm>
            <a:off x="5860627" y="3407408"/>
            <a:ext cx="262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Decision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Tree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Oval 6">
            <a:extLst>
              <a:ext uri="{FF2B5EF4-FFF2-40B4-BE49-F238E27FC236}">
                <a16:creationId xmlns:a16="http://schemas.microsoft.com/office/drawing/2014/main" id="{5333338B-BDA1-4916-8B74-ED4CAC423A0E}"/>
              </a:ext>
            </a:extLst>
          </p:cNvPr>
          <p:cNvSpPr/>
          <p:nvPr/>
        </p:nvSpPr>
        <p:spPr>
          <a:xfrm>
            <a:off x="5265204" y="3375140"/>
            <a:ext cx="507133" cy="458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22813E-F952-4CD7-9F46-69C6E313C1DE}"/>
              </a:ext>
            </a:extLst>
          </p:cNvPr>
          <p:cNvSpPr txBox="1"/>
          <p:nvPr/>
        </p:nvSpPr>
        <p:spPr>
          <a:xfrm>
            <a:off x="5227256" y="3407408"/>
            <a:ext cx="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08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026F84-7050-4E64-835A-CDDA6F7746A7}"/>
              </a:ext>
            </a:extLst>
          </p:cNvPr>
          <p:cNvSpPr txBox="1"/>
          <p:nvPr/>
        </p:nvSpPr>
        <p:spPr>
          <a:xfrm>
            <a:off x="5901773" y="4074045"/>
            <a:ext cx="262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시계열 분석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B0F7390A-A044-4C02-A23F-EB267E2603EA}"/>
              </a:ext>
            </a:extLst>
          </p:cNvPr>
          <p:cNvSpPr/>
          <p:nvPr/>
        </p:nvSpPr>
        <p:spPr>
          <a:xfrm>
            <a:off x="5306350" y="4041777"/>
            <a:ext cx="507133" cy="458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467191-862E-4FFC-8B3A-3EA5273A2997}"/>
              </a:ext>
            </a:extLst>
          </p:cNvPr>
          <p:cNvSpPr txBox="1"/>
          <p:nvPr/>
        </p:nvSpPr>
        <p:spPr>
          <a:xfrm>
            <a:off x="5268402" y="4074045"/>
            <a:ext cx="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09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그림 1">
            <a:extLst>
              <a:ext uri="{FF2B5EF4-FFF2-40B4-BE49-F238E27FC236}">
                <a16:creationId xmlns:a16="http://schemas.microsoft.com/office/drawing/2014/main" id="{637F3B73-6E2C-47B6-84F5-B6C188A56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79" y="3278322"/>
            <a:ext cx="6024041" cy="168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00950"/>
            <a:ext cx="7920880" cy="3179387"/>
            <a:chOff x="3573611" y="812914"/>
            <a:chExt cx="3136380" cy="3179387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12914"/>
              <a:ext cx="131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Decision Tree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6146" name="그림 1">
            <a:extLst>
              <a:ext uri="{FF2B5EF4-FFF2-40B4-BE49-F238E27FC236}">
                <a16:creationId xmlns:a16="http://schemas.microsoft.com/office/drawing/2014/main" id="{09911070-1A11-4F4A-A6B6-0BD49E1A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85" y="391557"/>
            <a:ext cx="5845258" cy="292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43DC784-8652-40A6-8A5D-9983ACA7B783}"/>
              </a:ext>
            </a:extLst>
          </p:cNvPr>
          <p:cNvSpPr/>
          <p:nvPr/>
        </p:nvSpPr>
        <p:spPr>
          <a:xfrm>
            <a:off x="584907" y="1158371"/>
            <a:ext cx="1852205" cy="338437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340AD-B537-4C80-818C-5172A28427A2}"/>
              </a:ext>
            </a:extLst>
          </p:cNvPr>
          <p:cNvSpPr txBox="1"/>
          <p:nvPr/>
        </p:nvSpPr>
        <p:spPr>
          <a:xfrm>
            <a:off x="597065" y="2011451"/>
            <a:ext cx="1827888" cy="1724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매출액 범주형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&gt;</a:t>
            </a: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25%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이하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구간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Low</a:t>
            </a: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75%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이상 구간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High</a:t>
            </a: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그 사이 구간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Medium</a:t>
            </a:r>
          </a:p>
          <a:p>
            <a:pPr algn="ctr">
              <a:lnSpc>
                <a:spcPct val="150000"/>
              </a:lnSpc>
            </a:pP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1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00950"/>
            <a:ext cx="7920880" cy="3179387"/>
            <a:chOff x="3573611" y="812914"/>
            <a:chExt cx="3136380" cy="3179387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12914"/>
              <a:ext cx="131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Decision Tree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7170" name="그림 1">
            <a:extLst>
              <a:ext uri="{FF2B5EF4-FFF2-40B4-BE49-F238E27FC236}">
                <a16:creationId xmlns:a16="http://schemas.microsoft.com/office/drawing/2014/main" id="{98362E06-2F61-4CE9-BB67-856DE939F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04"/>
          <a:stretch/>
        </p:blipFill>
        <p:spPr bwMode="auto">
          <a:xfrm>
            <a:off x="467544" y="793854"/>
            <a:ext cx="3888431" cy="345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그림 1">
            <a:extLst>
              <a:ext uri="{FF2B5EF4-FFF2-40B4-BE49-F238E27FC236}">
                <a16:creationId xmlns:a16="http://schemas.microsoft.com/office/drawing/2014/main" id="{AA668D5B-90A2-44F1-9738-7AF5D1045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3421" r="46800" b="-10415"/>
          <a:stretch/>
        </p:blipFill>
        <p:spPr bwMode="auto">
          <a:xfrm>
            <a:off x="4485518" y="853532"/>
            <a:ext cx="4313422" cy="114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99BD932D-B97B-4E7E-A43B-8ECE3617A945}"/>
              </a:ext>
            </a:extLst>
          </p:cNvPr>
          <p:cNvSpPr/>
          <p:nvPr/>
        </p:nvSpPr>
        <p:spPr>
          <a:xfrm>
            <a:off x="683568" y="4320094"/>
            <a:ext cx="3312368" cy="39306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C7036-61B9-4A59-A218-CE085325F41D}"/>
              </a:ext>
            </a:extLst>
          </p:cNvPr>
          <p:cNvSpPr txBox="1"/>
          <p:nvPr/>
        </p:nvSpPr>
        <p:spPr>
          <a:xfrm>
            <a:off x="755577" y="4362740"/>
            <a:ext cx="392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지역과 업종을 수치형으로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Labeling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123289D-0D3F-43BF-B4A7-3E5B673C9057}"/>
              </a:ext>
            </a:extLst>
          </p:cNvPr>
          <p:cNvSpPr/>
          <p:nvPr/>
        </p:nvSpPr>
        <p:spPr>
          <a:xfrm>
            <a:off x="4595533" y="2078509"/>
            <a:ext cx="4080923" cy="215308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69F50-D620-467F-BA7C-6F8161CB6740}"/>
              </a:ext>
            </a:extLst>
          </p:cNvPr>
          <p:cNvSpPr txBox="1"/>
          <p:nvPr/>
        </p:nvSpPr>
        <p:spPr>
          <a:xfrm>
            <a:off x="5049376" y="2754942"/>
            <a:ext cx="33210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 :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지역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업종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평균기온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강수량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 :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매출액</a:t>
            </a:r>
          </a:p>
        </p:txBody>
      </p:sp>
    </p:spTree>
    <p:extLst>
      <p:ext uri="{BB962C8B-B14F-4D97-AF65-F5344CB8AC3E}">
        <p14:creationId xmlns:p14="http://schemas.microsoft.com/office/powerpoint/2010/main" val="298046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00950"/>
            <a:ext cx="7920880" cy="3179387"/>
            <a:chOff x="3573611" y="812914"/>
            <a:chExt cx="3136380" cy="3179387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12914"/>
              <a:ext cx="131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Decision Tree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8194" name="그림 1">
            <a:extLst>
              <a:ext uri="{FF2B5EF4-FFF2-40B4-BE49-F238E27FC236}">
                <a16:creationId xmlns:a16="http://schemas.microsoft.com/office/drawing/2014/main" id="{E04AD315-42DD-4AC4-8751-A15419B15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38"/>
          <a:stretch/>
        </p:blipFill>
        <p:spPr bwMode="auto">
          <a:xfrm>
            <a:off x="755576" y="771302"/>
            <a:ext cx="6621382" cy="392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8541FF6-205E-45CD-BE2A-814EB5E266F6}"/>
              </a:ext>
            </a:extLst>
          </p:cNvPr>
          <p:cNvSpPr/>
          <p:nvPr/>
        </p:nvSpPr>
        <p:spPr>
          <a:xfrm>
            <a:off x="827584" y="3518887"/>
            <a:ext cx="3096344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EC0856-A9E0-4CE9-817B-7D5F25497EAB}"/>
              </a:ext>
            </a:extLst>
          </p:cNvPr>
          <p:cNvSpPr/>
          <p:nvPr/>
        </p:nvSpPr>
        <p:spPr>
          <a:xfrm>
            <a:off x="4716016" y="2791186"/>
            <a:ext cx="3744416" cy="17247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38F5B-B6F8-46D4-93AD-E4016DC496FD}"/>
              </a:ext>
            </a:extLst>
          </p:cNvPr>
          <p:cNvSpPr txBox="1"/>
          <p:nvPr/>
        </p:nvSpPr>
        <p:spPr>
          <a:xfrm>
            <a:off x="4932040" y="3075806"/>
            <a:ext cx="3632052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 size : 30%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Train size : 70%</a:t>
            </a:r>
          </a:p>
          <a:p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Depth = 6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일 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정확도 약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67%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49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00950"/>
            <a:ext cx="7920880" cy="3179387"/>
            <a:chOff x="3573611" y="812914"/>
            <a:chExt cx="3136380" cy="3179387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12914"/>
              <a:ext cx="131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Decision Tree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9218" name="그림 1">
            <a:extLst>
              <a:ext uri="{FF2B5EF4-FFF2-40B4-BE49-F238E27FC236}">
                <a16:creationId xmlns:a16="http://schemas.microsoft.com/office/drawing/2014/main" id="{366DB336-B342-45EE-8119-A705F5005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0" y="815881"/>
            <a:ext cx="6106609" cy="266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그림 1">
            <a:extLst>
              <a:ext uri="{FF2B5EF4-FFF2-40B4-BE49-F238E27FC236}">
                <a16:creationId xmlns:a16="http://schemas.microsoft.com/office/drawing/2014/main" id="{B0432F11-0183-41B8-8713-3FB80CA8A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296"/>
            <a:ext cx="5920154" cy="154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777D39-7560-48A5-A267-1FEB29676018}"/>
              </a:ext>
            </a:extLst>
          </p:cNvPr>
          <p:cNvSpPr/>
          <p:nvPr/>
        </p:nvSpPr>
        <p:spPr>
          <a:xfrm>
            <a:off x="2915816" y="3939902"/>
            <a:ext cx="4176464" cy="178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A0BB873-37AF-4EF4-8798-CF4DEFD06645}"/>
              </a:ext>
            </a:extLst>
          </p:cNvPr>
          <p:cNvSpPr/>
          <p:nvPr/>
        </p:nvSpPr>
        <p:spPr>
          <a:xfrm>
            <a:off x="503610" y="1995686"/>
            <a:ext cx="2340198" cy="163025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7670ACAC-68BF-4ACA-8BAC-6BD497DBF01B}"/>
              </a:ext>
            </a:extLst>
          </p:cNvPr>
          <p:cNvCxnSpPr>
            <a:cxnSpLocks/>
            <a:stCxn id="3" idx="4"/>
          </p:cNvCxnSpPr>
          <p:nvPr/>
        </p:nvCxnSpPr>
        <p:spPr>
          <a:xfrm rot="16200000" flipH="1">
            <a:off x="1957759" y="3341885"/>
            <a:ext cx="457982" cy="1026083"/>
          </a:xfrm>
          <a:prstGeom prst="curved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9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33167"/>
            <a:ext cx="7920880" cy="3147170"/>
            <a:chOff x="3573611" y="845131"/>
            <a:chExt cx="3136380" cy="3147170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45131"/>
              <a:ext cx="131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시계열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99BD932D-B97B-4E7E-A43B-8ECE3617A945}"/>
              </a:ext>
            </a:extLst>
          </p:cNvPr>
          <p:cNvSpPr/>
          <p:nvPr/>
        </p:nvSpPr>
        <p:spPr>
          <a:xfrm>
            <a:off x="1331638" y="319859"/>
            <a:ext cx="4464497" cy="39306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그림 1">
            <a:extLst>
              <a:ext uri="{FF2B5EF4-FFF2-40B4-BE49-F238E27FC236}">
                <a16:creationId xmlns:a16="http://schemas.microsoft.com/office/drawing/2014/main" id="{0D7DF972-85EC-4521-A085-8CB361BFF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9"/>
          <a:stretch/>
        </p:blipFill>
        <p:spPr bwMode="auto">
          <a:xfrm>
            <a:off x="445500" y="755572"/>
            <a:ext cx="5616034" cy="226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BC7036-61B9-4A59-A218-CE085325F41D}"/>
              </a:ext>
            </a:extLst>
          </p:cNvPr>
          <p:cNvSpPr txBox="1"/>
          <p:nvPr/>
        </p:nvSpPr>
        <p:spPr>
          <a:xfrm>
            <a:off x="1403648" y="362505"/>
            <a:ext cx="5240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Down sampling,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시계열 데이터로 변환 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그래프화</a:t>
            </a:r>
          </a:p>
        </p:txBody>
      </p:sp>
      <p:pic>
        <p:nvPicPr>
          <p:cNvPr id="10243" name="그림 1">
            <a:extLst>
              <a:ext uri="{FF2B5EF4-FFF2-40B4-BE49-F238E27FC236}">
                <a16:creationId xmlns:a16="http://schemas.microsoft.com/office/drawing/2014/main" id="{920E71E4-1C32-4019-9AED-DC8BC5D46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77"/>
          <a:stretch/>
        </p:blipFill>
        <p:spPr bwMode="auto">
          <a:xfrm>
            <a:off x="422395" y="3018213"/>
            <a:ext cx="5727700" cy="7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그림 1">
            <a:extLst>
              <a:ext uri="{FF2B5EF4-FFF2-40B4-BE49-F238E27FC236}">
                <a16:creationId xmlns:a16="http://schemas.microsoft.com/office/drawing/2014/main" id="{3CE1E94F-4981-4330-AEDD-D512C7655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22"/>
          <a:stretch/>
        </p:blipFill>
        <p:spPr bwMode="auto">
          <a:xfrm>
            <a:off x="422395" y="3769020"/>
            <a:ext cx="5734050" cy="98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그림 1">
            <a:extLst>
              <a:ext uri="{FF2B5EF4-FFF2-40B4-BE49-F238E27FC236}">
                <a16:creationId xmlns:a16="http://schemas.microsoft.com/office/drawing/2014/main" id="{B5FAF810-E475-4DC2-8B5B-7DBE04469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58"/>
          <a:stretch/>
        </p:blipFill>
        <p:spPr bwMode="auto">
          <a:xfrm>
            <a:off x="6276708" y="755572"/>
            <a:ext cx="2421792" cy="300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03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33167"/>
            <a:ext cx="7920880" cy="3147170"/>
            <a:chOff x="3573611" y="845131"/>
            <a:chExt cx="3136380" cy="3147170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45131"/>
              <a:ext cx="131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시계열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99BD932D-B97B-4E7E-A43B-8ECE3617A945}"/>
              </a:ext>
            </a:extLst>
          </p:cNvPr>
          <p:cNvSpPr/>
          <p:nvPr/>
        </p:nvSpPr>
        <p:spPr>
          <a:xfrm>
            <a:off x="1331638" y="319859"/>
            <a:ext cx="4464497" cy="39306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C7036-61B9-4A59-A218-CE085325F41D}"/>
              </a:ext>
            </a:extLst>
          </p:cNvPr>
          <p:cNvSpPr txBox="1"/>
          <p:nvPr/>
        </p:nvSpPr>
        <p:spPr>
          <a:xfrm>
            <a:off x="1403648" y="362505"/>
            <a:ext cx="5240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Down sampling,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시계열 데이터로 변환 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그래프화</a:t>
            </a:r>
          </a:p>
        </p:txBody>
      </p:sp>
      <p:pic>
        <p:nvPicPr>
          <p:cNvPr id="11266" name="그림 1">
            <a:extLst>
              <a:ext uri="{FF2B5EF4-FFF2-40B4-BE49-F238E27FC236}">
                <a16:creationId xmlns:a16="http://schemas.microsoft.com/office/drawing/2014/main" id="{141EB6E6-04D2-4268-9D65-D72049C52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8" y="898178"/>
            <a:ext cx="8174706" cy="31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그림 1">
            <a:extLst>
              <a:ext uri="{FF2B5EF4-FFF2-40B4-BE49-F238E27FC236}">
                <a16:creationId xmlns:a16="http://schemas.microsoft.com/office/drawing/2014/main" id="{CD01AE3C-68FA-4ECE-9FC4-B854346B8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0"/>
          <a:stretch/>
        </p:blipFill>
        <p:spPr bwMode="auto">
          <a:xfrm>
            <a:off x="1003939" y="1267969"/>
            <a:ext cx="7750675" cy="337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33167"/>
            <a:ext cx="7920880" cy="3147170"/>
            <a:chOff x="3573611" y="845131"/>
            <a:chExt cx="3136380" cy="3147170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45131"/>
              <a:ext cx="131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시계열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99BD932D-B97B-4E7E-A43B-8ECE3617A945}"/>
              </a:ext>
            </a:extLst>
          </p:cNvPr>
          <p:cNvSpPr/>
          <p:nvPr/>
        </p:nvSpPr>
        <p:spPr>
          <a:xfrm>
            <a:off x="1331638" y="319859"/>
            <a:ext cx="3633531" cy="39306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C7036-61B9-4A59-A218-CE085325F41D}"/>
              </a:ext>
            </a:extLst>
          </p:cNvPr>
          <p:cNvSpPr txBox="1"/>
          <p:nvPr/>
        </p:nvSpPr>
        <p:spPr>
          <a:xfrm>
            <a:off x="1403647" y="362506"/>
            <a:ext cx="356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시계열 분해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(STL) –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buss2(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의류업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2290" name="그림 1">
            <a:extLst>
              <a:ext uri="{FF2B5EF4-FFF2-40B4-BE49-F238E27FC236}">
                <a16:creationId xmlns:a16="http://schemas.microsoft.com/office/drawing/2014/main" id="{A1FAF792-936D-4651-AE81-7F27B33B8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9"/>
          <a:stretch/>
        </p:blipFill>
        <p:spPr bwMode="auto">
          <a:xfrm>
            <a:off x="372412" y="876844"/>
            <a:ext cx="428079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그림 1">
            <a:extLst>
              <a:ext uri="{FF2B5EF4-FFF2-40B4-BE49-F238E27FC236}">
                <a16:creationId xmlns:a16="http://schemas.microsoft.com/office/drawing/2014/main" id="{07C391FF-A200-4644-BE5D-032FCFE94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79" r="32079"/>
          <a:stretch/>
        </p:blipFill>
        <p:spPr bwMode="auto">
          <a:xfrm>
            <a:off x="4858554" y="881928"/>
            <a:ext cx="3894661" cy="65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그림 1">
            <a:extLst>
              <a:ext uri="{FF2B5EF4-FFF2-40B4-BE49-F238E27FC236}">
                <a16:creationId xmlns:a16="http://schemas.microsoft.com/office/drawing/2014/main" id="{54194014-7D28-470A-BA6B-E4F8A2FE7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05" y="1491506"/>
            <a:ext cx="4225718" cy="279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6A17C8-FF8E-4179-92DA-AE1B1825F8B1}"/>
              </a:ext>
            </a:extLst>
          </p:cNvPr>
          <p:cNvSpPr txBox="1"/>
          <p:nvPr/>
        </p:nvSpPr>
        <p:spPr>
          <a:xfrm>
            <a:off x="1417349" y="4382228"/>
            <a:ext cx="25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Buss2(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의류업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81FD8-B807-41A3-8A93-DDCEC522E20F}"/>
              </a:ext>
            </a:extLst>
          </p:cNvPr>
          <p:cNvSpPr txBox="1"/>
          <p:nvPr/>
        </p:nvSpPr>
        <p:spPr>
          <a:xfrm>
            <a:off x="4651033" y="4407718"/>
            <a:ext cx="4225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Buss2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의 시계열을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trend, seasonal,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resid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로 나누어서 관찰 </a:t>
            </a:r>
          </a:p>
        </p:txBody>
      </p:sp>
    </p:spTree>
    <p:extLst>
      <p:ext uri="{BB962C8B-B14F-4D97-AF65-F5344CB8AC3E}">
        <p14:creationId xmlns:p14="http://schemas.microsoft.com/office/powerpoint/2010/main" val="982058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33167"/>
            <a:ext cx="7920880" cy="3147170"/>
            <a:chOff x="3573611" y="845131"/>
            <a:chExt cx="3136380" cy="3147170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45131"/>
              <a:ext cx="131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시계열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99BD932D-B97B-4E7E-A43B-8ECE3617A945}"/>
              </a:ext>
            </a:extLst>
          </p:cNvPr>
          <p:cNvSpPr/>
          <p:nvPr/>
        </p:nvSpPr>
        <p:spPr>
          <a:xfrm>
            <a:off x="1331639" y="319859"/>
            <a:ext cx="2808314" cy="39306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C7036-61B9-4A59-A218-CE085325F41D}"/>
              </a:ext>
            </a:extLst>
          </p:cNvPr>
          <p:cNvSpPr txBox="1"/>
          <p:nvPr/>
        </p:nvSpPr>
        <p:spPr>
          <a:xfrm>
            <a:off x="1403647" y="362507"/>
            <a:ext cx="2736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Holt-Winters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지수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평활법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분석</a:t>
            </a:r>
          </a:p>
        </p:txBody>
      </p:sp>
      <p:pic>
        <p:nvPicPr>
          <p:cNvPr id="13314" name="그림 1">
            <a:extLst>
              <a:ext uri="{FF2B5EF4-FFF2-40B4-BE49-F238E27FC236}">
                <a16:creationId xmlns:a16="http://schemas.microsoft.com/office/drawing/2014/main" id="{0A44A49D-81C8-4A51-A320-FA5FA4ADC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61"/>
          <a:stretch/>
        </p:blipFill>
        <p:spPr bwMode="auto">
          <a:xfrm>
            <a:off x="461342" y="1043237"/>
            <a:ext cx="4386986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그림 1">
            <a:extLst>
              <a:ext uri="{FF2B5EF4-FFF2-40B4-BE49-F238E27FC236}">
                <a16:creationId xmlns:a16="http://schemas.microsoft.com/office/drawing/2014/main" id="{88A247CD-72F1-46F2-918C-032C236F0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23" y="1798550"/>
            <a:ext cx="4677945" cy="24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그림 1">
            <a:extLst>
              <a:ext uri="{FF2B5EF4-FFF2-40B4-BE49-F238E27FC236}">
                <a16:creationId xmlns:a16="http://schemas.microsoft.com/office/drawing/2014/main" id="{177979DE-DC2B-4DE8-92A5-202262C9E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22"/>
          <a:stretch/>
        </p:blipFill>
        <p:spPr bwMode="auto">
          <a:xfrm>
            <a:off x="4917423" y="3028906"/>
            <a:ext cx="3939979" cy="127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1CDED8-74A6-4DA3-A72A-A3EFBFE4CF66}"/>
              </a:ext>
            </a:extLst>
          </p:cNvPr>
          <p:cNvSpPr txBox="1"/>
          <p:nvPr/>
        </p:nvSpPr>
        <p:spPr>
          <a:xfrm>
            <a:off x="1286682" y="4458804"/>
            <a:ext cx="2736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예측치 추출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FF7727-3D2F-476B-8627-3228E9BF24A0}"/>
              </a:ext>
            </a:extLst>
          </p:cNvPr>
          <p:cNvSpPr txBox="1"/>
          <p:nvPr/>
        </p:nvSpPr>
        <p:spPr>
          <a:xfrm>
            <a:off x="5400092" y="2633913"/>
            <a:ext cx="2736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HOLT WINTERS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최종모형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8F5685-7200-4059-8955-9A034827254C}"/>
              </a:ext>
            </a:extLst>
          </p:cNvPr>
          <p:cNvSpPr txBox="1"/>
          <p:nvPr/>
        </p:nvSpPr>
        <p:spPr>
          <a:xfrm>
            <a:off x="5199104" y="4352946"/>
            <a:ext cx="3365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3,4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두 달치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예측값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추출 결과</a:t>
            </a:r>
          </a:p>
        </p:txBody>
      </p:sp>
      <p:pic>
        <p:nvPicPr>
          <p:cNvPr id="13317" name="그림 1">
            <a:extLst>
              <a:ext uri="{FF2B5EF4-FFF2-40B4-BE49-F238E27FC236}">
                <a16:creationId xmlns:a16="http://schemas.microsoft.com/office/drawing/2014/main" id="{C3C4C957-206A-4D63-BA1F-B5E0D7630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17"/>
          <a:stretch/>
        </p:blipFill>
        <p:spPr bwMode="auto">
          <a:xfrm>
            <a:off x="5102062" y="309378"/>
            <a:ext cx="3560043" cy="167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69C316B-1A5D-40D7-8E13-19FBCB50F5F1}"/>
              </a:ext>
            </a:extLst>
          </p:cNvPr>
          <p:cNvSpPr txBox="1"/>
          <p:nvPr/>
        </p:nvSpPr>
        <p:spPr>
          <a:xfrm>
            <a:off x="5080910" y="1954814"/>
            <a:ext cx="3365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Buss2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의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MAE, RMSE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측정</a:t>
            </a:r>
          </a:p>
        </p:txBody>
      </p:sp>
    </p:spTree>
    <p:extLst>
      <p:ext uri="{BB962C8B-B14F-4D97-AF65-F5344CB8AC3E}">
        <p14:creationId xmlns:p14="http://schemas.microsoft.com/office/powerpoint/2010/main" val="2829196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33167"/>
            <a:ext cx="7920880" cy="3147170"/>
            <a:chOff x="3573611" y="845131"/>
            <a:chExt cx="3136380" cy="3147170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45131"/>
              <a:ext cx="131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시계열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99BD932D-B97B-4E7E-A43B-8ECE3617A945}"/>
              </a:ext>
            </a:extLst>
          </p:cNvPr>
          <p:cNvSpPr/>
          <p:nvPr/>
        </p:nvSpPr>
        <p:spPr>
          <a:xfrm>
            <a:off x="1331639" y="319859"/>
            <a:ext cx="1296145" cy="39306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C7036-61B9-4A59-A218-CE085325F41D}"/>
              </a:ext>
            </a:extLst>
          </p:cNvPr>
          <p:cNvSpPr txBox="1"/>
          <p:nvPr/>
        </p:nvSpPr>
        <p:spPr>
          <a:xfrm>
            <a:off x="1403647" y="362507"/>
            <a:ext cx="2736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ARIMA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CDED8-74A6-4DA3-A72A-A3EFBFE4CF66}"/>
              </a:ext>
            </a:extLst>
          </p:cNvPr>
          <p:cNvSpPr txBox="1"/>
          <p:nvPr/>
        </p:nvSpPr>
        <p:spPr>
          <a:xfrm>
            <a:off x="467544" y="1635646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Buss2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FF7727-3D2F-476B-8627-3228E9BF24A0}"/>
              </a:ext>
            </a:extLst>
          </p:cNvPr>
          <p:cNvSpPr txBox="1"/>
          <p:nvPr/>
        </p:nvSpPr>
        <p:spPr>
          <a:xfrm>
            <a:off x="5436096" y="362507"/>
            <a:ext cx="2736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ARIMA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예측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결과</a:t>
            </a:r>
          </a:p>
        </p:txBody>
      </p:sp>
      <p:pic>
        <p:nvPicPr>
          <p:cNvPr id="14338" name="그림 1">
            <a:extLst>
              <a:ext uri="{FF2B5EF4-FFF2-40B4-BE49-F238E27FC236}">
                <a16:creationId xmlns:a16="http://schemas.microsoft.com/office/drawing/2014/main" id="{601B6728-4FF8-441D-AE92-6BE135691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76"/>
          <a:stretch/>
        </p:blipFill>
        <p:spPr bwMode="auto">
          <a:xfrm>
            <a:off x="1559838" y="811459"/>
            <a:ext cx="3006122" cy="173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그림 1">
            <a:extLst>
              <a:ext uri="{FF2B5EF4-FFF2-40B4-BE49-F238E27FC236}">
                <a16:creationId xmlns:a16="http://schemas.microsoft.com/office/drawing/2014/main" id="{CBD251EF-1AF9-44FD-B33A-C87D1C802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08"/>
          <a:stretch/>
        </p:blipFill>
        <p:spPr bwMode="auto">
          <a:xfrm>
            <a:off x="1559838" y="2632345"/>
            <a:ext cx="3006122" cy="221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CD45EA-8A50-4864-884A-C4AA0B590E8E}"/>
              </a:ext>
            </a:extLst>
          </p:cNvPr>
          <p:cNvSpPr txBox="1"/>
          <p:nvPr/>
        </p:nvSpPr>
        <p:spPr>
          <a:xfrm>
            <a:off x="470802" y="3749697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ACF,</a:t>
            </a:r>
          </a:p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PACF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4340" name="그림 1">
            <a:extLst>
              <a:ext uri="{FF2B5EF4-FFF2-40B4-BE49-F238E27FC236}">
                <a16:creationId xmlns:a16="http://schemas.microsoft.com/office/drawing/2014/main" id="{3EDFFDEA-52E9-42C3-8A97-B51028678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90"/>
          <a:stretch/>
        </p:blipFill>
        <p:spPr bwMode="auto">
          <a:xfrm>
            <a:off x="5472094" y="746592"/>
            <a:ext cx="2881988" cy="253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그림 1">
            <a:extLst>
              <a:ext uri="{FF2B5EF4-FFF2-40B4-BE49-F238E27FC236}">
                <a16:creationId xmlns:a16="http://schemas.microsoft.com/office/drawing/2014/main" id="{7091A9E4-3870-46B4-913D-D898B14BB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15"/>
          <a:stretch/>
        </p:blipFill>
        <p:spPr bwMode="auto">
          <a:xfrm>
            <a:off x="5041336" y="3436138"/>
            <a:ext cx="3743499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697D65-31DA-4B99-A633-4AA224B144AD}"/>
              </a:ext>
            </a:extLst>
          </p:cNvPr>
          <p:cNvSpPr txBox="1"/>
          <p:nvPr/>
        </p:nvSpPr>
        <p:spPr>
          <a:xfrm>
            <a:off x="5995398" y="4537651"/>
            <a:ext cx="1835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개월 치의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예측값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13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33167"/>
            <a:ext cx="7920880" cy="3147170"/>
            <a:chOff x="3573611" y="845131"/>
            <a:chExt cx="3136380" cy="3147170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45131"/>
              <a:ext cx="131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시계열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99BD932D-B97B-4E7E-A43B-8ECE3617A945}"/>
              </a:ext>
            </a:extLst>
          </p:cNvPr>
          <p:cNvSpPr/>
          <p:nvPr/>
        </p:nvSpPr>
        <p:spPr>
          <a:xfrm>
            <a:off x="1331639" y="319859"/>
            <a:ext cx="1296145" cy="39306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C7036-61B9-4A59-A218-CE085325F41D}"/>
              </a:ext>
            </a:extLst>
          </p:cNvPr>
          <p:cNvSpPr txBox="1"/>
          <p:nvPr/>
        </p:nvSpPr>
        <p:spPr>
          <a:xfrm>
            <a:off x="1403647" y="362507"/>
            <a:ext cx="2736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ARIMA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분석</a:t>
            </a:r>
          </a:p>
        </p:txBody>
      </p:sp>
      <p:pic>
        <p:nvPicPr>
          <p:cNvPr id="15362" name="그림 1">
            <a:extLst>
              <a:ext uri="{FF2B5EF4-FFF2-40B4-BE49-F238E27FC236}">
                <a16:creationId xmlns:a16="http://schemas.microsoft.com/office/drawing/2014/main" id="{7BD7CA8F-979D-4DCB-B7A9-8A00EAF64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84"/>
          <a:stretch/>
        </p:blipFill>
        <p:spPr bwMode="auto">
          <a:xfrm>
            <a:off x="521942" y="763768"/>
            <a:ext cx="2915538" cy="414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그림 1">
            <a:extLst>
              <a:ext uri="{FF2B5EF4-FFF2-40B4-BE49-F238E27FC236}">
                <a16:creationId xmlns:a16="http://schemas.microsoft.com/office/drawing/2014/main" id="{75783CDF-6F46-4F3E-BF52-277BF23C0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61"/>
          <a:stretch/>
        </p:blipFill>
        <p:spPr bwMode="auto">
          <a:xfrm>
            <a:off x="3724664" y="980967"/>
            <a:ext cx="4839505" cy="116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B084B9A-E8B0-41E2-BA00-4FADEDED1E0B}"/>
              </a:ext>
            </a:extLst>
          </p:cNvPr>
          <p:cNvSpPr/>
          <p:nvPr/>
        </p:nvSpPr>
        <p:spPr>
          <a:xfrm>
            <a:off x="4067944" y="2436117"/>
            <a:ext cx="3692332" cy="18052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FF7727-3D2F-476B-8627-3228E9BF24A0}"/>
              </a:ext>
            </a:extLst>
          </p:cNvPr>
          <p:cNvSpPr txBox="1"/>
          <p:nvPr/>
        </p:nvSpPr>
        <p:spPr>
          <a:xfrm>
            <a:off x="4527968" y="2626193"/>
            <a:ext cx="2736305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Buss2(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의류업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MAE =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약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16674046.1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RMSE =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약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18233417.5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B41C6CE-32C3-4F8B-BA06-958E3C7BA341}"/>
              </a:ext>
            </a:extLst>
          </p:cNvPr>
          <p:cNvSpPr/>
          <p:nvPr/>
        </p:nvSpPr>
        <p:spPr>
          <a:xfrm>
            <a:off x="5004048" y="1305732"/>
            <a:ext cx="3600400" cy="253203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661393-7F35-44D8-9DA8-1DB351228F99}"/>
              </a:ext>
            </a:extLst>
          </p:cNvPr>
          <p:cNvSpPr/>
          <p:nvPr/>
        </p:nvSpPr>
        <p:spPr>
          <a:xfrm>
            <a:off x="611560" y="1305733"/>
            <a:ext cx="3600400" cy="253203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177" y="123478"/>
            <a:ext cx="2411760" cy="576064"/>
          </a:xfrm>
        </p:spPr>
        <p:txBody>
          <a:bodyPr/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연구배경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2781" y="736240"/>
            <a:ext cx="8461738" cy="487389"/>
          </a:xfrm>
        </p:spPr>
        <p:txBody>
          <a:bodyPr/>
          <a:lstStyle/>
          <a:p>
            <a:pPr lvl="0"/>
            <a:r>
              <a:rPr lang="en-US" altLang="ko-KR" sz="1200" b="1" i="0" dirty="0">
                <a:solidFill>
                  <a:srgbClr val="32AEB8"/>
                </a:solidFill>
                <a:effectLst/>
                <a:latin typeface="HelveticaNeue"/>
              </a:rPr>
              <a:t>&lt;</a:t>
            </a:r>
            <a:r>
              <a:rPr lang="ko-KR" altLang="en-US" sz="1200" b="1" i="0" dirty="0">
                <a:solidFill>
                  <a:srgbClr val="32AEB8"/>
                </a:solidFill>
                <a:effectLst/>
                <a:latin typeface="HelveticaNeue"/>
              </a:rPr>
              <a:t>올해 </a:t>
            </a:r>
            <a:r>
              <a:rPr lang="en-US" altLang="ko-KR" sz="1200" b="1" i="0" dirty="0">
                <a:solidFill>
                  <a:srgbClr val="32AEB8"/>
                </a:solidFill>
                <a:effectLst/>
                <a:latin typeface="HelveticaNeue"/>
              </a:rPr>
              <a:t>2∼5</a:t>
            </a:r>
            <a:r>
              <a:rPr lang="ko-KR" altLang="en-US" sz="1200" b="1" i="0" dirty="0">
                <a:solidFill>
                  <a:srgbClr val="32AEB8"/>
                </a:solidFill>
                <a:effectLst/>
                <a:latin typeface="HelveticaNeue"/>
              </a:rPr>
              <a:t>월 코로나</a:t>
            </a:r>
            <a:r>
              <a:rPr lang="en-US" altLang="ko-KR" sz="1200" b="1" i="0" dirty="0">
                <a:solidFill>
                  <a:srgbClr val="32AEB8"/>
                </a:solidFill>
                <a:effectLst/>
                <a:latin typeface="HelveticaNeue"/>
              </a:rPr>
              <a:t>19 </a:t>
            </a:r>
            <a:r>
              <a:rPr lang="ko-KR" altLang="en-US" sz="1200" b="1" i="0" dirty="0">
                <a:solidFill>
                  <a:srgbClr val="32AEB8"/>
                </a:solidFill>
                <a:effectLst/>
                <a:latin typeface="HelveticaNeue"/>
              </a:rPr>
              <a:t>피해 소상공인에 제공된 </a:t>
            </a:r>
            <a:r>
              <a:rPr lang="en-US" altLang="ko-KR" sz="1200" b="1" i="0" dirty="0">
                <a:solidFill>
                  <a:srgbClr val="32AEB8"/>
                </a:solidFill>
                <a:effectLst/>
                <a:latin typeface="HelveticaNeue"/>
              </a:rPr>
              <a:t>'</a:t>
            </a:r>
            <a:r>
              <a:rPr lang="ko-KR" altLang="en-US" sz="1200" b="1" i="0" dirty="0">
                <a:solidFill>
                  <a:srgbClr val="32AEB8"/>
                </a:solidFill>
                <a:effectLst/>
                <a:latin typeface="HelveticaNeue"/>
              </a:rPr>
              <a:t>코로나</a:t>
            </a:r>
            <a:r>
              <a:rPr lang="en-US" altLang="ko-KR" sz="1200" b="1" i="0" dirty="0">
                <a:solidFill>
                  <a:srgbClr val="32AEB8"/>
                </a:solidFill>
                <a:effectLst/>
                <a:latin typeface="HelveticaNeue"/>
              </a:rPr>
              <a:t>19 </a:t>
            </a:r>
            <a:r>
              <a:rPr lang="ko-KR" altLang="en-US" sz="1200" b="1" i="0" dirty="0">
                <a:solidFill>
                  <a:srgbClr val="32AEB8"/>
                </a:solidFill>
                <a:effectLst/>
                <a:latin typeface="HelveticaNeue"/>
              </a:rPr>
              <a:t>경영안정자금</a:t>
            </a:r>
            <a:r>
              <a:rPr lang="en-US" altLang="ko-KR" sz="1200" b="1" i="0" dirty="0">
                <a:solidFill>
                  <a:srgbClr val="32AEB8"/>
                </a:solidFill>
                <a:effectLst/>
                <a:latin typeface="HelveticaNeue"/>
              </a:rPr>
              <a:t>'</a:t>
            </a:r>
            <a:r>
              <a:rPr lang="ko-KR" altLang="en-US" sz="1200" b="1" i="0" dirty="0">
                <a:solidFill>
                  <a:srgbClr val="32AEB8"/>
                </a:solidFill>
                <a:effectLst/>
                <a:latin typeface="HelveticaNeue"/>
              </a:rPr>
              <a:t>의 신용등급별 </a:t>
            </a:r>
            <a:r>
              <a:rPr lang="ko-KR" altLang="en-US" sz="1200" b="1" i="0" dirty="0" err="1">
                <a:solidFill>
                  <a:srgbClr val="32AEB8"/>
                </a:solidFill>
                <a:effectLst/>
                <a:latin typeface="HelveticaNeue"/>
              </a:rPr>
              <a:t>대출액</a:t>
            </a:r>
            <a:r>
              <a:rPr lang="ko-KR" altLang="en-US" sz="1200" b="1" i="0" dirty="0">
                <a:solidFill>
                  <a:srgbClr val="32AEB8"/>
                </a:solidFill>
                <a:effectLst/>
                <a:latin typeface="HelveticaNeue"/>
              </a:rPr>
              <a:t> 현황</a:t>
            </a:r>
            <a:r>
              <a:rPr lang="en-US" altLang="ko-KR" sz="1200" b="1" i="0" dirty="0">
                <a:solidFill>
                  <a:srgbClr val="32AEB8"/>
                </a:solidFill>
                <a:effectLst/>
                <a:latin typeface="HelveticaNeue"/>
              </a:rPr>
              <a:t>&gt;</a:t>
            </a:r>
            <a:endParaRPr lang="en-US" altLang="ko-KR" sz="1200" b="1" dirty="0">
              <a:solidFill>
                <a:srgbClr val="32AEB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302" y="4001973"/>
            <a:ext cx="9014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신용등급이 </a:t>
            </a:r>
            <a:r>
              <a:rPr lang="en-US" altLang="ko-KR" sz="16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6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등급</a:t>
            </a:r>
            <a:r>
              <a:rPr lang="ko-KR" alt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인 소상공인에 </a:t>
            </a:r>
            <a:r>
              <a:rPr lang="en-US" altLang="ko-KR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8856</a:t>
            </a:r>
            <a:r>
              <a:rPr lang="ko-KR" alt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억원</a:t>
            </a:r>
            <a:r>
              <a:rPr lang="en-US" altLang="ko-KR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(40.6%)</a:t>
            </a:r>
            <a:r>
              <a:rPr lang="ko-KR" alt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r>
              <a:rPr lang="ko-KR" altLang="en-US" sz="16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가장 많이 제공</a:t>
            </a:r>
            <a:endParaRPr lang="en-US" altLang="ko-KR" sz="1600" b="0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  <a:p>
            <a:r>
              <a:rPr lang="ko-KR" alt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이에 비해 신용등급 </a:t>
            </a:r>
            <a:r>
              <a:rPr lang="en-US" altLang="ko-KR" sz="16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7∼10</a:t>
            </a:r>
            <a:r>
              <a:rPr lang="ko-KR" altLang="en-US" sz="16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등급</a:t>
            </a:r>
            <a:r>
              <a:rPr lang="ko-KR" alt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 소상공인에 대출된 금액은 </a:t>
            </a:r>
            <a:r>
              <a:rPr lang="en-US" altLang="ko-KR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208</a:t>
            </a:r>
            <a:r>
              <a:rPr lang="ko-KR" alt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억</a:t>
            </a:r>
            <a:r>
              <a:rPr lang="en-US" altLang="ko-KR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9000</a:t>
            </a:r>
            <a:r>
              <a:rPr lang="ko-KR" alt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만원으로 </a:t>
            </a:r>
            <a:r>
              <a:rPr lang="ko-KR" altLang="en-US" sz="16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전체의 </a:t>
            </a:r>
            <a:r>
              <a:rPr lang="en-US" altLang="ko-KR" sz="16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1% </a:t>
            </a:r>
            <a:r>
              <a:rPr lang="ko-KR" altLang="en-US" sz="16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수준</a:t>
            </a:r>
            <a:endParaRPr lang="en-US" altLang="ko-KR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70643" y="1373597"/>
            <a:ext cx="2520279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>
                <a:solidFill>
                  <a:schemeClr val="accent1"/>
                </a:solidFill>
                <a:cs typeface="Arial" pitchFamily="34" charset="0"/>
              </a:rPr>
              <a:t>대리대출 신용등급별</a:t>
            </a:r>
            <a:endParaRPr lang="en-US" altLang="ko-KR" sz="11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309B6A-4941-44E7-90D6-B830BA981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43" y="1635646"/>
            <a:ext cx="3029708" cy="20992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8297AF-2B9F-476A-8DC0-A9737BBCE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40" y="1635646"/>
            <a:ext cx="3153722" cy="2129554"/>
          </a:xfrm>
          <a:prstGeom prst="rect">
            <a:avLst/>
          </a:prstGeom>
        </p:spPr>
      </p:pic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FB05553B-901D-47AE-8027-CBFA600F7457}"/>
              </a:ext>
            </a:extLst>
          </p:cNvPr>
          <p:cNvSpPr txBox="1">
            <a:spLocks/>
          </p:cNvSpPr>
          <p:nvPr/>
        </p:nvSpPr>
        <p:spPr>
          <a:xfrm>
            <a:off x="5243650" y="1403988"/>
            <a:ext cx="2520279" cy="2925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b="1" dirty="0">
                <a:solidFill>
                  <a:schemeClr val="accent1"/>
                </a:solidFill>
                <a:cs typeface="Arial" pitchFamily="34" charset="0"/>
              </a:rPr>
              <a:t>직접대출 신용등급별</a:t>
            </a:r>
            <a:endParaRPr lang="en-US" altLang="ko-KR" sz="11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Block Arc 14">
            <a:extLst>
              <a:ext uri="{FF2B5EF4-FFF2-40B4-BE49-F238E27FC236}">
                <a16:creationId xmlns:a16="http://schemas.microsoft.com/office/drawing/2014/main" id="{BAA160FE-3638-4497-A0EE-377441C04661}"/>
              </a:ext>
            </a:extLst>
          </p:cNvPr>
          <p:cNvSpPr/>
          <p:nvPr/>
        </p:nvSpPr>
        <p:spPr>
          <a:xfrm rot="16200000">
            <a:off x="8388594" y="180476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98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33167"/>
            <a:ext cx="7920880" cy="3147170"/>
            <a:chOff x="3573611" y="845131"/>
            <a:chExt cx="3136380" cy="3147170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45131"/>
              <a:ext cx="131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시계열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99BD932D-B97B-4E7E-A43B-8ECE3617A945}"/>
              </a:ext>
            </a:extLst>
          </p:cNvPr>
          <p:cNvSpPr/>
          <p:nvPr/>
        </p:nvSpPr>
        <p:spPr>
          <a:xfrm>
            <a:off x="1331639" y="319859"/>
            <a:ext cx="1656185" cy="39306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C7036-61B9-4A59-A218-CE085325F41D}"/>
              </a:ext>
            </a:extLst>
          </p:cNvPr>
          <p:cNvSpPr txBox="1"/>
          <p:nvPr/>
        </p:nvSpPr>
        <p:spPr>
          <a:xfrm>
            <a:off x="1403647" y="362507"/>
            <a:ext cx="2736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ARIMA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최종모형</a:t>
            </a:r>
          </a:p>
        </p:txBody>
      </p:sp>
      <p:pic>
        <p:nvPicPr>
          <p:cNvPr id="16386" name="그림 1">
            <a:extLst>
              <a:ext uri="{FF2B5EF4-FFF2-40B4-BE49-F238E27FC236}">
                <a16:creationId xmlns:a16="http://schemas.microsoft.com/office/drawing/2014/main" id="{6A537F28-4329-4C90-816B-BE345CF0F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86"/>
          <a:stretch/>
        </p:blipFill>
        <p:spPr bwMode="auto">
          <a:xfrm>
            <a:off x="1028240" y="1157779"/>
            <a:ext cx="3487117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그림 1">
            <a:extLst>
              <a:ext uri="{FF2B5EF4-FFF2-40B4-BE49-F238E27FC236}">
                <a16:creationId xmlns:a16="http://schemas.microsoft.com/office/drawing/2014/main" id="{3FF21ED9-0FA4-4083-A11A-8176458FE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69"/>
          <a:stretch/>
        </p:blipFill>
        <p:spPr bwMode="auto">
          <a:xfrm>
            <a:off x="5011132" y="784045"/>
            <a:ext cx="2490104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그림 1">
            <a:extLst>
              <a:ext uri="{FF2B5EF4-FFF2-40B4-BE49-F238E27FC236}">
                <a16:creationId xmlns:a16="http://schemas.microsoft.com/office/drawing/2014/main" id="{2B3C6F4B-0E3F-4191-9D45-B277C73AD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13" b="1172"/>
          <a:stretch/>
        </p:blipFill>
        <p:spPr bwMode="auto">
          <a:xfrm>
            <a:off x="5071636" y="4166679"/>
            <a:ext cx="2490104" cy="66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012AEF-4B03-487F-A83B-615773BE00D9}"/>
              </a:ext>
            </a:extLst>
          </p:cNvPr>
          <p:cNvSpPr txBox="1"/>
          <p:nvPr/>
        </p:nvSpPr>
        <p:spPr>
          <a:xfrm>
            <a:off x="1328351" y="4113073"/>
            <a:ext cx="2788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AIC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가 가장 작은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(2,1,1)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선택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B3343-B96C-46D1-850B-642C4C5FDE96}"/>
              </a:ext>
            </a:extLst>
          </p:cNvPr>
          <p:cNvSpPr txBox="1"/>
          <p:nvPr/>
        </p:nvSpPr>
        <p:spPr>
          <a:xfrm>
            <a:off x="5071636" y="386608"/>
            <a:ext cx="3024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Buss2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의 두 달치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예측값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5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33167"/>
            <a:ext cx="7920880" cy="3147170"/>
            <a:chOff x="3573611" y="845131"/>
            <a:chExt cx="3136380" cy="3147170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45131"/>
              <a:ext cx="131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시계열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99BD932D-B97B-4E7E-A43B-8ECE3617A945}"/>
              </a:ext>
            </a:extLst>
          </p:cNvPr>
          <p:cNvSpPr/>
          <p:nvPr/>
        </p:nvSpPr>
        <p:spPr>
          <a:xfrm>
            <a:off x="1331639" y="319859"/>
            <a:ext cx="1656185" cy="39306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C7036-61B9-4A59-A218-CE085325F41D}"/>
              </a:ext>
            </a:extLst>
          </p:cNvPr>
          <p:cNvSpPr txBox="1"/>
          <p:nvPr/>
        </p:nvSpPr>
        <p:spPr>
          <a:xfrm>
            <a:off x="1403647" y="362507"/>
            <a:ext cx="2736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시계열 회귀분석</a:t>
            </a:r>
          </a:p>
        </p:txBody>
      </p:sp>
      <p:pic>
        <p:nvPicPr>
          <p:cNvPr id="17410" name="그림 1">
            <a:extLst>
              <a:ext uri="{FF2B5EF4-FFF2-40B4-BE49-F238E27FC236}">
                <a16:creationId xmlns:a16="http://schemas.microsoft.com/office/drawing/2014/main" id="{7A23BBDF-308A-45E4-BF4F-943E138A93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17"/>
          <a:stretch/>
        </p:blipFill>
        <p:spPr bwMode="auto">
          <a:xfrm>
            <a:off x="1052131" y="855407"/>
            <a:ext cx="2655955" cy="208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그림 1">
            <a:extLst>
              <a:ext uri="{FF2B5EF4-FFF2-40B4-BE49-F238E27FC236}">
                <a16:creationId xmlns:a16="http://schemas.microsoft.com/office/drawing/2014/main" id="{D1CBF334-3B76-4BB6-9D0A-AFC946C04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63"/>
          <a:stretch/>
        </p:blipFill>
        <p:spPr bwMode="auto">
          <a:xfrm>
            <a:off x="699801" y="3013283"/>
            <a:ext cx="3775149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그림 1">
            <a:extLst>
              <a:ext uri="{FF2B5EF4-FFF2-40B4-BE49-F238E27FC236}">
                <a16:creationId xmlns:a16="http://schemas.microsoft.com/office/drawing/2014/main" id="{1BA1E332-A8A9-4112-8FFD-CB8A20F08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4"/>
          <a:stretch/>
        </p:blipFill>
        <p:spPr bwMode="auto">
          <a:xfrm>
            <a:off x="4908919" y="411882"/>
            <a:ext cx="3200673" cy="16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그림 1">
            <a:extLst>
              <a:ext uri="{FF2B5EF4-FFF2-40B4-BE49-F238E27FC236}">
                <a16:creationId xmlns:a16="http://schemas.microsoft.com/office/drawing/2014/main" id="{6E9DD066-78E7-4B6C-92C0-113BADB15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19"/>
          <a:stretch/>
        </p:blipFill>
        <p:spPr bwMode="auto">
          <a:xfrm>
            <a:off x="4959234" y="2339752"/>
            <a:ext cx="3200673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326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33167"/>
            <a:ext cx="7920880" cy="3147170"/>
            <a:chOff x="3573611" y="845131"/>
            <a:chExt cx="3136380" cy="3147170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45131"/>
              <a:ext cx="131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시계열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99BD932D-B97B-4E7E-A43B-8ECE3617A945}"/>
              </a:ext>
            </a:extLst>
          </p:cNvPr>
          <p:cNvSpPr/>
          <p:nvPr/>
        </p:nvSpPr>
        <p:spPr>
          <a:xfrm>
            <a:off x="1331639" y="319859"/>
            <a:ext cx="1656185" cy="39306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C7036-61B9-4A59-A218-CE085325F41D}"/>
              </a:ext>
            </a:extLst>
          </p:cNvPr>
          <p:cNvSpPr txBox="1"/>
          <p:nvPr/>
        </p:nvSpPr>
        <p:spPr>
          <a:xfrm>
            <a:off x="1403647" y="362507"/>
            <a:ext cx="2736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시계열 회귀분석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4AFF44-CA81-4B25-8BF0-4AF409BFA110}"/>
              </a:ext>
            </a:extLst>
          </p:cNvPr>
          <p:cNvSpPr txBox="1"/>
          <p:nvPr/>
        </p:nvSpPr>
        <p:spPr>
          <a:xfrm>
            <a:off x="3073611" y="378614"/>
            <a:ext cx="2736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선형회귀 적합 시키기</a:t>
            </a:r>
          </a:p>
        </p:txBody>
      </p:sp>
      <p:pic>
        <p:nvPicPr>
          <p:cNvPr id="18436" name="그림 1">
            <a:extLst>
              <a:ext uri="{FF2B5EF4-FFF2-40B4-BE49-F238E27FC236}">
                <a16:creationId xmlns:a16="http://schemas.microsoft.com/office/drawing/2014/main" id="{382B958E-D10C-4E11-AF65-F525786C8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42" b="166"/>
          <a:stretch/>
        </p:blipFill>
        <p:spPr bwMode="auto">
          <a:xfrm>
            <a:off x="722633" y="732336"/>
            <a:ext cx="2133944" cy="347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그림 1">
            <a:extLst>
              <a:ext uri="{FF2B5EF4-FFF2-40B4-BE49-F238E27FC236}">
                <a16:creationId xmlns:a16="http://schemas.microsoft.com/office/drawing/2014/main" id="{C8172A9F-964C-4A77-9AB2-ECE7D2DBC6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85" b="49415"/>
          <a:stretch/>
        </p:blipFill>
        <p:spPr bwMode="auto">
          <a:xfrm>
            <a:off x="749286" y="4237747"/>
            <a:ext cx="1833143" cy="62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그림 1">
            <a:extLst>
              <a:ext uri="{FF2B5EF4-FFF2-40B4-BE49-F238E27FC236}">
                <a16:creationId xmlns:a16="http://schemas.microsoft.com/office/drawing/2014/main" id="{1D0994C5-66CD-49A9-BD35-7380A2170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03"/>
          <a:stretch/>
        </p:blipFill>
        <p:spPr bwMode="auto">
          <a:xfrm>
            <a:off x="3808104" y="779729"/>
            <a:ext cx="4003624" cy="259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그림 1">
            <a:extLst>
              <a:ext uri="{FF2B5EF4-FFF2-40B4-BE49-F238E27FC236}">
                <a16:creationId xmlns:a16="http://schemas.microsoft.com/office/drawing/2014/main" id="{619C10FF-4AF4-4878-BE29-A0D853C4E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38"/>
          <a:stretch/>
        </p:blipFill>
        <p:spPr bwMode="auto">
          <a:xfrm>
            <a:off x="5499611" y="3492715"/>
            <a:ext cx="3250456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BA4876D-CAF9-4F4D-A2A4-C948838AAC53}"/>
              </a:ext>
            </a:extLst>
          </p:cNvPr>
          <p:cNvSpPr txBox="1"/>
          <p:nvPr/>
        </p:nvSpPr>
        <p:spPr>
          <a:xfrm>
            <a:off x="3621827" y="4479631"/>
            <a:ext cx="1368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개월 예측치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7040A9-3EC0-4965-A6AF-A21B0A5D05AD}"/>
              </a:ext>
            </a:extLst>
          </p:cNvPr>
          <p:cNvSpPr txBox="1"/>
          <p:nvPr/>
        </p:nvSpPr>
        <p:spPr>
          <a:xfrm>
            <a:off x="6522186" y="4480408"/>
            <a:ext cx="1687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MAE, RMSE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측정</a:t>
            </a:r>
          </a:p>
        </p:txBody>
      </p:sp>
      <p:pic>
        <p:nvPicPr>
          <p:cNvPr id="18441" name="그림 1">
            <a:extLst>
              <a:ext uri="{FF2B5EF4-FFF2-40B4-BE49-F238E27FC236}">
                <a16:creationId xmlns:a16="http://schemas.microsoft.com/office/drawing/2014/main" id="{DAE2B987-8BD2-44AB-B161-20BCEAF63F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19"/>
          <a:stretch/>
        </p:blipFill>
        <p:spPr bwMode="auto">
          <a:xfrm>
            <a:off x="2955867" y="3492715"/>
            <a:ext cx="2365328" cy="100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215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33167"/>
            <a:ext cx="7920880" cy="3147170"/>
            <a:chOff x="3573611" y="845131"/>
            <a:chExt cx="3136380" cy="3147170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45131"/>
              <a:ext cx="131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시계열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99BD932D-B97B-4E7E-A43B-8ECE3617A945}"/>
              </a:ext>
            </a:extLst>
          </p:cNvPr>
          <p:cNvSpPr/>
          <p:nvPr/>
        </p:nvSpPr>
        <p:spPr>
          <a:xfrm>
            <a:off x="1331639" y="319859"/>
            <a:ext cx="2412269" cy="39306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C7036-61B9-4A59-A218-CE085325F41D}"/>
              </a:ext>
            </a:extLst>
          </p:cNvPr>
          <p:cNvSpPr txBox="1"/>
          <p:nvPr/>
        </p:nvSpPr>
        <p:spPr>
          <a:xfrm>
            <a:off x="1403647" y="362507"/>
            <a:ext cx="2736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시계열 회귀분석 최종모형</a:t>
            </a:r>
          </a:p>
        </p:txBody>
      </p:sp>
      <p:pic>
        <p:nvPicPr>
          <p:cNvPr id="19458" name="그림 1">
            <a:extLst>
              <a:ext uri="{FF2B5EF4-FFF2-40B4-BE49-F238E27FC236}">
                <a16:creationId xmlns:a16="http://schemas.microsoft.com/office/drawing/2014/main" id="{CA1A4412-1297-4A61-B964-7B54FD621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11"/>
          <a:stretch/>
        </p:blipFill>
        <p:spPr bwMode="auto">
          <a:xfrm>
            <a:off x="1294993" y="747944"/>
            <a:ext cx="2232247" cy="341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그림 1">
            <a:extLst>
              <a:ext uri="{FF2B5EF4-FFF2-40B4-BE49-F238E27FC236}">
                <a16:creationId xmlns:a16="http://schemas.microsoft.com/office/drawing/2014/main" id="{CCD14D48-3E21-4A62-8DC2-B5C3FA5F2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34" b="36078"/>
          <a:stretch/>
        </p:blipFill>
        <p:spPr bwMode="auto">
          <a:xfrm>
            <a:off x="1336843" y="4138851"/>
            <a:ext cx="1872208" cy="8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9460" name="그림 1">
            <a:extLst>
              <a:ext uri="{FF2B5EF4-FFF2-40B4-BE49-F238E27FC236}">
                <a16:creationId xmlns:a16="http://schemas.microsoft.com/office/drawing/2014/main" id="{6401FFAB-A8BD-41F6-B037-37F46F1BE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85"/>
          <a:stretch/>
        </p:blipFill>
        <p:spPr bwMode="auto">
          <a:xfrm>
            <a:off x="3815916" y="301556"/>
            <a:ext cx="4224173" cy="270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그림 1">
            <a:extLst>
              <a:ext uri="{FF2B5EF4-FFF2-40B4-BE49-F238E27FC236}">
                <a16:creationId xmlns:a16="http://schemas.microsoft.com/office/drawing/2014/main" id="{6280B691-7DA4-4160-B14D-42BE3F29E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11"/>
          <a:stretch/>
        </p:blipFill>
        <p:spPr bwMode="auto">
          <a:xfrm>
            <a:off x="3995614" y="3134769"/>
            <a:ext cx="2232247" cy="158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그림 1">
            <a:extLst>
              <a:ext uri="{FF2B5EF4-FFF2-40B4-BE49-F238E27FC236}">
                <a16:creationId xmlns:a16="http://schemas.microsoft.com/office/drawing/2014/main" id="{2EEF66B0-F377-4DA4-AF96-ABF4477B5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78" b="25652"/>
          <a:stretch/>
        </p:blipFill>
        <p:spPr bwMode="auto">
          <a:xfrm>
            <a:off x="6381283" y="3904151"/>
            <a:ext cx="2232247" cy="23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FFD3DC-E880-42F4-936E-0E56A875E08F}"/>
              </a:ext>
            </a:extLst>
          </p:cNvPr>
          <p:cNvSpPr txBox="1"/>
          <p:nvPr/>
        </p:nvSpPr>
        <p:spPr>
          <a:xfrm>
            <a:off x="6974961" y="4272713"/>
            <a:ext cx="2736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&lt;2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달의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예측값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&gt;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33167"/>
            <a:ext cx="7920880" cy="3147170"/>
            <a:chOff x="3573611" y="845131"/>
            <a:chExt cx="3136380" cy="3147170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45131"/>
              <a:ext cx="131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시계열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99BD932D-B97B-4E7E-A43B-8ECE3617A945}"/>
              </a:ext>
            </a:extLst>
          </p:cNvPr>
          <p:cNvSpPr/>
          <p:nvPr/>
        </p:nvSpPr>
        <p:spPr>
          <a:xfrm>
            <a:off x="1331639" y="319859"/>
            <a:ext cx="7160445" cy="39306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C7036-61B9-4A59-A218-CE085325F41D}"/>
              </a:ext>
            </a:extLst>
          </p:cNvPr>
          <p:cNvSpPr txBox="1"/>
          <p:nvPr/>
        </p:nvSpPr>
        <p:spPr>
          <a:xfrm>
            <a:off x="1403647" y="362507"/>
            <a:ext cx="716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Holt-Winters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지수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평활법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ARIMA,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회귀분석의 최종모형으로 구한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달의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예측값과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결론</a:t>
            </a:r>
          </a:p>
        </p:txBody>
      </p:sp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FFD3DC-E880-42F4-936E-0E56A875E08F}"/>
              </a:ext>
            </a:extLst>
          </p:cNvPr>
          <p:cNvSpPr txBox="1"/>
          <p:nvPr/>
        </p:nvSpPr>
        <p:spPr>
          <a:xfrm>
            <a:off x="1223628" y="2692557"/>
            <a:ext cx="6696744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19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약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억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백만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달 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억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9419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-&gt;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매출액을 보면 약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천만원의 매출액 상승이 있는 기간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0482" name="그림 1">
            <a:extLst>
              <a:ext uri="{FF2B5EF4-FFF2-40B4-BE49-F238E27FC236}">
                <a16:creationId xmlns:a16="http://schemas.microsoft.com/office/drawing/2014/main" id="{3DF2A66D-E69D-4A42-AA0C-A882CF4BF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99"/>
          <a:stretch/>
        </p:blipFill>
        <p:spPr bwMode="auto">
          <a:xfrm>
            <a:off x="1259631" y="1023111"/>
            <a:ext cx="6768752" cy="158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247C83-7869-49E3-BBCA-32FE451ADC41}"/>
              </a:ext>
            </a:extLst>
          </p:cNvPr>
          <p:cNvSpPr txBox="1"/>
          <p:nvPr/>
        </p:nvSpPr>
        <p:spPr>
          <a:xfrm>
            <a:off x="1223628" y="3798778"/>
            <a:ext cx="6696744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의류업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종사 소상공인들에게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4000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만원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 0.05 (5%) = 200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만원의 금융기회 제공</a:t>
            </a:r>
          </a:p>
        </p:txBody>
      </p:sp>
    </p:spTree>
    <p:extLst>
      <p:ext uri="{BB962C8B-B14F-4D97-AF65-F5344CB8AC3E}">
        <p14:creationId xmlns:p14="http://schemas.microsoft.com/office/powerpoint/2010/main" val="1347117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3923928" cy="576064"/>
          </a:xfrm>
        </p:spPr>
        <p:txBody>
          <a:bodyPr/>
          <a:lstStyle/>
          <a:p>
            <a:r>
              <a:rPr lang="ko-KR" altLang="en-US" sz="3200" dirty="0"/>
              <a:t>연구 주제 및 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5596" y="1203598"/>
            <a:ext cx="7272808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여러 업종의 사업장과 영업장에서 매출에 영향을 주는 요인이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무엇인지 알아보고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매출 예측 모델을 만들어 신용등급이 낮거나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운영에 어려움을 겪고 있는 업종들에게 보다 더 폭 넓은 금융 기회 제공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829" y="62840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8208404" y="1786920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A134-F233-4A85-A804-5FA910E8ECF0}"/>
              </a:ext>
            </a:extLst>
          </p:cNvPr>
          <p:cNvSpPr txBox="1"/>
          <p:nvPr/>
        </p:nvSpPr>
        <p:spPr>
          <a:xfrm>
            <a:off x="957228" y="4070681"/>
            <a:ext cx="7272808" cy="88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대략 분기별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2~3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달 값을 예측하여 상승 추세가 있을 시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상승분에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5%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해당하는 금액을 대출가능한 금액으로 지정</a:t>
            </a:r>
            <a:endParaRPr lang="en-US" altLang="ko-KR" sz="12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(100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만원 단위로 반올림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3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A098DAB-C76E-41E9-94F1-7DE07160A0F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81632"/>
            <a:ext cx="2699792" cy="576064"/>
          </a:xfrm>
        </p:spPr>
        <p:txBody>
          <a:bodyPr/>
          <a:lstStyle/>
          <a:p>
            <a:r>
              <a:rPr lang="ko-KR" altLang="en-US"/>
              <a:t>데이터선정</a:t>
            </a:r>
            <a:endParaRPr lang="ko-KR" altLang="en-US" dirty="0"/>
          </a:p>
        </p:txBody>
      </p:sp>
      <p:sp>
        <p:nvSpPr>
          <p:cNvPr id="6" name="Block Arc 14"/>
          <p:cNvSpPr/>
          <p:nvPr/>
        </p:nvSpPr>
        <p:spPr>
          <a:xfrm rot="16200000">
            <a:off x="8388595" y="238630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243850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Data set: </a:t>
            </a:r>
          </a:p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: 2016</a:t>
            </a:r>
            <a:r>
              <a:rPr lang="ko-KR" altLang="en-US" sz="1200" dirty="0">
                <a:solidFill>
                  <a:schemeClr val="accent1"/>
                </a:solidFill>
                <a:cs typeface="Arial" pitchFamily="34" charset="0"/>
              </a:rPr>
              <a:t>년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06</a:t>
            </a:r>
            <a:r>
              <a:rPr lang="ko-KR" altLang="en-US" sz="1200" dirty="0">
                <a:solidFill>
                  <a:schemeClr val="accent1"/>
                </a:solidFill>
                <a:cs typeface="Arial" pitchFamily="34" charset="0"/>
              </a:rPr>
              <a:t>월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01</a:t>
            </a:r>
            <a:r>
              <a:rPr lang="ko-KR" altLang="en-US" sz="1200" dirty="0">
                <a:solidFill>
                  <a:schemeClr val="accent1"/>
                </a:solidFill>
                <a:cs typeface="Arial" pitchFamily="34" charset="0"/>
              </a:rPr>
              <a:t>일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~ 2019</a:t>
            </a:r>
            <a:r>
              <a:rPr lang="ko-KR" altLang="en-US" sz="1200" dirty="0">
                <a:solidFill>
                  <a:schemeClr val="accent1"/>
                </a:solidFill>
                <a:cs typeface="Arial" pitchFamily="34" charset="0"/>
              </a:rPr>
              <a:t>년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02</a:t>
            </a:r>
            <a:r>
              <a:rPr lang="ko-KR" altLang="en-US" sz="1200" dirty="0">
                <a:solidFill>
                  <a:schemeClr val="accent1"/>
                </a:solidFill>
                <a:cs typeface="Arial" pitchFamily="34" charset="0"/>
              </a:rPr>
              <a:t>월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28</a:t>
            </a:r>
            <a:r>
              <a:rPr lang="ko-KR" altLang="en-US" sz="1200" dirty="0">
                <a:solidFill>
                  <a:schemeClr val="accent1"/>
                </a:solidFill>
                <a:cs typeface="Arial" pitchFamily="34" charset="0"/>
              </a:rPr>
              <a:t>일의 거래 데이터</a:t>
            </a:r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  <a:p>
            <a:endParaRPr lang="en-US" altLang="ko-KR" sz="1200" b="1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Training</a:t>
            </a:r>
            <a:r>
              <a:rPr lang="ko-KR" altLang="en-US" sz="12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data set </a:t>
            </a:r>
          </a:p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: ~2018</a:t>
            </a:r>
            <a:r>
              <a:rPr lang="ko-KR" altLang="en-US" sz="1200" dirty="0">
                <a:solidFill>
                  <a:schemeClr val="accent1"/>
                </a:solidFill>
                <a:cs typeface="Arial" pitchFamily="34" charset="0"/>
              </a:rPr>
              <a:t>년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09</a:t>
            </a:r>
            <a:r>
              <a:rPr lang="ko-KR" altLang="en-US" sz="1200" dirty="0">
                <a:solidFill>
                  <a:schemeClr val="accent1"/>
                </a:solidFill>
                <a:cs typeface="Arial" pitchFamily="34" charset="0"/>
              </a:rPr>
              <a:t>월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30</a:t>
            </a:r>
            <a:r>
              <a:rPr lang="ko-KR" altLang="en-US" sz="1200" dirty="0">
                <a:solidFill>
                  <a:schemeClr val="accent1"/>
                </a:solidFill>
                <a:cs typeface="Arial" pitchFamily="34" charset="0"/>
              </a:rPr>
              <a:t>일</a:t>
            </a:r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  <a:p>
            <a:endParaRPr lang="en-US" altLang="ko-KR" sz="1200" b="1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Test data set </a:t>
            </a:r>
          </a:p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: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2018</a:t>
            </a:r>
            <a:r>
              <a:rPr lang="ko-KR" altLang="en-US" sz="1200" dirty="0">
                <a:solidFill>
                  <a:schemeClr val="accent1"/>
                </a:solidFill>
                <a:cs typeface="Arial" pitchFamily="34" charset="0"/>
              </a:rPr>
              <a:t>년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10</a:t>
            </a:r>
            <a:r>
              <a:rPr lang="ko-KR" altLang="en-US" sz="1200" dirty="0">
                <a:solidFill>
                  <a:schemeClr val="accent1"/>
                </a:solidFill>
                <a:cs typeface="Arial" pitchFamily="34" charset="0"/>
              </a:rPr>
              <a:t>월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01</a:t>
            </a:r>
            <a:r>
              <a:rPr lang="ko-KR" altLang="en-US" sz="1200" dirty="0">
                <a:solidFill>
                  <a:schemeClr val="accent1"/>
                </a:solidFill>
                <a:cs typeface="Arial" pitchFamily="34" charset="0"/>
              </a:rPr>
              <a:t>일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~ 2019</a:t>
            </a:r>
            <a:r>
              <a:rPr lang="ko-KR" altLang="en-US" sz="1200" dirty="0">
                <a:solidFill>
                  <a:schemeClr val="accent1"/>
                </a:solidFill>
                <a:cs typeface="Arial" pitchFamily="34" charset="0"/>
              </a:rPr>
              <a:t>년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02</a:t>
            </a:r>
            <a:r>
              <a:rPr lang="ko-KR" altLang="en-US" sz="1200" dirty="0">
                <a:solidFill>
                  <a:schemeClr val="accent1"/>
                </a:solidFill>
                <a:cs typeface="Arial" pitchFamily="34" charset="0"/>
              </a:rPr>
              <a:t>월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28</a:t>
            </a:r>
            <a:r>
              <a:rPr lang="ko-KR" altLang="en-US" sz="1200" dirty="0">
                <a:solidFill>
                  <a:schemeClr val="accent1"/>
                </a:solidFill>
                <a:cs typeface="Arial" pitchFamily="34" charset="0"/>
              </a:rPr>
              <a:t>일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( 5</a:t>
            </a:r>
            <a:r>
              <a:rPr lang="ko-KR" altLang="en-US" sz="1200" dirty="0">
                <a:solidFill>
                  <a:schemeClr val="accent1"/>
                </a:solidFill>
                <a:cs typeface="Arial" pitchFamily="34" charset="0"/>
              </a:rPr>
              <a:t>개월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) </a:t>
            </a:r>
            <a:r>
              <a:rPr lang="ko-KR" altLang="en-US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544092"/>
            <a:ext cx="2736304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출처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Fintech company ‘FUNDA’ 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기상청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A77542-09CA-4E86-9DC7-779284E9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313" y="2545609"/>
            <a:ext cx="32575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4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00950"/>
            <a:ext cx="7920880" cy="3179387"/>
            <a:chOff x="3573611" y="812914"/>
            <a:chExt cx="3136380" cy="3179387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12914"/>
              <a:ext cx="14541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신용카드 매출 데이터 </a:t>
              </a: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전처리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세분화 되어 있는 업종들을  묶기</a:t>
              </a:r>
            </a:p>
          </p:txBody>
        </p:sp>
      </p:grpSp>
      <p:pic>
        <p:nvPicPr>
          <p:cNvPr id="2050" name="그림 1">
            <a:extLst>
              <a:ext uri="{FF2B5EF4-FFF2-40B4-BE49-F238E27FC236}">
                <a16:creationId xmlns:a16="http://schemas.microsoft.com/office/drawing/2014/main" id="{18A19EEF-45AA-4B8F-A6BF-5857ECFE9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35" y="1049867"/>
            <a:ext cx="3782332" cy="34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1">
            <a:extLst>
              <a:ext uri="{FF2B5EF4-FFF2-40B4-BE49-F238E27FC236}">
                <a16:creationId xmlns:a16="http://schemas.microsoft.com/office/drawing/2014/main" id="{7DC6055C-A20D-487F-91C6-886727DD3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33" y="1049868"/>
            <a:ext cx="3584716" cy="339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1A332D3-4836-4ECB-99F9-5A54FA4E0710}"/>
              </a:ext>
            </a:extLst>
          </p:cNvPr>
          <p:cNvSpPr/>
          <p:nvPr/>
        </p:nvSpPr>
        <p:spPr>
          <a:xfrm>
            <a:off x="4105483" y="2296828"/>
            <a:ext cx="812752" cy="76722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78513" y="310689"/>
            <a:ext cx="7965894" cy="3169648"/>
            <a:chOff x="3555787" y="822653"/>
            <a:chExt cx="3154204" cy="3169648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55787" y="822653"/>
              <a:ext cx="1311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신용카드 매출 데이터 전 처리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환불금액 제거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30" name="그림 1">
            <a:extLst>
              <a:ext uri="{FF2B5EF4-FFF2-40B4-BE49-F238E27FC236}">
                <a16:creationId xmlns:a16="http://schemas.microsoft.com/office/drawing/2014/main" id="{A7514C1D-8775-424C-A901-FF736FDF4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t="-956" r="48550" b="4351"/>
          <a:stretch/>
        </p:blipFill>
        <p:spPr bwMode="auto">
          <a:xfrm>
            <a:off x="417872" y="916095"/>
            <a:ext cx="3312368" cy="179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그림 1">
            <a:extLst>
              <a:ext uri="{FF2B5EF4-FFF2-40B4-BE49-F238E27FC236}">
                <a16:creationId xmlns:a16="http://schemas.microsoft.com/office/drawing/2014/main" id="{6A2F7163-97C7-4C15-AB9A-722CAE271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" r="49134"/>
          <a:stretch/>
        </p:blipFill>
        <p:spPr bwMode="auto">
          <a:xfrm>
            <a:off x="417872" y="3203337"/>
            <a:ext cx="3312368" cy="171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1">
            <a:extLst>
              <a:ext uri="{FF2B5EF4-FFF2-40B4-BE49-F238E27FC236}">
                <a16:creationId xmlns:a16="http://schemas.microsoft.com/office/drawing/2014/main" id="{44856A20-D72E-46A0-AE7F-11AF7F9AF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47" b="7158"/>
          <a:stretch/>
        </p:blipFill>
        <p:spPr bwMode="auto">
          <a:xfrm>
            <a:off x="4067705" y="936661"/>
            <a:ext cx="4474650" cy="388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0BD018F4-77AD-47BC-A565-4D3C2EFAA8D7}"/>
              </a:ext>
            </a:extLst>
          </p:cNvPr>
          <p:cNvSpPr/>
          <p:nvPr/>
        </p:nvSpPr>
        <p:spPr>
          <a:xfrm>
            <a:off x="1786024" y="2771289"/>
            <a:ext cx="576064" cy="411417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785FB70-7413-4356-849E-BEC3C488A3C4}"/>
              </a:ext>
            </a:extLst>
          </p:cNvPr>
          <p:cNvCxnSpPr>
            <a:cxnSpLocks/>
          </p:cNvCxnSpPr>
          <p:nvPr/>
        </p:nvCxnSpPr>
        <p:spPr>
          <a:xfrm>
            <a:off x="755576" y="1634181"/>
            <a:ext cx="504056" cy="270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0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00950"/>
            <a:ext cx="7920880" cy="3179387"/>
            <a:chOff x="3573611" y="812914"/>
            <a:chExt cx="3136380" cy="3179387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12914"/>
              <a:ext cx="1311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날씨데이터 </a:t>
              </a: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전처리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결측 값 채우기</a:t>
              </a:r>
            </a:p>
          </p:txBody>
        </p:sp>
      </p:grpSp>
      <p:pic>
        <p:nvPicPr>
          <p:cNvPr id="4098" name="그림 1">
            <a:extLst>
              <a:ext uri="{FF2B5EF4-FFF2-40B4-BE49-F238E27FC236}">
                <a16:creationId xmlns:a16="http://schemas.microsoft.com/office/drawing/2014/main" id="{195C9408-B58A-48E3-8525-F4CD77F12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0" t="1868" r="71427" b="-1868"/>
          <a:stretch/>
        </p:blipFill>
        <p:spPr bwMode="auto">
          <a:xfrm>
            <a:off x="237235" y="1009038"/>
            <a:ext cx="3452003" cy="140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그림 1">
            <a:extLst>
              <a:ext uri="{FF2B5EF4-FFF2-40B4-BE49-F238E27FC236}">
                <a16:creationId xmlns:a16="http://schemas.microsoft.com/office/drawing/2014/main" id="{176B4E7E-0EB9-410D-9B55-7DA9A5A0D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t="-6051" r="50258" b="-6033"/>
          <a:stretch/>
        </p:blipFill>
        <p:spPr bwMode="auto">
          <a:xfrm>
            <a:off x="496316" y="3089508"/>
            <a:ext cx="3139580" cy="158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그림 1">
            <a:extLst>
              <a:ext uri="{FF2B5EF4-FFF2-40B4-BE49-F238E27FC236}">
                <a16:creationId xmlns:a16="http://schemas.microsoft.com/office/drawing/2014/main" id="{908FC4A2-1DC9-494F-A701-23F6146D3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26166" r="66636" b="3266"/>
          <a:stretch/>
        </p:blipFill>
        <p:spPr bwMode="auto">
          <a:xfrm>
            <a:off x="5257692" y="1421935"/>
            <a:ext cx="3473721" cy="242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E732335-2D7C-4162-87A1-15C4BCE30060}"/>
              </a:ext>
            </a:extLst>
          </p:cNvPr>
          <p:cNvSpPr/>
          <p:nvPr/>
        </p:nvSpPr>
        <p:spPr>
          <a:xfrm>
            <a:off x="3923928" y="2211710"/>
            <a:ext cx="1075768" cy="864096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05D398-6C4B-4B62-8D0B-83707DCAFC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54" b="-6664"/>
          <a:stretch/>
        </p:blipFill>
        <p:spPr>
          <a:xfrm>
            <a:off x="491937" y="2577400"/>
            <a:ext cx="3139578" cy="49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3528" y="300950"/>
            <a:ext cx="7920880" cy="3179387"/>
            <a:chOff x="3573611" y="812914"/>
            <a:chExt cx="3136380" cy="3179387"/>
          </a:xfrm>
        </p:grpSpPr>
        <p:sp>
          <p:nvSpPr>
            <p:cNvPr id="22" name="TextBox 21"/>
            <p:cNvSpPr txBox="1"/>
            <p:nvPr/>
          </p:nvSpPr>
          <p:spPr>
            <a:xfrm>
              <a:off x="4457500" y="371530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3611" y="812914"/>
              <a:ext cx="1796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전처리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신용카드 매출 데이터와 날씨데이터 결합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075" name="그림 1">
            <a:extLst>
              <a:ext uri="{FF2B5EF4-FFF2-40B4-BE49-F238E27FC236}">
                <a16:creationId xmlns:a16="http://schemas.microsoft.com/office/drawing/2014/main" id="{C372D7A3-04B7-41C1-BBED-BDE3A4F17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67" r="63814" b="10853"/>
          <a:stretch/>
        </p:blipFill>
        <p:spPr bwMode="auto">
          <a:xfrm>
            <a:off x="424608" y="1070852"/>
            <a:ext cx="2072083" cy="362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그림 1">
            <a:extLst>
              <a:ext uri="{FF2B5EF4-FFF2-40B4-BE49-F238E27FC236}">
                <a16:creationId xmlns:a16="http://schemas.microsoft.com/office/drawing/2014/main" id="{AC1D40B7-330C-426C-B662-FFDE9F109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54" y="1085708"/>
            <a:ext cx="5746750" cy="360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27151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1471</Words>
  <Application>Microsoft Office PowerPoint</Application>
  <PresentationFormat>화면 슬라이드 쇼(16:9)</PresentationFormat>
  <Paragraphs>264</Paragraphs>
  <Slides>35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HelveticaNeue</vt:lpstr>
      <vt:lpstr>굴림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tjdud020@outlook.kr</cp:lastModifiedBy>
  <cp:revision>130</cp:revision>
  <dcterms:created xsi:type="dcterms:W3CDTF">2016-12-05T23:26:54Z</dcterms:created>
  <dcterms:modified xsi:type="dcterms:W3CDTF">2020-12-22T11:33:49Z</dcterms:modified>
</cp:coreProperties>
</file>